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2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07941-1E92-490C-991C-EFCFD79040D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F424F-2CAA-47BC-9DEE-9644897A2D0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71C1B-DC69-4317-B832-CD6C85FCC9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F159-61BF-490D-B80E-8C2638509A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9424F-F464-4F21-8CF3-B52C1054CA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140C2-8058-48D8-8902-54E23B32C30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63508-95C9-423E-95D6-C9F09CF210F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5BFA3-AEA1-46F2-BEE9-DEA8785FFB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30069-15A8-42AF-AB8F-B5CBD75BF5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E020A-970E-437A-85F0-1412D8F3ACF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AACF8-3AD2-493F-A860-73D9E1803E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2CD7B-B7FC-4DDC-A42F-325D6416AEB5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Теорема косинусов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5800" y="1676400"/>
            <a:ext cx="8077200" cy="419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dirty="0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Квадрат стороны треугольника равен сумме квадратов двух других сторон минус удвоенное произведение этих сторон на косинус угла между ними.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6273800" y="2247900"/>
            <a:ext cx="1473200" cy="41783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256" y="2632"/>
              </a:cxn>
              <a:cxn ang="0">
                <a:pos x="928" y="0"/>
              </a:cxn>
              <a:cxn ang="0">
                <a:pos x="0" y="16"/>
              </a:cxn>
            </a:cxnLst>
            <a:rect l="0" t="0" r="r" b="b"/>
            <a:pathLst>
              <a:path w="928" h="2632">
                <a:moveTo>
                  <a:pt x="0" y="16"/>
                </a:moveTo>
                <a:lnTo>
                  <a:pt x="256" y="2632"/>
                </a:lnTo>
                <a:lnTo>
                  <a:pt x="928" y="0"/>
                </a:lnTo>
                <a:lnTo>
                  <a:pt x="0" y="16"/>
                </a:lnTo>
                <a:close/>
              </a:path>
            </a:pathLst>
          </a:custGeom>
          <a:gradFill rotWithShape="1">
            <a:gsLst>
              <a:gs pos="0">
                <a:srgbClr val="66CCFF">
                  <a:gamma/>
                  <a:tint val="59608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tint val="59608"/>
                  <a:invGamma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75656" y="332656"/>
            <a:ext cx="4600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Задача о футболисте.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899592" y="1484784"/>
            <a:ext cx="4367212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Футбольный мяч находится в точке А футбольного поля на расстояниях 23 м и 24 м от оснований В и С стоек ворот.</a:t>
            </a:r>
          </a:p>
          <a:p>
            <a:pPr algn="just">
              <a:spcBef>
                <a:spcPct val="50000"/>
              </a:spcBef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Футболист направляет мяч в ворота. Найдите угол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попадания мяча в ворота, если ширина ворот равна 7 м.</a:t>
            </a:r>
            <a:endParaRPr lang="el-GR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1750" name="Picture 6" descr="футболист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24513" y="5526088"/>
            <a:ext cx="723900" cy="1101725"/>
          </a:xfrm>
          <a:prstGeom prst="rect">
            <a:avLst/>
          </a:prstGeom>
          <a:noFill/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7859713" y="1966913"/>
            <a:ext cx="363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 flipV="1">
            <a:off x="6280150" y="2268538"/>
            <a:ext cx="392113" cy="40941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6670675" y="2265363"/>
            <a:ext cx="1087438" cy="4098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oval" w="lg" len="lg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596063" y="4819650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α</a:t>
            </a:r>
          </a:p>
        </p:txBody>
      </p:sp>
      <p:sp>
        <p:nvSpPr>
          <p:cNvPr id="31755" name="Freeform 11"/>
          <p:cNvSpPr>
            <a:spLocks/>
          </p:cNvSpPr>
          <p:nvPr/>
        </p:nvSpPr>
        <p:spPr bwMode="auto">
          <a:xfrm>
            <a:off x="6618288" y="5656263"/>
            <a:ext cx="203200" cy="76200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55" y="3"/>
              </a:cxn>
              <a:cxn ang="0">
                <a:pos x="128" y="48"/>
              </a:cxn>
            </a:cxnLst>
            <a:rect l="0" t="0" r="r" b="b"/>
            <a:pathLst>
              <a:path w="128" h="48">
                <a:moveTo>
                  <a:pt x="0" y="30"/>
                </a:moveTo>
                <a:cubicBezTo>
                  <a:pt x="17" y="15"/>
                  <a:pt x="34" y="0"/>
                  <a:pt x="55" y="3"/>
                </a:cubicBezTo>
                <a:cubicBezTo>
                  <a:pt x="76" y="6"/>
                  <a:pt x="102" y="27"/>
                  <a:pt x="128" y="48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 rot="15643940">
            <a:off x="5691187" y="3983038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23 м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 rot="-4715607">
            <a:off x="7170737" y="4040188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24 м</a:t>
            </a: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284913" y="2293938"/>
            <a:ext cx="147955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705600" y="232410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7 м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818188" y="2000250"/>
            <a:ext cx="363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pic>
        <p:nvPicPr>
          <p:cNvPr id="31761" name="Picture 17" descr="воро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6975" y="1697038"/>
            <a:ext cx="1495425" cy="619125"/>
          </a:xfrm>
          <a:prstGeom prst="rect">
            <a:avLst/>
          </a:prstGeom>
          <a:noFill/>
        </p:spPr>
      </p:pic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978650" y="6132513"/>
            <a:ext cx="363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pic>
        <p:nvPicPr>
          <p:cNvPr id="31763" name="Picture 19" descr="мяч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24625" y="6275388"/>
            <a:ext cx="274638" cy="277812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9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8" grpId="0"/>
      <p:bldP spid="31751" grpId="0"/>
      <p:bldP spid="31752" grpId="0" animBg="1"/>
      <p:bldP spid="31753" grpId="0" animBg="1"/>
      <p:bldP spid="31754" grpId="0"/>
      <p:bldP spid="31755" grpId="0" animBg="1"/>
      <p:bldP spid="31756" grpId="0"/>
      <p:bldP spid="31757" grpId="0"/>
      <p:bldP spid="31758" grpId="0" animBg="1"/>
      <p:bldP spid="31759" grpId="0"/>
      <p:bldP spid="31760" grpId="0"/>
      <p:bldP spid="317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99592" y="332656"/>
            <a:ext cx="570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Математическая модель задачи</a:t>
            </a:r>
          </a:p>
        </p:txBody>
      </p:sp>
      <p:sp>
        <p:nvSpPr>
          <p:cNvPr id="32771" name="Freeform 3"/>
          <p:cNvSpPr>
            <a:spLocks/>
          </p:cNvSpPr>
          <p:nvPr/>
        </p:nvSpPr>
        <p:spPr bwMode="auto">
          <a:xfrm>
            <a:off x="917575" y="1654175"/>
            <a:ext cx="1473200" cy="41783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256" y="2632"/>
              </a:cxn>
              <a:cxn ang="0">
                <a:pos x="928" y="0"/>
              </a:cxn>
              <a:cxn ang="0">
                <a:pos x="0" y="16"/>
              </a:cxn>
            </a:cxnLst>
            <a:rect l="0" t="0" r="r" b="b"/>
            <a:pathLst>
              <a:path w="928" h="2632">
                <a:moveTo>
                  <a:pt x="0" y="16"/>
                </a:moveTo>
                <a:lnTo>
                  <a:pt x="256" y="2632"/>
                </a:lnTo>
                <a:lnTo>
                  <a:pt x="928" y="0"/>
                </a:lnTo>
                <a:lnTo>
                  <a:pt x="0" y="16"/>
                </a:lnTo>
                <a:close/>
              </a:path>
            </a:pathLst>
          </a:custGeom>
          <a:gradFill rotWithShape="1">
            <a:gsLst>
              <a:gs pos="0">
                <a:srgbClr val="66CCFF">
                  <a:gamma/>
                  <a:tint val="59608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tint val="59608"/>
                  <a:invGamma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2772" name="Picture 4" descr="футболист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288" y="4932363"/>
            <a:ext cx="723900" cy="1101725"/>
          </a:xfrm>
          <a:prstGeom prst="rect">
            <a:avLst/>
          </a:prstGeom>
          <a:noFill/>
        </p:spPr>
      </p:pic>
      <p:pic>
        <p:nvPicPr>
          <p:cNvPr id="32773" name="Picture 5" descr="ворот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0750" y="1074738"/>
            <a:ext cx="1495425" cy="619125"/>
          </a:xfrm>
          <a:prstGeom prst="rect">
            <a:avLst/>
          </a:prstGeom>
          <a:noFill/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61963" y="1420813"/>
            <a:ext cx="363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550988" y="5654675"/>
            <a:ext cx="363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 flipV="1">
            <a:off x="923925" y="1674813"/>
            <a:ext cx="392113" cy="40941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V="1">
            <a:off x="1314450" y="1671638"/>
            <a:ext cx="1087438" cy="4098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oval" w="lg" len="lg"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2778" name="Picture 10" descr="мяч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4275" y="5711825"/>
            <a:ext cx="274638" cy="27781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239838" y="4225925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α</a:t>
            </a:r>
          </a:p>
        </p:txBody>
      </p:sp>
      <p:sp>
        <p:nvSpPr>
          <p:cNvPr id="32780" name="Freeform 12"/>
          <p:cNvSpPr>
            <a:spLocks/>
          </p:cNvSpPr>
          <p:nvPr/>
        </p:nvSpPr>
        <p:spPr bwMode="auto">
          <a:xfrm>
            <a:off x="1262063" y="5062538"/>
            <a:ext cx="203200" cy="76200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55" y="3"/>
              </a:cxn>
              <a:cxn ang="0">
                <a:pos x="128" y="48"/>
              </a:cxn>
            </a:cxnLst>
            <a:rect l="0" t="0" r="r" b="b"/>
            <a:pathLst>
              <a:path w="128" h="48">
                <a:moveTo>
                  <a:pt x="0" y="30"/>
                </a:moveTo>
                <a:cubicBezTo>
                  <a:pt x="17" y="15"/>
                  <a:pt x="34" y="0"/>
                  <a:pt x="55" y="3"/>
                </a:cubicBezTo>
                <a:cubicBezTo>
                  <a:pt x="76" y="6"/>
                  <a:pt x="102" y="27"/>
                  <a:pt x="128" y="48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 rot="15643940">
            <a:off x="334962" y="33893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23 м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 rot="-4715607">
            <a:off x="1814512" y="344646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24 м</a:t>
            </a: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V="1">
            <a:off x="928688" y="1655763"/>
            <a:ext cx="1479550" cy="444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2532063" y="1357313"/>
            <a:ext cx="363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336675" y="1730375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7 м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2990850" y="1755775"/>
            <a:ext cx="59340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Решим треугольник АВС (задача 1) и найдем угол А, равный </a:t>
            </a: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l-GR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3208338" y="3135313"/>
            <a:ext cx="5500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 теореме косинусов определим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cos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graphicFrame>
        <p:nvGraphicFramePr>
          <p:cNvPr id="32788" name="Object 20"/>
          <p:cNvGraphicFramePr>
            <a:graphicFrameLocks noChangeAspect="1"/>
          </p:cNvGraphicFramePr>
          <p:nvPr/>
        </p:nvGraphicFramePr>
        <p:xfrm>
          <a:off x="3919538" y="4121150"/>
          <a:ext cx="3708400" cy="941388"/>
        </p:xfrm>
        <a:graphic>
          <a:graphicData uri="http://schemas.openxmlformats.org/presentationml/2006/ole">
            <p:oleObj spid="_x0000_s31746" name="Формула" r:id="rId6" imgW="1650960" imgH="419040" progId="Equation.3">
              <p:embed/>
            </p:oleObj>
          </a:graphicData>
        </a:graphic>
      </p:graphicFrame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3295650" y="5616575"/>
            <a:ext cx="516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Угол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α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находим по таблице: </a:t>
            </a: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α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≈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16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57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l-GR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4" grpId="0"/>
      <p:bldP spid="32775" grpId="0"/>
      <p:bldP spid="32776" grpId="0" animBg="1"/>
      <p:bldP spid="32777" grpId="0" animBg="1"/>
      <p:bldP spid="32779" grpId="0"/>
      <p:bldP spid="32780" grpId="0" animBg="1"/>
      <p:bldP spid="32781" grpId="0"/>
      <p:bldP spid="32782" grpId="0"/>
      <p:bldP spid="32783" grpId="0" animBg="1"/>
      <p:bldP spid="32784" grpId="0"/>
      <p:bldP spid="32785" grpId="0"/>
      <p:bldP spid="32786" grpId="0"/>
      <p:bldP spid="32787" grpId="0"/>
      <p:bldP spid="327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143000" y="1143000"/>
            <a:ext cx="6705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  <a:r>
              <a:rPr lang="ru-RU" sz="5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АВС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Доказать: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= b + c –2bc*cosA </a:t>
            </a:r>
            <a:endParaRPr lang="ru-RU" sz="5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048000" y="1219200"/>
          <a:ext cx="450850" cy="708025"/>
        </p:xfrm>
        <a:graphic>
          <a:graphicData uri="http://schemas.openxmlformats.org/presentationml/2006/ole">
            <p:oleObj spid="_x0000_s2050" name="Формула" r:id="rId3" imgW="139680" imgH="16488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990600" y="1600200"/>
            <a:ext cx="5715000" cy="3886200"/>
          </a:xfrm>
          <a:prstGeom prst="triangle">
            <a:avLst>
              <a:gd name="adj" fmla="val 80149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533400" y="54102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5105400" y="990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6248400" y="548640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18" name="Дуга 17"/>
          <p:cNvSpPr/>
          <p:nvPr/>
        </p:nvSpPr>
        <p:spPr>
          <a:xfrm>
            <a:off x="1524000" y="4876800"/>
            <a:ext cx="457200" cy="1066800"/>
          </a:xfrm>
          <a:prstGeom prst="arc">
            <a:avLst>
              <a:gd name="adj1" fmla="val 16200000"/>
              <a:gd name="adj2" fmla="val 1072723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Доказательство: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382000" cy="4114800"/>
          </a:xfrm>
        </p:spPr>
        <p:txBody>
          <a:bodyPr/>
          <a:lstStyle/>
          <a:p>
            <a:pPr marL="0" indent="442913" algn="ctr"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Пусть в треугольнике  АВС  АВ = с, ВС = а, АС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 Введем систему координат  с началом в точке А.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990600" y="1600200"/>
            <a:ext cx="5715000" cy="3886200"/>
          </a:xfrm>
          <a:prstGeom prst="triangle">
            <a:avLst>
              <a:gd name="adj" fmla="val 80149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533400" y="54102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5105400" y="990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6248400" y="548640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0000"/>
                </a:solidFill>
              </a:rPr>
              <a:t>В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04800" y="5486400"/>
            <a:ext cx="7848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V="1">
            <a:off x="-1790700" y="3467100"/>
            <a:ext cx="54864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584" name="TextBox 13"/>
          <p:cNvSpPr txBox="1">
            <a:spLocks noChangeArrowheads="1"/>
          </p:cNvSpPr>
          <p:nvPr/>
        </p:nvSpPr>
        <p:spPr bwMode="auto">
          <a:xfrm>
            <a:off x="5410200" y="914400"/>
            <a:ext cx="3467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srgbClr val="FF0000"/>
                </a:solidFill>
              </a:rPr>
              <a:t>(bcosA; bsinA)</a:t>
            </a:r>
            <a:endParaRPr lang="ru-RU" sz="3600" b="1">
              <a:solidFill>
                <a:srgbClr val="FF0000"/>
              </a:solidFill>
            </a:endParaRP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990600" y="5334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24586" name="TextBox 15"/>
          <p:cNvSpPr txBox="1">
            <a:spLocks noChangeArrowheads="1"/>
          </p:cNvSpPr>
          <p:nvPr/>
        </p:nvSpPr>
        <p:spPr bwMode="auto">
          <a:xfrm>
            <a:off x="7848600" y="53340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8" name="Дуга 17"/>
          <p:cNvSpPr/>
          <p:nvPr/>
        </p:nvSpPr>
        <p:spPr>
          <a:xfrm>
            <a:off x="1524000" y="4876800"/>
            <a:ext cx="457200" cy="1066800"/>
          </a:xfrm>
          <a:prstGeom prst="arc">
            <a:avLst>
              <a:gd name="adj1" fmla="val 16200000"/>
              <a:gd name="adj2" fmla="val 1072723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6629400" y="5410200"/>
            <a:ext cx="1287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>
                <a:solidFill>
                  <a:srgbClr val="FF0000"/>
                </a:solidFill>
              </a:rPr>
              <a:t>(с; 0)</a:t>
            </a:r>
            <a:endParaRPr lang="ru-RU" sz="360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71800" y="2996952"/>
            <a:ext cx="37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b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300192" y="3140968"/>
            <a:ext cx="37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Calibri" pitchFamily="34" charset="0"/>
              </a:rPr>
              <a:t>a</a:t>
            </a:r>
            <a:endParaRPr lang="ru-RU" sz="2800" b="1" i="1" dirty="0">
              <a:latin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23928" y="5517232"/>
            <a:ext cx="334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c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43608" y="5589240"/>
            <a:ext cx="874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Calibri" pitchFamily="34" charset="0"/>
              </a:rPr>
              <a:t>(0;0)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Доказательство: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4114800"/>
          </a:xfrm>
        </p:spPr>
        <p:txBody>
          <a:bodyPr/>
          <a:lstStyle/>
          <a:p>
            <a:pPr marL="0" indent="442913" algn="ctr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Пусть в треугольнике  АВС  АВ = с, ВС = а, АС =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.  Введем систему координат  с началом в точке А. Тогда  В (с; 0), 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 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bcosA; bsinA). </a:t>
            </a:r>
          </a:p>
          <a:p>
            <a:pPr marL="0" indent="442913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Найдем расстояние ВС:</a:t>
            </a:r>
          </a:p>
          <a:p>
            <a:pPr marL="0" indent="442913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ВС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 а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bcosA – c) + b sin A = b cos A + b sin A  - 2bc cosA + c = b + c - 2bc cosA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2362200" y="4191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1676400" y="4191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6096000" y="4191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07" name="TextBox 6"/>
          <p:cNvSpPr txBox="1">
            <a:spLocks noChangeArrowheads="1"/>
          </p:cNvSpPr>
          <p:nvPr/>
        </p:nvSpPr>
        <p:spPr bwMode="auto">
          <a:xfrm>
            <a:off x="5410200" y="4191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08" name="TextBox 7"/>
          <p:cNvSpPr txBox="1">
            <a:spLocks noChangeArrowheads="1"/>
          </p:cNvSpPr>
          <p:nvPr/>
        </p:nvSpPr>
        <p:spPr bwMode="auto">
          <a:xfrm>
            <a:off x="7086600" y="4191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09" name="TextBox 8"/>
          <p:cNvSpPr txBox="1">
            <a:spLocks noChangeArrowheads="1"/>
          </p:cNvSpPr>
          <p:nvPr/>
        </p:nvSpPr>
        <p:spPr bwMode="auto">
          <a:xfrm>
            <a:off x="7772400" y="4191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0" name="TextBox 9"/>
          <p:cNvSpPr txBox="1">
            <a:spLocks noChangeArrowheads="1"/>
          </p:cNvSpPr>
          <p:nvPr/>
        </p:nvSpPr>
        <p:spPr bwMode="auto">
          <a:xfrm>
            <a:off x="1447800" y="4648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1" name="TextBox 10"/>
          <p:cNvSpPr txBox="1">
            <a:spLocks noChangeArrowheads="1"/>
          </p:cNvSpPr>
          <p:nvPr/>
        </p:nvSpPr>
        <p:spPr bwMode="auto">
          <a:xfrm>
            <a:off x="838200" y="4648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2" name="TextBox 11"/>
          <p:cNvSpPr txBox="1">
            <a:spLocks noChangeArrowheads="1"/>
          </p:cNvSpPr>
          <p:nvPr/>
        </p:nvSpPr>
        <p:spPr bwMode="auto">
          <a:xfrm>
            <a:off x="4419600" y="4648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3" name="TextBox 12"/>
          <p:cNvSpPr txBox="1">
            <a:spLocks noChangeArrowheads="1"/>
          </p:cNvSpPr>
          <p:nvPr/>
        </p:nvSpPr>
        <p:spPr bwMode="auto">
          <a:xfrm>
            <a:off x="5638800" y="4648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4" name="TextBox 13"/>
          <p:cNvSpPr txBox="1">
            <a:spLocks noChangeArrowheads="1"/>
          </p:cNvSpPr>
          <p:nvPr/>
        </p:nvSpPr>
        <p:spPr bwMode="auto">
          <a:xfrm>
            <a:off x="5029200" y="4648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5" name="TextBox 14"/>
          <p:cNvSpPr txBox="1">
            <a:spLocks noChangeArrowheads="1"/>
          </p:cNvSpPr>
          <p:nvPr/>
        </p:nvSpPr>
        <p:spPr bwMode="auto">
          <a:xfrm>
            <a:off x="4724400" y="4114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2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16" name="TextBox 15"/>
          <p:cNvSpPr txBox="1">
            <a:spLocks noChangeArrowheads="1"/>
          </p:cNvSpPr>
          <p:nvPr/>
        </p:nvSpPr>
        <p:spPr bwMode="auto">
          <a:xfrm>
            <a:off x="7239000" y="5638800"/>
            <a:ext cx="13128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>
                <a:solidFill>
                  <a:srgbClr val="000000"/>
                </a:solidFill>
              </a:rPr>
              <a:t>ЧТД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Выразим косинус угла из теоремы косинусов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22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57188" y="1714500"/>
          <a:ext cx="8261350" cy="714375"/>
        </p:xfrm>
        <a:graphic>
          <a:graphicData uri="http://schemas.openxmlformats.org/presentationml/2006/ole">
            <p:oleObj spid="_x0000_s30723" name="Формула" r:id="rId4" imgW="2349360" imgH="20304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500063" y="2571750"/>
          <a:ext cx="8215312" cy="714375"/>
        </p:xfrm>
        <a:graphic>
          <a:graphicData uri="http://schemas.openxmlformats.org/presentationml/2006/ole">
            <p:oleObj spid="_x0000_s30724" name="Формула" r:id="rId5" imgW="233676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428750" y="4000500"/>
          <a:ext cx="6103938" cy="1428750"/>
        </p:xfrm>
        <a:graphic>
          <a:graphicData uri="http://schemas.openxmlformats.org/presentationml/2006/ole">
            <p:oleObj spid="_x0000_s30725" name="Формула" r:id="rId6" imgW="1790640" imgH="41904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611313"/>
            <a:ext cx="8926513" cy="8223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Сформулируйте основные задачи  на решение треугольников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420688" y="3656013"/>
            <a:ext cx="1030287" cy="137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465263" y="3656013"/>
            <a:ext cx="2801937" cy="14366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420688" y="5019675"/>
            <a:ext cx="3846512" cy="73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928688" y="3568700"/>
            <a:ext cx="363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0" y="4799013"/>
            <a:ext cx="363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971925" y="4610100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778000" y="4594225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  <a:latin typeface="Tahoma" pitchFamily="34" charset="0"/>
              </a:rPr>
              <a:t>b</a:t>
            </a:r>
            <a:endParaRPr lang="ru-RU" sz="2400" b="1" i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794000" y="3981450"/>
            <a:ext cx="363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0000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52413" y="3676650"/>
            <a:ext cx="522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1)</a:t>
            </a:r>
            <a:endParaRPr lang="ru-RU" b="1">
              <a:latin typeface="Tahoma" pitchFamily="34" charset="0"/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022600" y="4529138"/>
            <a:ext cx="363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lang="el-GR" sz="2800" b="1" i="1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38163" y="5137150"/>
            <a:ext cx="3381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 двум сторонам и углу между ними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0" y="985838"/>
            <a:ext cx="722947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Что значит «решить треугольник» ?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595313" y="2420938"/>
            <a:ext cx="8548687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Используя рисунки, составьте план решения задач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791075" y="3962400"/>
            <a:ext cx="374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Найти: АВ, 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А, В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5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650"/>
                            </p:stCondLst>
                            <p:childTnLst>
                              <p:par>
                                <p:cTn id="9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 animBg="1"/>
      <p:bldP spid="29701" grpId="0" animBg="1"/>
      <p:bldP spid="29702" grpId="0" animBg="1"/>
      <p:bldP spid="29703" grpId="0"/>
      <p:bldP spid="29704" grpId="0"/>
      <p:bldP spid="29705" grpId="0"/>
      <p:bldP spid="29706" grpId="0"/>
      <p:bldP spid="29707" grpId="0"/>
      <p:bldP spid="29708" grpId="0"/>
      <p:bldP spid="29709" grpId="0"/>
      <p:bldP spid="29710" grpId="0"/>
      <p:bldP spid="29711" grpId="0"/>
      <p:bldP spid="29712" grpId="0"/>
      <p:bldP spid="297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 flipH="1">
            <a:off x="4692650" y="374650"/>
            <a:ext cx="1030288" cy="137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5737225" y="374650"/>
            <a:ext cx="2801938" cy="1436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4692650" y="1738313"/>
            <a:ext cx="3846513" cy="730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200650" y="287338"/>
            <a:ext cx="363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518025" y="1228725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505825" y="1343025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165850" y="12827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Tahoma" pitchFamily="34" charset="0"/>
              </a:rPr>
              <a:t>b</a:t>
            </a:r>
            <a:endParaRPr lang="ru-RU" sz="2400" b="1" i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524375" y="395288"/>
            <a:ext cx="522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2</a:t>
            </a:r>
            <a:r>
              <a:rPr lang="en-US" b="1">
                <a:latin typeface="Tahoma" pitchFamily="34" charset="0"/>
              </a:rPr>
              <a:t>)</a:t>
            </a:r>
            <a:endParaRPr lang="ru-RU" b="1">
              <a:latin typeface="Tahoma" pitchFamily="34" charset="0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014913" y="1320800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α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7481888" y="1292225"/>
            <a:ext cx="363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lang="el-GR" sz="2800" b="1" i="1">
              <a:solidFill>
                <a:srgbClr val="0000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556125" y="1882775"/>
            <a:ext cx="4313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 стороне и двум прилежащим к ней углам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647700" y="4083050"/>
            <a:ext cx="363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00FF00"/>
                </a:solidFill>
                <a:latin typeface="Tahoma" pitchFamily="34" charset="0"/>
              </a:rPr>
              <a:t>с</a:t>
            </a: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493713" y="3670300"/>
            <a:ext cx="1030287" cy="137795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1538288" y="3670300"/>
            <a:ext cx="2801937" cy="14366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493713" y="5033963"/>
            <a:ext cx="3846512" cy="730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1001713" y="3582988"/>
            <a:ext cx="363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0" y="4872038"/>
            <a:ext cx="363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422775" y="4797425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2011363" y="4594225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FF00"/>
                </a:solidFill>
                <a:latin typeface="Tahoma" pitchFamily="34" charset="0"/>
              </a:rPr>
              <a:t>b</a:t>
            </a:r>
            <a:endParaRPr lang="ru-RU" sz="2400" b="1" i="1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2925763" y="389413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00FF00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325438" y="3690938"/>
            <a:ext cx="522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3</a:t>
            </a:r>
            <a:r>
              <a:rPr lang="en-US" b="1">
                <a:latin typeface="Tahoma" pitchFamily="34" charset="0"/>
              </a:rPr>
              <a:t>)</a:t>
            </a:r>
            <a:endParaRPr lang="ru-RU" b="1">
              <a:latin typeface="Tahoma" pitchFamily="34" charset="0"/>
            </a:endParaRP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100013" y="5295900"/>
            <a:ext cx="431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 трем сторонам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791075" y="3962400"/>
            <a:ext cx="374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Найти:  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А, В, С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522288" y="955675"/>
            <a:ext cx="374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Найти: 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В, АВ, ВС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0" decel="100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900" decel="100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900" decel="100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900" decel="100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decel="100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900" decel="100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900" decel="100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900" decel="100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 animBg="1"/>
      <p:bldP spid="30724" grpId="0" animBg="1"/>
      <p:bldP spid="30725" grpId="0"/>
      <p:bldP spid="30726" grpId="0"/>
      <p:bldP spid="30727" grpId="0"/>
      <p:bldP spid="30728" grpId="0"/>
      <p:bldP spid="30729" grpId="0"/>
      <p:bldP spid="30730" grpId="0"/>
      <p:bldP spid="30731" grpId="0"/>
      <p:bldP spid="30732" grpId="0"/>
      <p:bldP spid="30733" grpId="0"/>
      <p:bldP spid="30734" grpId="0" animBg="1"/>
      <p:bldP spid="30735" grpId="0" animBg="1"/>
      <p:bldP spid="30736" grpId="0" animBg="1"/>
      <p:bldP spid="30737" grpId="0"/>
      <p:bldP spid="30738" grpId="0"/>
      <p:bldP spid="30739" grpId="0"/>
      <p:bldP spid="30740" grpId="0"/>
      <p:bldP spid="30741" grpId="0"/>
      <p:bldP spid="30742" grpId="0"/>
      <p:bldP spid="30743" grpId="0"/>
      <p:bldP spid="30744" grpId="0"/>
      <p:bldP spid="3074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381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Оформление по умолчанию</vt:lpstr>
      <vt:lpstr>Формула</vt:lpstr>
      <vt:lpstr>Microsoft Equation 3.0</vt:lpstr>
      <vt:lpstr>Теорема косинусов</vt:lpstr>
      <vt:lpstr>Слайд 2</vt:lpstr>
      <vt:lpstr>Слайд 3</vt:lpstr>
      <vt:lpstr>Доказательство:</vt:lpstr>
      <vt:lpstr>Слайд 5</vt:lpstr>
      <vt:lpstr>Доказательство:</vt:lpstr>
      <vt:lpstr>Выразим косинус угла из теоремы косинусов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2012-12-19T14:00:25Z</dcterms:created>
  <dcterms:modified xsi:type="dcterms:W3CDTF">2012-12-20T10:04:25Z</dcterms:modified>
</cp:coreProperties>
</file>