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4016" r:id="rId2"/>
    <p:sldMasterId id="2147484028" r:id="rId3"/>
  </p:sldMasterIdLst>
  <p:notesMasterIdLst>
    <p:notesMasterId r:id="rId22"/>
  </p:notesMasterIdLst>
  <p:sldIdLst>
    <p:sldId id="348" r:id="rId4"/>
    <p:sldId id="426" r:id="rId5"/>
    <p:sldId id="434" r:id="rId6"/>
    <p:sldId id="427" r:id="rId7"/>
    <p:sldId id="436" r:id="rId8"/>
    <p:sldId id="428" r:id="rId9"/>
    <p:sldId id="429" r:id="rId10"/>
    <p:sldId id="437" r:id="rId11"/>
    <p:sldId id="438" r:id="rId12"/>
    <p:sldId id="430" r:id="rId13"/>
    <p:sldId id="431" r:id="rId14"/>
    <p:sldId id="432" r:id="rId15"/>
    <p:sldId id="433" r:id="rId16"/>
    <p:sldId id="439" r:id="rId17"/>
    <p:sldId id="440" r:id="rId18"/>
    <p:sldId id="441" r:id="rId19"/>
    <p:sldId id="442" r:id="rId20"/>
    <p:sldId id="44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CC00"/>
    <a:srgbClr val="FF3300"/>
    <a:srgbClr val="FDD97F"/>
    <a:srgbClr val="9476B8"/>
    <a:srgbClr val="000099"/>
    <a:srgbClr val="FFFF66"/>
    <a:srgbClr val="FFFF99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7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5942" units="1/cm"/>
          <inkml:channelProperty channel="Y" name="resolution" value="39.58763" units="1/cm"/>
        </inkml:channelProperties>
      </inkml:inkSource>
      <inkml:timestamp xml:id="ts0" timeString="2019-02-03T09:45:32.824"/>
    </inkml:context>
    <inkml:brush xml:id="br0">
      <inkml:brushProperty name="width" value="0.05292" units="cm"/>
      <inkml:brushProperty name="height" value="0.05292" units="cm"/>
      <inkml:brushProperty name="color" value="#1F497D"/>
    </inkml:brush>
  </inkml:definitions>
  <inkml:trace contextRef="#ctx0" brushRef="#br0">13519 13146,'25'0,"0"0,-1 0,1 0,0 0,0 0,0 0,-1 0,1 0,0 0,0 0,24 0,1 25,-25-25,-25 25,25-25,-1 0,1 25,0-25,0 25,0-25,-1 25,1-25</inkml:trace>
  <inkml:trace contextRef="#ctx0" brushRef="#br0" timeOffset="2895.7795">12849 15900,'25'0,"0"0,0 0,-1 0,1 0,0 0,0 0,0 0,-1 0,26 0,-25 25,0-25,-1 0,26 0,0 0,-26 0,1 0,0 0,0 0,0 0,24 0,-24 0</inkml:trace>
  <inkml:trace contextRef="#ctx0" brushRef="#br0" timeOffset="4903.6372">16322 12675,'-25'25,"0"-25,0 25,1 0,24 24,-25-49,25 25,0 25,-25-50,0 24,25 1,0 0,-25 0,25 0,0-1,0 1,-24-25,24 25,0 25,-25-50</inkml:trace>
  <inkml:trace contextRef="#ctx0" brushRef="#br0" timeOffset="6783.9936">16644 12774,'0'25,"0"0,0 0,0 24,-25-24,25 0,-24 25,-1-26,0 1,25 0,-25-25,25 25,0 0,0-1,-25-24,25 25,0 0,-24 0,24 0,0 0,0-1,0 1,-25 0</inkml:trace>
  <inkml:trace contextRef="#ctx0" brushRef="#br0" timeOffset="8760.2214">19621 15032,'0'24,"0"1,-25 0,25 0,-25 24,25 1,0-25,-25 0,25-1,-24 1,24 0,0 0,-25-25,25 25,0 0,0-1,-50 1,50 0,0 0,0 0,0-1,0 1,0 0,-25 0</inkml:trace>
  <inkml:trace contextRef="#ctx0" brushRef="#br0" timeOffset="10840.3965">19993 15081,'0'50,"0"-25,0-1,0 1,0 0,-50 0,50 0,0-1,0 26,0-25,-24 0,24 0,0-1,0 1,-25-25,25 50,-25-50,25 25,0-1,0 1,0 0,0 0,-25 0,25-1,0 1,0 0,0 0,0 24,-25-49,25 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8EA1395-84D7-415A-BAD7-A04B21BCCCA4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06AD4FC-A349-4526-985C-3C9CF88AD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10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A09B-A6F1-4297-889E-CEB6E548EA2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1187-6004-4DD9-9B48-695560A725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D65BC-2AEC-43CC-8A48-DDAD47BDBDC7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57F17-F84C-44D5-88AA-C4E1BAC89790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FC28-C30C-48E6-AF10-3F16258F073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F30E-E0F0-4522-B8C0-5D1B5421AEE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39C8A-0CE3-4E77-99F1-716A8A347F1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B64F-EC23-4AA7-997B-335F0979C0D5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9DAF-7BA0-40E8-99FC-2525053E3AC0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9C02-8B0C-45CD-9188-7F7CCB7308DF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1ADE-A7C7-4803-9936-E9B7EEA4EB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0097-C680-4604-81AF-D8B8F90D75E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D614-31E1-425A-BBDE-B25F78117332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5AA31-269F-44EE-952B-D97FE49A2DF6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4FCA-F46A-4AD1-A92A-95EA0E7C8CFA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2222-608D-47EF-B703-54A8865CEB0D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07BF-93BD-438E-B4D0-9174763BD564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D07A4-EEE2-4A9C-8DEA-1132B1424B03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64AD-80AD-40F6-B537-7046A87947E8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4145-7363-4E5F-9B9B-084C93D92FBA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BBF9B-7DD2-46ED-ADF3-BAC351709CCF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BFA8A-79C8-44F7-93DE-E9E48FC131B4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47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505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36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905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247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474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4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898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4587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92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1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12.02.2019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A1A62-4778-4312-9805-5CBD42932F3E}" type="datetimeFigureOut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12.02.2019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BDCDE8-B548-41F3-B9D4-E6E20A1127C7}" type="slidenum">
              <a:rPr lang="ru-RU">
                <a:solidFill>
                  <a:srgbClr val="92D05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2D05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2F3CCE-AD68-4E16-9299-F9EA5F96B152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12.02.2019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5D1F591-CFAA-4741-8880-0C5743FEB413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409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ctrTitle"/>
          </p:nvPr>
        </p:nvSpPr>
        <p:spPr>
          <a:xfrm>
            <a:off x="2555776" y="3136553"/>
            <a:ext cx="6768752" cy="2380679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ru-RU" b="1" i="1" u="sng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Тема урока:</a:t>
            </a: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b="1" i="1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       Средняя линия треугольника.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92488" y="557123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Урок геометрии</a:t>
            </a:r>
            <a:b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 в 8 классе.</a:t>
            </a:r>
            <a:endParaRPr lang="ru-RU" sz="1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1433289" y="6520259"/>
            <a:ext cx="7891239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246242" y="11663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 i="1">
                <a:solidFill>
                  <a:srgbClr val="002060"/>
                </a:solidFill>
                <a:latin typeface="Bookman Old Style" pitchFamily="18" charset="0"/>
              </a:rPr>
              <a:pPr/>
              <a:t>12.02.2019</a:t>
            </a:fld>
            <a:endParaRPr lang="ru-RU" sz="32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9" name="Freeform 39"/>
          <p:cNvSpPr>
            <a:spLocks/>
          </p:cNvSpPr>
          <p:nvPr/>
        </p:nvSpPr>
        <p:spPr bwMode="auto">
          <a:xfrm>
            <a:off x="4229100" y="2910606"/>
            <a:ext cx="2590800" cy="1447800"/>
          </a:xfrm>
          <a:custGeom>
            <a:avLst/>
            <a:gdLst>
              <a:gd name="T0" fmla="*/ 0 w 1632"/>
              <a:gd name="T1" fmla="*/ 1447800 h 912"/>
              <a:gd name="T2" fmla="*/ 2590800 w 1632"/>
              <a:gd name="T3" fmla="*/ 1320800 h 912"/>
              <a:gd name="T4" fmla="*/ 2590800 w 1632"/>
              <a:gd name="T5" fmla="*/ 1320800 h 912"/>
              <a:gd name="T6" fmla="*/ 1473200 w 1632"/>
              <a:gd name="T7" fmla="*/ 0 h 912"/>
              <a:gd name="T8" fmla="*/ 0 w 1632"/>
              <a:gd name="T9" fmla="*/ 144780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32"/>
              <a:gd name="T16" fmla="*/ 0 h 912"/>
              <a:gd name="T17" fmla="*/ 1632 w 1632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32" h="912">
                <a:moveTo>
                  <a:pt x="0" y="912"/>
                </a:moveTo>
                <a:lnTo>
                  <a:pt x="1632" y="832"/>
                </a:lnTo>
                <a:lnTo>
                  <a:pt x="928" y="0"/>
                </a:lnTo>
                <a:lnTo>
                  <a:pt x="0" y="912"/>
                </a:lnTo>
                <a:close/>
              </a:path>
            </a:pathLst>
          </a:custGeom>
          <a:solidFill>
            <a:srgbClr val="FF00FF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66280" name="Freeform 40"/>
          <p:cNvSpPr>
            <a:spLocks/>
          </p:cNvSpPr>
          <p:nvPr/>
        </p:nvSpPr>
        <p:spPr bwMode="auto">
          <a:xfrm>
            <a:off x="2603500" y="2920131"/>
            <a:ext cx="5384800" cy="3038475"/>
          </a:xfrm>
          <a:custGeom>
            <a:avLst/>
            <a:gdLst>
              <a:gd name="T0" fmla="*/ 0 w 3392"/>
              <a:gd name="T1" fmla="*/ 3038475 h 1914"/>
              <a:gd name="T2" fmla="*/ 5384800 w 3392"/>
              <a:gd name="T3" fmla="*/ 2657475 h 1914"/>
              <a:gd name="T4" fmla="*/ 3124200 w 3392"/>
              <a:gd name="T5" fmla="*/ 15875 h 1914"/>
              <a:gd name="T6" fmla="*/ 3094037 w 3392"/>
              <a:gd name="T7" fmla="*/ 0 h 1914"/>
              <a:gd name="T8" fmla="*/ 1531937 w 3392"/>
              <a:gd name="T9" fmla="*/ 1533525 h 1914"/>
              <a:gd name="T10" fmla="*/ 0 w 3392"/>
              <a:gd name="T11" fmla="*/ 3038475 h 19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92"/>
              <a:gd name="T19" fmla="*/ 0 h 1914"/>
              <a:gd name="T20" fmla="*/ 3392 w 3392"/>
              <a:gd name="T21" fmla="*/ 1914 h 19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92" h="1914">
                <a:moveTo>
                  <a:pt x="0" y="1914"/>
                </a:moveTo>
                <a:lnTo>
                  <a:pt x="3392" y="1674"/>
                </a:lnTo>
                <a:lnTo>
                  <a:pt x="1968" y="10"/>
                </a:lnTo>
                <a:lnTo>
                  <a:pt x="1949" y="0"/>
                </a:lnTo>
                <a:lnTo>
                  <a:pt x="965" y="966"/>
                </a:lnTo>
                <a:lnTo>
                  <a:pt x="0" y="1914"/>
                </a:lnTo>
                <a:close/>
              </a:path>
            </a:pathLst>
          </a:custGeom>
          <a:solidFill>
            <a:srgbClr val="FFFF00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2471738" y="600146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5397500" y="2453406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7988300" y="5349006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266248" name="Freeform 8"/>
          <p:cNvSpPr>
            <a:spLocks/>
          </p:cNvSpPr>
          <p:nvPr/>
        </p:nvSpPr>
        <p:spPr bwMode="auto">
          <a:xfrm>
            <a:off x="4216606" y="4244098"/>
            <a:ext cx="2565400" cy="1270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616" y="0"/>
              </a:cxn>
            </a:cxnLst>
            <a:rect l="0" t="0" r="r" b="b"/>
            <a:pathLst>
              <a:path w="1616" h="80">
                <a:moveTo>
                  <a:pt x="0" y="80"/>
                </a:moveTo>
                <a:lnTo>
                  <a:pt x="1616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5371" name="Freeform 9"/>
          <p:cNvSpPr>
            <a:spLocks/>
          </p:cNvSpPr>
          <p:nvPr/>
        </p:nvSpPr>
        <p:spPr bwMode="auto">
          <a:xfrm>
            <a:off x="4864100" y="3596406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5372" name="Freeform 10"/>
          <p:cNvSpPr>
            <a:spLocks/>
          </p:cNvSpPr>
          <p:nvPr/>
        </p:nvSpPr>
        <p:spPr bwMode="auto">
          <a:xfrm>
            <a:off x="3416300" y="4968006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235700" y="3596406"/>
            <a:ext cx="1066800" cy="1295400"/>
            <a:chOff x="2592" y="1440"/>
            <a:chExt cx="672" cy="816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15398" name="Freeform 14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399" name="Freeform 15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15396" name="Freeform 17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397" name="Freeform 18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5395" name="Oval 12"/>
            <p:cNvSpPr>
              <a:spLocks noChangeArrowheads="1"/>
            </p:cNvSpPr>
            <p:nvPr/>
          </p:nvSpPr>
          <p:spPr bwMode="auto">
            <a:xfrm>
              <a:off x="2894" y="1755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66259" name="Freeform 19"/>
          <p:cNvSpPr>
            <a:spLocks/>
          </p:cNvSpPr>
          <p:nvPr/>
        </p:nvSpPr>
        <p:spPr bwMode="auto">
          <a:xfrm>
            <a:off x="2591006" y="2910598"/>
            <a:ext cx="5397500" cy="3060700"/>
          </a:xfrm>
          <a:custGeom>
            <a:avLst/>
            <a:gdLst/>
            <a:ahLst/>
            <a:cxnLst>
              <a:cxn ang="0">
                <a:pos x="0" y="1928"/>
              </a:cxn>
              <a:cxn ang="0">
                <a:pos x="1960" y="0"/>
              </a:cxn>
              <a:cxn ang="0">
                <a:pos x="3400" y="1680"/>
              </a:cxn>
              <a:cxn ang="0">
                <a:pos x="16" y="1928"/>
              </a:cxn>
              <a:cxn ang="0">
                <a:pos x="0" y="1928"/>
              </a:cxn>
            </a:cxnLst>
            <a:rect l="0" t="0" r="r" b="b"/>
            <a:pathLst>
              <a:path w="3400" h="1928">
                <a:moveTo>
                  <a:pt x="0" y="1928"/>
                </a:moveTo>
                <a:lnTo>
                  <a:pt x="1960" y="0"/>
                </a:lnTo>
                <a:lnTo>
                  <a:pt x="3400" y="1680"/>
                </a:lnTo>
                <a:lnTo>
                  <a:pt x="16" y="1928"/>
                </a:lnTo>
                <a:lnTo>
                  <a:pt x="0" y="1928"/>
                </a:lnTo>
                <a:close/>
              </a:path>
            </a:pathLst>
          </a:custGeom>
          <a:noFill/>
          <a:ln w="57150" cmpd="sng">
            <a:solidFill>
              <a:srgbClr val="000066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6269" name="Oval 29"/>
          <p:cNvSpPr>
            <a:spLocks noChangeArrowheads="1"/>
          </p:cNvSpPr>
          <p:nvPr/>
        </p:nvSpPr>
        <p:spPr bwMode="auto">
          <a:xfrm>
            <a:off x="4143372" y="4239348"/>
            <a:ext cx="214314" cy="1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6272" name="Rectangle 32"/>
          <p:cNvSpPr>
            <a:spLocks noChangeArrowheads="1"/>
          </p:cNvSpPr>
          <p:nvPr/>
        </p:nvSpPr>
        <p:spPr bwMode="auto">
          <a:xfrm>
            <a:off x="4857750" y="3705944"/>
            <a:ext cx="1422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Р</a:t>
            </a:r>
            <a:r>
              <a:rPr lang="en-US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=21</a:t>
            </a:r>
            <a:r>
              <a:rPr lang="ru-RU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см</a:t>
            </a:r>
          </a:p>
        </p:txBody>
      </p:sp>
      <p:sp>
        <p:nvSpPr>
          <p:cNvPr id="266273" name="Text Box 33"/>
          <p:cNvSpPr txBox="1">
            <a:spLocks noChangeArrowheads="1"/>
          </p:cNvSpPr>
          <p:nvPr/>
        </p:nvSpPr>
        <p:spPr bwMode="auto">
          <a:xfrm>
            <a:off x="3797300" y="4053606"/>
            <a:ext cx="413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Р</a:t>
            </a:r>
          </a:p>
        </p:txBody>
      </p:sp>
      <p:sp>
        <p:nvSpPr>
          <p:cNvPr id="266274" name="Text Box 34"/>
          <p:cNvSpPr txBox="1">
            <a:spLocks noChangeArrowheads="1"/>
          </p:cNvSpPr>
          <p:nvPr/>
        </p:nvSpPr>
        <p:spPr bwMode="auto">
          <a:xfrm>
            <a:off x="6921500" y="3901206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Q</a:t>
            </a:r>
            <a:endParaRPr lang="ru-RU" sz="2800" b="1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614980" y="1024646"/>
            <a:ext cx="7824084" cy="1428760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Точки Р и Q – середины сторон АВ и АС </a:t>
            </a:r>
          </a:p>
          <a:p>
            <a:pPr>
              <a:defRPr/>
            </a:pPr>
            <a:r>
              <a:rPr lang="ru-RU" sz="24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АВС. Найдите периметр </a:t>
            </a:r>
            <a:r>
              <a:rPr lang="ru-RU" sz="24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АВС, </a:t>
            </a:r>
          </a:p>
          <a:p>
            <a:pPr>
              <a:defRPr/>
            </a:pP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если периметр </a:t>
            </a:r>
            <a:r>
              <a:rPr lang="ru-RU" sz="2400" b="1" i="1" baseline="-25000" dirty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АРQ  равен 21 см.</a:t>
            </a:r>
          </a:p>
        </p:txBody>
      </p:sp>
      <p:sp>
        <p:nvSpPr>
          <p:cNvPr id="28" name="Oval 29"/>
          <p:cNvSpPr>
            <a:spLocks noChangeArrowheads="1"/>
          </p:cNvSpPr>
          <p:nvPr/>
        </p:nvSpPr>
        <p:spPr bwMode="auto">
          <a:xfrm>
            <a:off x="6715140" y="4096472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№1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9" grpId="0" animBg="1"/>
      <p:bldP spid="2662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3" name="Freeform 43"/>
          <p:cNvSpPr>
            <a:spLocks/>
          </p:cNvSpPr>
          <p:nvPr/>
        </p:nvSpPr>
        <p:spPr bwMode="auto">
          <a:xfrm>
            <a:off x="4214813" y="4356100"/>
            <a:ext cx="2614612" cy="1498600"/>
          </a:xfrm>
          <a:custGeom>
            <a:avLst/>
            <a:gdLst>
              <a:gd name="T0" fmla="*/ 0 w 1647"/>
              <a:gd name="T1" fmla="*/ 139700 h 944"/>
              <a:gd name="T2" fmla="*/ 28575 w 1647"/>
              <a:gd name="T3" fmla="*/ 130175 h 944"/>
              <a:gd name="T4" fmla="*/ 2614612 w 1647"/>
              <a:gd name="T5" fmla="*/ 0 h 944"/>
              <a:gd name="T6" fmla="*/ 2589212 w 1647"/>
              <a:gd name="T7" fmla="*/ 25400 h 944"/>
              <a:gd name="T8" fmla="*/ 1166812 w 1647"/>
              <a:gd name="T9" fmla="*/ 1498600 h 944"/>
              <a:gd name="T10" fmla="*/ 0 w 1647"/>
              <a:gd name="T11" fmla="*/ 139700 h 9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47"/>
              <a:gd name="T19" fmla="*/ 0 h 944"/>
              <a:gd name="T20" fmla="*/ 1647 w 1647"/>
              <a:gd name="T21" fmla="*/ 944 h 9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47" h="944">
                <a:moveTo>
                  <a:pt x="0" y="88"/>
                </a:moveTo>
                <a:lnTo>
                  <a:pt x="18" y="82"/>
                </a:lnTo>
                <a:lnTo>
                  <a:pt x="1647" y="0"/>
                </a:lnTo>
                <a:lnTo>
                  <a:pt x="1631" y="16"/>
                </a:lnTo>
                <a:lnTo>
                  <a:pt x="735" y="944"/>
                </a:lnTo>
                <a:lnTo>
                  <a:pt x="0" y="88"/>
                </a:lnTo>
                <a:close/>
              </a:path>
            </a:pathLst>
          </a:custGeom>
          <a:solidFill>
            <a:srgbClr val="FF00FF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76524" name="Freeform 44"/>
          <p:cNvSpPr>
            <a:spLocks/>
          </p:cNvSpPr>
          <p:nvPr/>
        </p:nvSpPr>
        <p:spPr bwMode="auto">
          <a:xfrm>
            <a:off x="2695575" y="3009900"/>
            <a:ext cx="5295900" cy="3038475"/>
          </a:xfrm>
          <a:custGeom>
            <a:avLst/>
            <a:gdLst>
              <a:gd name="T0" fmla="*/ 0 w 3336"/>
              <a:gd name="T1" fmla="*/ 3038475 h 1914"/>
              <a:gd name="T2" fmla="*/ 5295900 w 3336"/>
              <a:gd name="T3" fmla="*/ 2657475 h 1914"/>
              <a:gd name="T4" fmla="*/ 3054350 w 3336"/>
              <a:gd name="T5" fmla="*/ 50800 h 1914"/>
              <a:gd name="T6" fmla="*/ 3028950 w 3336"/>
              <a:gd name="T7" fmla="*/ 0 h 1914"/>
              <a:gd name="T8" fmla="*/ 1404937 w 3336"/>
              <a:gd name="T9" fmla="*/ 1628775 h 1914"/>
              <a:gd name="T10" fmla="*/ 0 w 3336"/>
              <a:gd name="T11" fmla="*/ 3038475 h 19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36"/>
              <a:gd name="T19" fmla="*/ 0 h 1914"/>
              <a:gd name="T20" fmla="*/ 3336 w 3336"/>
              <a:gd name="T21" fmla="*/ 1914 h 19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36" h="1914">
                <a:moveTo>
                  <a:pt x="0" y="1914"/>
                </a:moveTo>
                <a:lnTo>
                  <a:pt x="3336" y="1674"/>
                </a:lnTo>
                <a:lnTo>
                  <a:pt x="1924" y="32"/>
                </a:lnTo>
                <a:lnTo>
                  <a:pt x="1908" y="0"/>
                </a:lnTo>
                <a:lnTo>
                  <a:pt x="885" y="1026"/>
                </a:lnTo>
                <a:lnTo>
                  <a:pt x="0" y="1914"/>
                </a:lnTo>
                <a:close/>
              </a:path>
            </a:pathLst>
          </a:custGeom>
          <a:solidFill>
            <a:srgbClr val="FFFF00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76482" name="Freeform 2"/>
          <p:cNvSpPr>
            <a:spLocks/>
          </p:cNvSpPr>
          <p:nvPr/>
        </p:nvSpPr>
        <p:spPr bwMode="auto">
          <a:xfrm>
            <a:off x="2676564" y="3010576"/>
            <a:ext cx="5334000" cy="3048000"/>
          </a:xfrm>
          <a:custGeom>
            <a:avLst/>
            <a:gdLst/>
            <a:ahLst/>
            <a:cxnLst>
              <a:cxn ang="0">
                <a:pos x="0" y="1920"/>
              </a:cxn>
              <a:cxn ang="0">
                <a:pos x="1920" y="0"/>
              </a:cxn>
              <a:cxn ang="0">
                <a:pos x="3360" y="1680"/>
              </a:cxn>
              <a:cxn ang="0">
                <a:pos x="0" y="1920"/>
              </a:cxn>
              <a:cxn ang="0">
                <a:pos x="0" y="1920"/>
              </a:cxn>
            </a:cxnLst>
            <a:rect l="0" t="0" r="r" b="b"/>
            <a:pathLst>
              <a:path w="3360" h="1920">
                <a:moveTo>
                  <a:pt x="0" y="1920"/>
                </a:moveTo>
                <a:lnTo>
                  <a:pt x="1920" y="0"/>
                </a:lnTo>
                <a:lnTo>
                  <a:pt x="3360" y="1680"/>
                </a:lnTo>
                <a:lnTo>
                  <a:pt x="0" y="1920"/>
                </a:lnTo>
                <a:lnTo>
                  <a:pt x="0" y="1920"/>
                </a:lnTo>
                <a:close/>
              </a:path>
            </a:pathLst>
          </a:custGeom>
          <a:noFill/>
          <a:ln w="57150" cmpd="sng">
            <a:solidFill>
              <a:srgbClr val="000066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6483" name="Freeform 3"/>
          <p:cNvSpPr>
            <a:spLocks/>
          </p:cNvSpPr>
          <p:nvPr/>
        </p:nvSpPr>
        <p:spPr bwMode="auto">
          <a:xfrm>
            <a:off x="4213264" y="4496476"/>
            <a:ext cx="1168400" cy="1371600"/>
          </a:xfrm>
          <a:custGeom>
            <a:avLst/>
            <a:gdLst/>
            <a:ahLst/>
            <a:cxnLst>
              <a:cxn ang="0">
                <a:pos x="736" y="864"/>
              </a:cxn>
              <a:cxn ang="0">
                <a:pos x="0" y="0"/>
              </a:cxn>
            </a:cxnLst>
            <a:rect l="0" t="0" r="r" b="b"/>
            <a:pathLst>
              <a:path w="736" h="864">
                <a:moveTo>
                  <a:pt x="736" y="864"/>
                </a:moveTo>
                <a:lnTo>
                  <a:pt x="0" y="0"/>
                </a:lnTo>
              </a:path>
            </a:pathLst>
          </a:custGeom>
          <a:noFill/>
          <a:ln w="57150" cmpd="sng">
            <a:solidFill>
              <a:srgbClr val="008000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6484" name="Freeform 4"/>
          <p:cNvSpPr>
            <a:spLocks/>
          </p:cNvSpPr>
          <p:nvPr/>
        </p:nvSpPr>
        <p:spPr bwMode="auto">
          <a:xfrm>
            <a:off x="5381664" y="4318676"/>
            <a:ext cx="1473200" cy="1549400"/>
          </a:xfrm>
          <a:custGeom>
            <a:avLst/>
            <a:gdLst/>
            <a:ahLst/>
            <a:cxnLst>
              <a:cxn ang="0">
                <a:pos x="928" y="0"/>
              </a:cxn>
              <a:cxn ang="0">
                <a:pos x="0" y="976"/>
              </a:cxn>
            </a:cxnLst>
            <a:rect l="0" t="0" r="r" b="b"/>
            <a:pathLst>
              <a:path w="928" h="976">
                <a:moveTo>
                  <a:pt x="928" y="0"/>
                </a:moveTo>
                <a:lnTo>
                  <a:pt x="0" y="976"/>
                </a:ln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398" name="Text Box 5"/>
          <p:cNvSpPr txBox="1">
            <a:spLocks noChangeArrowheads="1"/>
          </p:cNvSpPr>
          <p:nvPr/>
        </p:nvSpPr>
        <p:spPr bwMode="auto">
          <a:xfrm>
            <a:off x="2066925" y="59055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6399" name="Text Box 6"/>
          <p:cNvSpPr txBox="1">
            <a:spLocks noChangeArrowheads="1"/>
          </p:cNvSpPr>
          <p:nvPr/>
        </p:nvSpPr>
        <p:spPr bwMode="auto">
          <a:xfrm>
            <a:off x="5419725" y="25527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6400" name="Text Box 7"/>
          <p:cNvSpPr txBox="1">
            <a:spLocks noChangeArrowheads="1"/>
          </p:cNvSpPr>
          <p:nvPr/>
        </p:nvSpPr>
        <p:spPr bwMode="auto">
          <a:xfrm>
            <a:off x="8010525" y="54483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76488" name="Freeform 8"/>
          <p:cNvSpPr>
            <a:spLocks/>
          </p:cNvSpPr>
          <p:nvPr/>
        </p:nvSpPr>
        <p:spPr bwMode="auto">
          <a:xfrm>
            <a:off x="4238664" y="4344076"/>
            <a:ext cx="2565400" cy="1270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616" y="0"/>
              </a:cxn>
            </a:cxnLst>
            <a:rect l="0" t="0" r="r" b="b"/>
            <a:pathLst>
              <a:path w="1616" h="80">
                <a:moveTo>
                  <a:pt x="0" y="80"/>
                </a:moveTo>
                <a:lnTo>
                  <a:pt x="1616" y="0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404" name="Freeform 9"/>
          <p:cNvSpPr>
            <a:spLocks/>
          </p:cNvSpPr>
          <p:nvPr/>
        </p:nvSpPr>
        <p:spPr bwMode="auto">
          <a:xfrm>
            <a:off x="4886325" y="3695700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6405" name="Freeform 10"/>
          <p:cNvSpPr>
            <a:spLocks/>
          </p:cNvSpPr>
          <p:nvPr/>
        </p:nvSpPr>
        <p:spPr bwMode="auto">
          <a:xfrm>
            <a:off x="3438525" y="5067300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257925" y="3695700"/>
            <a:ext cx="1066800" cy="1295400"/>
            <a:chOff x="2592" y="1440"/>
            <a:chExt cx="672" cy="816"/>
          </a:xfrm>
        </p:grpSpPr>
        <p:sp>
          <p:nvSpPr>
            <p:cNvPr id="276492" name="Oval 12"/>
            <p:cNvSpPr>
              <a:spLocks noChangeArrowheads="1"/>
            </p:cNvSpPr>
            <p:nvPr/>
          </p:nvSpPr>
          <p:spPr bwMode="auto">
            <a:xfrm>
              <a:off x="2880" y="1767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16439" name="Freeform 14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40" name="Freeform 15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16437" name="Freeform 17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38" name="Freeform 18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276499" name="Oval 19"/>
          <p:cNvSpPr>
            <a:spLocks noChangeArrowheads="1"/>
          </p:cNvSpPr>
          <p:nvPr/>
        </p:nvSpPr>
        <p:spPr bwMode="auto">
          <a:xfrm flipH="1">
            <a:off x="5286380" y="5715016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 flipH="1">
            <a:off x="6765925" y="5676900"/>
            <a:ext cx="177800" cy="190500"/>
            <a:chOff x="1768" y="2256"/>
            <a:chExt cx="112" cy="120"/>
          </a:xfrm>
        </p:grpSpPr>
        <p:sp>
          <p:nvSpPr>
            <p:cNvPr id="16429" name="Freeform 21"/>
            <p:cNvSpPr>
              <a:spLocks/>
            </p:cNvSpPr>
            <p:nvPr/>
          </p:nvSpPr>
          <p:spPr bwMode="auto">
            <a:xfrm>
              <a:off x="1768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6430" name="Freeform 22"/>
            <p:cNvSpPr>
              <a:spLocks/>
            </p:cNvSpPr>
            <p:nvPr/>
          </p:nvSpPr>
          <p:spPr bwMode="auto">
            <a:xfrm>
              <a:off x="1872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6431" name="Freeform 23"/>
            <p:cNvSpPr>
              <a:spLocks/>
            </p:cNvSpPr>
            <p:nvPr/>
          </p:nvSpPr>
          <p:spPr bwMode="auto">
            <a:xfrm>
              <a:off x="1824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 flipH="1">
            <a:off x="4048125" y="5867400"/>
            <a:ext cx="177800" cy="190500"/>
            <a:chOff x="1768" y="2256"/>
            <a:chExt cx="112" cy="120"/>
          </a:xfrm>
        </p:grpSpPr>
        <p:sp>
          <p:nvSpPr>
            <p:cNvPr id="16426" name="Freeform 25"/>
            <p:cNvSpPr>
              <a:spLocks/>
            </p:cNvSpPr>
            <p:nvPr/>
          </p:nvSpPr>
          <p:spPr bwMode="auto">
            <a:xfrm>
              <a:off x="1768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6427" name="Freeform 26"/>
            <p:cNvSpPr>
              <a:spLocks/>
            </p:cNvSpPr>
            <p:nvPr/>
          </p:nvSpPr>
          <p:spPr bwMode="auto">
            <a:xfrm>
              <a:off x="1872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6428" name="Freeform 27"/>
            <p:cNvSpPr>
              <a:spLocks/>
            </p:cNvSpPr>
            <p:nvPr/>
          </p:nvSpPr>
          <p:spPr bwMode="auto">
            <a:xfrm>
              <a:off x="1824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76508" name="Oval 28"/>
          <p:cNvSpPr>
            <a:spLocks noChangeArrowheads="1"/>
          </p:cNvSpPr>
          <p:nvPr/>
        </p:nvSpPr>
        <p:spPr bwMode="auto">
          <a:xfrm>
            <a:off x="4143372" y="4357694"/>
            <a:ext cx="228560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3819525" y="4152900"/>
            <a:ext cx="42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F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6511" name="Text Box 31"/>
          <p:cNvSpPr txBox="1">
            <a:spLocks noChangeArrowheads="1"/>
          </p:cNvSpPr>
          <p:nvPr/>
        </p:nvSpPr>
        <p:spPr bwMode="auto">
          <a:xfrm>
            <a:off x="6867525" y="4076700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N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6512" name="Text Box 32"/>
          <p:cNvSpPr txBox="1">
            <a:spLocks noChangeArrowheads="1"/>
          </p:cNvSpPr>
          <p:nvPr/>
        </p:nvSpPr>
        <p:spPr bwMode="auto">
          <a:xfrm>
            <a:off x="5143500" y="5857875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O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6522" name="Rectangle 42"/>
          <p:cNvSpPr>
            <a:spLocks noChangeArrowheads="1"/>
          </p:cNvSpPr>
          <p:nvPr/>
        </p:nvSpPr>
        <p:spPr bwMode="auto">
          <a:xfrm>
            <a:off x="4886325" y="4686300"/>
            <a:ext cx="1412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Р</a:t>
            </a:r>
            <a:r>
              <a:rPr lang="en-US" sz="24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=2</a:t>
            </a:r>
            <a:r>
              <a:rPr lang="ru-RU" sz="24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3см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539552" y="992128"/>
            <a:ext cx="8064896" cy="1284744"/>
          </a:xfrm>
          <a:prstGeom prst="rect">
            <a:avLst/>
          </a:prstGeom>
          <a:gradFill rotWithShape="1">
            <a:gsLst>
              <a:gs pos="0">
                <a:srgbClr val="9476B8"/>
              </a:gs>
              <a:gs pos="50000">
                <a:srgbClr val="FFFFFF"/>
              </a:gs>
              <a:gs pos="100000">
                <a:srgbClr val="9476B8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Найдите периметр </a:t>
            </a:r>
            <a:r>
              <a:rPr lang="ru-RU" sz="2600" b="1" i="1" baseline="-25000" dirty="0" smtClean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АВС</a:t>
            </a: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, если </a:t>
            </a: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периметр </a:t>
            </a:r>
          </a:p>
          <a:p>
            <a:pPr>
              <a:defRPr/>
            </a:pPr>
            <a:r>
              <a:rPr lang="ru-RU" sz="2600" b="1" i="1" baseline="-25000" dirty="0" smtClean="0">
                <a:solidFill>
                  <a:srgbClr val="000066"/>
                </a:solidFill>
                <a:latin typeface="Bookman Old Style" pitchFamily="18" charset="0"/>
                <a:cs typeface="+mn-cs"/>
                <a:sym typeface="Symbol"/>
              </a:rPr>
              <a:t></a:t>
            </a: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ОFN </a:t>
            </a:r>
            <a:r>
              <a:rPr lang="ru-RU" sz="2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равен 23 см.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№2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3" grpId="0" animBg="1"/>
      <p:bldP spid="2765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316" name="Freeform 28"/>
          <p:cNvSpPr>
            <a:spLocks/>
          </p:cNvSpPr>
          <p:nvPr/>
        </p:nvSpPr>
        <p:spPr bwMode="auto">
          <a:xfrm>
            <a:off x="3161184" y="3225388"/>
            <a:ext cx="4976812" cy="3448050"/>
          </a:xfrm>
          <a:custGeom>
            <a:avLst/>
            <a:gdLst>
              <a:gd name="T0" fmla="*/ 4976812 w 3135"/>
              <a:gd name="T1" fmla="*/ 0 h 2172"/>
              <a:gd name="T2" fmla="*/ 0 w 3135"/>
              <a:gd name="T3" fmla="*/ 3047999 h 2172"/>
              <a:gd name="T4" fmla="*/ 2871787 w 3135"/>
              <a:gd name="T5" fmla="*/ 3448050 h 2172"/>
              <a:gd name="T6" fmla="*/ 4976812 w 3135"/>
              <a:gd name="T7" fmla="*/ 0 h 2172"/>
              <a:gd name="T8" fmla="*/ 0 60000 65536"/>
              <a:gd name="T9" fmla="*/ 0 60000 65536"/>
              <a:gd name="T10" fmla="*/ 0 60000 65536"/>
              <a:gd name="T11" fmla="*/ 0 60000 65536"/>
              <a:gd name="T12" fmla="*/ 0 w 3135"/>
              <a:gd name="T13" fmla="*/ 0 h 2172"/>
              <a:gd name="T14" fmla="*/ 3135 w 3135"/>
              <a:gd name="T15" fmla="*/ 2172 h 2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35" h="2172">
                <a:moveTo>
                  <a:pt x="3135" y="0"/>
                </a:moveTo>
                <a:lnTo>
                  <a:pt x="0" y="1920"/>
                </a:lnTo>
                <a:lnTo>
                  <a:pt x="1809" y="2172"/>
                </a:lnTo>
                <a:lnTo>
                  <a:pt x="3135" y="0"/>
                </a:lnTo>
                <a:close/>
              </a:path>
            </a:pathLst>
          </a:custGeom>
          <a:solidFill>
            <a:srgbClr val="00FFFF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68314" name="Freeform 26"/>
          <p:cNvSpPr>
            <a:spLocks/>
          </p:cNvSpPr>
          <p:nvPr/>
        </p:nvSpPr>
        <p:spPr bwMode="auto">
          <a:xfrm>
            <a:off x="3161184" y="2514188"/>
            <a:ext cx="4953000" cy="3759200"/>
          </a:xfrm>
          <a:custGeom>
            <a:avLst/>
            <a:gdLst>
              <a:gd name="T0" fmla="*/ 0 w 3120"/>
              <a:gd name="T1" fmla="*/ 3759200 h 2368"/>
              <a:gd name="T2" fmla="*/ 4953000 w 3120"/>
              <a:gd name="T3" fmla="*/ 711200 h 2368"/>
              <a:gd name="T4" fmla="*/ 1676400 w 3120"/>
              <a:gd name="T5" fmla="*/ 0 h 2368"/>
              <a:gd name="T6" fmla="*/ 0 w 3120"/>
              <a:gd name="T7" fmla="*/ 3759200 h 2368"/>
              <a:gd name="T8" fmla="*/ 0 60000 65536"/>
              <a:gd name="T9" fmla="*/ 0 60000 65536"/>
              <a:gd name="T10" fmla="*/ 0 60000 65536"/>
              <a:gd name="T11" fmla="*/ 0 60000 65536"/>
              <a:gd name="T12" fmla="*/ 0 w 3120"/>
              <a:gd name="T13" fmla="*/ 0 h 2368"/>
              <a:gd name="T14" fmla="*/ 3120 w 3120"/>
              <a:gd name="T15" fmla="*/ 2368 h 2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20" h="2368">
                <a:moveTo>
                  <a:pt x="0" y="2368"/>
                </a:moveTo>
                <a:lnTo>
                  <a:pt x="3120" y="448"/>
                </a:lnTo>
                <a:lnTo>
                  <a:pt x="1056" y="0"/>
                </a:lnTo>
                <a:lnTo>
                  <a:pt x="0" y="2368"/>
                </a:lnTo>
                <a:close/>
              </a:path>
            </a:pathLst>
          </a:custGeom>
          <a:solidFill>
            <a:srgbClr val="FFFF00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7413" name="Text Box 2"/>
          <p:cNvSpPr txBox="1">
            <a:spLocks noChangeArrowheads="1"/>
          </p:cNvSpPr>
          <p:nvPr/>
        </p:nvSpPr>
        <p:spPr bwMode="auto">
          <a:xfrm>
            <a:off x="2627784" y="6120988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304184" y="21585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8190384" y="2920588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68294" name="Freeform 6"/>
          <p:cNvSpPr>
            <a:spLocks/>
          </p:cNvSpPr>
          <p:nvPr/>
        </p:nvSpPr>
        <p:spPr bwMode="auto">
          <a:xfrm>
            <a:off x="4050184" y="2869788"/>
            <a:ext cx="2971800" cy="3606800"/>
          </a:xfrm>
          <a:custGeom>
            <a:avLst/>
            <a:gdLst/>
            <a:ahLst/>
            <a:cxnLst>
              <a:cxn ang="0">
                <a:pos x="1872" y="1376"/>
              </a:cxn>
              <a:cxn ang="0">
                <a:pos x="400" y="2272"/>
              </a:cxn>
              <a:cxn ang="0">
                <a:pos x="0" y="896"/>
              </a:cxn>
              <a:cxn ang="0">
                <a:pos x="1504" y="0"/>
              </a:cxn>
              <a:cxn ang="0">
                <a:pos x="1856" y="1376"/>
              </a:cxn>
            </a:cxnLst>
            <a:rect l="0" t="0" r="r" b="b"/>
            <a:pathLst>
              <a:path w="1872" h="2272">
                <a:moveTo>
                  <a:pt x="1872" y="1376"/>
                </a:moveTo>
                <a:lnTo>
                  <a:pt x="400" y="2272"/>
                </a:lnTo>
                <a:lnTo>
                  <a:pt x="0" y="896"/>
                </a:lnTo>
                <a:lnTo>
                  <a:pt x="1504" y="0"/>
                </a:lnTo>
                <a:lnTo>
                  <a:pt x="1856" y="1376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8305" name="Freeform 17"/>
          <p:cNvSpPr>
            <a:spLocks/>
          </p:cNvSpPr>
          <p:nvPr/>
        </p:nvSpPr>
        <p:spPr bwMode="auto">
          <a:xfrm>
            <a:off x="3173871" y="2514176"/>
            <a:ext cx="4965700" cy="4165600"/>
          </a:xfrm>
          <a:custGeom>
            <a:avLst/>
            <a:gdLst/>
            <a:ahLst/>
            <a:cxnLst>
              <a:cxn ang="0">
                <a:pos x="0" y="2376"/>
              </a:cxn>
              <a:cxn ang="0">
                <a:pos x="1048" y="0"/>
              </a:cxn>
              <a:cxn ang="0">
                <a:pos x="3128" y="448"/>
              </a:cxn>
              <a:cxn ang="0">
                <a:pos x="1800" y="2624"/>
              </a:cxn>
              <a:cxn ang="0">
                <a:pos x="16" y="2376"/>
              </a:cxn>
              <a:cxn ang="0">
                <a:pos x="0" y="2376"/>
              </a:cxn>
            </a:cxnLst>
            <a:rect l="0" t="0" r="r" b="b"/>
            <a:pathLst>
              <a:path w="3128" h="2624">
                <a:moveTo>
                  <a:pt x="0" y="2376"/>
                </a:moveTo>
                <a:lnTo>
                  <a:pt x="1048" y="0"/>
                </a:lnTo>
                <a:lnTo>
                  <a:pt x="3128" y="448"/>
                </a:lnTo>
                <a:lnTo>
                  <a:pt x="1800" y="2624"/>
                </a:lnTo>
                <a:lnTo>
                  <a:pt x="16" y="2376"/>
                </a:lnTo>
                <a:lnTo>
                  <a:pt x="0" y="2376"/>
                </a:lnTo>
                <a:close/>
              </a:path>
            </a:pathLst>
          </a:custGeom>
          <a:noFill/>
          <a:ln w="57150" cmpd="sng">
            <a:solidFill>
              <a:srgbClr val="000066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3465984" y="3225388"/>
            <a:ext cx="1092200" cy="2146300"/>
            <a:chOff x="864" y="1344"/>
            <a:chExt cx="688" cy="1352"/>
          </a:xfrm>
        </p:grpSpPr>
        <p:sp>
          <p:nvSpPr>
            <p:cNvPr id="17468" name="Freeform 7"/>
            <p:cNvSpPr>
              <a:spLocks/>
            </p:cNvSpPr>
            <p:nvPr/>
          </p:nvSpPr>
          <p:spPr bwMode="auto">
            <a:xfrm>
              <a:off x="1440" y="1344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7469" name="Freeform 8"/>
            <p:cNvSpPr>
              <a:spLocks/>
            </p:cNvSpPr>
            <p:nvPr/>
          </p:nvSpPr>
          <p:spPr bwMode="auto">
            <a:xfrm>
              <a:off x="864" y="2592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268308" name="Text Box 20"/>
            <p:cNvSpPr txBox="1">
              <a:spLocks noChangeArrowheads="1"/>
            </p:cNvSpPr>
            <p:nvPr/>
          </p:nvSpPr>
          <p:spPr bwMode="auto">
            <a:xfrm>
              <a:off x="912" y="1824"/>
              <a:ext cx="26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Р</a:t>
              </a:r>
            </a:p>
          </p:txBody>
        </p:sp>
      </p:grpSp>
      <p:sp>
        <p:nvSpPr>
          <p:cNvPr id="17421" name="Text Box 22"/>
          <p:cNvSpPr txBox="1">
            <a:spLocks noChangeArrowheads="1"/>
          </p:cNvSpPr>
          <p:nvPr/>
        </p:nvSpPr>
        <p:spPr bwMode="auto">
          <a:xfrm>
            <a:off x="6137460" y="6381328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268313" name="Line 25"/>
          <p:cNvSpPr>
            <a:spLocks noChangeShapeType="1"/>
          </p:cNvSpPr>
          <p:nvPr/>
        </p:nvSpPr>
        <p:spPr bwMode="auto">
          <a:xfrm flipV="1">
            <a:off x="3161171" y="3225376"/>
            <a:ext cx="4953000" cy="304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8315" name="Freeform 27"/>
          <p:cNvSpPr>
            <a:spLocks/>
          </p:cNvSpPr>
          <p:nvPr/>
        </p:nvSpPr>
        <p:spPr bwMode="auto">
          <a:xfrm>
            <a:off x="4075584" y="2869788"/>
            <a:ext cx="2362200" cy="14224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896"/>
              </a:cxn>
            </a:cxnLst>
            <a:rect l="0" t="0" r="r" b="b"/>
            <a:pathLst>
              <a:path w="1488" h="896">
                <a:moveTo>
                  <a:pt x="1488" y="0"/>
                </a:moveTo>
                <a:lnTo>
                  <a:pt x="0" y="896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8317" name="Freeform 29"/>
          <p:cNvSpPr>
            <a:spLocks/>
          </p:cNvSpPr>
          <p:nvPr/>
        </p:nvSpPr>
        <p:spPr bwMode="auto">
          <a:xfrm>
            <a:off x="4685184" y="5079588"/>
            <a:ext cx="2324100" cy="1397000"/>
          </a:xfrm>
          <a:custGeom>
            <a:avLst/>
            <a:gdLst/>
            <a:ahLst/>
            <a:cxnLst>
              <a:cxn ang="0">
                <a:pos x="1464" y="0"/>
              </a:cxn>
              <a:cxn ang="0">
                <a:pos x="0" y="880"/>
              </a:cxn>
            </a:cxnLst>
            <a:rect l="0" t="0" r="r" b="b"/>
            <a:pathLst>
              <a:path w="1464" h="880">
                <a:moveTo>
                  <a:pt x="1464" y="0"/>
                </a:moveTo>
                <a:lnTo>
                  <a:pt x="0" y="88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5599584" y="2310988"/>
            <a:ext cx="1714500" cy="825500"/>
            <a:chOff x="2208" y="768"/>
            <a:chExt cx="1080" cy="520"/>
          </a:xfrm>
        </p:grpSpPr>
        <p:sp>
          <p:nvSpPr>
            <p:cNvPr id="268309" name="Text Box 21"/>
            <p:cNvSpPr txBox="1">
              <a:spLocks noChangeArrowheads="1"/>
            </p:cNvSpPr>
            <p:nvPr/>
          </p:nvSpPr>
          <p:spPr bwMode="auto">
            <a:xfrm>
              <a:off x="2688" y="768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Q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3168" y="1104"/>
              <a:ext cx="120" cy="184"/>
              <a:chOff x="3168" y="1104"/>
              <a:chExt cx="120" cy="184"/>
            </a:xfrm>
          </p:grpSpPr>
          <p:sp>
            <p:nvSpPr>
              <p:cNvPr id="17466" name="Freeform 30"/>
              <p:cNvSpPr>
                <a:spLocks/>
              </p:cNvSpPr>
              <p:nvPr/>
            </p:nvSpPr>
            <p:spPr bwMode="auto">
              <a:xfrm>
                <a:off x="3168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7467" name="Freeform 31"/>
              <p:cNvSpPr>
                <a:spLocks/>
              </p:cNvSpPr>
              <p:nvPr/>
            </p:nvSpPr>
            <p:spPr bwMode="auto">
              <a:xfrm>
                <a:off x="3216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208" y="912"/>
              <a:ext cx="120" cy="184"/>
              <a:chOff x="3168" y="1104"/>
              <a:chExt cx="120" cy="184"/>
            </a:xfrm>
          </p:grpSpPr>
          <p:sp>
            <p:nvSpPr>
              <p:cNvPr id="17464" name="Freeform 34"/>
              <p:cNvSpPr>
                <a:spLocks/>
              </p:cNvSpPr>
              <p:nvPr/>
            </p:nvSpPr>
            <p:spPr bwMode="auto">
              <a:xfrm>
                <a:off x="3168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7465" name="Freeform 35"/>
              <p:cNvSpPr>
                <a:spLocks/>
              </p:cNvSpPr>
              <p:nvPr/>
            </p:nvSpPr>
            <p:spPr bwMode="auto">
              <a:xfrm>
                <a:off x="3216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3770784" y="6273388"/>
            <a:ext cx="1866900" cy="676275"/>
            <a:chOff x="1056" y="3264"/>
            <a:chExt cx="1176" cy="426"/>
          </a:xfrm>
        </p:grpSpPr>
        <p:sp>
          <p:nvSpPr>
            <p:cNvPr id="268312" name="Text Box 24"/>
            <p:cNvSpPr txBox="1">
              <a:spLocks noChangeArrowheads="1"/>
            </p:cNvSpPr>
            <p:nvPr/>
          </p:nvSpPr>
          <p:spPr bwMode="auto">
            <a:xfrm>
              <a:off x="1440" y="3360"/>
              <a:ext cx="2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E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2016" y="3360"/>
              <a:ext cx="216" cy="184"/>
              <a:chOff x="2016" y="3360"/>
              <a:chExt cx="216" cy="184"/>
            </a:xfrm>
          </p:grpSpPr>
          <p:grpSp>
            <p:nvGrpSpPr>
              <p:cNvPr id="8" name="Group 36"/>
              <p:cNvGrpSpPr>
                <a:grpSpLocks/>
              </p:cNvGrpSpPr>
              <p:nvPr/>
            </p:nvGrpSpPr>
            <p:grpSpPr bwMode="auto">
              <a:xfrm>
                <a:off x="2016" y="3360"/>
                <a:ext cx="120" cy="184"/>
                <a:chOff x="3168" y="1104"/>
                <a:chExt cx="120" cy="184"/>
              </a:xfrm>
            </p:grpSpPr>
            <p:sp>
              <p:nvSpPr>
                <p:cNvPr id="17459" name="Freeform 37"/>
                <p:cNvSpPr>
                  <a:spLocks/>
                </p:cNvSpPr>
                <p:nvPr/>
              </p:nvSpPr>
              <p:spPr bwMode="auto">
                <a:xfrm>
                  <a:off x="3168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7460" name="Freeform 38"/>
                <p:cNvSpPr>
                  <a:spLocks/>
                </p:cNvSpPr>
                <p:nvPr/>
              </p:nvSpPr>
              <p:spPr bwMode="auto">
                <a:xfrm>
                  <a:off x="3216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9" name="Group 39"/>
              <p:cNvGrpSpPr>
                <a:grpSpLocks/>
              </p:cNvGrpSpPr>
              <p:nvPr/>
            </p:nvGrpSpPr>
            <p:grpSpPr bwMode="auto">
              <a:xfrm>
                <a:off x="2112" y="3360"/>
                <a:ext cx="120" cy="184"/>
                <a:chOff x="3168" y="1104"/>
                <a:chExt cx="120" cy="184"/>
              </a:xfrm>
            </p:grpSpPr>
            <p:sp>
              <p:nvSpPr>
                <p:cNvPr id="17457" name="Freeform 40"/>
                <p:cNvSpPr>
                  <a:spLocks/>
                </p:cNvSpPr>
                <p:nvPr/>
              </p:nvSpPr>
              <p:spPr bwMode="auto">
                <a:xfrm>
                  <a:off x="3168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7458" name="Freeform 41"/>
                <p:cNvSpPr>
                  <a:spLocks/>
                </p:cNvSpPr>
                <p:nvPr/>
              </p:nvSpPr>
              <p:spPr bwMode="auto">
                <a:xfrm>
                  <a:off x="3216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1056" y="3264"/>
              <a:ext cx="216" cy="184"/>
              <a:chOff x="2016" y="3360"/>
              <a:chExt cx="216" cy="184"/>
            </a:xfrm>
          </p:grpSpPr>
          <p:grpSp>
            <p:nvGrpSpPr>
              <p:cNvPr id="11" name="Group 44"/>
              <p:cNvGrpSpPr>
                <a:grpSpLocks/>
              </p:cNvGrpSpPr>
              <p:nvPr/>
            </p:nvGrpSpPr>
            <p:grpSpPr bwMode="auto">
              <a:xfrm>
                <a:off x="2016" y="3360"/>
                <a:ext cx="120" cy="184"/>
                <a:chOff x="3168" y="1104"/>
                <a:chExt cx="120" cy="184"/>
              </a:xfrm>
            </p:grpSpPr>
            <p:sp>
              <p:nvSpPr>
                <p:cNvPr id="17453" name="Freeform 45"/>
                <p:cNvSpPr>
                  <a:spLocks/>
                </p:cNvSpPr>
                <p:nvPr/>
              </p:nvSpPr>
              <p:spPr bwMode="auto">
                <a:xfrm>
                  <a:off x="3168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7454" name="Freeform 46"/>
                <p:cNvSpPr>
                  <a:spLocks/>
                </p:cNvSpPr>
                <p:nvPr/>
              </p:nvSpPr>
              <p:spPr bwMode="auto">
                <a:xfrm>
                  <a:off x="3216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2112" y="3360"/>
                <a:ext cx="120" cy="184"/>
                <a:chOff x="3168" y="1104"/>
                <a:chExt cx="120" cy="184"/>
              </a:xfrm>
            </p:grpSpPr>
            <p:sp>
              <p:nvSpPr>
                <p:cNvPr id="17451" name="Freeform 48"/>
                <p:cNvSpPr>
                  <a:spLocks/>
                </p:cNvSpPr>
                <p:nvPr/>
              </p:nvSpPr>
              <p:spPr bwMode="auto">
                <a:xfrm>
                  <a:off x="3168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7452" name="Freeform 49"/>
                <p:cNvSpPr>
                  <a:spLocks/>
                </p:cNvSpPr>
                <p:nvPr/>
              </p:nvSpPr>
              <p:spPr bwMode="auto">
                <a:xfrm>
                  <a:off x="3216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</p:grpSp>
      </p:grp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6361584" y="4063588"/>
            <a:ext cx="1371600" cy="2019300"/>
            <a:chOff x="2688" y="1872"/>
            <a:chExt cx="864" cy="1272"/>
          </a:xfrm>
        </p:grpSpPr>
        <p:sp>
          <p:nvSpPr>
            <p:cNvPr id="268311" name="Text Box 23"/>
            <p:cNvSpPr txBox="1">
              <a:spLocks noChangeArrowheads="1"/>
            </p:cNvSpPr>
            <p:nvPr/>
          </p:nvSpPr>
          <p:spPr bwMode="auto">
            <a:xfrm>
              <a:off x="3072" y="2448"/>
              <a:ext cx="2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F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14" name="Group 59"/>
            <p:cNvGrpSpPr>
              <a:grpSpLocks/>
            </p:cNvGrpSpPr>
            <p:nvPr/>
          </p:nvGrpSpPr>
          <p:grpSpPr bwMode="auto">
            <a:xfrm>
              <a:off x="3368" y="1872"/>
              <a:ext cx="184" cy="168"/>
              <a:chOff x="3360" y="1824"/>
              <a:chExt cx="184" cy="168"/>
            </a:xfrm>
          </p:grpSpPr>
          <p:sp>
            <p:nvSpPr>
              <p:cNvPr id="17443" name="Freeform 54"/>
              <p:cNvSpPr>
                <a:spLocks/>
              </p:cNvSpPr>
              <p:nvPr/>
            </p:nvSpPr>
            <p:spPr bwMode="auto">
              <a:xfrm rot="5400000" flipH="1" flipV="1">
                <a:off x="3416" y="1816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7444" name="Freeform 55"/>
              <p:cNvSpPr>
                <a:spLocks/>
              </p:cNvSpPr>
              <p:nvPr/>
            </p:nvSpPr>
            <p:spPr bwMode="auto">
              <a:xfrm rot="5400000" flipH="1" flipV="1">
                <a:off x="3416" y="1768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7445" name="Freeform 58"/>
              <p:cNvSpPr>
                <a:spLocks/>
              </p:cNvSpPr>
              <p:nvPr/>
            </p:nvSpPr>
            <p:spPr bwMode="auto">
              <a:xfrm rot="5400000" flipH="1" flipV="1">
                <a:off x="3416" y="186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2688" y="2976"/>
              <a:ext cx="184" cy="168"/>
              <a:chOff x="3360" y="1824"/>
              <a:chExt cx="184" cy="168"/>
            </a:xfrm>
          </p:grpSpPr>
          <p:sp>
            <p:nvSpPr>
              <p:cNvPr id="17440" name="Freeform 61"/>
              <p:cNvSpPr>
                <a:spLocks/>
              </p:cNvSpPr>
              <p:nvPr/>
            </p:nvSpPr>
            <p:spPr bwMode="auto">
              <a:xfrm rot="5400000" flipH="1" flipV="1">
                <a:off x="3416" y="1816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7441" name="Freeform 62"/>
              <p:cNvSpPr>
                <a:spLocks/>
              </p:cNvSpPr>
              <p:nvPr/>
            </p:nvSpPr>
            <p:spPr bwMode="auto">
              <a:xfrm rot="5400000" flipH="1" flipV="1">
                <a:off x="3416" y="1768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7442" name="Freeform 63"/>
              <p:cNvSpPr>
                <a:spLocks/>
              </p:cNvSpPr>
              <p:nvPr/>
            </p:nvSpPr>
            <p:spPr bwMode="auto">
              <a:xfrm rot="5400000" flipH="1" flipV="1">
                <a:off x="3416" y="186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№3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39552" y="1004535"/>
            <a:ext cx="8116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itchFamily="18" charset="0"/>
              </a:rPr>
              <a:t>Докажите, что середины сторон произвольного  четырехугольника являются вершинами параллелограмма.</a:t>
            </a:r>
            <a:endParaRPr lang="ru-RU" sz="24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6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83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6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500" fill="hold"/>
                                        <p:tgtEl>
                                          <p:spTgt spid="26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83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6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500" fill="hold"/>
                                        <p:tgtEl>
                                          <p:spTgt spid="26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16" grpId="0" animBg="1"/>
      <p:bldP spid="268314" grpId="0" animBg="1"/>
      <p:bldP spid="268294" grpId="0" animBg="1"/>
      <p:bldP spid="268315" grpId="0" animBg="1"/>
      <p:bldP spid="268315" grpId="1" animBg="1"/>
      <p:bldP spid="268317" grpId="0" animBg="1"/>
      <p:bldP spid="26831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Freeform 3"/>
          <p:cNvSpPr>
            <a:spLocks/>
          </p:cNvSpPr>
          <p:nvPr/>
        </p:nvSpPr>
        <p:spPr bwMode="auto">
          <a:xfrm>
            <a:off x="2952736" y="2551102"/>
            <a:ext cx="5351462" cy="3492500"/>
          </a:xfrm>
          <a:custGeom>
            <a:avLst/>
            <a:gdLst/>
            <a:ahLst/>
            <a:cxnLst>
              <a:cxn ang="0">
                <a:pos x="0" y="2200"/>
              </a:cxn>
              <a:cxn ang="0">
                <a:pos x="3371" y="0"/>
              </a:cxn>
              <a:cxn ang="0">
                <a:pos x="11" y="0"/>
              </a:cxn>
              <a:cxn ang="0">
                <a:pos x="0" y="2200"/>
              </a:cxn>
            </a:cxnLst>
            <a:rect l="0" t="0" r="r" b="b"/>
            <a:pathLst>
              <a:path w="3371" h="2200">
                <a:moveTo>
                  <a:pt x="0" y="2200"/>
                </a:moveTo>
                <a:lnTo>
                  <a:pt x="3371" y="0"/>
                </a:lnTo>
                <a:lnTo>
                  <a:pt x="11" y="0"/>
                </a:lnTo>
                <a:lnTo>
                  <a:pt x="0" y="2200"/>
                </a:lnTo>
                <a:close/>
              </a:path>
            </a:pathLst>
          </a:custGeom>
          <a:solidFill>
            <a:srgbClr val="FFFF00">
              <a:alpha val="3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9314" name="Freeform 2"/>
          <p:cNvSpPr>
            <a:spLocks/>
          </p:cNvSpPr>
          <p:nvPr/>
        </p:nvSpPr>
        <p:spPr bwMode="auto">
          <a:xfrm>
            <a:off x="2970213" y="2551113"/>
            <a:ext cx="5334000" cy="3505200"/>
          </a:xfrm>
          <a:custGeom>
            <a:avLst/>
            <a:gdLst>
              <a:gd name="T0" fmla="*/ 5334000 w 3360"/>
              <a:gd name="T1" fmla="*/ 0 h 2208"/>
              <a:gd name="T2" fmla="*/ 0 w 3360"/>
              <a:gd name="T3" fmla="*/ 3479800 h 2208"/>
              <a:gd name="T4" fmla="*/ 5308600 w 3360"/>
              <a:gd name="T5" fmla="*/ 3505200 h 2208"/>
              <a:gd name="T6" fmla="*/ 5334000 w 3360"/>
              <a:gd name="T7" fmla="*/ 0 h 2208"/>
              <a:gd name="T8" fmla="*/ 0 60000 65536"/>
              <a:gd name="T9" fmla="*/ 0 60000 65536"/>
              <a:gd name="T10" fmla="*/ 0 60000 65536"/>
              <a:gd name="T11" fmla="*/ 0 60000 65536"/>
              <a:gd name="T12" fmla="*/ 0 w 3360"/>
              <a:gd name="T13" fmla="*/ 0 h 2208"/>
              <a:gd name="T14" fmla="*/ 3360 w 3360"/>
              <a:gd name="T15" fmla="*/ 2208 h 2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0" h="2208">
                <a:moveTo>
                  <a:pt x="3360" y="0"/>
                </a:moveTo>
                <a:lnTo>
                  <a:pt x="0" y="2192"/>
                </a:lnTo>
                <a:lnTo>
                  <a:pt x="3344" y="2208"/>
                </a:lnTo>
                <a:lnTo>
                  <a:pt x="3360" y="0"/>
                </a:lnTo>
                <a:close/>
              </a:path>
            </a:pathLst>
          </a:custGeom>
          <a:solidFill>
            <a:srgbClr val="00FFFF">
              <a:alpha val="3803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2576513" y="589121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2500313" y="223361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291513" y="2233613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D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69320" name="Freeform 8"/>
          <p:cNvSpPr>
            <a:spLocks/>
          </p:cNvSpPr>
          <p:nvPr/>
        </p:nvSpPr>
        <p:spPr bwMode="auto">
          <a:xfrm>
            <a:off x="2952736" y="2543165"/>
            <a:ext cx="5351462" cy="3513137"/>
          </a:xfrm>
          <a:custGeom>
            <a:avLst/>
            <a:gdLst/>
            <a:ahLst/>
            <a:cxnLst>
              <a:cxn ang="0">
                <a:pos x="3355" y="1093"/>
              </a:cxn>
              <a:cxn ang="0">
                <a:pos x="1627" y="2213"/>
              </a:cxn>
              <a:cxn ang="0">
                <a:pos x="0" y="1077"/>
              </a:cxn>
              <a:cxn ang="0">
                <a:pos x="1734" y="0"/>
              </a:cxn>
              <a:cxn ang="0">
                <a:pos x="3371" y="1093"/>
              </a:cxn>
            </a:cxnLst>
            <a:rect l="0" t="0" r="r" b="b"/>
            <a:pathLst>
              <a:path w="3371" h="2213">
                <a:moveTo>
                  <a:pt x="3355" y="1093"/>
                </a:moveTo>
                <a:lnTo>
                  <a:pt x="1627" y="2213"/>
                </a:lnTo>
                <a:lnTo>
                  <a:pt x="0" y="1077"/>
                </a:lnTo>
                <a:lnTo>
                  <a:pt x="1734" y="0"/>
                </a:lnTo>
                <a:lnTo>
                  <a:pt x="3371" y="1093"/>
                </a:lnTo>
              </a:path>
            </a:pathLst>
          </a:custGeom>
          <a:noFill/>
          <a:ln w="889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8291513" y="5967413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269327" name="Freeform 15"/>
          <p:cNvSpPr>
            <a:spLocks/>
          </p:cNvSpPr>
          <p:nvPr/>
        </p:nvSpPr>
        <p:spPr bwMode="auto">
          <a:xfrm>
            <a:off x="2970198" y="2551102"/>
            <a:ext cx="5308600" cy="3479800"/>
          </a:xfrm>
          <a:custGeom>
            <a:avLst/>
            <a:gdLst/>
            <a:ahLst/>
            <a:cxnLst>
              <a:cxn ang="0">
                <a:pos x="0" y="2192"/>
              </a:cxn>
              <a:cxn ang="0">
                <a:pos x="3344" y="0"/>
              </a:cxn>
            </a:cxnLst>
            <a:rect l="0" t="0" r="r" b="b"/>
            <a:pathLst>
              <a:path w="3344" h="2192">
                <a:moveTo>
                  <a:pt x="0" y="2192"/>
                </a:moveTo>
                <a:lnTo>
                  <a:pt x="3344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9328" name="Freeform 16"/>
          <p:cNvSpPr>
            <a:spLocks/>
          </p:cNvSpPr>
          <p:nvPr/>
        </p:nvSpPr>
        <p:spPr bwMode="auto">
          <a:xfrm>
            <a:off x="2970198" y="2533640"/>
            <a:ext cx="2744788" cy="1719262"/>
          </a:xfrm>
          <a:custGeom>
            <a:avLst/>
            <a:gdLst/>
            <a:ahLst/>
            <a:cxnLst>
              <a:cxn ang="0">
                <a:pos x="1729" y="0"/>
              </a:cxn>
              <a:cxn ang="0">
                <a:pos x="0" y="1083"/>
              </a:cxn>
            </a:cxnLst>
            <a:rect l="0" t="0" r="r" b="b"/>
            <a:pathLst>
              <a:path w="1729" h="1083">
                <a:moveTo>
                  <a:pt x="1729" y="0"/>
                </a:moveTo>
                <a:lnTo>
                  <a:pt x="0" y="1083"/>
                </a:lnTo>
              </a:path>
            </a:pathLst>
          </a:custGeom>
          <a:noFill/>
          <a:ln w="889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9329" name="Freeform 17"/>
          <p:cNvSpPr>
            <a:spLocks/>
          </p:cNvSpPr>
          <p:nvPr/>
        </p:nvSpPr>
        <p:spPr bwMode="auto">
          <a:xfrm>
            <a:off x="5535598" y="4291002"/>
            <a:ext cx="2717800" cy="1765300"/>
          </a:xfrm>
          <a:custGeom>
            <a:avLst/>
            <a:gdLst/>
            <a:ahLst/>
            <a:cxnLst>
              <a:cxn ang="0">
                <a:pos x="1712" y="0"/>
              </a:cxn>
              <a:cxn ang="0">
                <a:pos x="0" y="1112"/>
              </a:cxn>
            </a:cxnLst>
            <a:rect l="0" t="0" r="r" b="b"/>
            <a:pathLst>
              <a:path w="1712" h="1112">
                <a:moveTo>
                  <a:pt x="1712" y="0"/>
                </a:moveTo>
                <a:lnTo>
                  <a:pt x="0" y="1112"/>
                </a:lnTo>
              </a:path>
            </a:pathLst>
          </a:custGeom>
          <a:noFill/>
          <a:ln w="889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4100513" y="1928813"/>
            <a:ext cx="3086100" cy="749300"/>
            <a:chOff x="1344" y="864"/>
            <a:chExt cx="1944" cy="472"/>
          </a:xfrm>
        </p:grpSpPr>
        <p:sp>
          <p:nvSpPr>
            <p:cNvPr id="269331" name="Text Box 19"/>
            <p:cNvSpPr txBox="1">
              <a:spLocks noChangeArrowheads="1"/>
            </p:cNvSpPr>
            <p:nvPr/>
          </p:nvSpPr>
          <p:spPr bwMode="auto">
            <a:xfrm>
              <a:off x="2256" y="864"/>
              <a:ext cx="288" cy="3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Q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3168" y="1152"/>
              <a:ext cx="120" cy="184"/>
              <a:chOff x="3168" y="1104"/>
              <a:chExt cx="120" cy="184"/>
            </a:xfrm>
          </p:grpSpPr>
          <p:sp>
            <p:nvSpPr>
              <p:cNvPr id="18492" name="Freeform 21"/>
              <p:cNvSpPr>
                <a:spLocks/>
              </p:cNvSpPr>
              <p:nvPr/>
            </p:nvSpPr>
            <p:spPr bwMode="auto">
              <a:xfrm>
                <a:off x="3168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8493" name="Freeform 22"/>
              <p:cNvSpPr>
                <a:spLocks/>
              </p:cNvSpPr>
              <p:nvPr/>
            </p:nvSpPr>
            <p:spPr bwMode="auto">
              <a:xfrm>
                <a:off x="3216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4" name="Group 23"/>
            <p:cNvGrpSpPr>
              <a:grpSpLocks/>
            </p:cNvGrpSpPr>
            <p:nvPr/>
          </p:nvGrpSpPr>
          <p:grpSpPr bwMode="auto">
            <a:xfrm flipH="1">
              <a:off x="1344" y="1152"/>
              <a:ext cx="120" cy="184"/>
              <a:chOff x="3168" y="1104"/>
              <a:chExt cx="120" cy="184"/>
            </a:xfrm>
          </p:grpSpPr>
          <p:sp>
            <p:nvSpPr>
              <p:cNvPr id="18490" name="Freeform 24"/>
              <p:cNvSpPr>
                <a:spLocks/>
              </p:cNvSpPr>
              <p:nvPr/>
            </p:nvSpPr>
            <p:spPr bwMode="auto">
              <a:xfrm>
                <a:off x="3168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8491" name="Freeform 25"/>
              <p:cNvSpPr>
                <a:spLocks/>
              </p:cNvSpPr>
              <p:nvPr/>
            </p:nvSpPr>
            <p:spPr bwMode="auto">
              <a:xfrm>
                <a:off x="3216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269364" name="Rectangle 52"/>
          <p:cNvSpPr>
            <a:spLocks noChangeArrowheads="1"/>
          </p:cNvSpPr>
          <p:nvPr/>
        </p:nvSpPr>
        <p:spPr bwMode="auto">
          <a:xfrm>
            <a:off x="2957498" y="2538402"/>
            <a:ext cx="5334000" cy="3505200"/>
          </a:xfrm>
          <a:prstGeom prst="rect">
            <a:avLst/>
          </a:prstGeom>
          <a:noFill/>
          <a:ln w="57150">
            <a:solidFill>
              <a:srgbClr val="0000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500313" y="3351213"/>
            <a:ext cx="647700" cy="1866900"/>
            <a:chOff x="336" y="1760"/>
            <a:chExt cx="408" cy="1176"/>
          </a:xfrm>
        </p:grpSpPr>
        <p:sp>
          <p:nvSpPr>
            <p:cNvPr id="18484" name="Freeform 11"/>
            <p:cNvSpPr>
              <a:spLocks/>
            </p:cNvSpPr>
            <p:nvPr/>
          </p:nvSpPr>
          <p:spPr bwMode="auto">
            <a:xfrm>
              <a:off x="504" y="1760"/>
              <a:ext cx="216" cy="8"/>
            </a:xfrm>
            <a:custGeom>
              <a:avLst/>
              <a:gdLst>
                <a:gd name="T0" fmla="*/ 0 w 216"/>
                <a:gd name="T1" fmla="*/ 8 h 8"/>
                <a:gd name="T2" fmla="*/ 216 w 216"/>
                <a:gd name="T3" fmla="*/ 0 h 8"/>
                <a:gd name="T4" fmla="*/ 0 60000 65536"/>
                <a:gd name="T5" fmla="*/ 0 60000 65536"/>
                <a:gd name="T6" fmla="*/ 0 w 216"/>
                <a:gd name="T7" fmla="*/ 0 h 8"/>
                <a:gd name="T8" fmla="*/ 216 w 21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8">
                  <a:moveTo>
                    <a:pt x="0" y="8"/>
                  </a:moveTo>
                  <a:lnTo>
                    <a:pt x="216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269325" name="Text Box 13"/>
            <p:cNvSpPr txBox="1">
              <a:spLocks noChangeArrowheads="1"/>
            </p:cNvSpPr>
            <p:nvPr/>
          </p:nvSpPr>
          <p:spPr bwMode="auto">
            <a:xfrm>
              <a:off x="336" y="2160"/>
              <a:ext cx="261" cy="3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Р</a:t>
              </a:r>
            </a:p>
          </p:txBody>
        </p:sp>
        <p:sp>
          <p:nvSpPr>
            <p:cNvPr id="18486" name="Freeform 53"/>
            <p:cNvSpPr>
              <a:spLocks/>
            </p:cNvSpPr>
            <p:nvPr/>
          </p:nvSpPr>
          <p:spPr bwMode="auto">
            <a:xfrm>
              <a:off x="528" y="2928"/>
              <a:ext cx="216" cy="8"/>
            </a:xfrm>
            <a:custGeom>
              <a:avLst/>
              <a:gdLst>
                <a:gd name="T0" fmla="*/ 0 w 216"/>
                <a:gd name="T1" fmla="*/ 8 h 8"/>
                <a:gd name="T2" fmla="*/ 216 w 216"/>
                <a:gd name="T3" fmla="*/ 0 h 8"/>
                <a:gd name="T4" fmla="*/ 0 60000 65536"/>
                <a:gd name="T5" fmla="*/ 0 60000 65536"/>
                <a:gd name="T6" fmla="*/ 0 w 216"/>
                <a:gd name="T7" fmla="*/ 0 h 8"/>
                <a:gd name="T8" fmla="*/ 216 w 21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8">
                  <a:moveTo>
                    <a:pt x="0" y="8"/>
                  </a:moveTo>
                  <a:lnTo>
                    <a:pt x="216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8177213" y="3351213"/>
            <a:ext cx="615950" cy="1866900"/>
            <a:chOff x="3912" y="1760"/>
            <a:chExt cx="388" cy="1176"/>
          </a:xfrm>
        </p:grpSpPr>
        <p:sp>
          <p:nvSpPr>
            <p:cNvPr id="269355" name="Text Box 43"/>
            <p:cNvSpPr txBox="1">
              <a:spLocks noChangeArrowheads="1"/>
            </p:cNvSpPr>
            <p:nvPr/>
          </p:nvSpPr>
          <p:spPr bwMode="auto">
            <a:xfrm>
              <a:off x="4032" y="2208"/>
              <a:ext cx="268" cy="3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F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8482" name="Freeform 59"/>
            <p:cNvSpPr>
              <a:spLocks/>
            </p:cNvSpPr>
            <p:nvPr/>
          </p:nvSpPr>
          <p:spPr bwMode="auto">
            <a:xfrm>
              <a:off x="3912" y="1760"/>
              <a:ext cx="216" cy="8"/>
            </a:xfrm>
            <a:custGeom>
              <a:avLst/>
              <a:gdLst>
                <a:gd name="T0" fmla="*/ 0 w 216"/>
                <a:gd name="T1" fmla="*/ 8 h 8"/>
                <a:gd name="T2" fmla="*/ 216 w 216"/>
                <a:gd name="T3" fmla="*/ 0 h 8"/>
                <a:gd name="T4" fmla="*/ 0 60000 65536"/>
                <a:gd name="T5" fmla="*/ 0 60000 65536"/>
                <a:gd name="T6" fmla="*/ 0 w 216"/>
                <a:gd name="T7" fmla="*/ 0 h 8"/>
                <a:gd name="T8" fmla="*/ 216 w 21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8">
                  <a:moveTo>
                    <a:pt x="0" y="8"/>
                  </a:moveTo>
                  <a:lnTo>
                    <a:pt x="216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8483" name="Freeform 61"/>
            <p:cNvSpPr>
              <a:spLocks/>
            </p:cNvSpPr>
            <p:nvPr/>
          </p:nvSpPr>
          <p:spPr bwMode="auto">
            <a:xfrm>
              <a:off x="3936" y="2928"/>
              <a:ext cx="216" cy="8"/>
            </a:xfrm>
            <a:custGeom>
              <a:avLst/>
              <a:gdLst>
                <a:gd name="T0" fmla="*/ 0 w 216"/>
                <a:gd name="T1" fmla="*/ 8 h 8"/>
                <a:gd name="T2" fmla="*/ 216 w 216"/>
                <a:gd name="T3" fmla="*/ 0 h 8"/>
                <a:gd name="T4" fmla="*/ 0 60000 65536"/>
                <a:gd name="T5" fmla="*/ 0 60000 65536"/>
                <a:gd name="T6" fmla="*/ 0 w 216"/>
                <a:gd name="T7" fmla="*/ 0 h 8"/>
                <a:gd name="T8" fmla="*/ 216 w 216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8">
                  <a:moveTo>
                    <a:pt x="0" y="8"/>
                  </a:moveTo>
                  <a:lnTo>
                    <a:pt x="216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4176713" y="5891213"/>
            <a:ext cx="3086100" cy="600075"/>
            <a:chOff x="1392" y="3360"/>
            <a:chExt cx="1944" cy="378"/>
          </a:xfrm>
        </p:grpSpPr>
        <p:sp>
          <p:nvSpPr>
            <p:cNvPr id="269339" name="Text Box 27"/>
            <p:cNvSpPr txBox="1">
              <a:spLocks noChangeArrowheads="1"/>
            </p:cNvSpPr>
            <p:nvPr/>
          </p:nvSpPr>
          <p:spPr bwMode="auto">
            <a:xfrm>
              <a:off x="2112" y="3408"/>
              <a:ext cx="280" cy="33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  <a:cs typeface="+mn-cs"/>
                </a:rPr>
                <a:t>E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8" name="Group 65"/>
            <p:cNvGrpSpPr>
              <a:grpSpLocks/>
            </p:cNvGrpSpPr>
            <p:nvPr/>
          </p:nvGrpSpPr>
          <p:grpSpPr bwMode="auto">
            <a:xfrm>
              <a:off x="3216" y="3360"/>
              <a:ext cx="120" cy="184"/>
              <a:chOff x="3168" y="1104"/>
              <a:chExt cx="120" cy="184"/>
            </a:xfrm>
          </p:grpSpPr>
          <p:sp>
            <p:nvSpPr>
              <p:cNvPr id="18479" name="Freeform 66"/>
              <p:cNvSpPr>
                <a:spLocks/>
              </p:cNvSpPr>
              <p:nvPr/>
            </p:nvSpPr>
            <p:spPr bwMode="auto">
              <a:xfrm>
                <a:off x="3168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8480" name="Freeform 67"/>
              <p:cNvSpPr>
                <a:spLocks/>
              </p:cNvSpPr>
              <p:nvPr/>
            </p:nvSpPr>
            <p:spPr bwMode="auto">
              <a:xfrm>
                <a:off x="3216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9" name="Group 68"/>
            <p:cNvGrpSpPr>
              <a:grpSpLocks/>
            </p:cNvGrpSpPr>
            <p:nvPr/>
          </p:nvGrpSpPr>
          <p:grpSpPr bwMode="auto">
            <a:xfrm flipH="1">
              <a:off x="1392" y="3360"/>
              <a:ext cx="120" cy="184"/>
              <a:chOff x="3168" y="1104"/>
              <a:chExt cx="120" cy="184"/>
            </a:xfrm>
          </p:grpSpPr>
          <p:sp>
            <p:nvSpPr>
              <p:cNvPr id="18477" name="Freeform 69"/>
              <p:cNvSpPr>
                <a:spLocks/>
              </p:cNvSpPr>
              <p:nvPr/>
            </p:nvSpPr>
            <p:spPr bwMode="auto">
              <a:xfrm>
                <a:off x="3168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8478" name="Freeform 70"/>
              <p:cNvSpPr>
                <a:spLocks/>
              </p:cNvSpPr>
              <p:nvPr/>
            </p:nvSpPr>
            <p:spPr bwMode="auto">
              <a:xfrm>
                <a:off x="3216" y="1104"/>
                <a:ext cx="72" cy="184"/>
              </a:xfrm>
              <a:custGeom>
                <a:avLst/>
                <a:gdLst>
                  <a:gd name="T0" fmla="*/ 72 w 72"/>
                  <a:gd name="T1" fmla="*/ 0 h 184"/>
                  <a:gd name="T2" fmla="*/ 0 w 72"/>
                  <a:gd name="T3" fmla="*/ 184 h 184"/>
                  <a:gd name="T4" fmla="*/ 0 60000 65536"/>
                  <a:gd name="T5" fmla="*/ 0 60000 65536"/>
                  <a:gd name="T6" fmla="*/ 0 w 72"/>
                  <a:gd name="T7" fmla="*/ 0 h 184"/>
                  <a:gd name="T8" fmla="*/ 72 w 72"/>
                  <a:gd name="T9" fmla="*/ 184 h 18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" h="184">
                    <a:moveTo>
                      <a:pt x="72" y="0"/>
                    </a:moveTo>
                    <a:lnTo>
                      <a:pt x="0" y="184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2957513" y="2538413"/>
            <a:ext cx="5334000" cy="3505200"/>
            <a:chOff x="624" y="1248"/>
            <a:chExt cx="3360" cy="2208"/>
          </a:xfrm>
        </p:grpSpPr>
        <p:sp>
          <p:nvSpPr>
            <p:cNvPr id="269384" name="Freeform 72"/>
            <p:cNvSpPr>
              <a:spLocks/>
            </p:cNvSpPr>
            <p:nvPr/>
          </p:nvSpPr>
          <p:spPr bwMode="auto">
            <a:xfrm>
              <a:off x="624" y="3216"/>
              <a:ext cx="240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240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240" y="0"/>
                  </a:lnTo>
                  <a:lnTo>
                    <a:pt x="240" y="24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269385" name="Freeform 73"/>
            <p:cNvSpPr>
              <a:spLocks/>
            </p:cNvSpPr>
            <p:nvPr/>
          </p:nvSpPr>
          <p:spPr bwMode="auto">
            <a:xfrm flipV="1">
              <a:off x="624" y="1248"/>
              <a:ext cx="240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240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240" y="0"/>
                  </a:lnTo>
                  <a:lnTo>
                    <a:pt x="240" y="24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269386" name="Freeform 74"/>
            <p:cNvSpPr>
              <a:spLocks/>
            </p:cNvSpPr>
            <p:nvPr/>
          </p:nvSpPr>
          <p:spPr bwMode="auto">
            <a:xfrm flipH="1" flipV="1">
              <a:off x="3744" y="1248"/>
              <a:ext cx="240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240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240" y="0"/>
                  </a:lnTo>
                  <a:lnTo>
                    <a:pt x="240" y="24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269388" name="Freeform 76"/>
            <p:cNvSpPr>
              <a:spLocks/>
            </p:cNvSpPr>
            <p:nvPr/>
          </p:nvSpPr>
          <p:spPr bwMode="auto">
            <a:xfrm flipH="1">
              <a:off x="3744" y="3216"/>
              <a:ext cx="240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0"/>
                </a:cxn>
                <a:cxn ang="0">
                  <a:pos x="240" y="240"/>
                </a:cxn>
              </a:cxnLst>
              <a:rect l="0" t="0" r="r" b="b"/>
              <a:pathLst>
                <a:path w="240" h="240">
                  <a:moveTo>
                    <a:pt x="0" y="0"/>
                  </a:moveTo>
                  <a:lnTo>
                    <a:pt x="240" y="0"/>
                  </a:lnTo>
                  <a:lnTo>
                    <a:pt x="240" y="240"/>
                  </a:lnTo>
                </a:path>
              </a:pathLst>
            </a:cu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sp>
        <p:nvSpPr>
          <p:cNvPr id="48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Задача №4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67544" y="932527"/>
            <a:ext cx="82393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itchFamily="18" charset="0"/>
              </a:rPr>
              <a:t>Докажите, что четырехугольник – ромб, если его вершинами являются середины сторон прямоугольника.</a:t>
            </a:r>
            <a:endParaRPr lang="ru-RU" sz="24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6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6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500" fill="hold"/>
                                        <p:tgtEl>
                                          <p:spTgt spid="26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6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500" fill="hold"/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69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69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69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69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69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4" grpId="0" animBg="1"/>
      <p:bldP spid="26931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002060"/>
                </a:solidFill>
                <a:latin typeface="Georgia" pitchFamily="18" charset="0"/>
              </a:rPr>
              <a:t>Отрезок  </a:t>
            </a:r>
            <a:r>
              <a:rPr lang="en-US" altLang="ru-RU" sz="3200" b="1" i="1" smtClean="0">
                <a:solidFill>
                  <a:srgbClr val="002060"/>
                </a:solidFill>
                <a:latin typeface="Georgia" pitchFamily="18" charset="0"/>
              </a:rPr>
              <a:t>MN</a:t>
            </a:r>
            <a:r>
              <a:rPr lang="ru-RU" altLang="ru-RU" sz="3200" b="1" i="1" smtClean="0">
                <a:solidFill>
                  <a:srgbClr val="002060"/>
                </a:solidFill>
                <a:latin typeface="Georgia" pitchFamily="18" charset="0"/>
              </a:rPr>
              <a:t>   является  средней линией  треугольника …</a:t>
            </a:r>
          </a:p>
        </p:txBody>
      </p:sp>
      <p:pic>
        <p:nvPicPr>
          <p:cNvPr id="14340" name="Рисунок 3" descr="7888_html_m4b932d6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4313"/>
            <a:ext cx="7272337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6712" y="3315494"/>
            <a:ext cx="719137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rgbClr val="002060"/>
                </a:solidFill>
                <a:latin typeface="Georgia" pitchFamily="18" charset="0"/>
              </a:rPr>
              <a:t>в) </a:t>
            </a:r>
          </a:p>
        </p:txBody>
      </p:sp>
    </p:spTree>
    <p:extLst>
      <p:ext uri="{BB962C8B-B14F-4D97-AF65-F5344CB8AC3E}">
        <p14:creationId xmlns:p14="http://schemas.microsoft.com/office/powerpoint/2010/main" val="367480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Дано:   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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АВС, АВ=16, ВС=18, АС=20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1844824"/>
            <a:ext cx="5294962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Найти: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периметр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</a:t>
            </a:r>
            <a:r>
              <a:rPr lang="en-US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N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</a:rPr>
              <a:t>1.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66"/>
                </a:solidFill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18" name="Freeform 62"/>
          <p:cNvSpPr>
            <a:spLocks/>
          </p:cNvSpPr>
          <p:nvPr/>
        </p:nvSpPr>
        <p:spPr bwMode="auto">
          <a:xfrm>
            <a:off x="5322939" y="4060001"/>
            <a:ext cx="812800" cy="939800"/>
          </a:xfrm>
          <a:custGeom>
            <a:avLst/>
            <a:gdLst/>
            <a:ahLst/>
            <a:cxnLst>
              <a:cxn ang="0">
                <a:pos x="512" y="592"/>
              </a:cxn>
              <a:cxn ang="0">
                <a:pos x="0" y="0"/>
              </a:cxn>
            </a:cxnLst>
            <a:rect l="0" t="0" r="r" b="b"/>
            <a:pathLst>
              <a:path w="512" h="592">
                <a:moveTo>
                  <a:pt x="512" y="592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66FF33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9" name="Freeform 61"/>
          <p:cNvSpPr>
            <a:spLocks/>
          </p:cNvSpPr>
          <p:nvPr/>
        </p:nvSpPr>
        <p:spPr bwMode="auto">
          <a:xfrm>
            <a:off x="6135739" y="4085401"/>
            <a:ext cx="1295400" cy="8890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0" y="560"/>
              </a:cxn>
            </a:cxnLst>
            <a:rect l="0" t="0" r="r" b="b"/>
            <a:pathLst>
              <a:path w="816" h="560">
                <a:moveTo>
                  <a:pt x="816" y="0"/>
                </a:moveTo>
                <a:lnTo>
                  <a:pt x="0" y="56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619500" y="492134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6515100" y="2649637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8115300" y="492134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7" name="AutoShape 35"/>
          <p:cNvSpPr>
            <a:spLocks noChangeArrowheads="1"/>
          </p:cNvSpPr>
          <p:nvPr/>
        </p:nvSpPr>
        <p:spPr bwMode="auto">
          <a:xfrm>
            <a:off x="4000552" y="3093214"/>
            <a:ext cx="4191000" cy="1905000"/>
          </a:xfrm>
          <a:prstGeom prst="triangle">
            <a:avLst>
              <a:gd name="adj" fmla="val 64074"/>
            </a:avLst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8" name="Freeform 38"/>
          <p:cNvSpPr>
            <a:spLocks/>
          </p:cNvSpPr>
          <p:nvPr/>
        </p:nvSpPr>
        <p:spPr bwMode="auto">
          <a:xfrm>
            <a:off x="5346752" y="4045714"/>
            <a:ext cx="21336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4" y="0"/>
              </a:cxn>
            </a:cxnLst>
            <a:rect l="0" t="0" r="r" b="b"/>
            <a:pathLst>
              <a:path w="1344" h="1">
                <a:moveTo>
                  <a:pt x="0" y="0"/>
                </a:moveTo>
                <a:lnTo>
                  <a:pt x="1344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9" name="Group 47"/>
          <p:cNvGrpSpPr>
            <a:grpSpLocks/>
          </p:cNvGrpSpPr>
          <p:nvPr/>
        </p:nvGrpSpPr>
        <p:grpSpPr bwMode="auto">
          <a:xfrm>
            <a:off x="4533900" y="3549749"/>
            <a:ext cx="1473200" cy="1079500"/>
            <a:chOff x="1104" y="1536"/>
            <a:chExt cx="928" cy="680"/>
          </a:xfrm>
        </p:grpSpPr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1534" y="1773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31" name="Freeform 39"/>
            <p:cNvSpPr>
              <a:spLocks/>
            </p:cNvSpPr>
            <p:nvPr/>
          </p:nvSpPr>
          <p:spPr bwMode="auto">
            <a:xfrm>
              <a:off x="1920" y="1536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1104" y="2112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3" name="Group 48"/>
          <p:cNvGrpSpPr>
            <a:grpSpLocks/>
          </p:cNvGrpSpPr>
          <p:nvPr/>
        </p:nvGrpSpPr>
        <p:grpSpPr bwMode="auto">
          <a:xfrm>
            <a:off x="6896100" y="3397349"/>
            <a:ext cx="1066800" cy="1295400"/>
            <a:chOff x="2592" y="1440"/>
            <a:chExt cx="672" cy="816"/>
          </a:xfrm>
        </p:grpSpPr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2884" y="1773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35" name="Group 43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39" name="Freeform 41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0" name="Freeform 42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36" name="Group 44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37" name="Freeform 45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38" name="Freeform 46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41" name="Group 63"/>
          <p:cNvGrpSpPr>
            <a:grpSpLocks/>
          </p:cNvGrpSpPr>
          <p:nvPr/>
        </p:nvGrpSpPr>
        <p:grpSpPr bwMode="auto">
          <a:xfrm>
            <a:off x="5094288" y="4926112"/>
            <a:ext cx="2171700" cy="214312"/>
            <a:chOff x="1768" y="2250"/>
            <a:chExt cx="1368" cy="135"/>
          </a:xfrm>
        </p:grpSpPr>
        <p:sp>
          <p:nvSpPr>
            <p:cNvPr id="42" name="Oval 51"/>
            <p:cNvSpPr>
              <a:spLocks noChangeArrowheads="1"/>
            </p:cNvSpPr>
            <p:nvPr/>
          </p:nvSpPr>
          <p:spPr bwMode="auto">
            <a:xfrm>
              <a:off x="2340" y="2250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43" name="Group 56"/>
            <p:cNvGrpSpPr>
              <a:grpSpLocks/>
            </p:cNvGrpSpPr>
            <p:nvPr/>
          </p:nvGrpSpPr>
          <p:grpSpPr bwMode="auto">
            <a:xfrm>
              <a:off x="1768" y="2256"/>
              <a:ext cx="112" cy="120"/>
              <a:chOff x="1768" y="2256"/>
              <a:chExt cx="112" cy="120"/>
            </a:xfrm>
          </p:grpSpPr>
          <p:sp>
            <p:nvSpPr>
              <p:cNvPr id="48" name="Freeform 53"/>
              <p:cNvSpPr>
                <a:spLocks/>
              </p:cNvSpPr>
              <p:nvPr/>
            </p:nvSpPr>
            <p:spPr bwMode="auto">
              <a:xfrm>
                <a:off x="1768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9" name="Freeform 54"/>
              <p:cNvSpPr>
                <a:spLocks/>
              </p:cNvSpPr>
              <p:nvPr/>
            </p:nvSpPr>
            <p:spPr bwMode="auto">
              <a:xfrm>
                <a:off x="1872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50" name="Freeform 55"/>
              <p:cNvSpPr>
                <a:spLocks/>
              </p:cNvSpPr>
              <p:nvPr/>
            </p:nvSpPr>
            <p:spPr bwMode="auto">
              <a:xfrm>
                <a:off x="1824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44" name="Group 57"/>
            <p:cNvGrpSpPr>
              <a:grpSpLocks/>
            </p:cNvGrpSpPr>
            <p:nvPr/>
          </p:nvGrpSpPr>
          <p:grpSpPr bwMode="auto">
            <a:xfrm>
              <a:off x="3024" y="2256"/>
              <a:ext cx="112" cy="120"/>
              <a:chOff x="1768" y="2256"/>
              <a:chExt cx="112" cy="120"/>
            </a:xfrm>
          </p:grpSpPr>
          <p:sp>
            <p:nvSpPr>
              <p:cNvPr id="45" name="Freeform 58"/>
              <p:cNvSpPr>
                <a:spLocks/>
              </p:cNvSpPr>
              <p:nvPr/>
            </p:nvSpPr>
            <p:spPr bwMode="auto">
              <a:xfrm>
                <a:off x="1768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6" name="Freeform 59"/>
              <p:cNvSpPr>
                <a:spLocks/>
              </p:cNvSpPr>
              <p:nvPr/>
            </p:nvSpPr>
            <p:spPr bwMode="auto">
              <a:xfrm>
                <a:off x="1872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7" name="Freeform 60"/>
              <p:cNvSpPr>
                <a:spLocks/>
              </p:cNvSpPr>
              <p:nvPr/>
            </p:nvSpPr>
            <p:spPr bwMode="auto">
              <a:xfrm>
                <a:off x="1824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716016" y="3501008"/>
            <a:ext cx="4940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М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7596336" y="3645024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N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868144" y="5085184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К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8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Дано:   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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АВС,   Р</a:t>
            </a:r>
            <a:r>
              <a:rPr lang="ru-RU" sz="2800" b="1" i="1" baseline="-25000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АВС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= 24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1844824"/>
            <a:ext cx="5294962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Найти: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периметр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</a:t>
            </a:r>
            <a:r>
              <a:rPr lang="en-US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N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</a:rPr>
              <a:t>2.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66"/>
                </a:solidFill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18" name="Freeform 62"/>
          <p:cNvSpPr>
            <a:spLocks/>
          </p:cNvSpPr>
          <p:nvPr/>
        </p:nvSpPr>
        <p:spPr bwMode="auto">
          <a:xfrm>
            <a:off x="5322939" y="4060001"/>
            <a:ext cx="812800" cy="939800"/>
          </a:xfrm>
          <a:custGeom>
            <a:avLst/>
            <a:gdLst/>
            <a:ahLst/>
            <a:cxnLst>
              <a:cxn ang="0">
                <a:pos x="512" y="592"/>
              </a:cxn>
              <a:cxn ang="0">
                <a:pos x="0" y="0"/>
              </a:cxn>
            </a:cxnLst>
            <a:rect l="0" t="0" r="r" b="b"/>
            <a:pathLst>
              <a:path w="512" h="592">
                <a:moveTo>
                  <a:pt x="512" y="592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66FF33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9" name="Freeform 61"/>
          <p:cNvSpPr>
            <a:spLocks/>
          </p:cNvSpPr>
          <p:nvPr/>
        </p:nvSpPr>
        <p:spPr bwMode="auto">
          <a:xfrm>
            <a:off x="6135739" y="4085401"/>
            <a:ext cx="1295400" cy="8890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0" y="560"/>
              </a:cxn>
            </a:cxnLst>
            <a:rect l="0" t="0" r="r" b="b"/>
            <a:pathLst>
              <a:path w="816" h="560">
                <a:moveTo>
                  <a:pt x="816" y="0"/>
                </a:moveTo>
                <a:lnTo>
                  <a:pt x="0" y="56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619500" y="492134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6515100" y="2649637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8115300" y="492134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7" name="AutoShape 35"/>
          <p:cNvSpPr>
            <a:spLocks noChangeArrowheads="1"/>
          </p:cNvSpPr>
          <p:nvPr/>
        </p:nvSpPr>
        <p:spPr bwMode="auto">
          <a:xfrm>
            <a:off x="4000552" y="3093214"/>
            <a:ext cx="4191000" cy="1905000"/>
          </a:xfrm>
          <a:prstGeom prst="triangle">
            <a:avLst>
              <a:gd name="adj" fmla="val 64074"/>
            </a:avLst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8" name="Freeform 38"/>
          <p:cNvSpPr>
            <a:spLocks/>
          </p:cNvSpPr>
          <p:nvPr/>
        </p:nvSpPr>
        <p:spPr bwMode="auto">
          <a:xfrm>
            <a:off x="5346752" y="4045714"/>
            <a:ext cx="21336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4" y="0"/>
              </a:cxn>
            </a:cxnLst>
            <a:rect l="0" t="0" r="r" b="b"/>
            <a:pathLst>
              <a:path w="1344" h="1">
                <a:moveTo>
                  <a:pt x="0" y="0"/>
                </a:moveTo>
                <a:lnTo>
                  <a:pt x="1344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533900" y="3549749"/>
            <a:ext cx="1473200" cy="1079500"/>
            <a:chOff x="1104" y="1536"/>
            <a:chExt cx="928" cy="680"/>
          </a:xfrm>
        </p:grpSpPr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1534" y="1773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31" name="Freeform 39"/>
            <p:cNvSpPr>
              <a:spLocks/>
            </p:cNvSpPr>
            <p:nvPr/>
          </p:nvSpPr>
          <p:spPr bwMode="auto">
            <a:xfrm>
              <a:off x="1920" y="1536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32" name="Freeform 40"/>
            <p:cNvSpPr>
              <a:spLocks/>
            </p:cNvSpPr>
            <p:nvPr/>
          </p:nvSpPr>
          <p:spPr bwMode="auto">
            <a:xfrm>
              <a:off x="1104" y="2112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6896100" y="3397349"/>
            <a:ext cx="1066800" cy="1295400"/>
            <a:chOff x="2592" y="1440"/>
            <a:chExt cx="672" cy="816"/>
          </a:xfrm>
        </p:grpSpPr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2884" y="1773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4" name="Group 43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39" name="Freeform 41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0" name="Freeform 42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37" name="Freeform 45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38" name="Freeform 46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5094288" y="4926112"/>
            <a:ext cx="2171700" cy="214312"/>
            <a:chOff x="1768" y="2250"/>
            <a:chExt cx="1368" cy="135"/>
          </a:xfrm>
        </p:grpSpPr>
        <p:sp>
          <p:nvSpPr>
            <p:cNvPr id="42" name="Oval 51"/>
            <p:cNvSpPr>
              <a:spLocks noChangeArrowheads="1"/>
            </p:cNvSpPr>
            <p:nvPr/>
          </p:nvSpPr>
          <p:spPr bwMode="auto">
            <a:xfrm>
              <a:off x="2340" y="2250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1768" y="2256"/>
              <a:ext cx="112" cy="120"/>
              <a:chOff x="1768" y="2256"/>
              <a:chExt cx="112" cy="120"/>
            </a:xfrm>
          </p:grpSpPr>
          <p:sp>
            <p:nvSpPr>
              <p:cNvPr id="48" name="Freeform 53"/>
              <p:cNvSpPr>
                <a:spLocks/>
              </p:cNvSpPr>
              <p:nvPr/>
            </p:nvSpPr>
            <p:spPr bwMode="auto">
              <a:xfrm>
                <a:off x="1768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9" name="Freeform 54"/>
              <p:cNvSpPr>
                <a:spLocks/>
              </p:cNvSpPr>
              <p:nvPr/>
            </p:nvSpPr>
            <p:spPr bwMode="auto">
              <a:xfrm>
                <a:off x="1872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50" name="Freeform 55"/>
              <p:cNvSpPr>
                <a:spLocks/>
              </p:cNvSpPr>
              <p:nvPr/>
            </p:nvSpPr>
            <p:spPr bwMode="auto">
              <a:xfrm>
                <a:off x="1824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8" name="Group 57"/>
            <p:cNvGrpSpPr>
              <a:grpSpLocks/>
            </p:cNvGrpSpPr>
            <p:nvPr/>
          </p:nvGrpSpPr>
          <p:grpSpPr bwMode="auto">
            <a:xfrm>
              <a:off x="3024" y="2256"/>
              <a:ext cx="112" cy="120"/>
              <a:chOff x="1768" y="2256"/>
              <a:chExt cx="112" cy="120"/>
            </a:xfrm>
          </p:grpSpPr>
          <p:sp>
            <p:nvSpPr>
              <p:cNvPr id="45" name="Freeform 58"/>
              <p:cNvSpPr>
                <a:spLocks/>
              </p:cNvSpPr>
              <p:nvPr/>
            </p:nvSpPr>
            <p:spPr bwMode="auto">
              <a:xfrm>
                <a:off x="1768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6" name="Freeform 59"/>
              <p:cNvSpPr>
                <a:spLocks/>
              </p:cNvSpPr>
              <p:nvPr/>
            </p:nvSpPr>
            <p:spPr bwMode="auto">
              <a:xfrm>
                <a:off x="1872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7" name="Freeform 60"/>
              <p:cNvSpPr>
                <a:spLocks/>
              </p:cNvSpPr>
              <p:nvPr/>
            </p:nvSpPr>
            <p:spPr bwMode="auto">
              <a:xfrm>
                <a:off x="1824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4716016" y="3501008"/>
            <a:ext cx="4940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М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7596336" y="3645024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N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868144" y="5085184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К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4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Дано:   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АВСД - прямоугольник,   ОК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= 24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1844824"/>
            <a:ext cx="2558658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Найти: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АД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</a:rPr>
              <a:t>3.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66"/>
                </a:solidFill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18" name="Freeform 62"/>
          <p:cNvSpPr>
            <a:spLocks/>
          </p:cNvSpPr>
          <p:nvPr/>
        </p:nvSpPr>
        <p:spPr bwMode="auto">
          <a:xfrm>
            <a:off x="3563888" y="3068960"/>
            <a:ext cx="4608512" cy="2232248"/>
          </a:xfrm>
          <a:custGeom>
            <a:avLst/>
            <a:gdLst/>
            <a:ahLst/>
            <a:cxnLst>
              <a:cxn ang="0">
                <a:pos x="512" y="592"/>
              </a:cxn>
              <a:cxn ang="0">
                <a:pos x="0" y="0"/>
              </a:cxn>
            </a:cxnLst>
            <a:rect l="0" t="0" r="r" b="b"/>
            <a:pathLst>
              <a:path w="512" h="592">
                <a:moveTo>
                  <a:pt x="512" y="592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66FF33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9" name="Freeform 61"/>
          <p:cNvSpPr>
            <a:spLocks/>
          </p:cNvSpPr>
          <p:nvPr/>
        </p:nvSpPr>
        <p:spPr bwMode="auto">
          <a:xfrm>
            <a:off x="3563888" y="3068960"/>
            <a:ext cx="4608511" cy="2232248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0" y="560"/>
              </a:cxn>
            </a:cxnLst>
            <a:rect l="0" t="0" r="r" b="b"/>
            <a:pathLst>
              <a:path w="816" h="560">
                <a:moveTo>
                  <a:pt x="816" y="0"/>
                </a:moveTo>
                <a:lnTo>
                  <a:pt x="0" y="56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059832" y="5209381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8210872" y="2649637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8115300" y="513737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7" name="AutoShape 35"/>
          <p:cNvSpPr>
            <a:spLocks noChangeArrowheads="1"/>
          </p:cNvSpPr>
          <p:nvPr/>
        </p:nvSpPr>
        <p:spPr bwMode="auto">
          <a:xfrm>
            <a:off x="3563888" y="3093214"/>
            <a:ext cx="4627664" cy="2207994"/>
          </a:xfrm>
          <a:prstGeom prst="rect">
            <a:avLst/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915816" y="2780928"/>
            <a:ext cx="4683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Д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5652120" y="3501008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О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5868144" y="5282044"/>
            <a:ext cx="465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К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1" name="Полилиния 40"/>
          <p:cNvSpPr/>
          <p:nvPr/>
        </p:nvSpPr>
        <p:spPr>
          <a:xfrm>
            <a:off x="5834743" y="4165600"/>
            <a:ext cx="29028" cy="1132114"/>
          </a:xfrm>
          <a:custGeom>
            <a:avLst/>
            <a:gdLst>
              <a:gd name="connsiteX0" fmla="*/ 0 w 29028"/>
              <a:gd name="connsiteY0" fmla="*/ 0 h 1132114"/>
              <a:gd name="connsiteX1" fmla="*/ 29028 w 29028"/>
              <a:gd name="connsiteY1" fmla="*/ 1132114 h 113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028" h="1132114">
                <a:moveTo>
                  <a:pt x="0" y="0"/>
                </a:moveTo>
                <a:lnTo>
                  <a:pt x="29028" y="1132114"/>
                </a:lnTo>
              </a:path>
            </a:pathLst>
          </a:custGeom>
          <a:ln w="57150">
            <a:solidFill>
              <a:srgbClr val="003399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42" name="Oval 51"/>
          <p:cNvSpPr>
            <a:spLocks noChangeArrowheads="1"/>
          </p:cNvSpPr>
          <p:nvPr/>
        </p:nvSpPr>
        <p:spPr bwMode="auto">
          <a:xfrm>
            <a:off x="5768082" y="4077072"/>
            <a:ext cx="214313" cy="21431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868144" y="5085184"/>
            <a:ext cx="216024" cy="216024"/>
          </a:xfrm>
          <a:prstGeom prst="rect">
            <a:avLst/>
          </a:prstGeom>
          <a:noFill/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4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57158" y="1142984"/>
            <a:ext cx="842968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Дано: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АВСД </a:t>
            </a:r>
            <a:r>
              <a:rPr lang="ru-RU" sz="2400" b="1" i="1" dirty="0" smtClean="0">
                <a:solidFill>
                  <a:srgbClr val="000066"/>
                </a:solidFill>
                <a:latin typeface="Bookman Old Style" pitchFamily="18" charset="0"/>
              </a:rPr>
              <a:t>- четырехугольник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, ВД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= 48</a:t>
            </a:r>
            <a:endParaRPr lang="ru-RU" sz="2800" b="1" i="1" baseline="30000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57158" y="1844824"/>
            <a:ext cx="4574882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Найти: 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Е</a:t>
            </a:r>
            <a:r>
              <a:rPr lang="en-US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F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</a:rPr>
              <a:t> = ?, </a:t>
            </a:r>
            <a:r>
              <a:rPr lang="en-US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N</a:t>
            </a:r>
            <a:r>
              <a:rPr lang="ru-RU" sz="2800" b="1" i="1" dirty="0" smtClean="0">
                <a:solidFill>
                  <a:srgbClr val="000066"/>
                </a:solidFill>
                <a:latin typeface="Bookman Old Style" pitchFamily="18" charset="0"/>
                <a:sym typeface="Symbol"/>
              </a:rPr>
              <a:t> = ?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07504" y="138336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Bookman Old Style" pitchFamily="18" charset="0"/>
              </a:rPr>
              <a:t>4.</a:t>
            </a:r>
            <a:endParaRPr lang="ru-RU" sz="4000" b="1" i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9632" y="332656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i="1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66"/>
                </a:solidFill>
                <a:latin typeface="Bookman Old Style" pitchFamily="18" charset="0"/>
              </a:rPr>
              <a:t>Повторение</a:t>
            </a:r>
          </a:p>
        </p:txBody>
      </p:sp>
      <p:grpSp>
        <p:nvGrpSpPr>
          <p:cNvPr id="87" name="Группа 86"/>
          <p:cNvGrpSpPr/>
          <p:nvPr/>
        </p:nvGrpSpPr>
        <p:grpSpPr>
          <a:xfrm rot="1830160">
            <a:off x="2274473" y="1962964"/>
            <a:ext cx="6027792" cy="4791075"/>
            <a:chOff x="2627784" y="2158588"/>
            <a:chExt cx="6027792" cy="4791075"/>
          </a:xfrm>
        </p:grpSpPr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 rot="19769840">
              <a:off x="2627784" y="6120988"/>
              <a:ext cx="4572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i="1" dirty="0">
                  <a:solidFill>
                    <a:srgbClr val="000066"/>
                  </a:solidFill>
                  <a:latin typeface="Bookman Old Style" pitchFamily="18" charset="0"/>
                </a:rPr>
                <a:t>В</a:t>
              </a:r>
            </a:p>
          </p:txBody>
        </p:sp>
        <p:sp>
          <p:nvSpPr>
            <p:cNvPr id="36" name="Text Box 3"/>
            <p:cNvSpPr txBox="1">
              <a:spLocks noChangeArrowheads="1"/>
            </p:cNvSpPr>
            <p:nvPr/>
          </p:nvSpPr>
          <p:spPr bwMode="auto">
            <a:xfrm rot="19769840">
              <a:off x="4304184" y="2158588"/>
              <a:ext cx="609600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i="1" dirty="0">
                  <a:solidFill>
                    <a:srgbClr val="000066"/>
                  </a:solidFill>
                  <a:latin typeface="Bookman Old Style" pitchFamily="18" charset="0"/>
                </a:rPr>
                <a:t>А</a:t>
              </a:r>
            </a:p>
          </p:txBody>
        </p:sp>
        <p:sp>
          <p:nvSpPr>
            <p:cNvPr id="37" name="Text Box 4"/>
            <p:cNvSpPr txBox="1">
              <a:spLocks noChangeArrowheads="1"/>
            </p:cNvSpPr>
            <p:nvPr/>
          </p:nvSpPr>
          <p:spPr bwMode="auto">
            <a:xfrm rot="19769840">
              <a:off x="8190384" y="2920588"/>
              <a:ext cx="4651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solidFill>
                    <a:srgbClr val="000066"/>
                  </a:solidFill>
                  <a:latin typeface="Bookman Old Style" pitchFamily="18" charset="0"/>
                </a:rPr>
                <a:t>D</a:t>
              </a:r>
              <a:endParaRPr lang="ru-RU" sz="2800" b="1" i="1" dirty="0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3173871" y="2514176"/>
              <a:ext cx="4965700" cy="4165600"/>
            </a:xfrm>
            <a:custGeom>
              <a:avLst/>
              <a:gdLst/>
              <a:ahLst/>
              <a:cxnLst>
                <a:cxn ang="0">
                  <a:pos x="0" y="2376"/>
                </a:cxn>
                <a:cxn ang="0">
                  <a:pos x="1048" y="0"/>
                </a:cxn>
                <a:cxn ang="0">
                  <a:pos x="3128" y="448"/>
                </a:cxn>
                <a:cxn ang="0">
                  <a:pos x="1800" y="2624"/>
                </a:cxn>
                <a:cxn ang="0">
                  <a:pos x="16" y="2376"/>
                </a:cxn>
                <a:cxn ang="0">
                  <a:pos x="0" y="2376"/>
                </a:cxn>
              </a:cxnLst>
              <a:rect l="0" t="0" r="r" b="b"/>
              <a:pathLst>
                <a:path w="3128" h="2624">
                  <a:moveTo>
                    <a:pt x="0" y="2376"/>
                  </a:moveTo>
                  <a:lnTo>
                    <a:pt x="1048" y="0"/>
                  </a:lnTo>
                  <a:lnTo>
                    <a:pt x="3128" y="448"/>
                  </a:lnTo>
                  <a:lnTo>
                    <a:pt x="1800" y="2624"/>
                  </a:lnTo>
                  <a:lnTo>
                    <a:pt x="16" y="2376"/>
                  </a:lnTo>
                  <a:lnTo>
                    <a:pt x="0" y="2376"/>
                  </a:lnTo>
                  <a:close/>
                </a:path>
              </a:pathLst>
            </a:custGeom>
            <a:noFill/>
            <a:ln w="57150" cmpd="sng">
              <a:solidFill>
                <a:srgbClr val="000066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40" name="Group 64"/>
            <p:cNvGrpSpPr>
              <a:grpSpLocks/>
            </p:cNvGrpSpPr>
            <p:nvPr/>
          </p:nvGrpSpPr>
          <p:grpSpPr bwMode="auto">
            <a:xfrm>
              <a:off x="3465984" y="3225388"/>
              <a:ext cx="1092200" cy="2146300"/>
              <a:chOff x="864" y="1344"/>
              <a:chExt cx="688" cy="1352"/>
            </a:xfrm>
          </p:grpSpPr>
          <p:sp>
            <p:nvSpPr>
              <p:cNvPr id="43" name="Freeform 7"/>
              <p:cNvSpPr>
                <a:spLocks/>
              </p:cNvSpPr>
              <p:nvPr/>
            </p:nvSpPr>
            <p:spPr bwMode="auto">
              <a:xfrm>
                <a:off x="1440" y="1344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4" name="Freeform 8"/>
              <p:cNvSpPr>
                <a:spLocks/>
              </p:cNvSpPr>
              <p:nvPr/>
            </p:nvSpPr>
            <p:spPr bwMode="auto">
              <a:xfrm>
                <a:off x="864" y="2592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45" name="Text Box 20"/>
              <p:cNvSpPr txBox="1">
                <a:spLocks noChangeArrowheads="1"/>
              </p:cNvSpPr>
              <p:nvPr/>
            </p:nvSpPr>
            <p:spPr bwMode="auto">
              <a:xfrm rot="19769840">
                <a:off x="908" y="1811"/>
                <a:ext cx="311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800" b="1" i="1" dirty="0" smtClean="0">
                    <a:solidFill>
                      <a:srgbClr val="000066"/>
                    </a:solidFill>
                    <a:latin typeface="Bookman Old Style" pitchFamily="18" charset="0"/>
                  </a:rPr>
                  <a:t>М</a:t>
                </a:r>
                <a:endParaRPr lang="ru-RU" sz="2800" b="1" i="1" dirty="0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46" name="Text Box 22"/>
            <p:cNvSpPr txBox="1">
              <a:spLocks noChangeArrowheads="1"/>
            </p:cNvSpPr>
            <p:nvPr/>
          </p:nvSpPr>
          <p:spPr bwMode="auto">
            <a:xfrm rot="19769840">
              <a:off x="6137460" y="6381328"/>
              <a:ext cx="4507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i="1" dirty="0">
                  <a:solidFill>
                    <a:srgbClr val="000066"/>
                  </a:solidFill>
                  <a:latin typeface="Bookman Old Style" pitchFamily="18" charset="0"/>
                </a:rPr>
                <a:t>С</a:t>
              </a: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V="1">
              <a:off x="3161171" y="3225376"/>
              <a:ext cx="4953000" cy="3048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48" name="Freeform 27"/>
            <p:cNvSpPr>
              <a:spLocks/>
            </p:cNvSpPr>
            <p:nvPr/>
          </p:nvSpPr>
          <p:spPr bwMode="auto">
            <a:xfrm>
              <a:off x="4075584" y="2869788"/>
              <a:ext cx="2362200" cy="1422400"/>
            </a:xfrm>
            <a:custGeom>
              <a:avLst/>
              <a:gdLst/>
              <a:ahLst/>
              <a:cxnLst>
                <a:cxn ang="0">
                  <a:pos x="1488" y="0"/>
                </a:cxn>
                <a:cxn ang="0">
                  <a:pos x="0" y="896"/>
                </a:cxn>
              </a:cxnLst>
              <a:rect l="0" t="0" r="r" b="b"/>
              <a:pathLst>
                <a:path w="1488" h="896">
                  <a:moveTo>
                    <a:pt x="1488" y="0"/>
                  </a:moveTo>
                  <a:lnTo>
                    <a:pt x="0" y="896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oval" w="med" len="med"/>
              <a:tailEnd type="oval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49" name="Freeform 29"/>
            <p:cNvSpPr>
              <a:spLocks/>
            </p:cNvSpPr>
            <p:nvPr/>
          </p:nvSpPr>
          <p:spPr bwMode="auto">
            <a:xfrm>
              <a:off x="4685184" y="5079588"/>
              <a:ext cx="2324100" cy="1397000"/>
            </a:xfrm>
            <a:custGeom>
              <a:avLst/>
              <a:gdLst/>
              <a:ahLst/>
              <a:cxnLst>
                <a:cxn ang="0">
                  <a:pos x="1464" y="0"/>
                </a:cxn>
                <a:cxn ang="0">
                  <a:pos x="0" y="880"/>
                </a:cxn>
              </a:cxnLst>
              <a:rect l="0" t="0" r="r" b="b"/>
              <a:pathLst>
                <a:path w="1464" h="880">
                  <a:moveTo>
                    <a:pt x="1464" y="0"/>
                  </a:moveTo>
                  <a:lnTo>
                    <a:pt x="0" y="880"/>
                  </a:lnTo>
                </a:path>
              </a:pathLst>
            </a:custGeom>
            <a:noFill/>
            <a:ln w="76200" cmpd="sng">
              <a:solidFill>
                <a:srgbClr val="0000FF"/>
              </a:solidFill>
              <a:round/>
              <a:headEnd type="oval" w="med" len="med"/>
              <a:tailEnd type="oval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50" name="Group 65"/>
            <p:cNvGrpSpPr>
              <a:grpSpLocks/>
            </p:cNvGrpSpPr>
            <p:nvPr/>
          </p:nvGrpSpPr>
          <p:grpSpPr bwMode="auto">
            <a:xfrm>
              <a:off x="5599584" y="2310988"/>
              <a:ext cx="1714500" cy="825500"/>
              <a:chOff x="2208" y="768"/>
              <a:chExt cx="1080" cy="520"/>
            </a:xfrm>
          </p:grpSpPr>
          <p:sp>
            <p:nvSpPr>
              <p:cNvPr id="54" name="Text Box 21"/>
              <p:cNvSpPr txBox="1">
                <a:spLocks noChangeArrowheads="1"/>
              </p:cNvSpPr>
              <p:nvPr/>
            </p:nvSpPr>
            <p:spPr bwMode="auto">
              <a:xfrm rot="19504118">
                <a:off x="2688" y="768"/>
                <a:ext cx="28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800" b="1" i="1" dirty="0" smtClean="0">
                    <a:solidFill>
                      <a:srgbClr val="000066"/>
                    </a:solidFill>
                    <a:latin typeface="Bookman Old Style" pitchFamily="18" charset="0"/>
                  </a:rPr>
                  <a:t>N</a:t>
                </a:r>
                <a:endParaRPr lang="ru-RU" sz="2800" b="1" i="1" dirty="0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55" name="Group 32"/>
              <p:cNvGrpSpPr>
                <a:grpSpLocks/>
              </p:cNvGrpSpPr>
              <p:nvPr/>
            </p:nvGrpSpPr>
            <p:grpSpPr bwMode="auto">
              <a:xfrm>
                <a:off x="3168" y="1104"/>
                <a:ext cx="120" cy="184"/>
                <a:chOff x="3168" y="1104"/>
                <a:chExt cx="120" cy="184"/>
              </a:xfrm>
            </p:grpSpPr>
            <p:sp>
              <p:nvSpPr>
                <p:cNvPr id="59" name="Freeform 30"/>
                <p:cNvSpPr>
                  <a:spLocks/>
                </p:cNvSpPr>
                <p:nvPr/>
              </p:nvSpPr>
              <p:spPr bwMode="auto">
                <a:xfrm>
                  <a:off x="3168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60" name="Freeform 31"/>
                <p:cNvSpPr>
                  <a:spLocks/>
                </p:cNvSpPr>
                <p:nvPr/>
              </p:nvSpPr>
              <p:spPr bwMode="auto">
                <a:xfrm>
                  <a:off x="3216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56" name="Group 33"/>
              <p:cNvGrpSpPr>
                <a:grpSpLocks/>
              </p:cNvGrpSpPr>
              <p:nvPr/>
            </p:nvGrpSpPr>
            <p:grpSpPr bwMode="auto">
              <a:xfrm>
                <a:off x="2208" y="912"/>
                <a:ext cx="120" cy="184"/>
                <a:chOff x="3168" y="1104"/>
                <a:chExt cx="120" cy="184"/>
              </a:xfrm>
            </p:grpSpPr>
            <p:sp>
              <p:nvSpPr>
                <p:cNvPr id="57" name="Freeform 34"/>
                <p:cNvSpPr>
                  <a:spLocks/>
                </p:cNvSpPr>
                <p:nvPr/>
              </p:nvSpPr>
              <p:spPr bwMode="auto">
                <a:xfrm>
                  <a:off x="3168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auto">
                <a:xfrm>
                  <a:off x="3216" y="110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61" name="Group 67"/>
            <p:cNvGrpSpPr>
              <a:grpSpLocks/>
            </p:cNvGrpSpPr>
            <p:nvPr/>
          </p:nvGrpSpPr>
          <p:grpSpPr bwMode="auto">
            <a:xfrm>
              <a:off x="3770784" y="6273388"/>
              <a:ext cx="1866900" cy="676275"/>
              <a:chOff x="1056" y="3264"/>
              <a:chExt cx="1176" cy="426"/>
            </a:xfrm>
          </p:grpSpPr>
          <p:sp>
            <p:nvSpPr>
              <p:cNvPr id="62" name="Text Box 24"/>
              <p:cNvSpPr txBox="1">
                <a:spLocks noChangeArrowheads="1"/>
              </p:cNvSpPr>
              <p:nvPr/>
            </p:nvSpPr>
            <p:spPr bwMode="auto">
              <a:xfrm rot="19769840">
                <a:off x="1440" y="3360"/>
                <a:ext cx="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800" b="1" i="1" dirty="0">
                    <a:solidFill>
                      <a:srgbClr val="000066"/>
                    </a:solidFill>
                    <a:latin typeface="Bookman Old Style" pitchFamily="18" charset="0"/>
                  </a:rPr>
                  <a:t>E</a:t>
                </a:r>
                <a:endParaRPr lang="ru-RU" sz="2800" b="1" i="1" dirty="0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63" name="Group 42"/>
              <p:cNvGrpSpPr>
                <a:grpSpLocks/>
              </p:cNvGrpSpPr>
              <p:nvPr/>
            </p:nvGrpSpPr>
            <p:grpSpPr bwMode="auto">
              <a:xfrm>
                <a:off x="2016" y="3360"/>
                <a:ext cx="216" cy="184"/>
                <a:chOff x="2016" y="3360"/>
                <a:chExt cx="216" cy="184"/>
              </a:xfrm>
            </p:grpSpPr>
            <p:grpSp>
              <p:nvGrpSpPr>
                <p:cNvPr id="71" name="Group 36"/>
                <p:cNvGrpSpPr>
                  <a:grpSpLocks/>
                </p:cNvGrpSpPr>
                <p:nvPr/>
              </p:nvGrpSpPr>
              <p:grpSpPr bwMode="auto">
                <a:xfrm>
                  <a:off x="2016" y="3360"/>
                  <a:ext cx="120" cy="184"/>
                  <a:chOff x="3168" y="1104"/>
                  <a:chExt cx="120" cy="184"/>
                </a:xfrm>
              </p:grpSpPr>
              <p:sp>
                <p:nvSpPr>
                  <p:cNvPr id="75" name="Freeform 37"/>
                  <p:cNvSpPr>
                    <a:spLocks/>
                  </p:cNvSpPr>
                  <p:nvPr/>
                </p:nvSpPr>
                <p:spPr bwMode="auto">
                  <a:xfrm>
                    <a:off x="3168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" name="Freeform 38"/>
                  <p:cNvSpPr>
                    <a:spLocks/>
                  </p:cNvSpPr>
                  <p:nvPr/>
                </p:nvSpPr>
                <p:spPr bwMode="auto">
                  <a:xfrm>
                    <a:off x="3216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" name="Group 39"/>
                <p:cNvGrpSpPr>
                  <a:grpSpLocks/>
                </p:cNvGrpSpPr>
                <p:nvPr/>
              </p:nvGrpSpPr>
              <p:grpSpPr bwMode="auto">
                <a:xfrm>
                  <a:off x="2112" y="3360"/>
                  <a:ext cx="120" cy="184"/>
                  <a:chOff x="3168" y="1104"/>
                  <a:chExt cx="120" cy="184"/>
                </a:xfrm>
              </p:grpSpPr>
              <p:sp>
                <p:nvSpPr>
                  <p:cNvPr id="73" name="Freeform 40"/>
                  <p:cNvSpPr>
                    <a:spLocks/>
                  </p:cNvSpPr>
                  <p:nvPr/>
                </p:nvSpPr>
                <p:spPr bwMode="auto">
                  <a:xfrm>
                    <a:off x="3168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4" name="Freeform 41"/>
                  <p:cNvSpPr>
                    <a:spLocks/>
                  </p:cNvSpPr>
                  <p:nvPr/>
                </p:nvSpPr>
                <p:spPr bwMode="auto">
                  <a:xfrm>
                    <a:off x="3216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64" name="Group 43"/>
              <p:cNvGrpSpPr>
                <a:grpSpLocks/>
              </p:cNvGrpSpPr>
              <p:nvPr/>
            </p:nvGrpSpPr>
            <p:grpSpPr bwMode="auto">
              <a:xfrm>
                <a:off x="1056" y="3264"/>
                <a:ext cx="216" cy="184"/>
                <a:chOff x="2016" y="3360"/>
                <a:chExt cx="216" cy="184"/>
              </a:xfrm>
            </p:grpSpPr>
            <p:grpSp>
              <p:nvGrpSpPr>
                <p:cNvPr id="65" name="Group 44"/>
                <p:cNvGrpSpPr>
                  <a:grpSpLocks/>
                </p:cNvGrpSpPr>
                <p:nvPr/>
              </p:nvGrpSpPr>
              <p:grpSpPr bwMode="auto">
                <a:xfrm>
                  <a:off x="2016" y="3360"/>
                  <a:ext cx="120" cy="184"/>
                  <a:chOff x="3168" y="1104"/>
                  <a:chExt cx="120" cy="184"/>
                </a:xfrm>
              </p:grpSpPr>
              <p:sp>
                <p:nvSpPr>
                  <p:cNvPr id="69" name="Freeform 45"/>
                  <p:cNvSpPr>
                    <a:spLocks/>
                  </p:cNvSpPr>
                  <p:nvPr/>
                </p:nvSpPr>
                <p:spPr bwMode="auto">
                  <a:xfrm>
                    <a:off x="3168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0" name="Freeform 46"/>
                  <p:cNvSpPr>
                    <a:spLocks/>
                  </p:cNvSpPr>
                  <p:nvPr/>
                </p:nvSpPr>
                <p:spPr bwMode="auto">
                  <a:xfrm>
                    <a:off x="3216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66" name="Group 47"/>
                <p:cNvGrpSpPr>
                  <a:grpSpLocks/>
                </p:cNvGrpSpPr>
                <p:nvPr/>
              </p:nvGrpSpPr>
              <p:grpSpPr bwMode="auto">
                <a:xfrm>
                  <a:off x="2112" y="3360"/>
                  <a:ext cx="120" cy="184"/>
                  <a:chOff x="3168" y="1104"/>
                  <a:chExt cx="120" cy="184"/>
                </a:xfrm>
              </p:grpSpPr>
              <p:sp>
                <p:nvSpPr>
                  <p:cNvPr id="67" name="Freeform 48"/>
                  <p:cNvSpPr>
                    <a:spLocks/>
                  </p:cNvSpPr>
                  <p:nvPr/>
                </p:nvSpPr>
                <p:spPr bwMode="auto">
                  <a:xfrm>
                    <a:off x="3168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68" name="Freeform 49"/>
                  <p:cNvSpPr>
                    <a:spLocks/>
                  </p:cNvSpPr>
                  <p:nvPr/>
                </p:nvSpPr>
                <p:spPr bwMode="auto">
                  <a:xfrm>
                    <a:off x="3216" y="1104"/>
                    <a:ext cx="72" cy="184"/>
                  </a:xfrm>
                  <a:custGeom>
                    <a:avLst/>
                    <a:gdLst>
                      <a:gd name="T0" fmla="*/ 72 w 72"/>
                      <a:gd name="T1" fmla="*/ 0 h 184"/>
                      <a:gd name="T2" fmla="*/ 0 w 72"/>
                      <a:gd name="T3" fmla="*/ 184 h 184"/>
                      <a:gd name="T4" fmla="*/ 0 60000 65536"/>
                      <a:gd name="T5" fmla="*/ 0 60000 65536"/>
                      <a:gd name="T6" fmla="*/ 0 w 72"/>
                      <a:gd name="T7" fmla="*/ 0 h 184"/>
                      <a:gd name="T8" fmla="*/ 72 w 72"/>
                      <a:gd name="T9" fmla="*/ 184 h 18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2" h="184">
                        <a:moveTo>
                          <a:pt x="72" y="0"/>
                        </a:moveTo>
                        <a:lnTo>
                          <a:pt x="0" y="184"/>
                        </a:ln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b="1" i="1">
                      <a:solidFill>
                        <a:srgbClr val="000066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77" name="Group 66"/>
            <p:cNvGrpSpPr>
              <a:grpSpLocks/>
            </p:cNvGrpSpPr>
            <p:nvPr/>
          </p:nvGrpSpPr>
          <p:grpSpPr bwMode="auto">
            <a:xfrm>
              <a:off x="6361584" y="4063588"/>
              <a:ext cx="1371600" cy="2019300"/>
              <a:chOff x="2688" y="1872"/>
              <a:chExt cx="864" cy="1272"/>
            </a:xfrm>
          </p:grpSpPr>
          <p:sp>
            <p:nvSpPr>
              <p:cNvPr id="78" name="Text Box 23"/>
              <p:cNvSpPr txBox="1">
                <a:spLocks noChangeArrowheads="1"/>
              </p:cNvSpPr>
              <p:nvPr/>
            </p:nvSpPr>
            <p:spPr bwMode="auto">
              <a:xfrm rot="19769840">
                <a:off x="3072" y="2448"/>
                <a:ext cx="26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800" b="1" i="1" dirty="0">
                    <a:solidFill>
                      <a:srgbClr val="000066"/>
                    </a:solidFill>
                    <a:latin typeface="Bookman Old Style" pitchFamily="18" charset="0"/>
                  </a:rPr>
                  <a:t>F</a:t>
                </a:r>
                <a:endParaRPr lang="ru-RU" sz="2800" b="1" i="1" dirty="0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79" name="Group 59"/>
              <p:cNvGrpSpPr>
                <a:grpSpLocks/>
              </p:cNvGrpSpPr>
              <p:nvPr/>
            </p:nvGrpSpPr>
            <p:grpSpPr bwMode="auto">
              <a:xfrm>
                <a:off x="3368" y="1872"/>
                <a:ext cx="184" cy="168"/>
                <a:chOff x="3360" y="1824"/>
                <a:chExt cx="184" cy="168"/>
              </a:xfrm>
            </p:grpSpPr>
            <p:sp>
              <p:nvSpPr>
                <p:cNvPr id="84" name="Freeform 54"/>
                <p:cNvSpPr>
                  <a:spLocks/>
                </p:cNvSpPr>
                <p:nvPr/>
              </p:nvSpPr>
              <p:spPr bwMode="auto">
                <a:xfrm rot="5400000" flipH="1" flipV="1">
                  <a:off x="3416" y="1816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85" name="Freeform 55"/>
                <p:cNvSpPr>
                  <a:spLocks/>
                </p:cNvSpPr>
                <p:nvPr/>
              </p:nvSpPr>
              <p:spPr bwMode="auto">
                <a:xfrm rot="5400000" flipH="1" flipV="1">
                  <a:off x="3416" y="1768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86" name="Freeform 58"/>
                <p:cNvSpPr>
                  <a:spLocks/>
                </p:cNvSpPr>
                <p:nvPr/>
              </p:nvSpPr>
              <p:spPr bwMode="auto">
                <a:xfrm rot="5400000" flipH="1" flipV="1">
                  <a:off x="3416" y="186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80" name="Group 60"/>
              <p:cNvGrpSpPr>
                <a:grpSpLocks/>
              </p:cNvGrpSpPr>
              <p:nvPr/>
            </p:nvGrpSpPr>
            <p:grpSpPr bwMode="auto">
              <a:xfrm>
                <a:off x="2688" y="2976"/>
                <a:ext cx="184" cy="168"/>
                <a:chOff x="3360" y="1824"/>
                <a:chExt cx="184" cy="168"/>
              </a:xfrm>
            </p:grpSpPr>
            <p:sp>
              <p:nvSpPr>
                <p:cNvPr id="81" name="Freeform 61"/>
                <p:cNvSpPr>
                  <a:spLocks/>
                </p:cNvSpPr>
                <p:nvPr/>
              </p:nvSpPr>
              <p:spPr bwMode="auto">
                <a:xfrm rot="5400000" flipH="1" flipV="1">
                  <a:off x="3416" y="1816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82" name="Freeform 62"/>
                <p:cNvSpPr>
                  <a:spLocks/>
                </p:cNvSpPr>
                <p:nvPr/>
              </p:nvSpPr>
              <p:spPr bwMode="auto">
                <a:xfrm rot="5400000" flipH="1" flipV="1">
                  <a:off x="3416" y="1768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83" name="Freeform 63"/>
                <p:cNvSpPr>
                  <a:spLocks/>
                </p:cNvSpPr>
                <p:nvPr/>
              </p:nvSpPr>
              <p:spPr bwMode="auto">
                <a:xfrm rot="5400000" flipH="1" flipV="1">
                  <a:off x="3416" y="1864"/>
                  <a:ext cx="72" cy="184"/>
                </a:xfrm>
                <a:custGeom>
                  <a:avLst/>
                  <a:gdLst>
                    <a:gd name="T0" fmla="*/ 72 w 72"/>
                    <a:gd name="T1" fmla="*/ 0 h 184"/>
                    <a:gd name="T2" fmla="*/ 0 w 72"/>
                    <a:gd name="T3" fmla="*/ 184 h 184"/>
                    <a:gd name="T4" fmla="*/ 0 60000 65536"/>
                    <a:gd name="T5" fmla="*/ 0 60000 65536"/>
                    <a:gd name="T6" fmla="*/ 0 w 72"/>
                    <a:gd name="T7" fmla="*/ 0 h 184"/>
                    <a:gd name="T8" fmla="*/ 72 w 72"/>
                    <a:gd name="T9" fmla="*/ 184 h 1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2" h="184">
                      <a:moveTo>
                        <a:pt x="72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b="1" i="1">
                    <a:solidFill>
                      <a:srgbClr val="000066"/>
                    </a:solidFill>
                    <a:latin typeface="Bookman Old Style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599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82" name="Freeform 62"/>
          <p:cNvSpPr>
            <a:spLocks/>
          </p:cNvSpPr>
          <p:nvPr/>
        </p:nvSpPr>
        <p:spPr bwMode="auto">
          <a:xfrm>
            <a:off x="5322939" y="4060001"/>
            <a:ext cx="812800" cy="939800"/>
          </a:xfrm>
          <a:custGeom>
            <a:avLst/>
            <a:gdLst/>
            <a:ahLst/>
            <a:cxnLst>
              <a:cxn ang="0">
                <a:pos x="512" y="592"/>
              </a:cxn>
              <a:cxn ang="0">
                <a:pos x="0" y="0"/>
              </a:cxn>
            </a:cxnLst>
            <a:rect l="0" t="0" r="r" b="b"/>
            <a:pathLst>
              <a:path w="512" h="592">
                <a:moveTo>
                  <a:pt x="512" y="592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66FF33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1181" name="Freeform 61"/>
          <p:cNvSpPr>
            <a:spLocks/>
          </p:cNvSpPr>
          <p:nvPr/>
        </p:nvSpPr>
        <p:spPr bwMode="auto">
          <a:xfrm>
            <a:off x="6135739" y="4085401"/>
            <a:ext cx="1295400" cy="8890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0" y="560"/>
              </a:cxn>
            </a:cxnLst>
            <a:rect l="0" t="0" r="r" b="b"/>
            <a:pathLst>
              <a:path w="816" h="560">
                <a:moveTo>
                  <a:pt x="816" y="0"/>
                </a:moveTo>
                <a:lnTo>
                  <a:pt x="0" y="56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3619500" y="492134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1274" name="Text Box 8"/>
          <p:cNvSpPr txBox="1">
            <a:spLocks noChangeArrowheads="1"/>
          </p:cNvSpPr>
          <p:nvPr/>
        </p:nvSpPr>
        <p:spPr bwMode="auto">
          <a:xfrm>
            <a:off x="6515100" y="2649637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8115300" y="492134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61155" name="AutoShape 35"/>
          <p:cNvSpPr>
            <a:spLocks noChangeArrowheads="1"/>
          </p:cNvSpPr>
          <p:nvPr/>
        </p:nvSpPr>
        <p:spPr bwMode="auto">
          <a:xfrm>
            <a:off x="4000552" y="3093214"/>
            <a:ext cx="4191000" cy="1905000"/>
          </a:xfrm>
          <a:prstGeom prst="triangle">
            <a:avLst>
              <a:gd name="adj" fmla="val 64074"/>
            </a:avLst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61158" name="Freeform 38"/>
          <p:cNvSpPr>
            <a:spLocks/>
          </p:cNvSpPr>
          <p:nvPr/>
        </p:nvSpPr>
        <p:spPr bwMode="auto">
          <a:xfrm>
            <a:off x="5346752" y="4045714"/>
            <a:ext cx="21336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4" y="0"/>
              </a:cxn>
            </a:cxnLst>
            <a:rect l="0" t="0" r="r" b="b"/>
            <a:pathLst>
              <a:path w="1344" h="1">
                <a:moveTo>
                  <a:pt x="0" y="0"/>
                </a:moveTo>
                <a:lnTo>
                  <a:pt x="1344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533900" y="3549749"/>
            <a:ext cx="1473200" cy="1079500"/>
            <a:chOff x="1104" y="1536"/>
            <a:chExt cx="928" cy="680"/>
          </a:xfrm>
        </p:grpSpPr>
        <p:sp>
          <p:nvSpPr>
            <p:cNvPr id="261156" name="Oval 36"/>
            <p:cNvSpPr>
              <a:spLocks noChangeArrowheads="1"/>
            </p:cNvSpPr>
            <p:nvPr/>
          </p:nvSpPr>
          <p:spPr bwMode="auto">
            <a:xfrm>
              <a:off x="1534" y="1773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1313" name="Freeform 39"/>
            <p:cNvSpPr>
              <a:spLocks/>
            </p:cNvSpPr>
            <p:nvPr/>
          </p:nvSpPr>
          <p:spPr bwMode="auto">
            <a:xfrm>
              <a:off x="1920" y="1536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1314" name="Freeform 40"/>
            <p:cNvSpPr>
              <a:spLocks/>
            </p:cNvSpPr>
            <p:nvPr/>
          </p:nvSpPr>
          <p:spPr bwMode="auto">
            <a:xfrm>
              <a:off x="1104" y="2112"/>
              <a:ext cx="112" cy="104"/>
            </a:xfrm>
            <a:custGeom>
              <a:avLst/>
              <a:gdLst>
                <a:gd name="T0" fmla="*/ 0 w 112"/>
                <a:gd name="T1" fmla="*/ 0 h 104"/>
                <a:gd name="T2" fmla="*/ 112 w 112"/>
                <a:gd name="T3" fmla="*/ 104 h 104"/>
                <a:gd name="T4" fmla="*/ 0 60000 65536"/>
                <a:gd name="T5" fmla="*/ 0 60000 65536"/>
                <a:gd name="T6" fmla="*/ 0 w 112"/>
                <a:gd name="T7" fmla="*/ 0 h 104"/>
                <a:gd name="T8" fmla="*/ 112 w 112"/>
                <a:gd name="T9" fmla="*/ 104 h 1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" h="104">
                  <a:moveTo>
                    <a:pt x="0" y="0"/>
                  </a:moveTo>
                  <a:lnTo>
                    <a:pt x="112" y="104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6896100" y="3397349"/>
            <a:ext cx="1066800" cy="1295400"/>
            <a:chOff x="2592" y="1440"/>
            <a:chExt cx="672" cy="816"/>
          </a:xfrm>
        </p:grpSpPr>
        <p:sp>
          <p:nvSpPr>
            <p:cNvPr id="261157" name="Oval 37"/>
            <p:cNvSpPr>
              <a:spLocks noChangeArrowheads="1"/>
            </p:cNvSpPr>
            <p:nvPr/>
          </p:nvSpPr>
          <p:spPr bwMode="auto">
            <a:xfrm>
              <a:off x="2884" y="1773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4" name="Group 43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11308" name="Freeform 41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1309" name="Freeform 42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11306" name="Freeform 45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1307" name="Freeform 46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261169" name="Text Box 49"/>
          <p:cNvSpPr txBox="1">
            <a:spLocks noChangeArrowheads="1"/>
          </p:cNvSpPr>
          <p:nvPr/>
        </p:nvSpPr>
        <p:spPr bwMode="auto">
          <a:xfrm>
            <a:off x="2411759" y="5500688"/>
            <a:ext cx="654650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Сколько средних линий можно построить в треугольнике?</a:t>
            </a: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5094288" y="4926112"/>
            <a:ext cx="2171700" cy="214312"/>
            <a:chOff x="1768" y="2250"/>
            <a:chExt cx="1368" cy="135"/>
          </a:xfrm>
        </p:grpSpPr>
        <p:sp>
          <p:nvSpPr>
            <p:cNvPr id="261171" name="Oval 51"/>
            <p:cNvSpPr>
              <a:spLocks noChangeArrowheads="1"/>
            </p:cNvSpPr>
            <p:nvPr/>
          </p:nvSpPr>
          <p:spPr bwMode="auto">
            <a:xfrm>
              <a:off x="2340" y="2250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1768" y="2256"/>
              <a:ext cx="112" cy="120"/>
              <a:chOff x="1768" y="2256"/>
              <a:chExt cx="112" cy="120"/>
            </a:xfrm>
          </p:grpSpPr>
          <p:sp>
            <p:nvSpPr>
              <p:cNvPr id="11298" name="Freeform 53"/>
              <p:cNvSpPr>
                <a:spLocks/>
              </p:cNvSpPr>
              <p:nvPr/>
            </p:nvSpPr>
            <p:spPr bwMode="auto">
              <a:xfrm>
                <a:off x="1768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1299" name="Freeform 54"/>
              <p:cNvSpPr>
                <a:spLocks/>
              </p:cNvSpPr>
              <p:nvPr/>
            </p:nvSpPr>
            <p:spPr bwMode="auto">
              <a:xfrm>
                <a:off x="1872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1300" name="Freeform 55"/>
              <p:cNvSpPr>
                <a:spLocks/>
              </p:cNvSpPr>
              <p:nvPr/>
            </p:nvSpPr>
            <p:spPr bwMode="auto">
              <a:xfrm>
                <a:off x="1824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8" name="Group 57"/>
            <p:cNvGrpSpPr>
              <a:grpSpLocks/>
            </p:cNvGrpSpPr>
            <p:nvPr/>
          </p:nvGrpSpPr>
          <p:grpSpPr bwMode="auto">
            <a:xfrm>
              <a:off x="3024" y="2256"/>
              <a:ext cx="112" cy="120"/>
              <a:chOff x="1768" y="2256"/>
              <a:chExt cx="112" cy="120"/>
            </a:xfrm>
          </p:grpSpPr>
          <p:sp>
            <p:nvSpPr>
              <p:cNvPr id="11295" name="Freeform 58"/>
              <p:cNvSpPr>
                <a:spLocks/>
              </p:cNvSpPr>
              <p:nvPr/>
            </p:nvSpPr>
            <p:spPr bwMode="auto">
              <a:xfrm>
                <a:off x="1768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1296" name="Freeform 59"/>
              <p:cNvSpPr>
                <a:spLocks/>
              </p:cNvSpPr>
              <p:nvPr/>
            </p:nvSpPr>
            <p:spPr bwMode="auto">
              <a:xfrm>
                <a:off x="1872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1297" name="Freeform 60"/>
              <p:cNvSpPr>
                <a:spLocks/>
              </p:cNvSpPr>
              <p:nvPr/>
            </p:nvSpPr>
            <p:spPr bwMode="auto">
              <a:xfrm>
                <a:off x="1824" y="2256"/>
                <a:ext cx="8" cy="120"/>
              </a:xfrm>
              <a:custGeom>
                <a:avLst/>
                <a:gdLst>
                  <a:gd name="T0" fmla="*/ 8 w 8"/>
                  <a:gd name="T1" fmla="*/ 0 h 120"/>
                  <a:gd name="T2" fmla="*/ 0 w 8"/>
                  <a:gd name="T3" fmla="*/ 120 h 120"/>
                  <a:gd name="T4" fmla="*/ 0 60000 65536"/>
                  <a:gd name="T5" fmla="*/ 0 60000 65536"/>
                  <a:gd name="T6" fmla="*/ 0 w 8"/>
                  <a:gd name="T7" fmla="*/ 0 h 120"/>
                  <a:gd name="T8" fmla="*/ 8 w 8"/>
                  <a:gd name="T9" fmla="*/ 120 h 1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120">
                    <a:moveTo>
                      <a:pt x="8" y="0"/>
                    </a:moveTo>
                    <a:lnTo>
                      <a:pt x="0" y="120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35" name="TextBox 34"/>
          <p:cNvSpPr txBox="1"/>
          <p:nvPr/>
        </p:nvSpPr>
        <p:spPr>
          <a:xfrm>
            <a:off x="539552" y="908720"/>
            <a:ext cx="7992888" cy="1200329"/>
          </a:xfrm>
          <a:prstGeom prst="rect">
            <a:avLst/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Средней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линией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треугольника называется отрезок, соединяющий середины двух его сторон.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51520" y="188640"/>
            <a:ext cx="3024336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Определение: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6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1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1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26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69032" y="3985602"/>
            <a:ext cx="3656268" cy="23865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531812"/>
            <a:ext cx="8651627" cy="1143000"/>
          </a:xfrm>
        </p:spPr>
        <p:txBody>
          <a:bodyPr/>
          <a:lstStyle/>
          <a:p>
            <a:pPr eaLnBrk="1" hangingPunct="1"/>
            <a:r>
              <a:rPr lang="ru-RU" altLang="ru-RU" sz="2800" b="1" i="1" dirty="0" smtClean="0">
                <a:solidFill>
                  <a:srgbClr val="002060"/>
                </a:solidFill>
                <a:latin typeface="Georgia" pitchFamily="18" charset="0"/>
              </a:rPr>
              <a:t>На каком рисунке изображена средняя линия  треугольника ?</a:t>
            </a:r>
          </a:p>
        </p:txBody>
      </p:sp>
      <p:pic>
        <p:nvPicPr>
          <p:cNvPr id="9223" name="Рисунок 8" descr="fr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032" y="1724020"/>
            <a:ext cx="3656268" cy="2142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TextBox 14"/>
          <p:cNvSpPr txBox="1">
            <a:spLocks noChangeArrowheads="1"/>
          </p:cNvSpPr>
          <p:nvPr/>
        </p:nvSpPr>
        <p:spPr bwMode="auto">
          <a:xfrm>
            <a:off x="4554091" y="1753237"/>
            <a:ext cx="1008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i="1" dirty="0">
                <a:solidFill>
                  <a:srgbClr val="002060"/>
                </a:solidFill>
                <a:latin typeface="Georgia" pitchFamily="18" charset="0"/>
              </a:rPr>
              <a:t>в)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48397" y="55843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36" y="3985602"/>
            <a:ext cx="3600375" cy="238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6" name="TextBox 13"/>
          <p:cNvSpPr txBox="1">
            <a:spLocks noChangeArrowheads="1"/>
          </p:cNvSpPr>
          <p:nvPr/>
        </p:nvSpPr>
        <p:spPr bwMode="auto">
          <a:xfrm>
            <a:off x="648636" y="4123880"/>
            <a:ext cx="1008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i="1" dirty="0">
                <a:solidFill>
                  <a:srgbClr val="002060"/>
                </a:solidFill>
                <a:latin typeface="Georgia" pitchFamily="18" charset="0"/>
              </a:rPr>
              <a:t>б)</a:t>
            </a:r>
          </a:p>
        </p:txBody>
      </p:sp>
      <p:pic>
        <p:nvPicPr>
          <p:cNvPr id="17" name="Рисунок 16" descr="36457d147c185c858226d9ad8cbbd4a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46082"/>
            <a:ext cx="3455987" cy="2126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763383" y="1754825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i="1" dirty="0">
                <a:solidFill>
                  <a:srgbClr val="002060"/>
                </a:solidFill>
                <a:latin typeface="Georgia" pitchFamily="18" charset="0"/>
              </a:rPr>
              <a:t>а)</a:t>
            </a:r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6804248" y="4125746"/>
            <a:ext cx="11525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altLang="ru-RU" sz="2800" b="1" i="1">
                <a:solidFill>
                  <a:srgbClr val="002060"/>
                </a:solidFill>
                <a:latin typeface="Georgia" pitchFamily="18" charset="0"/>
              </a:rPr>
              <a:t>г)</a:t>
            </a: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644008" y="4123880"/>
            <a:ext cx="3312765" cy="2083988"/>
          </a:xfrm>
          <a:prstGeom prst="triangle">
            <a:avLst>
              <a:gd name="adj" fmla="val 139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118" y="5211591"/>
            <a:ext cx="18088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Рукописные данные 3"/>
              <p14:cNvContentPartPr/>
              <p14:nvPr/>
            </p14:nvContentPartPr>
            <p14:xfrm>
              <a:off x="4625640" y="4563000"/>
              <a:ext cx="2572200" cy="1170360"/>
            </p14:xfrm>
          </p:contentPart>
        </mc:Choice>
        <mc:Fallback xmlns="">
          <p:pic>
            <p:nvPicPr>
              <p:cNvPr id="4" name="Рукописные данные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16280" y="4553640"/>
                <a:ext cx="2590920" cy="118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0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73" name="Freeform 61"/>
          <p:cNvSpPr>
            <a:spLocks/>
          </p:cNvSpPr>
          <p:nvPr/>
        </p:nvSpPr>
        <p:spPr bwMode="auto">
          <a:xfrm>
            <a:off x="1133486" y="2908691"/>
            <a:ext cx="4165600" cy="3429000"/>
          </a:xfrm>
          <a:custGeom>
            <a:avLst/>
            <a:gdLst/>
            <a:ahLst/>
            <a:cxnLst>
              <a:cxn ang="0">
                <a:pos x="2624" y="2160"/>
              </a:cxn>
              <a:cxn ang="0">
                <a:pos x="1680" y="0"/>
              </a:cxn>
              <a:cxn ang="0">
                <a:pos x="0" y="2160"/>
              </a:cxn>
              <a:cxn ang="0">
                <a:pos x="2624" y="2160"/>
              </a:cxn>
            </a:cxnLst>
            <a:rect l="0" t="0" r="r" b="b"/>
            <a:pathLst>
              <a:path w="2624" h="2160">
                <a:moveTo>
                  <a:pt x="2624" y="2160"/>
                </a:moveTo>
                <a:lnTo>
                  <a:pt x="1680" y="0"/>
                </a:lnTo>
                <a:lnTo>
                  <a:pt x="0" y="2160"/>
                </a:lnTo>
                <a:lnTo>
                  <a:pt x="2624" y="216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50000">
                <a:srgbClr val="FFFF00">
                  <a:tint val="44500"/>
                  <a:satMod val="160000"/>
                  <a:alpha val="59000"/>
                </a:srgbClr>
              </a:gs>
              <a:gs pos="100000">
                <a:srgbClr val="66FF33"/>
              </a:gs>
            </a:gsLst>
            <a:lin ang="18900000" scaled="1"/>
            <a:tileRect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5214938" y="4335487"/>
            <a:ext cx="3245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Доказательство: 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081090" y="2420888"/>
            <a:ext cx="4451350" cy="830263"/>
            <a:chOff x="384" y="734"/>
            <a:chExt cx="2804" cy="523"/>
          </a:xfrm>
        </p:grpSpPr>
        <p:sp>
          <p:nvSpPr>
            <p:cNvPr id="12347" name="Text Box 25"/>
            <p:cNvSpPr txBox="1">
              <a:spLocks noChangeArrowheads="1"/>
            </p:cNvSpPr>
            <p:nvPr/>
          </p:nvSpPr>
          <p:spPr bwMode="auto">
            <a:xfrm>
              <a:off x="384" y="734"/>
              <a:ext cx="71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>
                  <a:solidFill>
                    <a:srgbClr val="000066"/>
                  </a:solidFill>
                  <a:latin typeface="Bookman Old Style" pitchFamily="18" charset="0"/>
                </a:rPr>
                <a:t>Дано:</a:t>
              </a:r>
            </a:p>
          </p:txBody>
        </p:sp>
        <p:sp>
          <p:nvSpPr>
            <p:cNvPr id="12348" name="Text Box 28"/>
            <p:cNvSpPr txBox="1">
              <a:spLocks noChangeArrowheads="1"/>
            </p:cNvSpPr>
            <p:nvPr/>
          </p:nvSpPr>
          <p:spPr bwMode="auto">
            <a:xfrm>
              <a:off x="513" y="734"/>
              <a:ext cx="267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2400" b="1" i="1" baseline="-25000" dirty="0">
                  <a:solidFill>
                    <a:srgbClr val="000066"/>
                  </a:solidFill>
                  <a:latin typeface="Bookman Old Style" pitchFamily="18" charset="0"/>
                  <a:sym typeface="Symbol" pitchFamily="18" charset="2"/>
                </a:rPr>
                <a:t></a:t>
              </a:r>
              <a:r>
                <a:rPr lang="en-US" sz="2400" b="1" i="1" dirty="0">
                  <a:solidFill>
                    <a:srgbClr val="000066"/>
                  </a:solidFill>
                  <a:latin typeface="Bookman Old Style" pitchFamily="18" charset="0"/>
                </a:rPr>
                <a:t>ABC</a:t>
              </a:r>
              <a:r>
                <a:rPr lang="ru-RU" sz="2400" b="1" i="1" dirty="0">
                  <a:solidFill>
                    <a:srgbClr val="000066"/>
                  </a:solidFill>
                  <a:latin typeface="Bookman Old Style" pitchFamily="18" charset="0"/>
                </a:rPr>
                <a:t>,  М</a:t>
              </a:r>
              <a:r>
                <a:rPr lang="en-US" sz="2400" b="1" i="1" dirty="0">
                  <a:solidFill>
                    <a:srgbClr val="000066"/>
                  </a:solidFill>
                  <a:latin typeface="Bookman Old Style" pitchFamily="18" charset="0"/>
                </a:rPr>
                <a:t>N – </a:t>
              </a:r>
              <a:r>
                <a:rPr lang="ru-RU" sz="2400" b="1" i="1" dirty="0">
                  <a:solidFill>
                    <a:srgbClr val="000066"/>
                  </a:solidFill>
                  <a:latin typeface="Bookman Old Style" pitchFamily="18" charset="0"/>
                </a:rPr>
                <a:t>средняя линия</a:t>
              </a: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4458344" y="3130574"/>
            <a:ext cx="4002088" cy="1133475"/>
            <a:chOff x="192" y="1104"/>
            <a:chExt cx="2521" cy="714"/>
          </a:xfrm>
        </p:grpSpPr>
        <p:sp>
          <p:nvSpPr>
            <p:cNvPr id="12341" name="Text Box 21"/>
            <p:cNvSpPr txBox="1">
              <a:spLocks noChangeArrowheads="1"/>
            </p:cNvSpPr>
            <p:nvPr/>
          </p:nvSpPr>
          <p:spPr bwMode="auto">
            <a:xfrm>
              <a:off x="192" y="1104"/>
              <a:ext cx="2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400" b="1" i="1">
                  <a:solidFill>
                    <a:srgbClr val="000066"/>
                  </a:solidFill>
                  <a:latin typeface="Bookman Old Style" pitchFamily="18" charset="0"/>
                </a:rPr>
                <a:t>Доказать: М</a:t>
              </a:r>
              <a:r>
                <a:rPr lang="en-US" sz="2400" b="1" i="1">
                  <a:solidFill>
                    <a:srgbClr val="000066"/>
                  </a:solidFill>
                  <a:latin typeface="Bookman Old Style" pitchFamily="18" charset="0"/>
                </a:rPr>
                <a:t>N </a:t>
              </a:r>
              <a:r>
                <a:rPr lang="en-US" sz="2400" i="1">
                  <a:solidFill>
                    <a:srgbClr val="000066"/>
                  </a:solidFill>
                  <a:latin typeface="Bookman Old Style" pitchFamily="18" charset="0"/>
                </a:rPr>
                <a:t>II</a:t>
              </a:r>
              <a:r>
                <a:rPr lang="en-US" sz="2400" b="1" i="1">
                  <a:solidFill>
                    <a:srgbClr val="000066"/>
                  </a:solidFill>
                  <a:latin typeface="Bookman Old Style" pitchFamily="18" charset="0"/>
                </a:rPr>
                <a:t> </a:t>
              </a:r>
              <a:r>
                <a:rPr lang="ru-RU" sz="2400" b="1" i="1">
                  <a:solidFill>
                    <a:srgbClr val="000066"/>
                  </a:solidFill>
                  <a:latin typeface="Bookman Old Style" pitchFamily="18" charset="0"/>
                </a:rPr>
                <a:t>АС,  </a:t>
              </a:r>
            </a:p>
          </p:txBody>
        </p:sp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1257" y="1324"/>
              <a:ext cx="1440" cy="494"/>
              <a:chOff x="-519" y="1900"/>
              <a:chExt cx="1440" cy="494"/>
            </a:xfrm>
          </p:grpSpPr>
          <p:sp>
            <p:nvSpPr>
              <p:cNvPr id="12343" name="Text Box 37"/>
              <p:cNvSpPr txBox="1">
                <a:spLocks noChangeArrowheads="1"/>
              </p:cNvSpPr>
              <p:nvPr/>
            </p:nvSpPr>
            <p:spPr bwMode="auto">
              <a:xfrm>
                <a:off x="-519" y="1989"/>
                <a:ext cx="144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 i="1" dirty="0">
                    <a:solidFill>
                      <a:srgbClr val="000066"/>
                    </a:solidFill>
                    <a:latin typeface="Bookman Old Style" pitchFamily="18" charset="0"/>
                  </a:rPr>
                  <a:t>MN </a:t>
                </a:r>
                <a:r>
                  <a:rPr lang="ru-RU" sz="2400" b="1" i="1" dirty="0">
                    <a:solidFill>
                      <a:srgbClr val="000066"/>
                    </a:solidFill>
                    <a:latin typeface="Bookman Old Style" pitchFamily="18" charset="0"/>
                  </a:rPr>
                  <a:t>=        АС</a:t>
                </a:r>
              </a:p>
            </p:txBody>
          </p:sp>
          <p:sp>
            <p:nvSpPr>
              <p:cNvPr id="12344" name="Text Box 39"/>
              <p:cNvSpPr txBox="1">
                <a:spLocks noChangeArrowheads="1"/>
              </p:cNvSpPr>
              <p:nvPr/>
            </p:nvSpPr>
            <p:spPr bwMode="auto">
              <a:xfrm>
                <a:off x="183" y="2106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 b="1" i="1">
                    <a:solidFill>
                      <a:srgbClr val="000066"/>
                    </a:solidFill>
                    <a:latin typeface="Bookman Old Style" pitchFamily="18" charset="0"/>
                  </a:rPr>
                  <a:t>2</a:t>
                </a:r>
              </a:p>
            </p:txBody>
          </p:sp>
          <p:sp>
            <p:nvSpPr>
              <p:cNvPr id="12345" name="Text Box 38"/>
              <p:cNvSpPr txBox="1">
                <a:spLocks noChangeArrowheads="1"/>
              </p:cNvSpPr>
              <p:nvPr/>
            </p:nvSpPr>
            <p:spPr bwMode="auto">
              <a:xfrm>
                <a:off x="201" y="1900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 b="1" i="1">
                    <a:solidFill>
                      <a:srgbClr val="000066"/>
                    </a:solidFill>
                    <a:latin typeface="Bookman Old Style" pitchFamily="18" charset="0"/>
                  </a:rPr>
                  <a:t>1</a:t>
                </a:r>
              </a:p>
            </p:txBody>
          </p:sp>
          <p:sp>
            <p:nvSpPr>
              <p:cNvPr id="12346" name="Line 41"/>
              <p:cNvSpPr>
                <a:spLocks noChangeShapeType="1"/>
              </p:cNvSpPr>
              <p:nvPr/>
            </p:nvSpPr>
            <p:spPr bwMode="auto">
              <a:xfrm>
                <a:off x="201" y="2169"/>
                <a:ext cx="192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950924" y="636150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3694124" y="2399109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0" name="Text Box 9"/>
          <p:cNvSpPr txBox="1">
            <a:spLocks noChangeArrowheads="1"/>
          </p:cNvSpPr>
          <p:nvPr/>
        </p:nvSpPr>
        <p:spPr bwMode="auto">
          <a:xfrm>
            <a:off x="4913324" y="6361509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1" name="AutoShape 35"/>
          <p:cNvSpPr>
            <a:spLocks noChangeArrowheads="1"/>
          </p:cNvSpPr>
          <p:nvPr/>
        </p:nvSpPr>
        <p:spPr bwMode="auto">
          <a:xfrm>
            <a:off x="1103324" y="2932509"/>
            <a:ext cx="4191000" cy="34290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18162" name="Freeform 50"/>
          <p:cNvSpPr>
            <a:spLocks/>
          </p:cNvSpPr>
          <p:nvPr/>
        </p:nvSpPr>
        <p:spPr bwMode="auto">
          <a:xfrm>
            <a:off x="2373324" y="4723209"/>
            <a:ext cx="21844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76" y="0"/>
              </a:cxn>
            </a:cxnLst>
            <a:rect l="0" t="0" r="r" b="b"/>
            <a:pathLst>
              <a:path w="1376" h="1">
                <a:moveTo>
                  <a:pt x="0" y="0"/>
                </a:moveTo>
                <a:lnTo>
                  <a:pt x="1376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636724" y="3846909"/>
            <a:ext cx="1473200" cy="1841500"/>
            <a:chOff x="720" y="2256"/>
            <a:chExt cx="928" cy="1160"/>
          </a:xfrm>
        </p:grpSpPr>
        <p:sp>
          <p:nvSpPr>
            <p:cNvPr id="12334" name="Text Box 10"/>
            <p:cNvSpPr txBox="1">
              <a:spLocks noChangeArrowheads="1"/>
            </p:cNvSpPr>
            <p:nvPr/>
          </p:nvSpPr>
          <p:spPr bwMode="auto">
            <a:xfrm>
              <a:off x="912" y="2544"/>
              <a:ext cx="311" cy="33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i="1">
                  <a:solidFill>
                    <a:srgbClr val="000066"/>
                  </a:solidFill>
                  <a:latin typeface="Bookman Old Style" pitchFamily="18" charset="0"/>
                </a:rPr>
                <a:t>М</a:t>
              </a:r>
            </a:p>
          </p:txBody>
        </p: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720" y="2256"/>
              <a:ext cx="928" cy="1160"/>
              <a:chOff x="720" y="2256"/>
              <a:chExt cx="928" cy="1160"/>
            </a:xfrm>
          </p:grpSpPr>
          <p:sp>
            <p:nvSpPr>
              <p:cNvPr id="12336" name="Freeform 48"/>
              <p:cNvSpPr>
                <a:spLocks/>
              </p:cNvSpPr>
              <p:nvPr/>
            </p:nvSpPr>
            <p:spPr bwMode="auto">
              <a:xfrm>
                <a:off x="1536" y="2256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37" name="Freeform 49"/>
              <p:cNvSpPr>
                <a:spLocks/>
              </p:cNvSpPr>
              <p:nvPr/>
            </p:nvSpPr>
            <p:spPr bwMode="auto">
              <a:xfrm>
                <a:off x="720" y="3312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218159" name="Oval 47"/>
              <p:cNvSpPr>
                <a:spLocks noChangeArrowheads="1"/>
              </p:cNvSpPr>
              <p:nvPr/>
            </p:nvSpPr>
            <p:spPr bwMode="auto">
              <a:xfrm>
                <a:off x="1137" y="2745"/>
                <a:ext cx="135" cy="13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 b="1" i="1">
                  <a:solidFill>
                    <a:srgbClr val="000066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4075124" y="3770709"/>
            <a:ext cx="1016000" cy="1943100"/>
            <a:chOff x="2256" y="2208"/>
            <a:chExt cx="640" cy="1224"/>
          </a:xfrm>
        </p:grpSpPr>
        <p:sp>
          <p:nvSpPr>
            <p:cNvPr id="12324" name="Text Box 44"/>
            <p:cNvSpPr txBox="1">
              <a:spLocks noChangeArrowheads="1"/>
            </p:cNvSpPr>
            <p:nvPr/>
          </p:nvSpPr>
          <p:spPr bwMode="auto">
            <a:xfrm>
              <a:off x="2544" y="2544"/>
              <a:ext cx="284" cy="33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</a:rPr>
                <a:t>N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8" name="Group 54"/>
            <p:cNvGrpSpPr>
              <a:grpSpLocks/>
            </p:cNvGrpSpPr>
            <p:nvPr/>
          </p:nvGrpSpPr>
          <p:grpSpPr bwMode="auto">
            <a:xfrm>
              <a:off x="2736" y="3312"/>
              <a:ext cx="160" cy="120"/>
              <a:chOff x="2736" y="3312"/>
              <a:chExt cx="160" cy="120"/>
            </a:xfrm>
          </p:grpSpPr>
          <p:sp>
            <p:nvSpPr>
              <p:cNvPr id="12332" name="Freeform 52"/>
              <p:cNvSpPr>
                <a:spLocks/>
              </p:cNvSpPr>
              <p:nvPr/>
            </p:nvSpPr>
            <p:spPr bwMode="auto">
              <a:xfrm>
                <a:off x="2736" y="3312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33" name="Freeform 53"/>
              <p:cNvSpPr>
                <a:spLocks/>
              </p:cNvSpPr>
              <p:nvPr/>
            </p:nvSpPr>
            <p:spPr bwMode="auto">
              <a:xfrm>
                <a:off x="2736" y="3360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9" name="Group 55"/>
            <p:cNvGrpSpPr>
              <a:grpSpLocks/>
            </p:cNvGrpSpPr>
            <p:nvPr/>
          </p:nvGrpSpPr>
          <p:grpSpPr bwMode="auto">
            <a:xfrm>
              <a:off x="2256" y="2208"/>
              <a:ext cx="160" cy="120"/>
              <a:chOff x="2736" y="3312"/>
              <a:chExt cx="160" cy="120"/>
            </a:xfrm>
          </p:grpSpPr>
          <p:sp>
            <p:nvSpPr>
              <p:cNvPr id="12330" name="Freeform 56"/>
              <p:cNvSpPr>
                <a:spLocks/>
              </p:cNvSpPr>
              <p:nvPr/>
            </p:nvSpPr>
            <p:spPr bwMode="auto">
              <a:xfrm>
                <a:off x="2736" y="3312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31" name="Freeform 57"/>
              <p:cNvSpPr>
                <a:spLocks/>
              </p:cNvSpPr>
              <p:nvPr/>
            </p:nvSpPr>
            <p:spPr bwMode="auto">
              <a:xfrm>
                <a:off x="2736" y="3360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218163" name="Oval 51"/>
            <p:cNvSpPr>
              <a:spLocks noChangeArrowheads="1"/>
            </p:cNvSpPr>
            <p:nvPr/>
          </p:nvSpPr>
          <p:spPr bwMode="auto">
            <a:xfrm>
              <a:off x="2487" y="2745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539552" y="932527"/>
            <a:ext cx="7848872" cy="1200329"/>
          </a:xfrm>
          <a:prstGeom prst="rect">
            <a:avLst/>
          </a:prstGeom>
          <a:ln w="38100">
            <a:solidFill>
              <a:srgbClr val="000066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Средняя </a:t>
            </a:r>
            <a:r>
              <a:rPr lang="ru-RU" sz="2400" b="1" i="1" dirty="0">
                <a:solidFill>
                  <a:srgbClr val="C00000"/>
                </a:solidFill>
                <a:latin typeface="Bookman Old Style" pitchFamily="18" charset="0"/>
              </a:rPr>
              <a:t>линия </a:t>
            </a:r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треугольника параллельна одной из его сторон и равна половине этой стороны.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251520" y="188640"/>
            <a:ext cx="2448272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Теорема: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21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34" grpId="0"/>
      <p:bldP spid="2181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73" name="Freeform 61"/>
          <p:cNvSpPr>
            <a:spLocks/>
          </p:cNvSpPr>
          <p:nvPr/>
        </p:nvSpPr>
        <p:spPr bwMode="auto">
          <a:xfrm>
            <a:off x="1133486" y="2908691"/>
            <a:ext cx="4165600" cy="3429000"/>
          </a:xfrm>
          <a:custGeom>
            <a:avLst/>
            <a:gdLst/>
            <a:ahLst/>
            <a:cxnLst>
              <a:cxn ang="0">
                <a:pos x="2624" y="2160"/>
              </a:cxn>
              <a:cxn ang="0">
                <a:pos x="1680" y="0"/>
              </a:cxn>
              <a:cxn ang="0">
                <a:pos x="0" y="2160"/>
              </a:cxn>
              <a:cxn ang="0">
                <a:pos x="2624" y="2160"/>
              </a:cxn>
            </a:cxnLst>
            <a:rect l="0" t="0" r="r" b="b"/>
            <a:pathLst>
              <a:path w="2624" h="2160">
                <a:moveTo>
                  <a:pt x="2624" y="2160"/>
                </a:moveTo>
                <a:lnTo>
                  <a:pt x="1680" y="0"/>
                </a:lnTo>
                <a:lnTo>
                  <a:pt x="0" y="2160"/>
                </a:lnTo>
                <a:lnTo>
                  <a:pt x="2624" y="2160"/>
                </a:lnTo>
                <a:close/>
              </a:path>
            </a:pathLst>
          </a:custGeom>
          <a:gradFill flip="none" rotWithShape="1">
            <a:gsLst>
              <a:gs pos="0">
                <a:srgbClr val="66FF33"/>
              </a:gs>
              <a:gs pos="50000">
                <a:srgbClr val="FFFF00">
                  <a:tint val="44500"/>
                  <a:satMod val="160000"/>
                  <a:alpha val="59000"/>
                </a:srgbClr>
              </a:gs>
              <a:gs pos="100000">
                <a:srgbClr val="66FF33"/>
              </a:gs>
            </a:gsLst>
            <a:lin ang="18900000" scaled="1"/>
            <a:tileRect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2875127" y="367515"/>
            <a:ext cx="3245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Доказательство: </a:t>
            </a: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950924" y="6361509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3694124" y="2399109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B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0" name="Text Box 9"/>
          <p:cNvSpPr txBox="1">
            <a:spLocks noChangeArrowheads="1"/>
          </p:cNvSpPr>
          <p:nvPr/>
        </p:nvSpPr>
        <p:spPr bwMode="auto">
          <a:xfrm>
            <a:off x="4913324" y="6361509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</a:rPr>
              <a:t>C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2301" name="AutoShape 35"/>
          <p:cNvSpPr>
            <a:spLocks noChangeArrowheads="1"/>
          </p:cNvSpPr>
          <p:nvPr/>
        </p:nvSpPr>
        <p:spPr bwMode="auto">
          <a:xfrm>
            <a:off x="1103324" y="2932509"/>
            <a:ext cx="4191000" cy="3429000"/>
          </a:xfrm>
          <a:prstGeom prst="triangle">
            <a:avLst>
              <a:gd name="adj" fmla="val 6407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18162" name="Freeform 50"/>
          <p:cNvSpPr>
            <a:spLocks/>
          </p:cNvSpPr>
          <p:nvPr/>
        </p:nvSpPr>
        <p:spPr bwMode="auto">
          <a:xfrm>
            <a:off x="2373324" y="4723209"/>
            <a:ext cx="21844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76" y="0"/>
              </a:cxn>
            </a:cxnLst>
            <a:rect l="0" t="0" r="r" b="b"/>
            <a:pathLst>
              <a:path w="1376" h="1">
                <a:moveTo>
                  <a:pt x="0" y="0"/>
                </a:moveTo>
                <a:lnTo>
                  <a:pt x="1376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1636724" y="3846909"/>
            <a:ext cx="1473200" cy="1841500"/>
            <a:chOff x="720" y="2256"/>
            <a:chExt cx="928" cy="1160"/>
          </a:xfrm>
        </p:grpSpPr>
        <p:sp>
          <p:nvSpPr>
            <p:cNvPr id="12334" name="Text Box 10"/>
            <p:cNvSpPr txBox="1">
              <a:spLocks noChangeArrowheads="1"/>
            </p:cNvSpPr>
            <p:nvPr/>
          </p:nvSpPr>
          <p:spPr bwMode="auto">
            <a:xfrm>
              <a:off x="912" y="2544"/>
              <a:ext cx="311" cy="33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 i="1">
                  <a:solidFill>
                    <a:srgbClr val="000066"/>
                  </a:solidFill>
                  <a:latin typeface="Bookman Old Style" pitchFamily="18" charset="0"/>
                </a:rPr>
                <a:t>М</a:t>
              </a:r>
            </a:p>
          </p:txBody>
        </p: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720" y="2256"/>
              <a:ext cx="928" cy="1160"/>
              <a:chOff x="720" y="2256"/>
              <a:chExt cx="928" cy="1160"/>
            </a:xfrm>
          </p:grpSpPr>
          <p:sp>
            <p:nvSpPr>
              <p:cNvPr id="12336" name="Freeform 48"/>
              <p:cNvSpPr>
                <a:spLocks/>
              </p:cNvSpPr>
              <p:nvPr/>
            </p:nvSpPr>
            <p:spPr bwMode="auto">
              <a:xfrm>
                <a:off x="1536" y="2256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37" name="Freeform 49"/>
              <p:cNvSpPr>
                <a:spLocks/>
              </p:cNvSpPr>
              <p:nvPr/>
            </p:nvSpPr>
            <p:spPr bwMode="auto">
              <a:xfrm>
                <a:off x="720" y="3312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218159" name="Oval 47"/>
              <p:cNvSpPr>
                <a:spLocks noChangeArrowheads="1"/>
              </p:cNvSpPr>
              <p:nvPr/>
            </p:nvSpPr>
            <p:spPr bwMode="auto">
              <a:xfrm>
                <a:off x="1137" y="2745"/>
                <a:ext cx="135" cy="13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 b="1" i="1">
                  <a:solidFill>
                    <a:srgbClr val="000066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4075124" y="3770709"/>
            <a:ext cx="1016000" cy="1943100"/>
            <a:chOff x="2256" y="2208"/>
            <a:chExt cx="640" cy="1224"/>
          </a:xfrm>
        </p:grpSpPr>
        <p:sp>
          <p:nvSpPr>
            <p:cNvPr id="12324" name="Text Box 44"/>
            <p:cNvSpPr txBox="1">
              <a:spLocks noChangeArrowheads="1"/>
            </p:cNvSpPr>
            <p:nvPr/>
          </p:nvSpPr>
          <p:spPr bwMode="auto">
            <a:xfrm>
              <a:off x="2544" y="2544"/>
              <a:ext cx="284" cy="33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1">
                  <a:solidFill>
                    <a:srgbClr val="000066"/>
                  </a:solidFill>
                  <a:latin typeface="Bookman Old Style" pitchFamily="18" charset="0"/>
                </a:rPr>
                <a:t>N</a:t>
              </a:r>
              <a:endParaRPr lang="ru-RU" sz="2800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grpSp>
          <p:nvGrpSpPr>
            <p:cNvPr id="8" name="Group 54"/>
            <p:cNvGrpSpPr>
              <a:grpSpLocks/>
            </p:cNvGrpSpPr>
            <p:nvPr/>
          </p:nvGrpSpPr>
          <p:grpSpPr bwMode="auto">
            <a:xfrm>
              <a:off x="2736" y="3312"/>
              <a:ext cx="160" cy="120"/>
              <a:chOff x="2736" y="3312"/>
              <a:chExt cx="160" cy="120"/>
            </a:xfrm>
          </p:grpSpPr>
          <p:sp>
            <p:nvSpPr>
              <p:cNvPr id="12332" name="Freeform 52"/>
              <p:cNvSpPr>
                <a:spLocks/>
              </p:cNvSpPr>
              <p:nvPr/>
            </p:nvSpPr>
            <p:spPr bwMode="auto">
              <a:xfrm>
                <a:off x="2736" y="3312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33" name="Freeform 53"/>
              <p:cNvSpPr>
                <a:spLocks/>
              </p:cNvSpPr>
              <p:nvPr/>
            </p:nvSpPr>
            <p:spPr bwMode="auto">
              <a:xfrm>
                <a:off x="2736" y="3360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9" name="Group 55"/>
            <p:cNvGrpSpPr>
              <a:grpSpLocks/>
            </p:cNvGrpSpPr>
            <p:nvPr/>
          </p:nvGrpSpPr>
          <p:grpSpPr bwMode="auto">
            <a:xfrm>
              <a:off x="2256" y="2208"/>
              <a:ext cx="160" cy="120"/>
              <a:chOff x="2736" y="3312"/>
              <a:chExt cx="160" cy="120"/>
            </a:xfrm>
          </p:grpSpPr>
          <p:sp>
            <p:nvSpPr>
              <p:cNvPr id="12330" name="Freeform 56"/>
              <p:cNvSpPr>
                <a:spLocks/>
              </p:cNvSpPr>
              <p:nvPr/>
            </p:nvSpPr>
            <p:spPr bwMode="auto">
              <a:xfrm>
                <a:off x="2736" y="3312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31" name="Freeform 57"/>
              <p:cNvSpPr>
                <a:spLocks/>
              </p:cNvSpPr>
              <p:nvPr/>
            </p:nvSpPr>
            <p:spPr bwMode="auto">
              <a:xfrm>
                <a:off x="2736" y="3360"/>
                <a:ext cx="160" cy="72"/>
              </a:xfrm>
              <a:custGeom>
                <a:avLst/>
                <a:gdLst>
                  <a:gd name="T0" fmla="*/ 160 w 160"/>
                  <a:gd name="T1" fmla="*/ 0 h 72"/>
                  <a:gd name="T2" fmla="*/ 0 w 160"/>
                  <a:gd name="T3" fmla="*/ 72 h 72"/>
                  <a:gd name="T4" fmla="*/ 0 60000 65536"/>
                  <a:gd name="T5" fmla="*/ 0 60000 65536"/>
                  <a:gd name="T6" fmla="*/ 0 w 160"/>
                  <a:gd name="T7" fmla="*/ 0 h 72"/>
                  <a:gd name="T8" fmla="*/ 160 w 160"/>
                  <a:gd name="T9" fmla="*/ 72 h 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0" h="72">
                    <a:moveTo>
                      <a:pt x="160" y="0"/>
                    </a:moveTo>
                    <a:lnTo>
                      <a:pt x="0" y="72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218163" name="Oval 51"/>
            <p:cNvSpPr>
              <a:spLocks noChangeArrowheads="1"/>
            </p:cNvSpPr>
            <p:nvPr/>
          </p:nvSpPr>
          <p:spPr bwMode="auto">
            <a:xfrm>
              <a:off x="2487" y="2745"/>
              <a:ext cx="135" cy="13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251520" y="188640"/>
            <a:ext cx="2448272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Теорема:</a:t>
            </a:r>
            <a:endParaRPr lang="ru-RU" sz="2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1559" y="833389"/>
            <a:ext cx="77605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l-GR" altLang="ru-RU" sz="2400" b="1" i="1" dirty="0">
                <a:solidFill>
                  <a:srgbClr val="002060"/>
                </a:solidFill>
                <a:latin typeface="Georgia" pitchFamily="18" charset="0"/>
              </a:rPr>
              <a:t>Δ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АВС ~ </a:t>
            </a:r>
            <a:r>
              <a:rPr lang="el-GR" altLang="ru-RU" sz="2400" b="1" i="1" dirty="0">
                <a:solidFill>
                  <a:srgbClr val="002060"/>
                </a:solidFill>
                <a:latin typeface="Georgia" pitchFamily="18" charset="0"/>
              </a:rPr>
              <a:t>Δ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ВМ</a:t>
            </a:r>
            <a:r>
              <a:rPr lang="en-US" altLang="ru-RU" sz="2400" b="1" i="1" dirty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,  </a:t>
            </a:r>
          </a:p>
          <a:p>
            <a:pPr eaLnBrk="1" hangingPunct="1"/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т.к.   ВМ:ВА = В</a:t>
            </a:r>
            <a:r>
              <a:rPr lang="en-US" altLang="ru-RU" sz="2400" b="1" i="1" dirty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:ВС=1:2 и   угол В – общий.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332966" y="1595735"/>
            <a:ext cx="437273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2. Угол ВМ</a:t>
            </a:r>
            <a:r>
              <a:rPr lang="en-US" altLang="ru-RU" sz="2400" b="1" i="1" dirty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 равен углу ВАС</a:t>
            </a:r>
            <a:r>
              <a:rPr lang="ru-RU" altLang="ru-RU" sz="2400" b="1" i="1" dirty="0" smtClean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а они соответственные при прямых  М</a:t>
            </a:r>
            <a:r>
              <a:rPr lang="en-US" altLang="ru-RU" sz="2400" b="1" i="1" dirty="0">
                <a:solidFill>
                  <a:srgbClr val="002060"/>
                </a:solidFill>
                <a:latin typeface="Georgia" pitchFamily="18" charset="0"/>
              </a:rPr>
              <a:t>N 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и АС и секущей АВ. Значит, М</a:t>
            </a:r>
            <a:r>
              <a:rPr lang="en-US" altLang="ru-RU" sz="2400" b="1" i="1" dirty="0">
                <a:solidFill>
                  <a:srgbClr val="002060"/>
                </a:solidFill>
                <a:latin typeface="Georgia" pitchFamily="18" charset="0"/>
              </a:rPr>
              <a:t>N || 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АС.</a:t>
            </a:r>
          </a:p>
        </p:txBody>
      </p:sp>
      <p:sp>
        <p:nvSpPr>
          <p:cNvPr id="11" name="Дуга 10"/>
          <p:cNvSpPr/>
          <p:nvPr/>
        </p:nvSpPr>
        <p:spPr>
          <a:xfrm>
            <a:off x="1331640" y="5877272"/>
            <a:ext cx="482884" cy="648072"/>
          </a:xfrm>
          <a:prstGeom prst="arc">
            <a:avLst>
              <a:gd name="adj1" fmla="val 14445953"/>
              <a:gd name="adj2" fmla="val 177322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>
            <a:off x="2687791" y="4221958"/>
            <a:ext cx="482884" cy="648072"/>
          </a:xfrm>
          <a:prstGeom prst="arc">
            <a:avLst>
              <a:gd name="adj1" fmla="val 14445953"/>
              <a:gd name="adj2" fmla="val 1773222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24"/>
          <p:cNvSpPr txBox="1">
            <a:spLocks noChangeArrowheads="1"/>
          </p:cNvSpPr>
          <p:nvPr/>
        </p:nvSpPr>
        <p:spPr bwMode="auto">
          <a:xfrm>
            <a:off x="4991265" y="3929459"/>
            <a:ext cx="37144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3. Т.к.   ВМ:ВА =1:2,            то и М</a:t>
            </a:r>
            <a:r>
              <a:rPr lang="en-US" altLang="ru-RU" sz="2400" b="1" i="1" dirty="0">
                <a:solidFill>
                  <a:srgbClr val="002060"/>
                </a:solidFill>
                <a:latin typeface="Georgia" pitchFamily="18" charset="0"/>
              </a:rPr>
              <a:t>N</a:t>
            </a:r>
            <a:r>
              <a:rPr lang="ru-RU" altLang="ru-RU" sz="2400" b="1" i="1" dirty="0">
                <a:solidFill>
                  <a:srgbClr val="002060"/>
                </a:solidFill>
                <a:latin typeface="Georgia" pitchFamily="18" charset="0"/>
              </a:rPr>
              <a:t>:АС=1:2. </a:t>
            </a:r>
          </a:p>
        </p:txBody>
      </p:sp>
    </p:spTree>
    <p:extLst>
      <p:ext uri="{BB962C8B-B14F-4D97-AF65-F5344CB8AC3E}">
        <p14:creationId xmlns:p14="http://schemas.microsoft.com/office/powerpoint/2010/main" val="180001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1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34" grpId="0"/>
      <p:bldP spid="36" grpId="0"/>
      <p:bldP spid="37" grpId="0"/>
      <p:bldP spid="11" grpId="0" animBg="1"/>
      <p:bldP spid="40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51" name="Freeform 19"/>
          <p:cNvSpPr>
            <a:spLocks/>
          </p:cNvSpPr>
          <p:nvPr/>
        </p:nvSpPr>
        <p:spPr bwMode="auto">
          <a:xfrm>
            <a:off x="3038460" y="2367634"/>
            <a:ext cx="5334000" cy="3048000"/>
          </a:xfrm>
          <a:custGeom>
            <a:avLst/>
            <a:gdLst/>
            <a:ahLst/>
            <a:cxnLst>
              <a:cxn ang="0">
                <a:pos x="0" y="1920"/>
              </a:cxn>
              <a:cxn ang="0">
                <a:pos x="1920" y="0"/>
              </a:cxn>
              <a:cxn ang="0">
                <a:pos x="3360" y="1680"/>
              </a:cxn>
              <a:cxn ang="0">
                <a:pos x="0" y="1920"/>
              </a:cxn>
              <a:cxn ang="0">
                <a:pos x="0" y="1920"/>
              </a:cxn>
            </a:cxnLst>
            <a:rect l="0" t="0" r="r" b="b"/>
            <a:pathLst>
              <a:path w="3360" h="1920">
                <a:moveTo>
                  <a:pt x="0" y="1920"/>
                </a:moveTo>
                <a:lnTo>
                  <a:pt x="1920" y="0"/>
                </a:lnTo>
                <a:lnTo>
                  <a:pt x="3360" y="1680"/>
                </a:lnTo>
                <a:lnTo>
                  <a:pt x="0" y="1920"/>
                </a:lnTo>
                <a:lnTo>
                  <a:pt x="0" y="1920"/>
                </a:lnTo>
                <a:close/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4473" name="Freeform 41"/>
          <p:cNvSpPr>
            <a:spLocks/>
          </p:cNvSpPr>
          <p:nvPr/>
        </p:nvSpPr>
        <p:spPr bwMode="auto">
          <a:xfrm>
            <a:off x="3063860" y="2367634"/>
            <a:ext cx="3022600" cy="3022600"/>
          </a:xfrm>
          <a:custGeom>
            <a:avLst/>
            <a:gdLst/>
            <a:ahLst/>
            <a:cxnLst>
              <a:cxn ang="0">
                <a:pos x="1904" y="0"/>
              </a:cxn>
              <a:cxn ang="0">
                <a:pos x="0" y="1904"/>
              </a:cxn>
            </a:cxnLst>
            <a:rect l="0" t="0" r="r" b="b"/>
            <a:pathLst>
              <a:path w="1904" h="1904">
                <a:moveTo>
                  <a:pt x="1904" y="0"/>
                </a:moveTo>
                <a:lnTo>
                  <a:pt x="0" y="1904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4434" name="Freeform 2"/>
          <p:cNvSpPr>
            <a:spLocks/>
          </p:cNvSpPr>
          <p:nvPr/>
        </p:nvSpPr>
        <p:spPr bwMode="auto">
          <a:xfrm>
            <a:off x="4575160" y="3853534"/>
            <a:ext cx="1168400" cy="1371600"/>
          </a:xfrm>
          <a:custGeom>
            <a:avLst/>
            <a:gdLst/>
            <a:ahLst/>
            <a:cxnLst>
              <a:cxn ang="0">
                <a:pos x="736" y="864"/>
              </a:cxn>
              <a:cxn ang="0">
                <a:pos x="0" y="0"/>
              </a:cxn>
            </a:cxnLst>
            <a:rect l="0" t="0" r="r" b="b"/>
            <a:pathLst>
              <a:path w="736" h="864">
                <a:moveTo>
                  <a:pt x="736" y="864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008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4435" name="Freeform 3"/>
          <p:cNvSpPr>
            <a:spLocks/>
          </p:cNvSpPr>
          <p:nvPr/>
        </p:nvSpPr>
        <p:spPr bwMode="auto">
          <a:xfrm>
            <a:off x="5743560" y="3675734"/>
            <a:ext cx="1473200" cy="1549400"/>
          </a:xfrm>
          <a:custGeom>
            <a:avLst/>
            <a:gdLst/>
            <a:ahLst/>
            <a:cxnLst>
              <a:cxn ang="0">
                <a:pos x="928" y="0"/>
              </a:cxn>
              <a:cxn ang="0">
                <a:pos x="0" y="976"/>
              </a:cxn>
            </a:cxnLst>
            <a:rect l="0" t="0" r="r" b="b"/>
            <a:pathLst>
              <a:path w="928" h="976">
                <a:moveTo>
                  <a:pt x="928" y="0"/>
                </a:moveTo>
                <a:lnTo>
                  <a:pt x="0" y="976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27" name="Text Box 4"/>
          <p:cNvSpPr txBox="1">
            <a:spLocks noChangeArrowheads="1"/>
          </p:cNvSpPr>
          <p:nvPr/>
        </p:nvSpPr>
        <p:spPr bwMode="auto">
          <a:xfrm>
            <a:off x="2428875" y="52625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3328" name="Text Box 5"/>
          <p:cNvSpPr txBox="1">
            <a:spLocks noChangeArrowheads="1"/>
          </p:cNvSpPr>
          <p:nvPr/>
        </p:nvSpPr>
        <p:spPr bwMode="auto">
          <a:xfrm>
            <a:off x="5781675" y="1909763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3329" name="Text Box 6"/>
          <p:cNvSpPr txBox="1">
            <a:spLocks noChangeArrowheads="1"/>
          </p:cNvSpPr>
          <p:nvPr/>
        </p:nvSpPr>
        <p:spPr bwMode="auto">
          <a:xfrm>
            <a:off x="8372475" y="48053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74440" name="Freeform 8"/>
          <p:cNvSpPr>
            <a:spLocks/>
          </p:cNvSpPr>
          <p:nvPr/>
        </p:nvSpPr>
        <p:spPr bwMode="auto">
          <a:xfrm>
            <a:off x="4600560" y="3701134"/>
            <a:ext cx="2565400" cy="1270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616" y="0"/>
              </a:cxn>
            </a:cxnLst>
            <a:rect l="0" t="0" r="r" b="b"/>
            <a:pathLst>
              <a:path w="1616" h="80">
                <a:moveTo>
                  <a:pt x="0" y="80"/>
                </a:moveTo>
                <a:lnTo>
                  <a:pt x="1616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33" name="Freeform 9"/>
          <p:cNvSpPr>
            <a:spLocks/>
          </p:cNvSpPr>
          <p:nvPr/>
        </p:nvSpPr>
        <p:spPr bwMode="auto">
          <a:xfrm>
            <a:off x="5248275" y="3052763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3334" name="Freeform 10"/>
          <p:cNvSpPr>
            <a:spLocks/>
          </p:cNvSpPr>
          <p:nvPr/>
        </p:nvSpPr>
        <p:spPr bwMode="auto">
          <a:xfrm>
            <a:off x="3800475" y="4424363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19875" y="3052763"/>
            <a:ext cx="1066800" cy="1295400"/>
            <a:chOff x="2592" y="1440"/>
            <a:chExt cx="672" cy="816"/>
          </a:xfrm>
        </p:grpSpPr>
        <p:sp>
          <p:nvSpPr>
            <p:cNvPr id="274444" name="Oval 12"/>
            <p:cNvSpPr>
              <a:spLocks noChangeArrowheads="1"/>
            </p:cNvSpPr>
            <p:nvPr/>
          </p:nvSpPr>
          <p:spPr bwMode="auto">
            <a:xfrm>
              <a:off x="2877" y="1767"/>
              <a:ext cx="135" cy="135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13371" name="Freeform 14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3372" name="Freeform 15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13369" name="Freeform 17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3370" name="Freeform 18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274452" name="Oval 20"/>
          <p:cNvSpPr>
            <a:spLocks noChangeArrowheads="1"/>
          </p:cNvSpPr>
          <p:nvPr/>
        </p:nvSpPr>
        <p:spPr bwMode="auto">
          <a:xfrm flipH="1">
            <a:off x="5643570" y="5143512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flipH="1">
            <a:off x="7127875" y="5033963"/>
            <a:ext cx="177800" cy="190500"/>
            <a:chOff x="1768" y="2256"/>
            <a:chExt cx="112" cy="120"/>
          </a:xfrm>
        </p:grpSpPr>
        <p:sp>
          <p:nvSpPr>
            <p:cNvPr id="13361" name="Freeform 22"/>
            <p:cNvSpPr>
              <a:spLocks/>
            </p:cNvSpPr>
            <p:nvPr/>
          </p:nvSpPr>
          <p:spPr bwMode="auto">
            <a:xfrm>
              <a:off x="1768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3362" name="Freeform 23"/>
            <p:cNvSpPr>
              <a:spLocks/>
            </p:cNvSpPr>
            <p:nvPr/>
          </p:nvSpPr>
          <p:spPr bwMode="auto">
            <a:xfrm>
              <a:off x="1872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3363" name="Freeform 24"/>
            <p:cNvSpPr>
              <a:spLocks/>
            </p:cNvSpPr>
            <p:nvPr/>
          </p:nvSpPr>
          <p:spPr bwMode="auto">
            <a:xfrm>
              <a:off x="1824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 flipH="1">
            <a:off x="4410075" y="5224463"/>
            <a:ext cx="177800" cy="190500"/>
            <a:chOff x="1768" y="2256"/>
            <a:chExt cx="112" cy="120"/>
          </a:xfrm>
        </p:grpSpPr>
        <p:sp>
          <p:nvSpPr>
            <p:cNvPr id="13358" name="Freeform 26"/>
            <p:cNvSpPr>
              <a:spLocks/>
            </p:cNvSpPr>
            <p:nvPr/>
          </p:nvSpPr>
          <p:spPr bwMode="auto">
            <a:xfrm>
              <a:off x="1768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3359" name="Freeform 27"/>
            <p:cNvSpPr>
              <a:spLocks/>
            </p:cNvSpPr>
            <p:nvPr/>
          </p:nvSpPr>
          <p:spPr bwMode="auto">
            <a:xfrm>
              <a:off x="1872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3360" name="Freeform 28"/>
            <p:cNvSpPr>
              <a:spLocks/>
            </p:cNvSpPr>
            <p:nvPr/>
          </p:nvSpPr>
          <p:spPr bwMode="auto">
            <a:xfrm>
              <a:off x="1824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74461" name="Oval 29"/>
          <p:cNvSpPr>
            <a:spLocks noChangeArrowheads="1"/>
          </p:cNvSpPr>
          <p:nvPr/>
        </p:nvSpPr>
        <p:spPr bwMode="auto">
          <a:xfrm>
            <a:off x="4500562" y="3786190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44" name="Rectangle 30"/>
          <p:cNvSpPr>
            <a:spLocks noChangeArrowheads="1"/>
          </p:cNvSpPr>
          <p:nvPr/>
        </p:nvSpPr>
        <p:spPr bwMode="auto">
          <a:xfrm>
            <a:off x="6467475" y="4424363"/>
            <a:ext cx="1061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7 см</a:t>
            </a:r>
          </a:p>
        </p:txBody>
      </p:sp>
      <p:sp>
        <p:nvSpPr>
          <p:cNvPr id="274465" name="Text Box 33"/>
          <p:cNvSpPr txBox="1">
            <a:spLocks noChangeArrowheads="1"/>
          </p:cNvSpPr>
          <p:nvPr/>
        </p:nvSpPr>
        <p:spPr bwMode="auto">
          <a:xfrm>
            <a:off x="4181475" y="3509963"/>
            <a:ext cx="42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F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4466" name="Text Box 34"/>
          <p:cNvSpPr txBox="1">
            <a:spLocks noChangeArrowheads="1"/>
          </p:cNvSpPr>
          <p:nvPr/>
        </p:nvSpPr>
        <p:spPr bwMode="auto">
          <a:xfrm>
            <a:off x="7229475" y="3433763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N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4467" name="Text Box 35"/>
          <p:cNvSpPr txBox="1">
            <a:spLocks noChangeArrowheads="1"/>
          </p:cNvSpPr>
          <p:nvPr/>
        </p:nvSpPr>
        <p:spPr bwMode="auto">
          <a:xfrm>
            <a:off x="5572125" y="5214938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O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4470" name="Rectangle 38"/>
          <p:cNvSpPr>
            <a:spLocks noChangeArrowheads="1"/>
          </p:cNvSpPr>
          <p:nvPr/>
        </p:nvSpPr>
        <p:spPr bwMode="auto">
          <a:xfrm>
            <a:off x="6467475" y="4424363"/>
            <a:ext cx="6046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14</a:t>
            </a:r>
          </a:p>
        </p:txBody>
      </p:sp>
      <p:sp>
        <p:nvSpPr>
          <p:cNvPr id="274472" name="Freeform 40"/>
          <p:cNvSpPr>
            <a:spLocks/>
          </p:cNvSpPr>
          <p:nvPr/>
        </p:nvSpPr>
        <p:spPr bwMode="auto">
          <a:xfrm>
            <a:off x="2962275" y="2366963"/>
            <a:ext cx="3124200" cy="3048000"/>
          </a:xfrm>
          <a:custGeom>
            <a:avLst/>
            <a:gdLst>
              <a:gd name="T0" fmla="*/ 0 w 1968"/>
              <a:gd name="T1" fmla="*/ 3048000 h 1920"/>
              <a:gd name="T2" fmla="*/ 1447800 w 1968"/>
              <a:gd name="T3" fmla="*/ 1066800 h 1920"/>
              <a:gd name="T4" fmla="*/ 3124200 w 1968"/>
              <a:gd name="T5" fmla="*/ 0 h 1920"/>
              <a:gd name="T6" fmla="*/ 0 60000 65536"/>
              <a:gd name="T7" fmla="*/ 0 60000 65536"/>
              <a:gd name="T8" fmla="*/ 0 60000 65536"/>
              <a:gd name="T9" fmla="*/ 0 w 1968"/>
              <a:gd name="T10" fmla="*/ 0 h 1920"/>
              <a:gd name="T11" fmla="*/ 1968 w 1968"/>
              <a:gd name="T12" fmla="*/ 1920 h 19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8" h="1920">
                <a:moveTo>
                  <a:pt x="0" y="1920"/>
                </a:moveTo>
                <a:cubicBezTo>
                  <a:pt x="292" y="1456"/>
                  <a:pt x="584" y="992"/>
                  <a:pt x="912" y="672"/>
                </a:cubicBezTo>
                <a:cubicBezTo>
                  <a:pt x="1240" y="352"/>
                  <a:pt x="1604" y="176"/>
                  <a:pt x="196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3357" name="TextBox 21"/>
          <p:cNvSpPr txBox="1">
            <a:spLocks noChangeArrowheads="1"/>
          </p:cNvSpPr>
          <p:nvPr/>
        </p:nvSpPr>
        <p:spPr bwMode="auto">
          <a:xfrm>
            <a:off x="1309805" y="1000125"/>
            <a:ext cx="62373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Какую сторону треугольника АВС можно найти?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3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№1</a:t>
            </a:r>
            <a:r>
              <a:rPr lang="ru-RU" sz="36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-0.28698 -0.17778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274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00" y="-89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70" grpId="0"/>
      <p:bldP spid="274470" grpId="1"/>
      <p:bldP spid="2744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Freeform 2"/>
          <p:cNvSpPr>
            <a:spLocks/>
          </p:cNvSpPr>
          <p:nvPr/>
        </p:nvSpPr>
        <p:spPr bwMode="auto">
          <a:xfrm>
            <a:off x="2681270" y="2943246"/>
            <a:ext cx="5334000" cy="3048000"/>
          </a:xfrm>
          <a:custGeom>
            <a:avLst/>
            <a:gdLst/>
            <a:ahLst/>
            <a:cxnLst>
              <a:cxn ang="0">
                <a:pos x="0" y="1920"/>
              </a:cxn>
              <a:cxn ang="0">
                <a:pos x="1920" y="0"/>
              </a:cxn>
              <a:cxn ang="0">
                <a:pos x="3360" y="1680"/>
              </a:cxn>
              <a:cxn ang="0">
                <a:pos x="0" y="1920"/>
              </a:cxn>
              <a:cxn ang="0">
                <a:pos x="0" y="1920"/>
              </a:cxn>
            </a:cxnLst>
            <a:rect l="0" t="0" r="r" b="b"/>
            <a:pathLst>
              <a:path w="3360" h="1920">
                <a:moveTo>
                  <a:pt x="0" y="1920"/>
                </a:moveTo>
                <a:lnTo>
                  <a:pt x="1920" y="0"/>
                </a:lnTo>
                <a:lnTo>
                  <a:pt x="3360" y="1680"/>
                </a:lnTo>
                <a:lnTo>
                  <a:pt x="0" y="1920"/>
                </a:lnTo>
                <a:lnTo>
                  <a:pt x="0" y="1920"/>
                </a:lnTo>
                <a:close/>
              </a:path>
            </a:pathLst>
          </a:custGeom>
          <a:noFill/>
          <a:ln w="76200" cmpd="sng">
            <a:solidFill>
              <a:srgbClr val="000066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5460" name="Freeform 4"/>
          <p:cNvSpPr>
            <a:spLocks/>
          </p:cNvSpPr>
          <p:nvPr/>
        </p:nvSpPr>
        <p:spPr bwMode="auto">
          <a:xfrm>
            <a:off x="4217970" y="4429146"/>
            <a:ext cx="1168400" cy="1371600"/>
          </a:xfrm>
          <a:custGeom>
            <a:avLst/>
            <a:gdLst/>
            <a:ahLst/>
            <a:cxnLst>
              <a:cxn ang="0">
                <a:pos x="736" y="864"/>
              </a:cxn>
              <a:cxn ang="0">
                <a:pos x="0" y="0"/>
              </a:cxn>
            </a:cxnLst>
            <a:rect l="0" t="0" r="r" b="b"/>
            <a:pathLst>
              <a:path w="736" h="864">
                <a:moveTo>
                  <a:pt x="736" y="864"/>
                </a:moveTo>
                <a:lnTo>
                  <a:pt x="0" y="0"/>
                </a:lnTo>
              </a:path>
            </a:pathLst>
          </a:custGeom>
          <a:noFill/>
          <a:ln w="76200" cmpd="sng">
            <a:solidFill>
              <a:srgbClr val="008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5461" name="Freeform 5"/>
          <p:cNvSpPr>
            <a:spLocks/>
          </p:cNvSpPr>
          <p:nvPr/>
        </p:nvSpPr>
        <p:spPr bwMode="auto">
          <a:xfrm>
            <a:off x="5386370" y="4251346"/>
            <a:ext cx="1473200" cy="1549400"/>
          </a:xfrm>
          <a:custGeom>
            <a:avLst/>
            <a:gdLst/>
            <a:ahLst/>
            <a:cxnLst>
              <a:cxn ang="0">
                <a:pos x="928" y="0"/>
              </a:cxn>
              <a:cxn ang="0">
                <a:pos x="0" y="976"/>
              </a:cxn>
            </a:cxnLst>
            <a:rect l="0" t="0" r="r" b="b"/>
            <a:pathLst>
              <a:path w="928" h="976">
                <a:moveTo>
                  <a:pt x="928" y="0"/>
                </a:moveTo>
                <a:lnTo>
                  <a:pt x="0" y="976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348" name="Text Box 6"/>
          <p:cNvSpPr txBox="1">
            <a:spLocks noChangeArrowheads="1"/>
          </p:cNvSpPr>
          <p:nvPr/>
        </p:nvSpPr>
        <p:spPr bwMode="auto">
          <a:xfrm>
            <a:off x="2071688" y="583882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А</a:t>
            </a:r>
          </a:p>
        </p:txBody>
      </p:sp>
      <p:sp>
        <p:nvSpPr>
          <p:cNvPr id="14349" name="Text Box 7"/>
          <p:cNvSpPr txBox="1">
            <a:spLocks noChangeArrowheads="1"/>
          </p:cNvSpPr>
          <p:nvPr/>
        </p:nvSpPr>
        <p:spPr bwMode="auto">
          <a:xfrm>
            <a:off x="5424488" y="2486025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С</a:t>
            </a:r>
          </a:p>
        </p:txBody>
      </p:sp>
      <p:sp>
        <p:nvSpPr>
          <p:cNvPr id="14350" name="Text Box 8"/>
          <p:cNvSpPr txBox="1">
            <a:spLocks noChangeArrowheads="1"/>
          </p:cNvSpPr>
          <p:nvPr/>
        </p:nvSpPr>
        <p:spPr bwMode="auto">
          <a:xfrm>
            <a:off x="8015288" y="5381625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66"/>
                </a:solidFill>
                <a:latin typeface="Bookman Old Style" pitchFamily="18" charset="0"/>
              </a:rPr>
              <a:t>В</a:t>
            </a:r>
          </a:p>
        </p:txBody>
      </p:sp>
      <p:sp>
        <p:nvSpPr>
          <p:cNvPr id="275465" name="Freeform 9"/>
          <p:cNvSpPr>
            <a:spLocks/>
          </p:cNvSpPr>
          <p:nvPr/>
        </p:nvSpPr>
        <p:spPr bwMode="auto">
          <a:xfrm>
            <a:off x="4243370" y="4276746"/>
            <a:ext cx="2565400" cy="127000"/>
          </a:xfrm>
          <a:custGeom>
            <a:avLst/>
            <a:gdLst/>
            <a:ahLst/>
            <a:cxnLst>
              <a:cxn ang="0">
                <a:pos x="0" y="80"/>
              </a:cxn>
              <a:cxn ang="0">
                <a:pos x="1616" y="0"/>
              </a:cxn>
            </a:cxnLst>
            <a:rect l="0" t="0" r="r" b="b"/>
            <a:pathLst>
              <a:path w="1616" h="80">
                <a:moveTo>
                  <a:pt x="0" y="80"/>
                </a:moveTo>
                <a:lnTo>
                  <a:pt x="1616" y="0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354" name="Freeform 10"/>
          <p:cNvSpPr>
            <a:spLocks/>
          </p:cNvSpPr>
          <p:nvPr/>
        </p:nvSpPr>
        <p:spPr bwMode="auto">
          <a:xfrm>
            <a:off x="4891088" y="3629025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355" name="Freeform 11"/>
          <p:cNvSpPr>
            <a:spLocks/>
          </p:cNvSpPr>
          <p:nvPr/>
        </p:nvSpPr>
        <p:spPr bwMode="auto">
          <a:xfrm>
            <a:off x="3443288" y="5000625"/>
            <a:ext cx="177800" cy="165100"/>
          </a:xfrm>
          <a:custGeom>
            <a:avLst/>
            <a:gdLst>
              <a:gd name="T0" fmla="*/ 0 w 112"/>
              <a:gd name="T1" fmla="*/ 0 h 104"/>
              <a:gd name="T2" fmla="*/ 177800 w 112"/>
              <a:gd name="T3" fmla="*/ 165100 h 104"/>
              <a:gd name="T4" fmla="*/ 0 60000 65536"/>
              <a:gd name="T5" fmla="*/ 0 60000 65536"/>
              <a:gd name="T6" fmla="*/ 0 w 112"/>
              <a:gd name="T7" fmla="*/ 0 h 104"/>
              <a:gd name="T8" fmla="*/ 112 w 112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104">
                <a:moveTo>
                  <a:pt x="0" y="0"/>
                </a:moveTo>
                <a:lnTo>
                  <a:pt x="112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262688" y="3629025"/>
            <a:ext cx="1066800" cy="1295400"/>
            <a:chOff x="2592" y="1440"/>
            <a:chExt cx="672" cy="816"/>
          </a:xfrm>
        </p:grpSpPr>
        <p:sp>
          <p:nvSpPr>
            <p:cNvPr id="275469" name="Oval 13"/>
            <p:cNvSpPr>
              <a:spLocks noChangeArrowheads="1"/>
            </p:cNvSpPr>
            <p:nvPr/>
          </p:nvSpPr>
          <p:spPr bwMode="auto">
            <a:xfrm>
              <a:off x="2877" y="1764"/>
              <a:ext cx="180" cy="18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ru-RU" b="1" i="1">
                <a:solidFill>
                  <a:srgbClr val="000066"/>
                </a:solidFill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2592" y="1440"/>
              <a:ext cx="144" cy="144"/>
              <a:chOff x="2592" y="1440"/>
              <a:chExt cx="144" cy="144"/>
            </a:xfrm>
          </p:grpSpPr>
          <p:sp>
            <p:nvSpPr>
              <p:cNvPr id="14398" name="Freeform 15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399" name="Freeform 16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3120" y="2112"/>
              <a:ext cx="144" cy="144"/>
              <a:chOff x="2592" y="1440"/>
              <a:chExt cx="144" cy="144"/>
            </a:xfrm>
          </p:grpSpPr>
          <p:sp>
            <p:nvSpPr>
              <p:cNvPr id="14396" name="Freeform 18"/>
              <p:cNvSpPr>
                <a:spLocks/>
              </p:cNvSpPr>
              <p:nvPr/>
            </p:nvSpPr>
            <p:spPr bwMode="auto">
              <a:xfrm flipH="1">
                <a:off x="2592" y="144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4397" name="Freeform 19"/>
              <p:cNvSpPr>
                <a:spLocks/>
              </p:cNvSpPr>
              <p:nvPr/>
            </p:nvSpPr>
            <p:spPr bwMode="auto">
              <a:xfrm flipH="1">
                <a:off x="2624" y="1480"/>
                <a:ext cx="112" cy="104"/>
              </a:xfrm>
              <a:custGeom>
                <a:avLst/>
                <a:gdLst>
                  <a:gd name="T0" fmla="*/ 0 w 112"/>
                  <a:gd name="T1" fmla="*/ 0 h 104"/>
                  <a:gd name="T2" fmla="*/ 112 w 112"/>
                  <a:gd name="T3" fmla="*/ 104 h 104"/>
                  <a:gd name="T4" fmla="*/ 0 60000 65536"/>
                  <a:gd name="T5" fmla="*/ 0 60000 65536"/>
                  <a:gd name="T6" fmla="*/ 0 w 112"/>
                  <a:gd name="T7" fmla="*/ 0 h 104"/>
                  <a:gd name="T8" fmla="*/ 112 w 112"/>
                  <a:gd name="T9" fmla="*/ 104 h 1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2" h="104">
                    <a:moveTo>
                      <a:pt x="0" y="0"/>
                    </a:moveTo>
                    <a:lnTo>
                      <a:pt x="112" y="104"/>
                    </a:ln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b="1" i="1">
                  <a:solidFill>
                    <a:srgbClr val="000066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275476" name="Oval 20"/>
          <p:cNvSpPr>
            <a:spLocks noChangeArrowheads="1"/>
          </p:cNvSpPr>
          <p:nvPr/>
        </p:nvSpPr>
        <p:spPr bwMode="auto">
          <a:xfrm flipH="1">
            <a:off x="5214942" y="5643578"/>
            <a:ext cx="285752" cy="28575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flipH="1">
            <a:off x="6770688" y="5610225"/>
            <a:ext cx="177800" cy="190500"/>
            <a:chOff x="1768" y="2256"/>
            <a:chExt cx="112" cy="120"/>
          </a:xfrm>
        </p:grpSpPr>
        <p:sp>
          <p:nvSpPr>
            <p:cNvPr id="14388" name="Freeform 22"/>
            <p:cNvSpPr>
              <a:spLocks/>
            </p:cNvSpPr>
            <p:nvPr/>
          </p:nvSpPr>
          <p:spPr bwMode="auto">
            <a:xfrm>
              <a:off x="1768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4389" name="Freeform 23"/>
            <p:cNvSpPr>
              <a:spLocks/>
            </p:cNvSpPr>
            <p:nvPr/>
          </p:nvSpPr>
          <p:spPr bwMode="auto">
            <a:xfrm>
              <a:off x="1872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4390" name="Freeform 24"/>
            <p:cNvSpPr>
              <a:spLocks/>
            </p:cNvSpPr>
            <p:nvPr/>
          </p:nvSpPr>
          <p:spPr bwMode="auto">
            <a:xfrm>
              <a:off x="1824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 flipH="1">
            <a:off x="4052888" y="5800725"/>
            <a:ext cx="177800" cy="190500"/>
            <a:chOff x="1768" y="2256"/>
            <a:chExt cx="112" cy="120"/>
          </a:xfrm>
        </p:grpSpPr>
        <p:sp>
          <p:nvSpPr>
            <p:cNvPr id="14385" name="Freeform 26"/>
            <p:cNvSpPr>
              <a:spLocks/>
            </p:cNvSpPr>
            <p:nvPr/>
          </p:nvSpPr>
          <p:spPr bwMode="auto">
            <a:xfrm>
              <a:off x="1768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4386" name="Freeform 27"/>
            <p:cNvSpPr>
              <a:spLocks/>
            </p:cNvSpPr>
            <p:nvPr/>
          </p:nvSpPr>
          <p:spPr bwMode="auto">
            <a:xfrm>
              <a:off x="1872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  <p:sp>
          <p:nvSpPr>
            <p:cNvPr id="14387" name="Freeform 28"/>
            <p:cNvSpPr>
              <a:spLocks/>
            </p:cNvSpPr>
            <p:nvPr/>
          </p:nvSpPr>
          <p:spPr bwMode="auto">
            <a:xfrm>
              <a:off x="1824" y="2256"/>
              <a:ext cx="8" cy="120"/>
            </a:xfrm>
            <a:custGeom>
              <a:avLst/>
              <a:gdLst>
                <a:gd name="T0" fmla="*/ 8 w 8"/>
                <a:gd name="T1" fmla="*/ 0 h 120"/>
                <a:gd name="T2" fmla="*/ 0 w 8"/>
                <a:gd name="T3" fmla="*/ 120 h 120"/>
                <a:gd name="T4" fmla="*/ 0 60000 65536"/>
                <a:gd name="T5" fmla="*/ 0 60000 65536"/>
                <a:gd name="T6" fmla="*/ 0 w 8"/>
                <a:gd name="T7" fmla="*/ 0 h 120"/>
                <a:gd name="T8" fmla="*/ 8 w 8"/>
                <a:gd name="T9" fmla="*/ 120 h 1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120">
                  <a:moveTo>
                    <a:pt x="8" y="0"/>
                  </a:moveTo>
                  <a:lnTo>
                    <a:pt x="0" y="12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b="1" i="1">
                <a:solidFill>
                  <a:srgbClr val="000066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75485" name="Oval 29"/>
          <p:cNvSpPr>
            <a:spLocks noChangeArrowheads="1"/>
          </p:cNvSpPr>
          <p:nvPr/>
        </p:nvSpPr>
        <p:spPr bwMode="auto">
          <a:xfrm>
            <a:off x="4143372" y="4286256"/>
            <a:ext cx="285752" cy="28575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365" name="Rectangle 30"/>
          <p:cNvSpPr>
            <a:spLocks noChangeArrowheads="1"/>
          </p:cNvSpPr>
          <p:nvPr/>
        </p:nvSpPr>
        <p:spPr bwMode="auto">
          <a:xfrm>
            <a:off x="6110288" y="5000625"/>
            <a:ext cx="11865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000066"/>
                </a:solidFill>
                <a:latin typeface="Bookman Old Style" pitchFamily="18" charset="0"/>
              </a:rPr>
              <a:t>7 см</a:t>
            </a:r>
          </a:p>
        </p:txBody>
      </p:sp>
      <p:sp>
        <p:nvSpPr>
          <p:cNvPr id="275487" name="Text Box 31"/>
          <p:cNvSpPr txBox="1">
            <a:spLocks noChangeArrowheads="1"/>
          </p:cNvSpPr>
          <p:nvPr/>
        </p:nvSpPr>
        <p:spPr bwMode="auto">
          <a:xfrm>
            <a:off x="3824288" y="4086225"/>
            <a:ext cx="42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F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5488" name="Text Box 32"/>
          <p:cNvSpPr txBox="1">
            <a:spLocks noChangeArrowheads="1"/>
          </p:cNvSpPr>
          <p:nvPr/>
        </p:nvSpPr>
        <p:spPr bwMode="auto">
          <a:xfrm>
            <a:off x="6872288" y="4010025"/>
            <a:ext cx="4507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66"/>
                </a:solidFill>
                <a:latin typeface="Bookman Old Style" pitchFamily="18" charset="0"/>
                <a:cs typeface="+mn-cs"/>
              </a:rPr>
              <a:t>N</a:t>
            </a:r>
            <a:endParaRPr lang="ru-RU" sz="2800" b="1" i="1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5489" name="Text Box 33"/>
          <p:cNvSpPr txBox="1">
            <a:spLocks noChangeArrowheads="1"/>
          </p:cNvSpPr>
          <p:nvPr/>
        </p:nvSpPr>
        <p:spPr bwMode="auto">
          <a:xfrm>
            <a:off x="5214938" y="5857875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 dirty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O</a:t>
            </a:r>
            <a:endParaRPr lang="ru-RU" sz="28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75490" name="Rectangle 34"/>
          <p:cNvSpPr>
            <a:spLocks noChangeArrowheads="1"/>
          </p:cNvSpPr>
          <p:nvPr/>
        </p:nvSpPr>
        <p:spPr bwMode="auto">
          <a:xfrm>
            <a:off x="6110288" y="5000625"/>
            <a:ext cx="742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14</a:t>
            </a:r>
          </a:p>
        </p:txBody>
      </p:sp>
      <p:sp>
        <p:nvSpPr>
          <p:cNvPr id="275492" name="Freeform 36"/>
          <p:cNvSpPr>
            <a:spLocks/>
          </p:cNvSpPr>
          <p:nvPr/>
        </p:nvSpPr>
        <p:spPr bwMode="auto">
          <a:xfrm>
            <a:off x="2605088" y="2943225"/>
            <a:ext cx="3124200" cy="3048000"/>
          </a:xfrm>
          <a:custGeom>
            <a:avLst/>
            <a:gdLst>
              <a:gd name="T0" fmla="*/ 0 w 1968"/>
              <a:gd name="T1" fmla="*/ 3048000 h 1920"/>
              <a:gd name="T2" fmla="*/ 1447800 w 1968"/>
              <a:gd name="T3" fmla="*/ 1066800 h 1920"/>
              <a:gd name="T4" fmla="*/ 3124200 w 1968"/>
              <a:gd name="T5" fmla="*/ 0 h 1920"/>
              <a:gd name="T6" fmla="*/ 0 60000 65536"/>
              <a:gd name="T7" fmla="*/ 0 60000 65536"/>
              <a:gd name="T8" fmla="*/ 0 60000 65536"/>
              <a:gd name="T9" fmla="*/ 0 w 1968"/>
              <a:gd name="T10" fmla="*/ 0 h 1920"/>
              <a:gd name="T11" fmla="*/ 1968 w 1968"/>
              <a:gd name="T12" fmla="*/ 1920 h 19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8" h="1920">
                <a:moveTo>
                  <a:pt x="0" y="1920"/>
                </a:moveTo>
                <a:cubicBezTo>
                  <a:pt x="292" y="1456"/>
                  <a:pt x="584" y="992"/>
                  <a:pt x="912" y="672"/>
                </a:cubicBezTo>
                <a:cubicBezTo>
                  <a:pt x="1240" y="352"/>
                  <a:pt x="1604" y="176"/>
                  <a:pt x="196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371" name="Rectangle 37"/>
          <p:cNvSpPr>
            <a:spLocks noChangeArrowheads="1"/>
          </p:cNvSpPr>
          <p:nvPr/>
        </p:nvSpPr>
        <p:spPr bwMode="auto">
          <a:xfrm>
            <a:off x="5272088" y="3789040"/>
            <a:ext cx="1061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8 см</a:t>
            </a:r>
          </a:p>
        </p:txBody>
      </p:sp>
      <p:sp>
        <p:nvSpPr>
          <p:cNvPr id="14372" name="Rectangle 38"/>
          <p:cNvSpPr>
            <a:spLocks noChangeArrowheads="1"/>
          </p:cNvSpPr>
          <p:nvPr/>
        </p:nvSpPr>
        <p:spPr bwMode="auto">
          <a:xfrm>
            <a:off x="3976688" y="5076825"/>
            <a:ext cx="12987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5,5см</a:t>
            </a:r>
          </a:p>
        </p:txBody>
      </p:sp>
      <p:sp>
        <p:nvSpPr>
          <p:cNvPr id="275495" name="Rectangle 39"/>
          <p:cNvSpPr>
            <a:spLocks noChangeArrowheads="1"/>
          </p:cNvSpPr>
          <p:nvPr/>
        </p:nvSpPr>
        <p:spPr bwMode="auto">
          <a:xfrm>
            <a:off x="5272088" y="3781425"/>
            <a:ext cx="6719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16</a:t>
            </a:r>
          </a:p>
        </p:txBody>
      </p:sp>
      <p:sp>
        <p:nvSpPr>
          <p:cNvPr id="275496" name="Rectangle 40"/>
          <p:cNvSpPr>
            <a:spLocks noChangeArrowheads="1"/>
          </p:cNvSpPr>
          <p:nvPr/>
        </p:nvSpPr>
        <p:spPr bwMode="auto">
          <a:xfrm>
            <a:off x="3976688" y="5076825"/>
            <a:ext cx="742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+mn-cs"/>
              </a:rPr>
              <a:t>11</a:t>
            </a:r>
          </a:p>
        </p:txBody>
      </p:sp>
      <p:sp>
        <p:nvSpPr>
          <p:cNvPr id="275497" name="Freeform 41"/>
          <p:cNvSpPr>
            <a:spLocks/>
          </p:cNvSpPr>
          <p:nvPr/>
        </p:nvSpPr>
        <p:spPr bwMode="auto">
          <a:xfrm>
            <a:off x="2786063" y="5686425"/>
            <a:ext cx="5191125" cy="742950"/>
          </a:xfrm>
          <a:custGeom>
            <a:avLst/>
            <a:gdLst>
              <a:gd name="T0" fmla="*/ 5191125 w 3270"/>
              <a:gd name="T1" fmla="*/ 0 h 468"/>
              <a:gd name="T2" fmla="*/ 2701925 w 3270"/>
              <a:gd name="T3" fmla="*/ 685800 h 468"/>
              <a:gd name="T4" fmla="*/ 0 w 3270"/>
              <a:gd name="T5" fmla="*/ 341313 h 468"/>
              <a:gd name="T6" fmla="*/ 0 60000 65536"/>
              <a:gd name="T7" fmla="*/ 0 60000 65536"/>
              <a:gd name="T8" fmla="*/ 0 60000 65536"/>
              <a:gd name="T9" fmla="*/ 0 w 3270"/>
              <a:gd name="T10" fmla="*/ 0 h 468"/>
              <a:gd name="T11" fmla="*/ 3270 w 3270"/>
              <a:gd name="T12" fmla="*/ 468 h 4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0" h="468">
                <a:moveTo>
                  <a:pt x="3270" y="0"/>
                </a:moveTo>
                <a:cubicBezTo>
                  <a:pt x="3014" y="69"/>
                  <a:pt x="2247" y="396"/>
                  <a:pt x="1702" y="432"/>
                </a:cubicBezTo>
                <a:cubicBezTo>
                  <a:pt x="1157" y="468"/>
                  <a:pt x="355" y="260"/>
                  <a:pt x="0" y="21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275498" name="Freeform 42"/>
          <p:cNvSpPr>
            <a:spLocks/>
          </p:cNvSpPr>
          <p:nvPr/>
        </p:nvSpPr>
        <p:spPr bwMode="auto">
          <a:xfrm>
            <a:off x="5792788" y="2917825"/>
            <a:ext cx="2159000" cy="2616200"/>
          </a:xfrm>
          <a:custGeom>
            <a:avLst/>
            <a:gdLst>
              <a:gd name="T0" fmla="*/ 0 w 1360"/>
              <a:gd name="T1" fmla="*/ 0 h 1648"/>
              <a:gd name="T2" fmla="*/ 1397000 w 1360"/>
              <a:gd name="T3" fmla="*/ 1117600 h 1648"/>
              <a:gd name="T4" fmla="*/ 2159000 w 1360"/>
              <a:gd name="T5" fmla="*/ 2616200 h 1648"/>
              <a:gd name="T6" fmla="*/ 0 60000 65536"/>
              <a:gd name="T7" fmla="*/ 0 60000 65536"/>
              <a:gd name="T8" fmla="*/ 0 60000 65536"/>
              <a:gd name="T9" fmla="*/ 0 w 1360"/>
              <a:gd name="T10" fmla="*/ 0 h 1648"/>
              <a:gd name="T11" fmla="*/ 1360 w 1360"/>
              <a:gd name="T12" fmla="*/ 1648 h 16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0" h="1648">
                <a:moveTo>
                  <a:pt x="0" y="0"/>
                </a:moveTo>
                <a:cubicBezTo>
                  <a:pt x="147" y="120"/>
                  <a:pt x="653" y="430"/>
                  <a:pt x="880" y="704"/>
                </a:cubicBezTo>
                <a:cubicBezTo>
                  <a:pt x="1107" y="978"/>
                  <a:pt x="1260" y="1451"/>
                  <a:pt x="1360" y="16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384" name="TextBox 21"/>
          <p:cNvSpPr txBox="1">
            <a:spLocks noChangeArrowheads="1"/>
          </p:cNvSpPr>
          <p:nvPr/>
        </p:nvSpPr>
        <p:spPr bwMode="auto">
          <a:xfrm>
            <a:off x="2428875" y="974725"/>
            <a:ext cx="57864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000066"/>
                </a:solidFill>
                <a:latin typeface="Bookman Old Style" pitchFamily="18" charset="0"/>
              </a:rPr>
              <a:t>Найдите стороны треугольника АВС.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683568" y="260648"/>
            <a:ext cx="3016604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8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№2.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111E-6 L -0.28698 -0.1777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275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00" y="-89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0.00903 0.3513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75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176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36302 -0.2111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75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0" y="-106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90" grpId="0"/>
      <p:bldP spid="275490" grpId="1"/>
      <p:bldP spid="275492" grpId="0" animBg="1"/>
      <p:bldP spid="275495" grpId="0"/>
      <p:bldP spid="275495" grpId="1"/>
      <p:bldP spid="275496" grpId="0"/>
      <p:bldP spid="275496" grpId="1"/>
      <p:bldP spid="275497" grpId="0" animBg="1"/>
      <p:bldP spid="2754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683568" y="260648"/>
            <a:ext cx="4627550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  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32656" y="313393"/>
            <a:ext cx="3278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i="1" dirty="0">
                <a:solidFill>
                  <a:srgbClr val="002060"/>
                </a:solidFill>
                <a:latin typeface="Georgia" pitchFamily="18" charset="0"/>
                <a:cs typeface="Arial" pitchFamily="34" charset="0"/>
              </a:rPr>
              <a:t>      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( ГИА 2013)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547416" y="4684145"/>
            <a:ext cx="244792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1547416" y="2883920"/>
            <a:ext cx="576263" cy="18002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1115616" y="2523558"/>
            <a:ext cx="3364629" cy="2682875"/>
            <a:chOff x="755650" y="2852738"/>
            <a:chExt cx="3364629" cy="268287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1763713" y="3213100"/>
              <a:ext cx="1871662" cy="18002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476375" y="4149725"/>
              <a:ext cx="12954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763713" y="3213100"/>
              <a:ext cx="0" cy="18002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23" name="TextBox 24"/>
            <p:cNvSpPr txBox="1">
              <a:spLocks noChangeArrowheads="1"/>
            </p:cNvSpPr>
            <p:nvPr/>
          </p:nvSpPr>
          <p:spPr bwMode="auto">
            <a:xfrm>
              <a:off x="755650" y="5013325"/>
              <a:ext cx="431800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800" i="1">
                  <a:latin typeface="Georgia" pitchFamily="18" charset="0"/>
                </a:rPr>
                <a:t>А</a:t>
              </a:r>
            </a:p>
          </p:txBody>
        </p:sp>
        <p:sp>
          <p:nvSpPr>
            <p:cNvPr id="17424" name="TextBox 25"/>
            <p:cNvSpPr txBox="1">
              <a:spLocks noChangeArrowheads="1"/>
            </p:cNvSpPr>
            <p:nvPr/>
          </p:nvSpPr>
          <p:spPr bwMode="auto">
            <a:xfrm>
              <a:off x="1692275" y="2852738"/>
              <a:ext cx="4318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400" i="1">
                  <a:latin typeface="Georgia" pitchFamily="18" charset="0"/>
                </a:rPr>
                <a:t>В</a:t>
              </a:r>
            </a:p>
          </p:txBody>
        </p:sp>
        <p:sp>
          <p:nvSpPr>
            <p:cNvPr id="17425" name="TextBox 26"/>
            <p:cNvSpPr txBox="1">
              <a:spLocks noChangeArrowheads="1"/>
            </p:cNvSpPr>
            <p:nvPr/>
          </p:nvSpPr>
          <p:spPr bwMode="auto">
            <a:xfrm>
              <a:off x="3761504" y="4840667"/>
              <a:ext cx="3587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400" i="1" dirty="0">
                  <a:latin typeface="Georgia" pitchFamily="18" charset="0"/>
                </a:rPr>
                <a:t>С</a:t>
              </a:r>
            </a:p>
          </p:txBody>
        </p:sp>
        <p:sp>
          <p:nvSpPr>
            <p:cNvPr id="3" name="TextBox 27"/>
            <p:cNvSpPr txBox="1">
              <a:spLocks noChangeArrowheads="1"/>
            </p:cNvSpPr>
            <p:nvPr/>
          </p:nvSpPr>
          <p:spPr bwMode="auto">
            <a:xfrm>
              <a:off x="900113" y="3860800"/>
              <a:ext cx="358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400" i="1">
                  <a:latin typeface="Georgia" pitchFamily="18" charset="0"/>
                </a:rPr>
                <a:t>М</a:t>
              </a:r>
            </a:p>
          </p:txBody>
        </p:sp>
        <p:sp>
          <p:nvSpPr>
            <p:cNvPr id="17427" name="TextBox 28"/>
            <p:cNvSpPr txBox="1">
              <a:spLocks noChangeArrowheads="1"/>
            </p:cNvSpPr>
            <p:nvPr/>
          </p:nvSpPr>
          <p:spPr bwMode="auto">
            <a:xfrm>
              <a:off x="2916238" y="3716338"/>
              <a:ext cx="3603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400" i="1">
                  <a:latin typeface="Georgia" pitchFamily="18" charset="0"/>
                </a:rPr>
                <a:t>К</a:t>
              </a:r>
            </a:p>
          </p:txBody>
        </p:sp>
      </p:grpSp>
      <p:sp>
        <p:nvSpPr>
          <p:cNvPr id="17417" name="TextBox 29"/>
          <p:cNvSpPr txBox="1">
            <a:spLocks noChangeArrowheads="1"/>
          </p:cNvSpPr>
          <p:nvPr/>
        </p:nvSpPr>
        <p:spPr bwMode="auto">
          <a:xfrm>
            <a:off x="1979216" y="4755583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i="1">
                <a:latin typeface="Georgia" pitchFamily="18" charset="0"/>
              </a:rPr>
              <a:t>Н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123679" y="4468245"/>
            <a:ext cx="2159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26" name="TextBox 32"/>
          <p:cNvSpPr txBox="1">
            <a:spLocks noChangeArrowheads="1"/>
          </p:cNvSpPr>
          <p:nvPr/>
        </p:nvSpPr>
        <p:spPr bwMode="auto">
          <a:xfrm>
            <a:off x="5156917" y="4213225"/>
            <a:ext cx="3095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3200" b="1" i="1">
                <a:solidFill>
                  <a:srgbClr val="FF0000"/>
                </a:solidFill>
                <a:latin typeface="Georgia" pitchFamily="18" charset="0"/>
              </a:rPr>
              <a:t>S</a:t>
            </a:r>
            <a:r>
              <a:rPr lang="ru-RU" altLang="ru-RU" b="1" i="1">
                <a:solidFill>
                  <a:srgbClr val="FF0000"/>
                </a:solidFill>
                <a:latin typeface="Georgia" pitchFamily="18" charset="0"/>
                <a:sym typeface="Symbol" pitchFamily="18" charset="2"/>
              </a:rPr>
              <a:t> </a:t>
            </a:r>
            <a:r>
              <a:rPr lang="ru-RU" altLang="ru-RU" sz="2000" b="1" i="1">
                <a:solidFill>
                  <a:srgbClr val="FF0000"/>
                </a:solidFill>
                <a:latin typeface="Georgia" pitchFamily="18" charset="0"/>
                <a:sym typeface="Symbol" pitchFamily="18" charset="2"/>
              </a:rPr>
              <a:t>АВС</a:t>
            </a:r>
            <a:r>
              <a:rPr lang="ru-RU" altLang="ru-RU" sz="2800" b="1" i="1">
                <a:solidFill>
                  <a:srgbClr val="FF0000"/>
                </a:solidFill>
                <a:latin typeface="Georgia" pitchFamily="18" charset="0"/>
              </a:rPr>
              <a:t> =</a:t>
            </a:r>
            <a:r>
              <a:rPr lang="ru-RU" altLang="ru-RU" sz="3200" b="1" i="1">
                <a:solidFill>
                  <a:srgbClr val="FF0000"/>
                </a:solidFill>
                <a:latin typeface="Georgia" pitchFamily="18" charset="0"/>
              </a:rPr>
              <a:t>5</a:t>
            </a:r>
            <a:r>
              <a:rPr lang="en-US" altLang="ru-RU" sz="3200" b="1" i="1">
                <a:solidFill>
                  <a:srgbClr val="FF0000"/>
                </a:solidFill>
                <a:latin typeface="Georgia" pitchFamily="18" charset="0"/>
              </a:rPr>
              <a:t>0 </a:t>
            </a:r>
            <a:r>
              <a:rPr lang="ru-RU" altLang="ru-RU" sz="3200" b="1" i="1">
                <a:solidFill>
                  <a:srgbClr val="FF0000"/>
                </a:solidFill>
                <a:latin typeface="Georgia" pitchFamily="18" charset="0"/>
              </a:rPr>
              <a:t>см²</a:t>
            </a:r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№3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450" y="988178"/>
            <a:ext cx="78843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Найти площадь треугольника, если высота, проведенная к одной из его сторон,   равна  10,    а средняя линия, параллельная этой стороне,   равна 5.</a:t>
            </a:r>
          </a:p>
        </p:txBody>
      </p:sp>
    </p:spTree>
    <p:extLst>
      <p:ext uri="{BB962C8B-B14F-4D97-AF65-F5344CB8AC3E}">
        <p14:creationId xmlns:p14="http://schemas.microsoft.com/office/powerpoint/2010/main" val="112459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внобедренный треугольник 5"/>
          <p:cNvSpPr/>
          <p:nvPr/>
        </p:nvSpPr>
        <p:spPr>
          <a:xfrm>
            <a:off x="5508625" y="2636838"/>
            <a:ext cx="2879725" cy="230505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  <a:endCxn id="6" idx="5"/>
          </p:cNvCxnSpPr>
          <p:nvPr/>
        </p:nvCxnSpPr>
        <p:spPr>
          <a:xfrm>
            <a:off x="6227763" y="3789363"/>
            <a:ext cx="1439862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TextBox 9"/>
          <p:cNvSpPr txBox="1">
            <a:spLocks noChangeArrowheads="1"/>
          </p:cNvSpPr>
          <p:nvPr/>
        </p:nvSpPr>
        <p:spPr bwMode="auto">
          <a:xfrm>
            <a:off x="5076825" y="4797425"/>
            <a:ext cx="503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i="1">
                <a:latin typeface="Georgia" pitchFamily="18" charset="0"/>
              </a:rPr>
              <a:t>А</a:t>
            </a: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7092950" y="2205038"/>
            <a:ext cx="431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i="1">
                <a:latin typeface="Georgia" pitchFamily="18" charset="0"/>
              </a:rPr>
              <a:t>В</a:t>
            </a:r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8388350" y="4724400"/>
            <a:ext cx="360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i="1">
                <a:latin typeface="Georgia" pitchFamily="18" charset="0"/>
              </a:rPr>
              <a:t>С</a:t>
            </a:r>
          </a:p>
        </p:txBody>
      </p:sp>
      <p:sp>
        <p:nvSpPr>
          <p:cNvPr id="15370" name="TextBox 12"/>
          <p:cNvSpPr txBox="1">
            <a:spLocks noChangeArrowheads="1"/>
          </p:cNvSpPr>
          <p:nvPr/>
        </p:nvSpPr>
        <p:spPr bwMode="auto">
          <a:xfrm>
            <a:off x="1187450" y="4078287"/>
            <a:ext cx="34559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 b="1" i="1" dirty="0">
                <a:solidFill>
                  <a:srgbClr val="FF0000"/>
                </a:solidFill>
                <a:latin typeface="Georgia" pitchFamily="18" charset="0"/>
              </a:rPr>
              <a:t>Р</a:t>
            </a:r>
            <a:r>
              <a:rPr lang="ru-RU" altLang="ru-RU" sz="2800" b="1" i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altLang="ru-RU" sz="1200" b="1" i="1" dirty="0">
                <a:solidFill>
                  <a:srgbClr val="002060"/>
                </a:solidFill>
                <a:latin typeface="Georgia" pitchFamily="18" charset="0"/>
              </a:rPr>
              <a:t>∆</a:t>
            </a:r>
            <a:r>
              <a:rPr lang="ru-RU" altLang="ru-RU" sz="2000" b="1" i="1" dirty="0">
                <a:solidFill>
                  <a:srgbClr val="002060"/>
                </a:solidFill>
                <a:latin typeface="Georgia" pitchFamily="18" charset="0"/>
              </a:rPr>
              <a:t> АВС  </a:t>
            </a:r>
            <a:r>
              <a:rPr lang="ru-RU" altLang="ru-RU" sz="3600" b="1" i="1" dirty="0">
                <a:solidFill>
                  <a:srgbClr val="002060"/>
                </a:solidFill>
                <a:latin typeface="Georgia" pitchFamily="18" charset="0"/>
              </a:rPr>
              <a:t>= </a:t>
            </a:r>
            <a:r>
              <a:rPr lang="ru-RU" altLang="ru-RU" sz="3600" b="1" i="1" dirty="0">
                <a:solidFill>
                  <a:srgbClr val="FF0000"/>
                </a:solidFill>
                <a:latin typeface="Georgia" pitchFamily="18" charset="0"/>
              </a:rPr>
              <a:t>48 см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83568" y="260648"/>
            <a:ext cx="4627550" cy="647700"/>
          </a:xfrm>
          <a:prstGeom prst="roundRect">
            <a:avLst>
              <a:gd name="adj" fmla="val 25355"/>
            </a:avLst>
          </a:prstGeom>
          <a:gradFill rotWithShape="1">
            <a:gsLst>
              <a:gs pos="0">
                <a:srgbClr val="FFCC00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   Устно</a:t>
            </a:r>
            <a:endParaRPr lang="ru-RU" sz="32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71929" y="313393"/>
            <a:ext cx="31999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i="1" dirty="0">
                <a:solidFill>
                  <a:srgbClr val="002060"/>
                </a:solidFill>
                <a:latin typeface="Georgia" pitchFamily="18" charset="0"/>
                <a:cs typeface="Arial" pitchFamily="34" charset="0"/>
              </a:rPr>
              <a:t>      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( ГИА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2014)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2"/>
          <p:cNvSpPr>
            <a:spLocks noChangeArrowheads="1"/>
          </p:cNvSpPr>
          <p:nvPr/>
        </p:nvSpPr>
        <p:spPr bwMode="auto">
          <a:xfrm>
            <a:off x="180578" y="548680"/>
            <a:ext cx="935038" cy="914400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FFC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000066"/>
                </a:solidFill>
                <a:latin typeface="Bookman Old Style" pitchFamily="18" charset="0"/>
                <a:cs typeface="+mn-cs"/>
              </a:rPr>
              <a:t>№4</a:t>
            </a:r>
            <a:endParaRPr lang="ru-RU" sz="3600" b="1" i="1" dirty="0">
              <a:solidFill>
                <a:srgbClr val="00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6630" y="1052594"/>
            <a:ext cx="73715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66"/>
                </a:solidFill>
                <a:latin typeface="Bookman Old Style" pitchFamily="18" charset="0"/>
              </a:rPr>
              <a:t>Средняя линия равностороннего треугольника АВС равна 8 см. Найти периметр этого треугольника.</a:t>
            </a:r>
          </a:p>
        </p:txBody>
      </p:sp>
    </p:spTree>
    <p:extLst>
      <p:ext uri="{BB962C8B-B14F-4D97-AF65-F5344CB8AC3E}">
        <p14:creationId xmlns:p14="http://schemas.microsoft.com/office/powerpoint/2010/main" val="300036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</p:bldLst>
  </p:timing>
</p:sld>
</file>

<file path=ppt/theme/theme1.xml><?xml version="1.0" encoding="utf-8"?>
<a:theme xmlns:a="http://schemas.openxmlformats.org/drawingml/2006/main" name="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000051">
  <a:themeElements>
    <a:clrScheme name="Кубики">
      <a:dk1>
        <a:srgbClr val="92D050"/>
      </a:dk1>
      <a:lt1>
        <a:srgbClr val="FFFFFF"/>
      </a:lt1>
      <a:dk2>
        <a:srgbClr val="92D050"/>
      </a:dk2>
      <a:lt2>
        <a:srgbClr val="EBF1DD"/>
      </a:lt2>
      <a:accent1>
        <a:srgbClr val="76923C"/>
      </a:accent1>
      <a:accent2>
        <a:srgbClr val="FFC000"/>
      </a:accent2>
      <a:accent3>
        <a:srgbClr val="586D2C"/>
      </a:accent3>
      <a:accent4>
        <a:srgbClr val="5F497A"/>
      </a:accent4>
      <a:accent5>
        <a:srgbClr val="0070C0"/>
      </a:accent5>
      <a:accent6>
        <a:srgbClr val="00B050"/>
      </a:accent6>
      <a:hlink>
        <a:srgbClr val="3F3FFF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геометр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524</Words>
  <Application>Microsoft Office PowerPoint</Application>
  <PresentationFormat>Экран (4:3)</PresentationFormat>
  <Paragraphs>170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геометрия 1</vt:lpstr>
      <vt:lpstr>1_000051</vt:lpstr>
      <vt:lpstr>1_геометрия 1</vt:lpstr>
      <vt:lpstr>Тема урока:          Средняя линия треугольника.</vt:lpstr>
      <vt:lpstr>Презентация PowerPoint</vt:lpstr>
      <vt:lpstr>На каком рисунке изображена средняя линия  треугольника 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Отрезок  MN   является  средней линией  треугольника …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Геометрия 8 класс</dc:subject>
  <dc:creator>Малая Елена Васильевна</dc:creator>
  <cp:lastModifiedBy>Юлия</cp:lastModifiedBy>
  <cp:revision>135</cp:revision>
  <dcterms:created xsi:type="dcterms:W3CDTF">2011-06-08T19:08:13Z</dcterms:created>
  <dcterms:modified xsi:type="dcterms:W3CDTF">2019-02-11T19:08:50Z</dcterms:modified>
</cp:coreProperties>
</file>