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</p:sldMasterIdLst>
  <p:notesMasterIdLst>
    <p:notesMasterId r:id="rId13"/>
  </p:notesMasterIdLst>
  <p:sldIdLst>
    <p:sldId id="278" r:id="rId3"/>
    <p:sldId id="287" r:id="rId4"/>
    <p:sldId id="344" r:id="rId5"/>
    <p:sldId id="390" r:id="rId6"/>
    <p:sldId id="268" r:id="rId7"/>
    <p:sldId id="376" r:id="rId8"/>
    <p:sldId id="367" r:id="rId9"/>
    <p:sldId id="389" r:id="rId10"/>
    <p:sldId id="343" r:id="rId11"/>
    <p:sldId id="369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FF66"/>
    <a:srgbClr val="33CC33"/>
    <a:srgbClr val="FCC704"/>
    <a:srgbClr val="B00000"/>
    <a:srgbClr val="8A7CC6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09" autoAdjust="0"/>
    <p:restoredTop sz="93662" autoAdjust="0"/>
  </p:normalViewPr>
  <p:slideViewPr>
    <p:cSldViewPr>
      <p:cViewPr>
        <p:scale>
          <a:sx n="76" d="100"/>
          <a:sy n="76" d="100"/>
        </p:scale>
        <p:origin x="-1140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FC8C8-9EC1-4BCE-90A5-E2998BC22BD1}" type="datetimeFigureOut">
              <a:rPr lang="ru-RU" smtClean="0"/>
              <a:pPr/>
              <a:t>03.02.2019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52FC0F-11A6-4B0E-8677-8596407704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104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9CC1A8-D739-42EC-81DF-677624B0D98E}" type="slidenum">
              <a:rPr lang="ru-RU"/>
              <a:pPr/>
              <a:t>2</a:t>
            </a:fld>
            <a:endParaRPr lang="ru-RU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E91446-7820-4FDB-BE72-7AF35430E5B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51550-F17C-4986-B8BB-E8AA46ED672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8F35E0-07FC-46D6-8F97-EEE546D9771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E53FF-4FB4-4497-8282-71B5C798BCE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0BA683-1F34-4D07-9FAD-9F5C068BAADF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8AF0BE-5F8F-486B-9E81-DCCF687F7A38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A4E101-8A7F-42BD-AB1F-4AFAA1150D0B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14085A-7F2F-43BA-8FDB-BFDA9C23424D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A21A6E-D654-41C4-8960-B387CE99D4C1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0DD259-D244-4617-BF76-88924D96B6E5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6F8CA4-CF75-4068-9BD6-876DC2D42BB7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A4D3EB-AFCE-4580-BC42-D4FB6D5B85B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6D354C-3735-41E3-BA69-2485ECFC4A1E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0F057-0F01-4A44-95D0-B0844CD191E3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2BBD06-4141-42EE-A699-80E01B036528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DD38BB-EC54-4111-9C21-68E564384B96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09C53C-2647-47CB-832E-A271C81C59E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8E5A2D-BA8B-4B8D-9F2B-44719AEFED9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05D451-C31E-4E8D-B7C2-B171BBA54DB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BC073D-8D3B-4CB4-A733-907B4D82FE0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E56E8-68BD-4AE5-BBE4-9AA695C295D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62FC5F-82BE-411B-8D05-717D2CE3962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F2AAB3-F011-4322-87A4-FBE926DCBA7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F14E000-29CB-4A54-A753-D70ADD485F8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96" r:id="rId12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2316600-6716-414B-8765-64A847F08EAF}" type="slidenum">
              <a:rPr lang="es-ES" smtClean="0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‹#›</a:t>
            </a:fld>
            <a:endParaRPr lang="es-ES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3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image" Target="../media/image16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0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3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19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22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xfrm>
            <a:off x="2483768" y="6309320"/>
            <a:ext cx="6523087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 smtClean="0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 г. Крымска     Малая Е.В.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682873" y="2105561"/>
            <a:ext cx="849763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80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Устный счет.</a:t>
            </a:r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6030913" y="476250"/>
            <a:ext cx="286226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0D28DD81-DA75-4946-89D8-B86FB8E8BF8B}" type="datetime1">
              <a:rPr lang="ru-RU" sz="3200" b="1">
                <a:solidFill>
                  <a:srgbClr val="002060"/>
                </a:solidFill>
                <a:latin typeface="Georgia" pitchFamily="18" charset="0"/>
              </a:rPr>
              <a:pPr/>
              <a:t>03.02.2019</a:t>
            </a:fld>
            <a:endParaRPr lang="ru-RU" sz="3200" b="1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691680" y="4941168"/>
            <a:ext cx="3744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ru-RU" sz="3200" b="1" i="1" u="sng" dirty="0">
                <a:ln w="11430"/>
                <a:solidFill>
                  <a:srgbClr val="002060"/>
                </a:solidFill>
                <a:latin typeface="Georgia" pitchFamily="18" charset="0"/>
              </a:rPr>
              <a:t>Алгебра </a:t>
            </a:r>
            <a:r>
              <a:rPr lang="ru-RU" sz="3200" b="1" i="1" u="sng" dirty="0" smtClean="0">
                <a:ln w="11430"/>
                <a:solidFill>
                  <a:srgbClr val="002060"/>
                </a:solidFill>
                <a:latin typeface="Georgia" pitchFamily="18" charset="0"/>
              </a:rPr>
              <a:t>8 </a:t>
            </a:r>
            <a:r>
              <a:rPr lang="ru-RU" sz="3200" b="1" i="1" u="sng" dirty="0">
                <a:ln w="11430"/>
                <a:solidFill>
                  <a:srgbClr val="002060"/>
                </a:solidFill>
                <a:latin typeface="Georgia" pitchFamily="18" charset="0"/>
              </a:rPr>
              <a:t>класс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8"/>
          <p:cNvSpPr>
            <a:spLocks noChangeArrowheads="1"/>
          </p:cNvSpPr>
          <p:nvPr/>
        </p:nvSpPr>
        <p:spPr bwMode="auto">
          <a:xfrm>
            <a:off x="467544" y="1949931"/>
            <a:ext cx="828092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>
                <a:solidFill>
                  <a:srgbClr val="006C31"/>
                </a:solidFill>
                <a:latin typeface="Bookman Old Style" pitchFamily="18" charset="0"/>
                <a:cs typeface="+mn-cs"/>
              </a:rPr>
              <a:t>Равенства </a:t>
            </a:r>
            <a:r>
              <a:rPr lang="ru-RU" sz="2400" b="1" i="1" dirty="0">
                <a:solidFill>
                  <a:srgbClr val="006C3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А = </a:t>
            </a:r>
            <a:r>
              <a:rPr lang="en-US" sz="2400" b="1" i="1" dirty="0">
                <a:solidFill>
                  <a:srgbClr val="006C3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B</a:t>
            </a:r>
            <a:r>
              <a:rPr lang="ru-RU" sz="2400" i="1" dirty="0">
                <a:solidFill>
                  <a:srgbClr val="006C31"/>
                </a:solidFill>
                <a:latin typeface="Bookman Old Style" pitchFamily="18" charset="0"/>
                <a:cs typeface="+mn-cs"/>
              </a:rPr>
              <a:t> и </a:t>
            </a:r>
            <a:r>
              <a:rPr lang="ru-RU" sz="2400" b="1" i="1" dirty="0">
                <a:solidFill>
                  <a:srgbClr val="006C3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А </a:t>
            </a:r>
            <a:r>
              <a:rPr lang="ru-RU" sz="2400" b="1" i="1" dirty="0" smtClean="0">
                <a:solidFill>
                  <a:srgbClr val="006C3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– </a:t>
            </a:r>
            <a:r>
              <a:rPr lang="en-US" sz="2400" b="1" i="1" dirty="0">
                <a:solidFill>
                  <a:srgbClr val="006C3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B</a:t>
            </a:r>
            <a:r>
              <a:rPr lang="ru-RU" sz="2400" b="1" i="1" dirty="0">
                <a:solidFill>
                  <a:srgbClr val="006C3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 = 0</a:t>
            </a:r>
            <a:r>
              <a:rPr lang="ru-RU" sz="2400" i="1" dirty="0">
                <a:solidFill>
                  <a:srgbClr val="006C31"/>
                </a:solidFill>
                <a:latin typeface="Bookman Old Style" pitchFamily="18" charset="0"/>
                <a:cs typeface="+mn-cs"/>
              </a:rPr>
              <a:t> </a:t>
            </a:r>
            <a:r>
              <a:rPr lang="ru-RU" sz="2400" i="1" dirty="0" smtClean="0">
                <a:solidFill>
                  <a:srgbClr val="006C31"/>
                </a:solidFill>
                <a:latin typeface="Bookman Old Style" pitchFamily="18" charset="0"/>
                <a:cs typeface="+mn-cs"/>
              </a:rPr>
              <a:t>выражают одну </a:t>
            </a:r>
            <a:r>
              <a:rPr lang="ru-RU" sz="2400" i="1" dirty="0">
                <a:solidFill>
                  <a:srgbClr val="006C31"/>
                </a:solidFill>
                <a:latin typeface="Bookman Old Style" pitchFamily="18" charset="0"/>
                <a:cs typeface="+mn-cs"/>
              </a:rPr>
              <a:t>и ту же зависимость между А и </a:t>
            </a:r>
            <a:r>
              <a:rPr lang="en-US" sz="2400" i="1" dirty="0">
                <a:solidFill>
                  <a:srgbClr val="006C31"/>
                </a:solidFill>
                <a:latin typeface="Bookman Old Style" pitchFamily="18" charset="0"/>
                <a:cs typeface="+mn-cs"/>
              </a:rPr>
              <a:t>B</a:t>
            </a:r>
            <a:r>
              <a:rPr lang="ru-RU" sz="2400" i="1" dirty="0">
                <a:solidFill>
                  <a:srgbClr val="006C31"/>
                </a:solidFill>
                <a:latin typeface="Bookman Old Style" pitchFamily="18" charset="0"/>
                <a:cs typeface="+mn-cs"/>
              </a:rPr>
              <a:t>. </a:t>
            </a:r>
          </a:p>
        </p:txBody>
      </p:sp>
      <p:graphicFrame>
        <p:nvGraphicFramePr>
          <p:cNvPr id="26" name="Object 79"/>
          <p:cNvGraphicFramePr>
            <a:graphicFrameLocks noChangeAspect="1"/>
          </p:cNvGraphicFramePr>
          <p:nvPr/>
        </p:nvGraphicFramePr>
        <p:xfrm>
          <a:off x="2987824" y="4221088"/>
          <a:ext cx="4960937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879" name="Формула" r:id="rId3" imgW="1981080" imgH="203040" progId="Equation.3">
                  <p:embed/>
                </p:oleObj>
              </mc:Choice>
              <mc:Fallback>
                <p:oleObj name="Формула" r:id="rId3" imgW="1981080" imgH="203040" progId="Equation.3">
                  <p:embed/>
                  <p:pic>
                    <p:nvPicPr>
                      <p:cNvPr id="0" name="Object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4221088"/>
                        <a:ext cx="4960937" cy="53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395535" y="405334"/>
            <a:ext cx="4320481" cy="647402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r>
              <a:rPr lang="ru-RU" sz="2800" b="1" i="1" dirty="0" smtClean="0">
                <a:solidFill>
                  <a:srgbClr val="000099"/>
                </a:solidFill>
                <a:latin typeface="Bookman Old Style" pitchFamily="18" charset="0"/>
              </a:rPr>
              <a:t>Решить уравнение</a:t>
            </a:r>
            <a:endParaRPr lang="en-US" sz="2800" b="1" i="1" dirty="0" smtClean="0">
              <a:solidFill>
                <a:srgbClr val="000099"/>
              </a:solidFill>
              <a:latin typeface="Bookman Old Style" pitchFamily="18" charset="0"/>
            </a:endParaRPr>
          </a:p>
        </p:txBody>
      </p:sp>
      <p:graphicFrame>
        <p:nvGraphicFramePr>
          <p:cNvPr id="28" name="Object 62"/>
          <p:cNvGraphicFramePr>
            <a:graphicFrameLocks noChangeAspect="1"/>
          </p:cNvGraphicFramePr>
          <p:nvPr/>
        </p:nvGraphicFramePr>
        <p:xfrm>
          <a:off x="1249145" y="3036367"/>
          <a:ext cx="4170362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880" name="Формула" r:id="rId5" imgW="1574640" imgH="419040" progId="Equation.3">
                  <p:embed/>
                </p:oleObj>
              </mc:Choice>
              <mc:Fallback>
                <p:oleObj name="Формула" r:id="rId5" imgW="1574640" imgH="41904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9145" y="3036367"/>
                        <a:ext cx="4170362" cy="1108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9" name="Группа 28"/>
          <p:cNvGrpSpPr/>
          <p:nvPr/>
        </p:nvGrpSpPr>
        <p:grpSpPr>
          <a:xfrm>
            <a:off x="5452496" y="3140968"/>
            <a:ext cx="3223960" cy="1026941"/>
            <a:chOff x="6372199" y="2195233"/>
            <a:chExt cx="3223960" cy="1026941"/>
          </a:xfrm>
        </p:grpSpPr>
        <p:sp>
          <p:nvSpPr>
            <p:cNvPr id="30" name="Полилиния 29"/>
            <p:cNvSpPr/>
            <p:nvPr/>
          </p:nvSpPr>
          <p:spPr>
            <a:xfrm>
              <a:off x="6400800" y="2195233"/>
              <a:ext cx="14068" cy="1026941"/>
            </a:xfrm>
            <a:custGeom>
              <a:avLst/>
              <a:gdLst>
                <a:gd name="connsiteX0" fmla="*/ 0 w 14068"/>
                <a:gd name="connsiteY0" fmla="*/ 0 h 1026941"/>
                <a:gd name="connsiteX1" fmla="*/ 14068 w 14068"/>
                <a:gd name="connsiteY1" fmla="*/ 1026941 h 10269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068" h="1026941">
                  <a:moveTo>
                    <a:pt x="0" y="0"/>
                  </a:moveTo>
                  <a:lnTo>
                    <a:pt x="14068" y="1026941"/>
                  </a:lnTo>
                </a:path>
              </a:pathLst>
            </a:custGeom>
            <a:ln w="57150">
              <a:solidFill>
                <a:srgbClr val="C0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Text Box 24"/>
            <p:cNvSpPr txBox="1">
              <a:spLocks noChangeArrowheads="1"/>
            </p:cNvSpPr>
            <p:nvPr/>
          </p:nvSpPr>
          <p:spPr bwMode="auto">
            <a:xfrm>
              <a:off x="6372199" y="2374697"/>
              <a:ext cx="322396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200" b="1" i="1" dirty="0" smtClean="0">
                  <a:solidFill>
                    <a:srgbClr val="C00000"/>
                  </a:solidFill>
                  <a:latin typeface="Bookman Old Style" pitchFamily="18" charset="0"/>
                  <a:sym typeface="Symbol"/>
                </a:rPr>
                <a:t> (</a:t>
              </a:r>
              <a:r>
                <a:rPr lang="ru-RU" sz="3200" b="1" i="1" dirty="0" err="1" smtClean="0">
                  <a:solidFill>
                    <a:srgbClr val="C00000"/>
                  </a:solidFill>
                  <a:latin typeface="Bookman Old Style" pitchFamily="18" charset="0"/>
                  <a:sym typeface="Symbol"/>
                </a:rPr>
                <a:t>х</a:t>
              </a:r>
              <a:r>
                <a:rPr lang="ru-RU" sz="3200" b="1" i="1" dirty="0" smtClean="0">
                  <a:solidFill>
                    <a:srgbClr val="C00000"/>
                  </a:solidFill>
                  <a:latin typeface="Bookman Old Style" pitchFamily="18" charset="0"/>
                  <a:sym typeface="Symbol"/>
                </a:rPr>
                <a:t>–3)(х+3) ≠ 0</a:t>
              </a:r>
              <a:endParaRPr lang="ru-RU" sz="3200" b="1" i="1" dirty="0">
                <a:solidFill>
                  <a:srgbClr val="C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827584" y="2780928"/>
            <a:ext cx="1024513" cy="523220"/>
            <a:chOff x="2084447" y="1484784"/>
            <a:chExt cx="1024513" cy="523220"/>
          </a:xfrm>
        </p:grpSpPr>
        <p:sp>
          <p:nvSpPr>
            <p:cNvPr id="33" name="Полилиния 32"/>
            <p:cNvSpPr/>
            <p:nvPr/>
          </p:nvSpPr>
          <p:spPr>
            <a:xfrm>
              <a:off x="2278966" y="1688123"/>
              <a:ext cx="829994" cy="271976"/>
            </a:xfrm>
            <a:custGeom>
              <a:avLst/>
              <a:gdLst>
                <a:gd name="connsiteX0" fmla="*/ 0 w 829994"/>
                <a:gd name="connsiteY0" fmla="*/ 253219 h 271976"/>
                <a:gd name="connsiteX1" fmla="*/ 309489 w 829994"/>
                <a:gd name="connsiteY1" fmla="*/ 253219 h 271976"/>
                <a:gd name="connsiteX2" fmla="*/ 675249 w 829994"/>
                <a:gd name="connsiteY2" fmla="*/ 140677 h 271976"/>
                <a:gd name="connsiteX3" fmla="*/ 829994 w 829994"/>
                <a:gd name="connsiteY3" fmla="*/ 0 h 271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9994" h="271976">
                  <a:moveTo>
                    <a:pt x="0" y="253219"/>
                  </a:moveTo>
                  <a:cubicBezTo>
                    <a:pt x="98474" y="262597"/>
                    <a:pt x="196948" y="271976"/>
                    <a:pt x="309489" y="253219"/>
                  </a:cubicBezTo>
                  <a:cubicBezTo>
                    <a:pt x="422031" y="234462"/>
                    <a:pt x="588498" y="182880"/>
                    <a:pt x="675249" y="140677"/>
                  </a:cubicBezTo>
                  <a:cubicBezTo>
                    <a:pt x="762000" y="98474"/>
                    <a:pt x="795997" y="49237"/>
                    <a:pt x="829994" y="0"/>
                  </a:cubicBezTo>
                </a:path>
              </a:pathLst>
            </a:cu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084447" y="1484784"/>
              <a:ext cx="95250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b="1" i="1" dirty="0" err="1" smtClean="0">
                  <a:solidFill>
                    <a:srgbClr val="C00000"/>
                  </a:solidFill>
                  <a:latin typeface="Bookman Old Style" pitchFamily="18" charset="0"/>
                </a:rPr>
                <a:t>х</a:t>
              </a:r>
              <a:r>
                <a:rPr lang="ru-RU" sz="28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–3 </a:t>
              </a:r>
              <a:endParaRPr lang="ru-RU" sz="2800" b="1" i="1" dirty="0">
                <a:solidFill>
                  <a:srgbClr val="C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1996113" y="2833772"/>
            <a:ext cx="1152128" cy="523220"/>
            <a:chOff x="1956832" y="1484784"/>
            <a:chExt cx="1152128" cy="523220"/>
          </a:xfrm>
        </p:grpSpPr>
        <p:sp>
          <p:nvSpPr>
            <p:cNvPr id="36" name="Полилиния 35"/>
            <p:cNvSpPr/>
            <p:nvPr/>
          </p:nvSpPr>
          <p:spPr>
            <a:xfrm>
              <a:off x="2278966" y="1688123"/>
              <a:ext cx="829994" cy="271976"/>
            </a:xfrm>
            <a:custGeom>
              <a:avLst/>
              <a:gdLst>
                <a:gd name="connsiteX0" fmla="*/ 0 w 829994"/>
                <a:gd name="connsiteY0" fmla="*/ 253219 h 271976"/>
                <a:gd name="connsiteX1" fmla="*/ 309489 w 829994"/>
                <a:gd name="connsiteY1" fmla="*/ 253219 h 271976"/>
                <a:gd name="connsiteX2" fmla="*/ 675249 w 829994"/>
                <a:gd name="connsiteY2" fmla="*/ 140677 h 271976"/>
                <a:gd name="connsiteX3" fmla="*/ 829994 w 829994"/>
                <a:gd name="connsiteY3" fmla="*/ 0 h 271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9994" h="271976">
                  <a:moveTo>
                    <a:pt x="0" y="253219"/>
                  </a:moveTo>
                  <a:cubicBezTo>
                    <a:pt x="98474" y="262597"/>
                    <a:pt x="196948" y="271976"/>
                    <a:pt x="309489" y="253219"/>
                  </a:cubicBezTo>
                  <a:cubicBezTo>
                    <a:pt x="422031" y="234462"/>
                    <a:pt x="588498" y="182880"/>
                    <a:pt x="675249" y="140677"/>
                  </a:cubicBezTo>
                  <a:cubicBezTo>
                    <a:pt x="762000" y="98474"/>
                    <a:pt x="795997" y="49237"/>
                    <a:pt x="829994" y="0"/>
                  </a:cubicBezTo>
                </a:path>
              </a:pathLst>
            </a:cu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956832" y="1484784"/>
              <a:ext cx="99418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х</a:t>
              </a:r>
              <a:r>
                <a:rPr lang="ru-RU" sz="2800" b="1" i="1" baseline="30000" dirty="0" smtClean="0">
                  <a:solidFill>
                    <a:srgbClr val="C00000"/>
                  </a:solidFill>
                  <a:latin typeface="Bookman Old Style" pitchFamily="18" charset="0"/>
                </a:rPr>
                <a:t>2</a:t>
              </a:r>
              <a:r>
                <a:rPr lang="ru-RU" sz="28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–9</a:t>
              </a:r>
              <a:endParaRPr lang="ru-RU" sz="2800" b="1" i="1" dirty="0">
                <a:solidFill>
                  <a:srgbClr val="C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38" name="Группа 37"/>
          <p:cNvGrpSpPr/>
          <p:nvPr/>
        </p:nvGrpSpPr>
        <p:grpSpPr>
          <a:xfrm>
            <a:off x="3220249" y="2708920"/>
            <a:ext cx="829994" cy="523220"/>
            <a:chOff x="2278966" y="1484784"/>
            <a:chExt cx="829994" cy="523220"/>
          </a:xfrm>
        </p:grpSpPr>
        <p:sp>
          <p:nvSpPr>
            <p:cNvPr id="39" name="Полилиния 38"/>
            <p:cNvSpPr/>
            <p:nvPr/>
          </p:nvSpPr>
          <p:spPr>
            <a:xfrm>
              <a:off x="2278966" y="1688123"/>
              <a:ext cx="829994" cy="271976"/>
            </a:xfrm>
            <a:custGeom>
              <a:avLst/>
              <a:gdLst>
                <a:gd name="connsiteX0" fmla="*/ 0 w 829994"/>
                <a:gd name="connsiteY0" fmla="*/ 253219 h 271976"/>
                <a:gd name="connsiteX1" fmla="*/ 309489 w 829994"/>
                <a:gd name="connsiteY1" fmla="*/ 253219 h 271976"/>
                <a:gd name="connsiteX2" fmla="*/ 675249 w 829994"/>
                <a:gd name="connsiteY2" fmla="*/ 140677 h 271976"/>
                <a:gd name="connsiteX3" fmla="*/ 829994 w 829994"/>
                <a:gd name="connsiteY3" fmla="*/ 0 h 271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9994" h="271976">
                  <a:moveTo>
                    <a:pt x="0" y="253219"/>
                  </a:moveTo>
                  <a:cubicBezTo>
                    <a:pt x="98474" y="262597"/>
                    <a:pt x="196948" y="271976"/>
                    <a:pt x="309489" y="253219"/>
                  </a:cubicBezTo>
                  <a:cubicBezTo>
                    <a:pt x="422031" y="234462"/>
                    <a:pt x="588498" y="182880"/>
                    <a:pt x="675249" y="140677"/>
                  </a:cubicBezTo>
                  <a:cubicBezTo>
                    <a:pt x="762000" y="98474"/>
                    <a:pt x="795997" y="49237"/>
                    <a:pt x="829994" y="0"/>
                  </a:cubicBezTo>
                </a:path>
              </a:pathLst>
            </a:cu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464614" y="1484784"/>
              <a:ext cx="42832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1</a:t>
              </a:r>
              <a:endParaRPr lang="ru-RU" sz="2800" b="1" i="1" dirty="0">
                <a:solidFill>
                  <a:srgbClr val="C00000"/>
                </a:solidFill>
                <a:latin typeface="Bookman Old Style" pitchFamily="18" charset="0"/>
              </a:endParaRPr>
            </a:p>
          </p:txBody>
        </p:sp>
      </p:grpSp>
      <p:graphicFrame>
        <p:nvGraphicFramePr>
          <p:cNvPr id="41" name="Object 62"/>
          <p:cNvGraphicFramePr>
            <a:graphicFrameLocks noChangeAspect="1"/>
          </p:cNvGraphicFramePr>
          <p:nvPr/>
        </p:nvGraphicFramePr>
        <p:xfrm>
          <a:off x="4586288" y="806450"/>
          <a:ext cx="3200400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881" name="Формула" r:id="rId7" imgW="1346040" imgH="419040" progId="Equation.3">
                  <p:embed/>
                </p:oleObj>
              </mc:Choice>
              <mc:Fallback>
                <p:oleObj name="Формула" r:id="rId7" imgW="1346040" imgH="419040" progId="Equation.3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6288" y="806450"/>
                        <a:ext cx="3200400" cy="9969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57150">
                        <a:solidFill>
                          <a:srgbClr val="6600CC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Прямоугольник 41"/>
          <p:cNvSpPr/>
          <p:nvPr/>
        </p:nvSpPr>
        <p:spPr>
          <a:xfrm>
            <a:off x="611560" y="1268760"/>
            <a:ext cx="12458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rPr>
              <a:t>ОДЗ:</a:t>
            </a:r>
            <a:endParaRPr lang="ru-RU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1835696" y="1268760"/>
            <a:ext cx="16369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err="1" smtClean="0">
                <a:solidFill>
                  <a:srgbClr val="000099"/>
                </a:solidFill>
                <a:latin typeface="Bookman Old Style" pitchFamily="18" charset="0"/>
                <a:sym typeface="Symbol"/>
              </a:rPr>
              <a:t>х</a:t>
            </a:r>
            <a:r>
              <a:rPr lang="ru-RU" sz="3200" b="1" i="1" dirty="0" smtClean="0">
                <a:solidFill>
                  <a:srgbClr val="000099"/>
                </a:solidFill>
                <a:latin typeface="Bookman Old Style" pitchFamily="18" charset="0"/>
                <a:sym typeface="Symbol"/>
              </a:rPr>
              <a:t> ≠  3</a:t>
            </a:r>
            <a:endParaRPr lang="ru-RU" dirty="0">
              <a:solidFill>
                <a:srgbClr val="000099"/>
              </a:solidFill>
            </a:endParaRPr>
          </a:p>
        </p:txBody>
      </p:sp>
      <p:graphicFrame>
        <p:nvGraphicFramePr>
          <p:cNvPr id="8" name="Object 79"/>
          <p:cNvGraphicFramePr>
            <a:graphicFrameLocks noChangeAspect="1"/>
          </p:cNvGraphicFramePr>
          <p:nvPr/>
        </p:nvGraphicFramePr>
        <p:xfrm>
          <a:off x="4860032" y="5013176"/>
          <a:ext cx="187642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882" name="Формула" r:id="rId9" imgW="749160" imgH="177480" progId="Equation.3">
                  <p:embed/>
                </p:oleObj>
              </mc:Choice>
              <mc:Fallback>
                <p:oleObj name="Формула" r:id="rId9" imgW="749160" imgH="17748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5013176"/>
                        <a:ext cx="1876425" cy="47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Text Box 24"/>
          <p:cNvSpPr txBox="1">
            <a:spLocks noChangeArrowheads="1"/>
          </p:cNvSpPr>
          <p:nvPr/>
        </p:nvSpPr>
        <p:spPr bwMode="auto">
          <a:xfrm>
            <a:off x="2843808" y="5622339"/>
            <a:ext cx="3888432" cy="830997"/>
          </a:xfrm>
          <a:prstGeom prst="rect">
            <a:avLst/>
          </a:prstGeom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rPr>
              <a:t>Ответ</a:t>
            </a:r>
            <a:r>
              <a:rPr lang="ru-RU" sz="3600" b="1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rPr>
              <a:t>:</a:t>
            </a:r>
            <a:r>
              <a:rPr lang="ru-RU" sz="4800" b="1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rPr>
              <a:t>  </a:t>
            </a:r>
            <a:endParaRPr lang="ru-RU" sz="48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graphicFrame>
        <p:nvGraphicFramePr>
          <p:cNvPr id="46" name="Object 80"/>
          <p:cNvGraphicFramePr>
            <a:graphicFrameLocks noChangeAspect="1"/>
          </p:cNvGraphicFramePr>
          <p:nvPr/>
        </p:nvGraphicFramePr>
        <p:xfrm>
          <a:off x="5017195" y="5819089"/>
          <a:ext cx="1300162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883" name="Формула" r:id="rId11" imgW="571320" imgH="203040" progId="Equation.3">
                  <p:embed/>
                </p:oleObj>
              </mc:Choice>
              <mc:Fallback>
                <p:oleObj name="Формула" r:id="rId11" imgW="571320" imgH="20304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7195" y="5819089"/>
                        <a:ext cx="1300162" cy="503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42" grpId="0"/>
      <p:bldP spid="43" grpId="0"/>
      <p:bldP spid="4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AutoShape 4"/>
          <p:cNvSpPr>
            <a:spLocks noChangeArrowheads="1"/>
          </p:cNvSpPr>
          <p:nvPr/>
        </p:nvSpPr>
        <p:spPr bwMode="gray">
          <a:xfrm>
            <a:off x="323528" y="549052"/>
            <a:ext cx="5616624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7030A0"/>
              </a:gs>
              <a:gs pos="50000">
                <a:srgbClr val="8A7CC6"/>
              </a:gs>
              <a:gs pos="100000">
                <a:srgbClr val="7030A0"/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ru-RU" sz="2800" b="1" i="1" dirty="0" smtClean="0">
                <a:solidFill>
                  <a:srgbClr val="FFFFFF"/>
                </a:solidFill>
                <a:latin typeface="Bookman Old Style" pitchFamily="18" charset="0"/>
              </a:rPr>
              <a:t>Решите уравнение:</a:t>
            </a:r>
            <a:endParaRPr lang="en-US" sz="2800" b="1" i="1" dirty="0">
              <a:solidFill>
                <a:srgbClr val="FFFFFF"/>
              </a:solidFill>
              <a:latin typeface="Bookman Old Style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355976" y="1412776"/>
            <a:ext cx="2140330" cy="707886"/>
          </a:xfrm>
          <a:prstGeom prst="rect">
            <a:avLst/>
          </a:prstGeom>
          <a:ln w="3810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4000" b="1" i="1" dirty="0" err="1" smtClean="0">
                <a:solidFill>
                  <a:srgbClr val="000099"/>
                </a:solidFill>
                <a:latin typeface="Bookman Old Style" pitchFamily="18" charset="0"/>
              </a:rPr>
              <a:t>х</a:t>
            </a:r>
            <a:r>
              <a:rPr lang="ru-RU" sz="4000" b="1" i="1" dirty="0" smtClean="0">
                <a:solidFill>
                  <a:srgbClr val="000099"/>
                </a:solidFill>
                <a:latin typeface="Bookman Old Style" pitchFamily="18" charset="0"/>
              </a:rPr>
              <a:t> = </a:t>
            </a:r>
            <a:r>
              <a:rPr lang="ru-RU" sz="4000" b="1" i="1" dirty="0" smtClean="0">
                <a:solidFill>
                  <a:srgbClr val="000099"/>
                </a:solidFill>
                <a:latin typeface="Bookman Old Style" pitchFamily="18" charset="0"/>
                <a:sym typeface="Symbol"/>
              </a:rPr>
              <a:t>11</a:t>
            </a:r>
            <a:endParaRPr lang="ru-RU" sz="28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923928" y="2492896"/>
            <a:ext cx="2858475" cy="584775"/>
          </a:xfrm>
          <a:prstGeom prst="rect">
            <a:avLst/>
          </a:prstGeom>
          <a:ln w="3810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  <a:latin typeface="Bookman Old Style" pitchFamily="18" charset="0"/>
              </a:rPr>
              <a:t>Корней нет</a:t>
            </a:r>
            <a:endParaRPr lang="ru-RU" sz="2000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283968" y="3356992"/>
            <a:ext cx="2422458" cy="707886"/>
          </a:xfrm>
          <a:prstGeom prst="rect">
            <a:avLst/>
          </a:prstGeom>
          <a:ln w="3810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4000" b="1" i="1" dirty="0" err="1" smtClean="0">
                <a:solidFill>
                  <a:srgbClr val="000099"/>
                </a:solidFill>
                <a:latin typeface="Bookman Old Style" pitchFamily="18" charset="0"/>
              </a:rPr>
              <a:t>х</a:t>
            </a:r>
            <a:r>
              <a:rPr lang="ru-RU" sz="4000" b="1" i="1" dirty="0" smtClean="0">
                <a:solidFill>
                  <a:srgbClr val="000099"/>
                </a:solidFill>
                <a:latin typeface="Bookman Old Style" pitchFamily="18" charset="0"/>
              </a:rPr>
              <a:t> = </a:t>
            </a:r>
            <a:r>
              <a:rPr lang="ru-RU" sz="4000" b="1" i="1" dirty="0" smtClean="0">
                <a:solidFill>
                  <a:srgbClr val="000099"/>
                </a:solidFill>
                <a:latin typeface="Bookman Old Style" pitchFamily="18" charset="0"/>
                <a:sym typeface="Symbol"/>
              </a:rPr>
              <a:t>√17</a:t>
            </a:r>
            <a:endParaRPr lang="ru-RU" sz="28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220072" y="4365104"/>
            <a:ext cx="2483372" cy="707886"/>
          </a:xfrm>
          <a:prstGeom prst="rect">
            <a:avLst/>
          </a:prstGeom>
          <a:ln w="3810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4000" b="1" i="1" dirty="0" smtClean="0">
                <a:solidFill>
                  <a:srgbClr val="000099"/>
                </a:solidFill>
                <a:latin typeface="Bookman Old Style" pitchFamily="18" charset="0"/>
              </a:rPr>
              <a:t>х=0; х=5</a:t>
            </a:r>
            <a:endParaRPr lang="ru-RU" sz="28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95536" y="1412776"/>
            <a:ext cx="339548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kern="0" dirty="0" smtClean="0">
                <a:solidFill>
                  <a:srgbClr val="7030A0"/>
                </a:solidFill>
                <a:latin typeface="Bookman Old Style" pitchFamily="18" charset="0"/>
                <a:ea typeface="+mj-ea"/>
                <a:cs typeface="+mj-cs"/>
              </a:rPr>
              <a:t>x</a:t>
            </a:r>
            <a:r>
              <a:rPr lang="ru-RU" sz="4000" b="1" i="1" kern="0" baseline="30000" dirty="0" smtClean="0">
                <a:solidFill>
                  <a:srgbClr val="7030A0"/>
                </a:solidFill>
                <a:latin typeface="Bookman Old Style" pitchFamily="18" charset="0"/>
                <a:ea typeface="+mj-ea"/>
                <a:cs typeface="+mj-cs"/>
              </a:rPr>
              <a:t>2</a:t>
            </a:r>
            <a:r>
              <a:rPr kumimoji="0" lang="ru-RU" sz="40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ru-RU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–</a:t>
            </a:r>
            <a:r>
              <a:rPr kumimoji="0" lang="ru-RU" sz="40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 121 </a:t>
            </a:r>
            <a:r>
              <a:rPr kumimoji="0" lang="en-US" sz="40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=</a:t>
            </a:r>
            <a:r>
              <a:rPr kumimoji="0" lang="ru-RU" sz="40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 0</a:t>
            </a:r>
            <a:endParaRPr lang="ru-RU" b="1" i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67544" y="2384884"/>
            <a:ext cx="309732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kern="0" dirty="0" smtClean="0">
                <a:solidFill>
                  <a:srgbClr val="7030A0"/>
                </a:solidFill>
                <a:latin typeface="Bookman Old Style" pitchFamily="18" charset="0"/>
                <a:ea typeface="+mj-ea"/>
                <a:cs typeface="+mj-cs"/>
              </a:rPr>
              <a:t>x</a:t>
            </a:r>
            <a:r>
              <a:rPr lang="ru-RU" sz="4000" b="1" i="1" kern="0" baseline="30000" dirty="0" smtClean="0">
                <a:solidFill>
                  <a:srgbClr val="7030A0"/>
                </a:solidFill>
                <a:latin typeface="Bookman Old Style" pitchFamily="18" charset="0"/>
                <a:ea typeface="+mj-ea"/>
                <a:cs typeface="+mj-cs"/>
              </a:rPr>
              <a:t>2</a:t>
            </a:r>
            <a:r>
              <a:rPr kumimoji="0" lang="ru-RU" sz="40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ru-RU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+</a:t>
            </a:r>
            <a:r>
              <a:rPr kumimoji="0" lang="ru-RU" sz="40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 49 </a:t>
            </a:r>
            <a:r>
              <a:rPr kumimoji="0" lang="en-US" sz="40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=</a:t>
            </a:r>
            <a:r>
              <a:rPr kumimoji="0" lang="ru-RU" sz="40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 0</a:t>
            </a:r>
            <a:endParaRPr lang="ru-RU" b="1" i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95536" y="3356992"/>
            <a:ext cx="30460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kern="0" dirty="0" smtClean="0">
                <a:solidFill>
                  <a:srgbClr val="7030A0"/>
                </a:solidFill>
                <a:latin typeface="Bookman Old Style" pitchFamily="18" charset="0"/>
                <a:ea typeface="+mj-ea"/>
                <a:cs typeface="+mj-cs"/>
              </a:rPr>
              <a:t>x</a:t>
            </a:r>
            <a:r>
              <a:rPr lang="ru-RU" sz="4000" b="1" i="1" kern="0" baseline="30000" dirty="0" smtClean="0">
                <a:solidFill>
                  <a:srgbClr val="7030A0"/>
                </a:solidFill>
                <a:latin typeface="Bookman Old Style" pitchFamily="18" charset="0"/>
                <a:ea typeface="+mj-ea"/>
                <a:cs typeface="+mj-cs"/>
              </a:rPr>
              <a:t>2</a:t>
            </a:r>
            <a:r>
              <a:rPr kumimoji="0" lang="ru-RU" sz="40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ru-RU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–</a:t>
            </a:r>
            <a:r>
              <a:rPr kumimoji="0" lang="ru-RU" sz="40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 17 </a:t>
            </a:r>
            <a:r>
              <a:rPr kumimoji="0" lang="en-US" sz="40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=</a:t>
            </a:r>
            <a:r>
              <a:rPr kumimoji="0" lang="ru-RU" sz="40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 0</a:t>
            </a:r>
            <a:endParaRPr lang="ru-RU" b="1" i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691680" y="4329100"/>
            <a:ext cx="30139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kern="0" dirty="0" smtClean="0">
                <a:solidFill>
                  <a:srgbClr val="7030A0"/>
                </a:solidFill>
                <a:latin typeface="Bookman Old Style" pitchFamily="18" charset="0"/>
                <a:ea typeface="+mj-ea"/>
                <a:cs typeface="+mj-cs"/>
              </a:rPr>
              <a:t>x</a:t>
            </a:r>
            <a:r>
              <a:rPr lang="ru-RU" sz="4000" b="1" i="1" kern="0" baseline="30000" dirty="0" smtClean="0">
                <a:solidFill>
                  <a:srgbClr val="7030A0"/>
                </a:solidFill>
                <a:latin typeface="Bookman Old Style" pitchFamily="18" charset="0"/>
                <a:ea typeface="+mj-ea"/>
                <a:cs typeface="+mj-cs"/>
              </a:rPr>
              <a:t>2</a:t>
            </a:r>
            <a:r>
              <a:rPr kumimoji="0" lang="ru-RU" sz="40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ru-RU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–</a:t>
            </a:r>
            <a:r>
              <a:rPr kumimoji="0" lang="ru-RU" sz="40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 5х </a:t>
            </a:r>
            <a:r>
              <a:rPr kumimoji="0" lang="en-US" sz="40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=</a:t>
            </a:r>
            <a:r>
              <a:rPr kumimoji="0" lang="ru-RU" sz="40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 0</a:t>
            </a:r>
            <a:endParaRPr lang="ru-RU" b="1" i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483768" y="5301208"/>
            <a:ext cx="376417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i="1" kern="0" dirty="0" smtClean="0">
                <a:solidFill>
                  <a:srgbClr val="7030A0"/>
                </a:solidFill>
                <a:latin typeface="Bookman Old Style" pitchFamily="18" charset="0"/>
                <a:ea typeface="+mj-ea"/>
                <a:cs typeface="+mj-cs"/>
              </a:rPr>
              <a:t>2</a:t>
            </a:r>
            <a:r>
              <a:rPr lang="en-US" sz="4000" b="1" i="1" kern="0" dirty="0" smtClean="0">
                <a:solidFill>
                  <a:srgbClr val="7030A0"/>
                </a:solidFill>
                <a:latin typeface="Bookman Old Style" pitchFamily="18" charset="0"/>
                <a:ea typeface="+mj-ea"/>
                <a:cs typeface="+mj-cs"/>
              </a:rPr>
              <a:t>x</a:t>
            </a:r>
            <a:r>
              <a:rPr lang="ru-RU" sz="4000" b="1" i="1" kern="0" baseline="30000" dirty="0" smtClean="0">
                <a:solidFill>
                  <a:srgbClr val="7030A0"/>
                </a:solidFill>
                <a:latin typeface="Bookman Old Style" pitchFamily="18" charset="0"/>
                <a:ea typeface="+mj-ea"/>
                <a:cs typeface="+mj-cs"/>
              </a:rPr>
              <a:t>2</a:t>
            </a:r>
            <a:r>
              <a:rPr kumimoji="0" lang="ru-RU" sz="40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ru-RU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+</a:t>
            </a:r>
            <a:r>
              <a:rPr kumimoji="0" lang="ru-RU" sz="40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 16х </a:t>
            </a:r>
            <a:r>
              <a:rPr kumimoji="0" lang="en-US" sz="40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=</a:t>
            </a:r>
            <a:r>
              <a:rPr kumimoji="0" lang="ru-RU" sz="40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 0</a:t>
            </a:r>
            <a:endParaRPr lang="ru-RU" b="1" i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436096" y="5877272"/>
            <a:ext cx="3264035" cy="707886"/>
          </a:xfrm>
          <a:prstGeom prst="rect">
            <a:avLst/>
          </a:prstGeom>
          <a:ln w="3810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4000" b="1" i="1" dirty="0" err="1" smtClean="0">
                <a:solidFill>
                  <a:srgbClr val="000099"/>
                </a:solidFill>
                <a:latin typeface="Bookman Old Style" pitchFamily="18" charset="0"/>
              </a:rPr>
              <a:t>х=</a:t>
            </a:r>
            <a:r>
              <a:rPr lang="ru-RU" sz="4000" b="1" i="1" dirty="0" smtClean="0">
                <a:solidFill>
                  <a:srgbClr val="000099"/>
                </a:solidFill>
                <a:latin typeface="Bookman Old Style" pitchFamily="18" charset="0"/>
              </a:rPr>
              <a:t> 0; </a:t>
            </a:r>
            <a:r>
              <a:rPr lang="ru-RU" sz="4000" b="1" i="1" dirty="0" err="1" smtClean="0">
                <a:solidFill>
                  <a:srgbClr val="000099"/>
                </a:solidFill>
                <a:latin typeface="Bookman Old Style" pitchFamily="18" charset="0"/>
              </a:rPr>
              <a:t>х=</a:t>
            </a:r>
            <a:r>
              <a:rPr lang="ru-RU" sz="4000" b="1" i="1" dirty="0" smtClean="0">
                <a:solidFill>
                  <a:srgbClr val="000099"/>
                </a:solidFill>
                <a:latin typeface="Bookman Old Style" pitchFamily="18" charset="0"/>
              </a:rPr>
              <a:t> –8 </a:t>
            </a:r>
            <a:endParaRPr lang="ru-RU" sz="28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 tmFilter="0,0; .5, 1; 1, 1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 tmFilter="0,0; .5, 1; 1, 1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 tmFilter="0,0; .5, 1; 1, 1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2" grpId="0"/>
      <p:bldP spid="18" grpId="0"/>
      <p:bldP spid="29" grpId="0"/>
      <p:bldP spid="30" grpId="0"/>
      <p:bldP spid="31" grpId="0"/>
      <p:bldP spid="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395536" y="1412776"/>
            <a:ext cx="426591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i="1" kern="0" dirty="0" smtClean="0">
                <a:solidFill>
                  <a:srgbClr val="7030A0"/>
                </a:solidFill>
                <a:latin typeface="Bookman Old Style" pitchFamily="18" charset="0"/>
                <a:ea typeface="+mj-ea"/>
                <a:cs typeface="+mj-cs"/>
              </a:rPr>
              <a:t>x</a:t>
            </a:r>
            <a:r>
              <a:rPr lang="ru-RU" sz="4400" b="1" i="1" kern="0" baseline="30000" dirty="0" smtClean="0">
                <a:solidFill>
                  <a:srgbClr val="7030A0"/>
                </a:solidFill>
                <a:latin typeface="Bookman Old Style" pitchFamily="18" charset="0"/>
                <a:ea typeface="+mj-ea"/>
                <a:cs typeface="+mj-cs"/>
              </a:rPr>
              <a:t>2</a:t>
            </a:r>
            <a:r>
              <a:rPr kumimoji="0" lang="ru-RU" sz="44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ru-RU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+</a:t>
            </a:r>
            <a:r>
              <a:rPr kumimoji="0" lang="ru-RU" sz="44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 3х +1 </a:t>
            </a:r>
            <a:r>
              <a:rPr kumimoji="0" lang="en-US" sz="44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=</a:t>
            </a:r>
            <a:r>
              <a:rPr kumimoji="0" lang="ru-RU" sz="44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 0</a:t>
            </a:r>
            <a:endParaRPr lang="ru-RU" sz="2000" b="1" i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851920" y="3825044"/>
            <a:ext cx="40174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kern="0" dirty="0" smtClean="0">
                <a:solidFill>
                  <a:srgbClr val="FF0000"/>
                </a:solidFill>
                <a:latin typeface="Bookman Old Style" pitchFamily="18" charset="0"/>
                <a:ea typeface="+mj-ea"/>
                <a:cs typeface="+mj-cs"/>
              </a:rPr>
              <a:t>Ответ</a:t>
            </a:r>
            <a:r>
              <a:rPr lang="en-US" sz="3200" b="1" i="1" kern="0" dirty="0" smtClean="0">
                <a:solidFill>
                  <a:srgbClr val="FF0000"/>
                </a:solidFill>
                <a:latin typeface="Bookman Old Style" pitchFamily="18" charset="0"/>
                <a:ea typeface="+mj-ea"/>
                <a:cs typeface="+mj-cs"/>
              </a:rPr>
              <a:t>: </a:t>
            </a:r>
            <a:r>
              <a:rPr lang="ru-RU" sz="3200" b="1" i="1" kern="0" dirty="0" smtClean="0">
                <a:solidFill>
                  <a:srgbClr val="FF0000"/>
                </a:solidFill>
                <a:latin typeface="Bookman Old Style" pitchFamily="18" charset="0"/>
                <a:ea typeface="+mj-ea"/>
                <a:cs typeface="+mj-cs"/>
              </a:rPr>
              <a:t>1 корень</a:t>
            </a:r>
            <a:endParaRPr lang="ru-RU" sz="3200" dirty="0">
              <a:latin typeface="Bookman Old Style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611107" y="2132856"/>
            <a:ext cx="38331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kern="0" dirty="0" smtClean="0">
                <a:solidFill>
                  <a:srgbClr val="FF0000"/>
                </a:solidFill>
                <a:latin typeface="Bookman Old Style" pitchFamily="18" charset="0"/>
                <a:ea typeface="+mj-ea"/>
                <a:cs typeface="+mj-cs"/>
              </a:rPr>
              <a:t>Ответ</a:t>
            </a:r>
            <a:r>
              <a:rPr lang="en-US" sz="3200" b="1" i="1" kern="0" dirty="0" smtClean="0">
                <a:solidFill>
                  <a:srgbClr val="FF0000"/>
                </a:solidFill>
                <a:latin typeface="Bookman Old Style" pitchFamily="18" charset="0"/>
                <a:ea typeface="+mj-ea"/>
                <a:cs typeface="+mj-cs"/>
              </a:rPr>
              <a:t>: </a:t>
            </a:r>
            <a:r>
              <a:rPr lang="ru-RU" sz="3200" b="1" i="1" kern="0" dirty="0" smtClean="0">
                <a:solidFill>
                  <a:srgbClr val="FF0000"/>
                </a:solidFill>
                <a:latin typeface="Bookman Old Style" pitchFamily="18" charset="0"/>
                <a:ea typeface="+mj-ea"/>
                <a:cs typeface="+mj-cs"/>
              </a:rPr>
              <a:t>2 корня</a:t>
            </a:r>
            <a:endParaRPr lang="ru-RU" sz="3200" dirty="0">
              <a:latin typeface="Bookman Old Style" pitchFamily="18" charset="0"/>
            </a:endParaRPr>
          </a:p>
        </p:txBody>
      </p:sp>
      <p:sp>
        <p:nvSpPr>
          <p:cNvPr id="22" name="AutoShape 4"/>
          <p:cNvSpPr>
            <a:spLocks noChangeArrowheads="1"/>
          </p:cNvSpPr>
          <p:nvPr/>
        </p:nvSpPr>
        <p:spPr bwMode="gray">
          <a:xfrm>
            <a:off x="323528" y="549052"/>
            <a:ext cx="6264696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7030A0"/>
              </a:gs>
              <a:gs pos="50000">
                <a:srgbClr val="8A7CC6"/>
              </a:gs>
              <a:gs pos="100000">
                <a:srgbClr val="7030A0"/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ru-RU" sz="2800" b="1" i="1" dirty="0" smtClean="0">
                <a:solidFill>
                  <a:srgbClr val="FFFFFF"/>
                </a:solidFill>
                <a:latin typeface="Bookman Old Style" pitchFamily="18" charset="0"/>
              </a:rPr>
              <a:t>Ск. корней имеет уравнение:</a:t>
            </a:r>
            <a:endParaRPr lang="en-US" sz="2800" b="1" i="1" dirty="0">
              <a:solidFill>
                <a:srgbClr val="FFFFFF"/>
              </a:solidFill>
              <a:latin typeface="Bookman Old Style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707904" y="5517232"/>
            <a:ext cx="46858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kern="0" dirty="0" smtClean="0">
                <a:solidFill>
                  <a:srgbClr val="FF0000"/>
                </a:solidFill>
                <a:latin typeface="Bookman Old Style" pitchFamily="18" charset="0"/>
                <a:ea typeface="+mj-ea"/>
                <a:cs typeface="+mj-cs"/>
              </a:rPr>
              <a:t>Ответ</a:t>
            </a:r>
            <a:r>
              <a:rPr lang="en-US" sz="3200" b="1" i="1" kern="0" dirty="0" smtClean="0">
                <a:solidFill>
                  <a:srgbClr val="FF0000"/>
                </a:solidFill>
                <a:latin typeface="Bookman Old Style" pitchFamily="18" charset="0"/>
                <a:ea typeface="+mj-ea"/>
                <a:cs typeface="+mj-cs"/>
              </a:rPr>
              <a:t>:</a:t>
            </a:r>
            <a:r>
              <a:rPr lang="ru-RU" sz="3200" b="1" i="1" kern="0" dirty="0" smtClean="0">
                <a:solidFill>
                  <a:srgbClr val="FF0000"/>
                </a:solidFill>
                <a:latin typeface="Bookman Old Style" pitchFamily="18" charset="0"/>
                <a:ea typeface="+mj-ea"/>
                <a:cs typeface="+mj-cs"/>
              </a:rPr>
              <a:t> нет корней</a:t>
            </a:r>
            <a:endParaRPr lang="ru-RU" sz="3200" dirty="0">
              <a:latin typeface="Bookman Old Style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67544" y="3091607"/>
            <a:ext cx="464903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kern="0" dirty="0" smtClean="0">
                <a:solidFill>
                  <a:srgbClr val="7030A0"/>
                </a:solidFill>
                <a:latin typeface="Bookman Old Style" pitchFamily="18" charset="0"/>
                <a:ea typeface="+mj-ea"/>
                <a:cs typeface="+mj-cs"/>
              </a:rPr>
              <a:t>4</a:t>
            </a:r>
            <a:r>
              <a:rPr lang="en-US" sz="4400" b="1" i="1" kern="0" dirty="0" smtClean="0">
                <a:solidFill>
                  <a:srgbClr val="7030A0"/>
                </a:solidFill>
                <a:latin typeface="Bookman Old Style" pitchFamily="18" charset="0"/>
                <a:ea typeface="+mj-ea"/>
                <a:cs typeface="+mj-cs"/>
              </a:rPr>
              <a:t>x</a:t>
            </a:r>
            <a:r>
              <a:rPr lang="ru-RU" sz="4400" b="1" i="1" kern="0" baseline="30000" dirty="0" smtClean="0">
                <a:solidFill>
                  <a:srgbClr val="7030A0"/>
                </a:solidFill>
                <a:latin typeface="Bookman Old Style" pitchFamily="18" charset="0"/>
                <a:ea typeface="+mj-ea"/>
                <a:cs typeface="+mj-cs"/>
              </a:rPr>
              <a:t>2</a:t>
            </a:r>
            <a:r>
              <a:rPr kumimoji="0" lang="ru-RU" sz="44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ru-RU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+</a:t>
            </a:r>
            <a:r>
              <a:rPr kumimoji="0" lang="ru-RU" sz="44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 4х +1 </a:t>
            </a:r>
            <a:r>
              <a:rPr kumimoji="0" lang="en-US" sz="44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=</a:t>
            </a:r>
            <a:r>
              <a:rPr kumimoji="0" lang="ru-RU" sz="44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 0</a:t>
            </a:r>
            <a:endParaRPr lang="ru-RU" sz="2000" b="1" i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763688" y="4747791"/>
            <a:ext cx="466025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kern="0" dirty="0" smtClean="0">
                <a:solidFill>
                  <a:srgbClr val="7030A0"/>
                </a:solidFill>
                <a:latin typeface="Bookman Old Style" pitchFamily="18" charset="0"/>
                <a:ea typeface="+mj-ea"/>
                <a:cs typeface="+mj-cs"/>
              </a:rPr>
              <a:t>4а</a:t>
            </a:r>
            <a:r>
              <a:rPr lang="ru-RU" sz="4400" b="1" i="1" kern="0" baseline="30000" dirty="0" smtClean="0">
                <a:solidFill>
                  <a:srgbClr val="7030A0"/>
                </a:solidFill>
                <a:latin typeface="Bookman Old Style" pitchFamily="18" charset="0"/>
                <a:ea typeface="+mj-ea"/>
                <a:cs typeface="+mj-cs"/>
              </a:rPr>
              <a:t>2</a:t>
            </a:r>
            <a:r>
              <a:rPr kumimoji="0" lang="ru-RU" sz="44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ru-RU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–</a:t>
            </a:r>
            <a:r>
              <a:rPr kumimoji="0" lang="ru-RU" sz="44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 5а +9 </a:t>
            </a:r>
            <a:r>
              <a:rPr kumimoji="0" lang="en-US" sz="44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=</a:t>
            </a:r>
            <a:r>
              <a:rPr kumimoji="0" lang="ru-RU" sz="44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 0</a:t>
            </a:r>
            <a:endParaRPr lang="ru-RU" sz="2000" b="1" i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 tmFilter="0,0; .5, 1; 1, 1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8" grpId="0"/>
      <p:bldP spid="19" grpId="0"/>
      <p:bldP spid="12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xfrm>
            <a:off x="2483768" y="6309320"/>
            <a:ext cx="6523087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b="1" smtClean="0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 г. Крымска     Малая Е.В.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51520" y="1923797"/>
            <a:ext cx="8748464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i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Решение дробно-рациональных уравнений</a:t>
            </a:r>
            <a:r>
              <a:rPr lang="ru-RU" sz="5400" b="1" i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.</a:t>
            </a:r>
            <a:endParaRPr lang="ru-RU" sz="5400" b="1" i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6030913" y="476250"/>
            <a:ext cx="286226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0D28DD81-DA75-4946-89D8-B86FB8E8BF8B}" type="datetime1">
              <a:rPr lang="ru-RU" sz="3200" b="1">
                <a:solidFill>
                  <a:srgbClr val="002060"/>
                </a:solidFill>
                <a:latin typeface="Bookman Old Style" pitchFamily="18" charset="0"/>
              </a:rPr>
              <a:pPr/>
              <a:t>03.02.2019</a:t>
            </a:fld>
            <a:endParaRPr lang="ru-RU" sz="3200" b="1">
              <a:solidFill>
                <a:srgbClr val="002060"/>
              </a:solidFill>
              <a:latin typeface="Bookman Old Style" pitchFamily="18" charset="0"/>
            </a:endParaRPr>
          </a:p>
        </p:txBody>
      </p:sp>
      <p:pic>
        <p:nvPicPr>
          <p:cNvPr id="14341" name="Рисунок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88138" y="4464050"/>
            <a:ext cx="2205037" cy="220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691680" y="4941168"/>
            <a:ext cx="44644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ru-RU" sz="3200" b="1" i="1" u="sng" dirty="0">
                <a:ln w="11430"/>
                <a:solidFill>
                  <a:srgbClr val="002060"/>
                </a:solidFill>
                <a:latin typeface="Bookman Old Style" pitchFamily="18" charset="0"/>
              </a:rPr>
              <a:t>Алгебра </a:t>
            </a:r>
            <a:r>
              <a:rPr lang="ru-RU" sz="3200" b="1" i="1" u="sng" dirty="0" smtClean="0">
                <a:ln w="11430"/>
                <a:solidFill>
                  <a:srgbClr val="002060"/>
                </a:solidFill>
                <a:latin typeface="Bookman Old Style" pitchFamily="18" charset="0"/>
              </a:rPr>
              <a:t>8 </a:t>
            </a:r>
            <a:r>
              <a:rPr lang="ru-RU" sz="3200" b="1" i="1" u="sng" dirty="0">
                <a:ln w="11430"/>
                <a:solidFill>
                  <a:srgbClr val="002060"/>
                </a:solidFill>
                <a:latin typeface="Bookman Old Style" pitchFamily="18" charset="0"/>
              </a:rPr>
              <a:t>класс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1196752"/>
            <a:ext cx="3980577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b="1" i="1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</a:rPr>
              <a:t>Тема урока:</a:t>
            </a:r>
            <a:endParaRPr lang="ru-RU" sz="4400" b="1" i="1" dirty="0">
              <a:ln w="1905"/>
              <a:solidFill>
                <a:srgbClr val="0000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117984" y="908720"/>
            <a:ext cx="697819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5400" b="1" i="1" kern="1200" dirty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  <a:cs typeface="+mn-cs"/>
              </a:rPr>
              <a:t>Классная работа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6156176" y="188640"/>
            <a:ext cx="266429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fld id="{208D29D6-2D5B-4060-967E-00F8B2448ADB}" type="datetime1">
              <a:rPr lang="ru-RU" sz="3000" b="1" smtClean="0">
                <a:solidFill>
                  <a:schemeClr val="bg1"/>
                </a:solidFill>
                <a:latin typeface="Bookman Old Style" pitchFamily="18" charset="0"/>
              </a:rPr>
              <a:pPr/>
              <a:t>03.02.2019</a:t>
            </a:fld>
            <a:endParaRPr lang="ru-RU" sz="3000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2843335" y="6553026"/>
            <a:ext cx="6553201" cy="260350"/>
          </a:xfrm>
          <a:noFill/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  <a:latin typeface="Georgia" pitchFamily="18" charset="0"/>
              </a:rPr>
              <a:t>Учитель математики МБОУ СОШ № 25 г. Крымска Е.В. Малая</a:t>
            </a:r>
          </a:p>
        </p:txBody>
      </p:sp>
      <p:pic>
        <p:nvPicPr>
          <p:cNvPr id="6145" name="Picture 1" descr="C:\Users\1\Desktop\Мои документы\презентации к урокам математики\картинки к презентации\makarichev_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941168"/>
            <a:ext cx="1143000" cy="15525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рямоугольник 8"/>
          <p:cNvSpPr/>
          <p:nvPr/>
        </p:nvSpPr>
        <p:spPr>
          <a:xfrm>
            <a:off x="755576" y="4843026"/>
            <a:ext cx="8640960" cy="1323439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000" b="1" i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Решение дробно-рациональных уравнений.</a:t>
            </a:r>
            <a:endParaRPr lang="ru-RU" sz="4000" b="1" i="1" kern="120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11560" y="2060848"/>
            <a:ext cx="8064896" cy="261610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r" eaLnBrk="1" hangingPunct="1">
              <a:buFont typeface="Wingdings 2" pitchFamily="18" charset="2"/>
              <a:buNone/>
            </a:pPr>
            <a:r>
              <a:rPr lang="ru-RU" sz="3200" b="1" i="1" dirty="0" smtClean="0">
                <a:solidFill>
                  <a:schemeClr val="bg1"/>
                </a:solidFill>
                <a:latin typeface="Bookman Old Style" pitchFamily="18" charset="0"/>
              </a:rPr>
              <a:t>«Не делай никогда того, чего не знаешь, </a:t>
            </a:r>
          </a:p>
          <a:p>
            <a:pPr algn="r" eaLnBrk="1" hangingPunct="1">
              <a:buFont typeface="Wingdings 2" pitchFamily="18" charset="2"/>
              <a:buNone/>
            </a:pPr>
            <a:r>
              <a:rPr lang="ru-RU" sz="3200" b="1" i="1" dirty="0" smtClean="0">
                <a:solidFill>
                  <a:schemeClr val="bg1"/>
                </a:solidFill>
                <a:latin typeface="Bookman Old Style" pitchFamily="18" charset="0"/>
              </a:rPr>
              <a:t>но научись всему,  что нужно знать».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3600" b="1" i="1" dirty="0" smtClean="0">
                <a:solidFill>
                  <a:schemeClr val="bg1"/>
                </a:solidFill>
                <a:latin typeface="Bookman Old Style" pitchFamily="18" charset="0"/>
              </a:rPr>
              <a:t>                                      </a:t>
            </a:r>
            <a:r>
              <a:rPr lang="ru-RU" sz="2800" b="1" i="1" dirty="0" smtClean="0">
                <a:solidFill>
                  <a:schemeClr val="bg1"/>
                </a:solidFill>
                <a:latin typeface="Bookman Old Style" pitchFamily="18" charset="0"/>
              </a:rPr>
              <a:t>Пифагор</a:t>
            </a:r>
            <a:endParaRPr lang="ru-RU" b="1" i="1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467544" y="370917"/>
            <a:ext cx="8136904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rgbClr val="0000CC"/>
                </a:solidFill>
                <a:latin typeface="Bookman Old Style" pitchFamily="18" charset="0"/>
              </a:rPr>
              <a:t>Если обе части уравнения </a:t>
            </a:r>
            <a:r>
              <a:rPr lang="ru-RU" sz="2400" b="1" i="1" dirty="0" smtClean="0">
                <a:solidFill>
                  <a:srgbClr val="0000CC"/>
                </a:solidFill>
                <a:latin typeface="Bookman Old Style" pitchFamily="18" charset="0"/>
              </a:rPr>
              <a:t>являются рациональным </a:t>
            </a:r>
            <a:r>
              <a:rPr lang="ru-RU" sz="2400" b="1" i="1" dirty="0">
                <a:solidFill>
                  <a:srgbClr val="0000CC"/>
                </a:solidFill>
                <a:latin typeface="Bookman Old Style" pitchFamily="18" charset="0"/>
              </a:rPr>
              <a:t>выражением, то такие уравнения называют </a:t>
            </a:r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рациональными </a:t>
            </a:r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уравнениями.</a:t>
            </a:r>
            <a:endParaRPr lang="ru-RU" sz="24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250825" y="4292600"/>
          <a:ext cx="2017713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942" name="Формула" r:id="rId3" imgW="774360" imgH="393480" progId="Equation.3">
                  <p:embed/>
                </p:oleObj>
              </mc:Choice>
              <mc:Fallback>
                <p:oleObj name="Формула" r:id="rId3" imgW="77436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4292600"/>
                        <a:ext cx="2017713" cy="1025525"/>
                      </a:xfrm>
                      <a:prstGeom prst="rect">
                        <a:avLst/>
                      </a:prstGeom>
                      <a:solidFill>
                        <a:srgbClr val="CDCDFF"/>
                      </a:solidFill>
                      <a:ln w="38100">
                        <a:solidFill>
                          <a:srgbClr val="6600CC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5004048" y="4293096"/>
          <a:ext cx="213995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943" name="Формула" r:id="rId5" imgW="774360" imgH="393480" progId="Equation.3">
                  <p:embed/>
                </p:oleObj>
              </mc:Choice>
              <mc:Fallback>
                <p:oleObj name="Формула" r:id="rId5" imgW="77436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4293096"/>
                        <a:ext cx="2139950" cy="9906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38100">
                        <a:solidFill>
                          <a:srgbClr val="6600CC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323850" y="3390091"/>
            <a:ext cx="3816102" cy="830997"/>
          </a:xfrm>
          <a:prstGeom prst="rect">
            <a:avLst/>
          </a:prstGeom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rgbClr val="0000CC"/>
                </a:solidFill>
                <a:latin typeface="Bookman Old Style" pitchFamily="18" charset="0"/>
              </a:rPr>
              <a:t>Целые рациональные уравнения</a:t>
            </a:r>
          </a:p>
        </p:txBody>
      </p:sp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4499992" y="3390091"/>
            <a:ext cx="4032448" cy="830997"/>
          </a:xfrm>
          <a:prstGeom prst="rect">
            <a:avLst/>
          </a:prstGeom>
          <a:solidFill>
            <a:srgbClr val="FFFF66"/>
          </a:solidFill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rgbClr val="0000CC"/>
                </a:solidFill>
                <a:latin typeface="Bookman Old Style" pitchFamily="18" charset="0"/>
              </a:rPr>
              <a:t>Дробно-рациональные уравнения</a:t>
            </a:r>
          </a:p>
        </p:txBody>
      </p:sp>
      <p:sp>
        <p:nvSpPr>
          <p:cNvPr id="15" name="Freeform 36"/>
          <p:cNvSpPr>
            <a:spLocks/>
          </p:cNvSpPr>
          <p:nvPr/>
        </p:nvSpPr>
        <p:spPr bwMode="gray">
          <a:xfrm rot="724118" flipH="1">
            <a:off x="4992511" y="2835454"/>
            <a:ext cx="1285884" cy="714380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i="0">
              <a:solidFill>
                <a:srgbClr val="FFFFFF"/>
              </a:solidFill>
              <a:latin typeface="Georgia" pitchFamily="18" charset="0"/>
              <a:cs typeface="+mn-cs"/>
            </a:endParaRPr>
          </a:p>
        </p:txBody>
      </p:sp>
      <p:sp>
        <p:nvSpPr>
          <p:cNvPr id="16" name="Freeform 36"/>
          <p:cNvSpPr>
            <a:spLocks/>
          </p:cNvSpPr>
          <p:nvPr/>
        </p:nvSpPr>
        <p:spPr bwMode="gray">
          <a:xfrm rot="21223343">
            <a:off x="2158929" y="2849089"/>
            <a:ext cx="1285884" cy="714380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i="0">
              <a:solidFill>
                <a:srgbClr val="FFFFFF"/>
              </a:solidFill>
              <a:latin typeface="Georgia" pitchFamily="18" charset="0"/>
              <a:cs typeface="+mn-cs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1907704" y="2204864"/>
            <a:ext cx="4860032" cy="719410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600" b="1" i="1" dirty="0" smtClean="0">
                <a:solidFill>
                  <a:srgbClr val="C00000"/>
                </a:solidFill>
                <a:latin typeface="Bookman Old Style" pitchFamily="18" charset="0"/>
              </a:rPr>
              <a:t>Рациональные уравнения</a:t>
            </a:r>
          </a:p>
        </p:txBody>
      </p:sp>
      <p:graphicFrame>
        <p:nvGraphicFramePr>
          <p:cNvPr id="17" name="Object 2"/>
          <p:cNvGraphicFramePr>
            <a:graphicFrameLocks noChangeAspect="1"/>
          </p:cNvGraphicFramePr>
          <p:nvPr/>
        </p:nvGraphicFramePr>
        <p:xfrm>
          <a:off x="395536" y="5949280"/>
          <a:ext cx="2520280" cy="605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944" name="Формула" r:id="rId7" imgW="952200" imgH="228600" progId="Equation.3">
                  <p:embed/>
                </p:oleObj>
              </mc:Choice>
              <mc:Fallback>
                <p:oleObj name="Формула" r:id="rId7" imgW="95220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5949280"/>
                        <a:ext cx="2520280" cy="605099"/>
                      </a:xfrm>
                      <a:prstGeom prst="rect">
                        <a:avLst/>
                      </a:prstGeom>
                      <a:solidFill>
                        <a:srgbClr val="CDCDFF"/>
                      </a:solidFill>
                      <a:ln w="38100">
                        <a:solidFill>
                          <a:srgbClr val="6600CC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123728" y="5013176"/>
          <a:ext cx="2232248" cy="10185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945" name="Формула" r:id="rId9" imgW="863280" imgH="393480" progId="Equation.3">
                  <p:embed/>
                </p:oleObj>
              </mc:Choice>
              <mc:Fallback>
                <p:oleObj name="Формула" r:id="rId9" imgW="86328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5013176"/>
                        <a:ext cx="2232248" cy="1018516"/>
                      </a:xfrm>
                      <a:prstGeom prst="rect">
                        <a:avLst/>
                      </a:prstGeom>
                      <a:solidFill>
                        <a:srgbClr val="CDCDFF"/>
                      </a:solidFill>
                      <a:ln w="38100">
                        <a:solidFill>
                          <a:srgbClr val="6600CC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6"/>
          <p:cNvGraphicFramePr>
            <a:graphicFrameLocks noChangeAspect="1"/>
          </p:cNvGraphicFramePr>
          <p:nvPr/>
        </p:nvGraphicFramePr>
        <p:xfrm>
          <a:off x="4139952" y="5589240"/>
          <a:ext cx="2700338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946" name="Формула" r:id="rId11" imgW="977760" imgH="419040" progId="Equation.3">
                  <p:embed/>
                </p:oleObj>
              </mc:Choice>
              <mc:Fallback>
                <p:oleObj name="Формула" r:id="rId11" imgW="977760" imgH="419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5589240"/>
                        <a:ext cx="2700338" cy="10541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38100">
                        <a:solidFill>
                          <a:srgbClr val="6600CC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7"/>
          <p:cNvGraphicFramePr>
            <a:graphicFrameLocks noChangeAspect="1"/>
          </p:cNvGraphicFramePr>
          <p:nvPr/>
        </p:nvGraphicFramePr>
        <p:xfrm>
          <a:off x="6444208" y="5013176"/>
          <a:ext cx="2386013" cy="98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947" name="Формула" r:id="rId13" imgW="863280" imgH="393480" progId="Equation.3">
                  <p:embed/>
                </p:oleObj>
              </mc:Choice>
              <mc:Fallback>
                <p:oleObj name="Формула" r:id="rId13" imgW="86328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4208" y="5013176"/>
                        <a:ext cx="2386013" cy="9890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38100">
                        <a:solidFill>
                          <a:srgbClr val="6600CC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115" grpId="0" animBg="1"/>
      <p:bldP spid="4116" grpId="0" animBg="1"/>
      <p:bldP spid="15" grpId="0" animBg="1"/>
      <p:bldP spid="16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Object 79"/>
          <p:cNvGraphicFramePr>
            <a:graphicFrameLocks noChangeAspect="1"/>
          </p:cNvGraphicFramePr>
          <p:nvPr/>
        </p:nvGraphicFramePr>
        <p:xfrm>
          <a:off x="2268538" y="3391768"/>
          <a:ext cx="5087212" cy="5399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6852" name="Формула" r:id="rId3" imgW="2031840" imgH="203040" progId="Equation.3">
                  <p:embed/>
                </p:oleObj>
              </mc:Choice>
              <mc:Fallback>
                <p:oleObj name="Формула" r:id="rId3" imgW="2031840" imgH="203040" progId="Equation.3">
                  <p:embed/>
                  <p:pic>
                    <p:nvPicPr>
                      <p:cNvPr id="0" name="Object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3391768"/>
                        <a:ext cx="5087212" cy="53995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80"/>
          <p:cNvGraphicFramePr>
            <a:graphicFrameLocks noChangeAspect="1"/>
          </p:cNvGraphicFramePr>
          <p:nvPr/>
        </p:nvGraphicFramePr>
        <p:xfrm>
          <a:off x="2483768" y="4039592"/>
          <a:ext cx="4568829" cy="4723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6853" name="Формула" r:id="rId5" imgW="1866600" imgH="177480" progId="Equation.3">
                  <p:embed/>
                </p:oleObj>
              </mc:Choice>
              <mc:Fallback>
                <p:oleObj name="Формула" r:id="rId5" imgW="1866600" imgH="177480" progId="Equation.3">
                  <p:embed/>
                  <p:pic>
                    <p:nvPicPr>
                      <p:cNvPr id="0" name="Object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4039592"/>
                        <a:ext cx="4568829" cy="4723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395535" y="405334"/>
            <a:ext cx="4320481" cy="647402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r>
              <a:rPr lang="ru-RU" sz="2800" b="1" i="1" dirty="0" smtClean="0">
                <a:solidFill>
                  <a:srgbClr val="000099"/>
                </a:solidFill>
                <a:latin typeface="Bookman Old Style" pitchFamily="18" charset="0"/>
              </a:rPr>
              <a:t>Решить уравнение</a:t>
            </a:r>
            <a:endParaRPr lang="en-US" sz="2800" b="1" i="1" dirty="0" smtClean="0">
              <a:solidFill>
                <a:srgbClr val="000099"/>
              </a:solidFill>
              <a:latin typeface="Bookman Old Style" pitchFamily="18" charset="0"/>
            </a:endParaRPr>
          </a:p>
        </p:txBody>
      </p:sp>
      <p:graphicFrame>
        <p:nvGraphicFramePr>
          <p:cNvPr id="4" name="Object 62"/>
          <p:cNvGraphicFramePr>
            <a:graphicFrameLocks noChangeAspect="1"/>
          </p:cNvGraphicFramePr>
          <p:nvPr/>
        </p:nvGraphicFramePr>
        <p:xfrm>
          <a:off x="2493467" y="2132856"/>
          <a:ext cx="4238773" cy="1042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6854" name="Формула" r:id="rId7" imgW="1600200" imgH="393480" progId="Equation.3">
                  <p:embed/>
                </p:oleObj>
              </mc:Choice>
              <mc:Fallback>
                <p:oleObj name="Формула" r:id="rId7" imgW="1600200" imgH="39348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3467" y="2132856"/>
                        <a:ext cx="4238773" cy="10426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2" name="Группа 41"/>
          <p:cNvGrpSpPr/>
          <p:nvPr/>
        </p:nvGrpSpPr>
        <p:grpSpPr>
          <a:xfrm>
            <a:off x="6732240" y="2204864"/>
            <a:ext cx="1224136" cy="1026941"/>
            <a:chOff x="6372200" y="2195233"/>
            <a:chExt cx="1224136" cy="1026941"/>
          </a:xfrm>
        </p:grpSpPr>
        <p:sp>
          <p:nvSpPr>
            <p:cNvPr id="29" name="Полилиния 28"/>
            <p:cNvSpPr/>
            <p:nvPr/>
          </p:nvSpPr>
          <p:spPr>
            <a:xfrm>
              <a:off x="6400800" y="2195233"/>
              <a:ext cx="14068" cy="1026941"/>
            </a:xfrm>
            <a:custGeom>
              <a:avLst/>
              <a:gdLst>
                <a:gd name="connsiteX0" fmla="*/ 0 w 14068"/>
                <a:gd name="connsiteY0" fmla="*/ 0 h 1026941"/>
                <a:gd name="connsiteX1" fmla="*/ 14068 w 14068"/>
                <a:gd name="connsiteY1" fmla="*/ 1026941 h 10269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068" h="1026941">
                  <a:moveTo>
                    <a:pt x="0" y="0"/>
                  </a:moveTo>
                  <a:lnTo>
                    <a:pt x="14068" y="1026941"/>
                  </a:lnTo>
                </a:path>
              </a:pathLst>
            </a:custGeom>
            <a:ln w="57150">
              <a:solidFill>
                <a:srgbClr val="C0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Text Box 24"/>
            <p:cNvSpPr txBox="1">
              <a:spLocks noChangeArrowheads="1"/>
            </p:cNvSpPr>
            <p:nvPr/>
          </p:nvSpPr>
          <p:spPr bwMode="auto">
            <a:xfrm>
              <a:off x="6372200" y="2374697"/>
              <a:ext cx="1224136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3200" b="1" i="1" dirty="0" smtClean="0">
                  <a:solidFill>
                    <a:srgbClr val="C00000"/>
                  </a:solidFill>
                  <a:latin typeface="Bookman Old Style" pitchFamily="18" charset="0"/>
                  <a:sym typeface="Symbol"/>
                </a:rPr>
                <a:t> 20</a:t>
              </a:r>
              <a:endParaRPr lang="ru-RU" sz="3200" b="1" i="1" dirty="0">
                <a:solidFill>
                  <a:srgbClr val="C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2229838" y="1772816"/>
            <a:ext cx="829994" cy="523220"/>
            <a:chOff x="2278966" y="1484784"/>
            <a:chExt cx="829994" cy="523220"/>
          </a:xfrm>
        </p:grpSpPr>
        <p:sp>
          <p:nvSpPr>
            <p:cNvPr id="31" name="Полилиния 30"/>
            <p:cNvSpPr/>
            <p:nvPr/>
          </p:nvSpPr>
          <p:spPr>
            <a:xfrm>
              <a:off x="2278966" y="1688123"/>
              <a:ext cx="829994" cy="271976"/>
            </a:xfrm>
            <a:custGeom>
              <a:avLst/>
              <a:gdLst>
                <a:gd name="connsiteX0" fmla="*/ 0 w 829994"/>
                <a:gd name="connsiteY0" fmla="*/ 253219 h 271976"/>
                <a:gd name="connsiteX1" fmla="*/ 309489 w 829994"/>
                <a:gd name="connsiteY1" fmla="*/ 253219 h 271976"/>
                <a:gd name="connsiteX2" fmla="*/ 675249 w 829994"/>
                <a:gd name="connsiteY2" fmla="*/ 140677 h 271976"/>
                <a:gd name="connsiteX3" fmla="*/ 829994 w 829994"/>
                <a:gd name="connsiteY3" fmla="*/ 0 h 271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9994" h="271976">
                  <a:moveTo>
                    <a:pt x="0" y="253219"/>
                  </a:moveTo>
                  <a:cubicBezTo>
                    <a:pt x="98474" y="262597"/>
                    <a:pt x="196948" y="271976"/>
                    <a:pt x="309489" y="253219"/>
                  </a:cubicBezTo>
                  <a:cubicBezTo>
                    <a:pt x="422031" y="234462"/>
                    <a:pt x="588498" y="182880"/>
                    <a:pt x="675249" y="140677"/>
                  </a:cubicBezTo>
                  <a:cubicBezTo>
                    <a:pt x="762000" y="98474"/>
                    <a:pt x="795997" y="49237"/>
                    <a:pt x="829994" y="0"/>
                  </a:cubicBezTo>
                </a:path>
              </a:pathLst>
            </a:cu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411760" y="1484784"/>
              <a:ext cx="42832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4</a:t>
              </a:r>
              <a:endParaRPr lang="ru-RU" sz="2800" b="1" i="1" dirty="0">
                <a:solidFill>
                  <a:srgbClr val="C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3814014" y="1772816"/>
            <a:ext cx="829994" cy="523220"/>
            <a:chOff x="2278966" y="1484784"/>
            <a:chExt cx="829994" cy="523220"/>
          </a:xfrm>
        </p:grpSpPr>
        <p:sp>
          <p:nvSpPr>
            <p:cNvPr id="35" name="Полилиния 34"/>
            <p:cNvSpPr/>
            <p:nvPr/>
          </p:nvSpPr>
          <p:spPr>
            <a:xfrm>
              <a:off x="2278966" y="1688123"/>
              <a:ext cx="829994" cy="271976"/>
            </a:xfrm>
            <a:custGeom>
              <a:avLst/>
              <a:gdLst>
                <a:gd name="connsiteX0" fmla="*/ 0 w 829994"/>
                <a:gd name="connsiteY0" fmla="*/ 253219 h 271976"/>
                <a:gd name="connsiteX1" fmla="*/ 309489 w 829994"/>
                <a:gd name="connsiteY1" fmla="*/ 253219 h 271976"/>
                <a:gd name="connsiteX2" fmla="*/ 675249 w 829994"/>
                <a:gd name="connsiteY2" fmla="*/ 140677 h 271976"/>
                <a:gd name="connsiteX3" fmla="*/ 829994 w 829994"/>
                <a:gd name="connsiteY3" fmla="*/ 0 h 271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9994" h="271976">
                  <a:moveTo>
                    <a:pt x="0" y="253219"/>
                  </a:moveTo>
                  <a:cubicBezTo>
                    <a:pt x="98474" y="262597"/>
                    <a:pt x="196948" y="271976"/>
                    <a:pt x="309489" y="253219"/>
                  </a:cubicBezTo>
                  <a:cubicBezTo>
                    <a:pt x="422031" y="234462"/>
                    <a:pt x="588498" y="182880"/>
                    <a:pt x="675249" y="140677"/>
                  </a:cubicBezTo>
                  <a:cubicBezTo>
                    <a:pt x="762000" y="98474"/>
                    <a:pt x="795997" y="49237"/>
                    <a:pt x="829994" y="0"/>
                  </a:cubicBezTo>
                </a:path>
              </a:pathLst>
            </a:cu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411760" y="1484784"/>
              <a:ext cx="42832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5</a:t>
              </a:r>
              <a:endParaRPr lang="ru-RU" sz="2800" b="1" i="1" dirty="0">
                <a:solidFill>
                  <a:srgbClr val="C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5436096" y="1844824"/>
            <a:ext cx="864096" cy="523220"/>
            <a:chOff x="2244864" y="1484784"/>
            <a:chExt cx="864096" cy="523220"/>
          </a:xfrm>
        </p:grpSpPr>
        <p:sp>
          <p:nvSpPr>
            <p:cNvPr id="38" name="Полилиния 37"/>
            <p:cNvSpPr/>
            <p:nvPr/>
          </p:nvSpPr>
          <p:spPr>
            <a:xfrm>
              <a:off x="2278966" y="1688123"/>
              <a:ext cx="829994" cy="271976"/>
            </a:xfrm>
            <a:custGeom>
              <a:avLst/>
              <a:gdLst>
                <a:gd name="connsiteX0" fmla="*/ 0 w 829994"/>
                <a:gd name="connsiteY0" fmla="*/ 253219 h 271976"/>
                <a:gd name="connsiteX1" fmla="*/ 309489 w 829994"/>
                <a:gd name="connsiteY1" fmla="*/ 253219 h 271976"/>
                <a:gd name="connsiteX2" fmla="*/ 675249 w 829994"/>
                <a:gd name="connsiteY2" fmla="*/ 140677 h 271976"/>
                <a:gd name="connsiteX3" fmla="*/ 829994 w 829994"/>
                <a:gd name="connsiteY3" fmla="*/ 0 h 271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9994" h="271976">
                  <a:moveTo>
                    <a:pt x="0" y="253219"/>
                  </a:moveTo>
                  <a:cubicBezTo>
                    <a:pt x="98474" y="262597"/>
                    <a:pt x="196948" y="271976"/>
                    <a:pt x="309489" y="253219"/>
                  </a:cubicBezTo>
                  <a:cubicBezTo>
                    <a:pt x="422031" y="234462"/>
                    <a:pt x="588498" y="182880"/>
                    <a:pt x="675249" y="140677"/>
                  </a:cubicBezTo>
                  <a:cubicBezTo>
                    <a:pt x="762000" y="98474"/>
                    <a:pt x="795997" y="49237"/>
                    <a:pt x="829994" y="0"/>
                  </a:cubicBezTo>
                </a:path>
              </a:pathLst>
            </a:cu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244864" y="1484784"/>
              <a:ext cx="67197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20</a:t>
              </a:r>
              <a:endParaRPr lang="ru-RU" sz="2800" b="1" i="1" dirty="0">
                <a:solidFill>
                  <a:srgbClr val="C00000"/>
                </a:solidFill>
                <a:latin typeface="Bookman Old Style" pitchFamily="18" charset="0"/>
              </a:endParaRPr>
            </a:p>
          </p:txBody>
        </p:sp>
      </p:grpSp>
      <p:graphicFrame>
        <p:nvGraphicFramePr>
          <p:cNvPr id="10" name="Object 80"/>
          <p:cNvGraphicFramePr>
            <a:graphicFrameLocks noChangeAspect="1"/>
          </p:cNvGraphicFramePr>
          <p:nvPr/>
        </p:nvGraphicFramePr>
        <p:xfrm>
          <a:off x="3821113" y="4759672"/>
          <a:ext cx="2330894" cy="4730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6855" name="Формула" r:id="rId9" imgW="952200" imgH="177480" progId="Equation.3">
                  <p:embed/>
                </p:oleObj>
              </mc:Choice>
              <mc:Fallback>
                <p:oleObj name="Формула" r:id="rId9" imgW="952200" imgH="17748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1113" y="4759672"/>
                        <a:ext cx="2330894" cy="47302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62"/>
          <p:cNvGraphicFramePr>
            <a:graphicFrameLocks noChangeAspect="1"/>
          </p:cNvGraphicFramePr>
          <p:nvPr/>
        </p:nvGraphicFramePr>
        <p:xfrm>
          <a:off x="4283968" y="836737"/>
          <a:ext cx="3805558" cy="9360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6856" name="Формула" r:id="rId11" imgW="1600200" imgH="393480" progId="Equation.3">
                  <p:embed/>
                </p:oleObj>
              </mc:Choice>
              <mc:Fallback>
                <p:oleObj name="Формула" r:id="rId11" imgW="1600200" imgH="393480" progId="Equation.3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968" y="836737"/>
                        <a:ext cx="3805558" cy="936079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57150">
                        <a:solidFill>
                          <a:srgbClr val="6600CC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Text Box 24"/>
          <p:cNvSpPr txBox="1">
            <a:spLocks noChangeArrowheads="1"/>
          </p:cNvSpPr>
          <p:nvPr/>
        </p:nvSpPr>
        <p:spPr bwMode="auto">
          <a:xfrm>
            <a:off x="2555776" y="5445225"/>
            <a:ext cx="3888432" cy="830997"/>
          </a:xfrm>
          <a:prstGeom prst="rect">
            <a:avLst/>
          </a:prstGeom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rPr>
              <a:t>Ответ</a:t>
            </a:r>
            <a:r>
              <a:rPr lang="ru-RU" sz="3600" b="1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rPr>
              <a:t>:</a:t>
            </a:r>
            <a:r>
              <a:rPr lang="ru-RU" sz="4800" b="1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rPr>
              <a:t>  </a:t>
            </a:r>
            <a:endParaRPr lang="ru-RU" sz="48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graphicFrame>
        <p:nvGraphicFramePr>
          <p:cNvPr id="11" name="Object 80"/>
          <p:cNvGraphicFramePr>
            <a:graphicFrameLocks noChangeAspect="1"/>
          </p:cNvGraphicFramePr>
          <p:nvPr/>
        </p:nvGraphicFramePr>
        <p:xfrm>
          <a:off x="4644008" y="5407744"/>
          <a:ext cx="1472823" cy="973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6857" name="Формула" r:id="rId12" imgW="647640" imgH="393480" progId="Equation.3">
                  <p:embed/>
                </p:oleObj>
              </mc:Choice>
              <mc:Fallback>
                <p:oleObj name="Формула" r:id="rId12" imgW="647640" imgH="39348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5407744"/>
                        <a:ext cx="1472823" cy="9735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8"/>
          <p:cNvSpPr>
            <a:spLocks noChangeArrowheads="1"/>
          </p:cNvSpPr>
          <p:nvPr/>
        </p:nvSpPr>
        <p:spPr bwMode="auto">
          <a:xfrm>
            <a:off x="467544" y="1949931"/>
            <a:ext cx="828092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>
                <a:solidFill>
                  <a:srgbClr val="006C31"/>
                </a:solidFill>
                <a:latin typeface="Bookman Old Style" pitchFamily="18" charset="0"/>
                <a:cs typeface="+mn-cs"/>
              </a:rPr>
              <a:t>Равенства </a:t>
            </a:r>
            <a:r>
              <a:rPr lang="ru-RU" sz="2400" b="1" i="1" dirty="0">
                <a:solidFill>
                  <a:srgbClr val="006C3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А = </a:t>
            </a:r>
            <a:r>
              <a:rPr lang="en-US" sz="2400" b="1" i="1" dirty="0">
                <a:solidFill>
                  <a:srgbClr val="006C3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B</a:t>
            </a:r>
            <a:r>
              <a:rPr lang="ru-RU" sz="2400" i="1" dirty="0">
                <a:solidFill>
                  <a:srgbClr val="006C31"/>
                </a:solidFill>
                <a:latin typeface="Bookman Old Style" pitchFamily="18" charset="0"/>
                <a:cs typeface="+mn-cs"/>
              </a:rPr>
              <a:t> и </a:t>
            </a:r>
            <a:r>
              <a:rPr lang="ru-RU" sz="2400" b="1" i="1" dirty="0">
                <a:solidFill>
                  <a:srgbClr val="006C3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А </a:t>
            </a:r>
            <a:r>
              <a:rPr lang="ru-RU" sz="2400" b="1" i="1" dirty="0" smtClean="0">
                <a:solidFill>
                  <a:srgbClr val="006C3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– </a:t>
            </a:r>
            <a:r>
              <a:rPr lang="en-US" sz="2400" b="1" i="1" dirty="0">
                <a:solidFill>
                  <a:srgbClr val="006C3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B</a:t>
            </a:r>
            <a:r>
              <a:rPr lang="ru-RU" sz="2400" b="1" i="1" dirty="0">
                <a:solidFill>
                  <a:srgbClr val="006C3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 = 0</a:t>
            </a:r>
            <a:r>
              <a:rPr lang="ru-RU" sz="2400" i="1" dirty="0">
                <a:solidFill>
                  <a:srgbClr val="006C31"/>
                </a:solidFill>
                <a:latin typeface="Bookman Old Style" pitchFamily="18" charset="0"/>
                <a:cs typeface="+mn-cs"/>
              </a:rPr>
              <a:t> </a:t>
            </a:r>
            <a:r>
              <a:rPr lang="ru-RU" sz="2400" i="1" dirty="0" smtClean="0">
                <a:solidFill>
                  <a:srgbClr val="006C31"/>
                </a:solidFill>
                <a:latin typeface="Bookman Old Style" pitchFamily="18" charset="0"/>
                <a:cs typeface="+mn-cs"/>
              </a:rPr>
              <a:t>выражают одну </a:t>
            </a:r>
            <a:r>
              <a:rPr lang="ru-RU" sz="2400" i="1" dirty="0">
                <a:solidFill>
                  <a:srgbClr val="006C31"/>
                </a:solidFill>
                <a:latin typeface="Bookman Old Style" pitchFamily="18" charset="0"/>
                <a:cs typeface="+mn-cs"/>
              </a:rPr>
              <a:t>и ту же зависимость между А и </a:t>
            </a:r>
            <a:r>
              <a:rPr lang="en-US" sz="2400" i="1" dirty="0">
                <a:solidFill>
                  <a:srgbClr val="006C31"/>
                </a:solidFill>
                <a:latin typeface="Bookman Old Style" pitchFamily="18" charset="0"/>
                <a:cs typeface="+mn-cs"/>
              </a:rPr>
              <a:t>B</a:t>
            </a:r>
            <a:r>
              <a:rPr lang="ru-RU" sz="2400" i="1" dirty="0">
                <a:solidFill>
                  <a:srgbClr val="006C31"/>
                </a:solidFill>
                <a:latin typeface="Bookman Old Style" pitchFamily="18" charset="0"/>
                <a:cs typeface="+mn-cs"/>
              </a:rPr>
              <a:t>. </a:t>
            </a:r>
          </a:p>
        </p:txBody>
      </p:sp>
      <p:graphicFrame>
        <p:nvGraphicFramePr>
          <p:cNvPr id="26" name="Object 79"/>
          <p:cNvGraphicFramePr>
            <a:graphicFrameLocks noChangeAspect="1"/>
          </p:cNvGraphicFramePr>
          <p:nvPr/>
        </p:nvGraphicFramePr>
        <p:xfrm>
          <a:off x="3225800" y="4077072"/>
          <a:ext cx="4484688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809" name="Формула" r:id="rId3" imgW="1790640" imgH="203040" progId="Equation.3">
                  <p:embed/>
                </p:oleObj>
              </mc:Choice>
              <mc:Fallback>
                <p:oleObj name="Формула" r:id="rId3" imgW="1790640" imgH="203040" progId="Equation.3">
                  <p:embed/>
                  <p:pic>
                    <p:nvPicPr>
                      <p:cNvPr id="0" name="Object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5800" y="4077072"/>
                        <a:ext cx="4484688" cy="53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395535" y="405334"/>
            <a:ext cx="4320481" cy="647402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r>
              <a:rPr lang="ru-RU" sz="2800" b="1" i="1" dirty="0" smtClean="0">
                <a:solidFill>
                  <a:srgbClr val="000099"/>
                </a:solidFill>
                <a:latin typeface="Bookman Old Style" pitchFamily="18" charset="0"/>
              </a:rPr>
              <a:t>Решить уравнение</a:t>
            </a:r>
            <a:endParaRPr lang="en-US" sz="2800" b="1" i="1" dirty="0" smtClean="0">
              <a:solidFill>
                <a:srgbClr val="000099"/>
              </a:solidFill>
              <a:latin typeface="Bookman Old Style" pitchFamily="18" charset="0"/>
            </a:endParaRPr>
          </a:p>
        </p:txBody>
      </p:sp>
      <p:graphicFrame>
        <p:nvGraphicFramePr>
          <p:cNvPr id="28" name="Object 62"/>
          <p:cNvGraphicFramePr>
            <a:graphicFrameLocks noChangeAspect="1"/>
          </p:cNvGraphicFramePr>
          <p:nvPr/>
        </p:nvGraphicFramePr>
        <p:xfrm>
          <a:off x="1182688" y="3021013"/>
          <a:ext cx="4303712" cy="1141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810" name="Формула" r:id="rId5" imgW="1625400" imgH="431640" progId="Equation.3">
                  <p:embed/>
                </p:oleObj>
              </mc:Choice>
              <mc:Fallback>
                <p:oleObj name="Формула" r:id="rId5" imgW="1625400" imgH="43164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2688" y="3021013"/>
                        <a:ext cx="4303712" cy="1141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Группа 28"/>
          <p:cNvGrpSpPr/>
          <p:nvPr/>
        </p:nvGrpSpPr>
        <p:grpSpPr>
          <a:xfrm>
            <a:off x="5452496" y="3140968"/>
            <a:ext cx="3223960" cy="1026941"/>
            <a:chOff x="6372199" y="2195233"/>
            <a:chExt cx="3223960" cy="1026941"/>
          </a:xfrm>
        </p:grpSpPr>
        <p:sp>
          <p:nvSpPr>
            <p:cNvPr id="30" name="Полилиния 29"/>
            <p:cNvSpPr/>
            <p:nvPr/>
          </p:nvSpPr>
          <p:spPr>
            <a:xfrm>
              <a:off x="6400800" y="2195233"/>
              <a:ext cx="14068" cy="1026941"/>
            </a:xfrm>
            <a:custGeom>
              <a:avLst/>
              <a:gdLst>
                <a:gd name="connsiteX0" fmla="*/ 0 w 14068"/>
                <a:gd name="connsiteY0" fmla="*/ 0 h 1026941"/>
                <a:gd name="connsiteX1" fmla="*/ 14068 w 14068"/>
                <a:gd name="connsiteY1" fmla="*/ 1026941 h 10269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068" h="1026941">
                  <a:moveTo>
                    <a:pt x="0" y="0"/>
                  </a:moveTo>
                  <a:lnTo>
                    <a:pt x="14068" y="1026941"/>
                  </a:lnTo>
                </a:path>
              </a:pathLst>
            </a:custGeom>
            <a:ln w="57150">
              <a:solidFill>
                <a:srgbClr val="C0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Text Box 24"/>
            <p:cNvSpPr txBox="1">
              <a:spLocks noChangeArrowheads="1"/>
            </p:cNvSpPr>
            <p:nvPr/>
          </p:nvSpPr>
          <p:spPr bwMode="auto">
            <a:xfrm>
              <a:off x="6372199" y="2374697"/>
              <a:ext cx="322396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200" b="1" i="1" dirty="0" smtClean="0">
                  <a:solidFill>
                    <a:srgbClr val="C00000"/>
                  </a:solidFill>
                  <a:latin typeface="Bookman Old Style" pitchFamily="18" charset="0"/>
                  <a:sym typeface="Symbol"/>
                </a:rPr>
                <a:t> </a:t>
              </a:r>
              <a:r>
                <a:rPr lang="ru-RU" sz="3200" b="1" i="1" dirty="0" err="1" smtClean="0">
                  <a:solidFill>
                    <a:srgbClr val="C00000"/>
                  </a:solidFill>
                  <a:latin typeface="Bookman Old Style" pitchFamily="18" charset="0"/>
                  <a:sym typeface="Symbol"/>
                </a:rPr>
                <a:t>х</a:t>
              </a:r>
              <a:r>
                <a:rPr lang="ru-RU" sz="3200" b="1" i="1" dirty="0" smtClean="0">
                  <a:solidFill>
                    <a:srgbClr val="C00000"/>
                  </a:solidFill>
                  <a:latin typeface="Bookman Old Style" pitchFamily="18" charset="0"/>
                  <a:sym typeface="Symbol"/>
                </a:rPr>
                <a:t>(</a:t>
              </a:r>
              <a:r>
                <a:rPr lang="ru-RU" sz="3200" b="1" i="1" dirty="0" err="1" smtClean="0">
                  <a:solidFill>
                    <a:srgbClr val="C00000"/>
                  </a:solidFill>
                  <a:latin typeface="Bookman Old Style" pitchFamily="18" charset="0"/>
                  <a:sym typeface="Symbol"/>
                </a:rPr>
                <a:t>х</a:t>
              </a:r>
              <a:r>
                <a:rPr lang="ru-RU" sz="3200" b="1" i="1" dirty="0" smtClean="0">
                  <a:solidFill>
                    <a:srgbClr val="C00000"/>
                  </a:solidFill>
                  <a:latin typeface="Bookman Old Style" pitchFamily="18" charset="0"/>
                  <a:sym typeface="Symbol"/>
                </a:rPr>
                <a:t>–5) ≠ 0</a:t>
              </a:r>
              <a:endParaRPr lang="ru-RU" sz="3200" b="1" i="1" dirty="0">
                <a:solidFill>
                  <a:srgbClr val="C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3" name="Группа 31"/>
          <p:cNvGrpSpPr/>
          <p:nvPr/>
        </p:nvGrpSpPr>
        <p:grpSpPr>
          <a:xfrm>
            <a:off x="1022103" y="2564904"/>
            <a:ext cx="829994" cy="547323"/>
            <a:chOff x="2278966" y="1412776"/>
            <a:chExt cx="829994" cy="547323"/>
          </a:xfrm>
        </p:grpSpPr>
        <p:sp>
          <p:nvSpPr>
            <p:cNvPr id="33" name="Полилиния 32"/>
            <p:cNvSpPr/>
            <p:nvPr/>
          </p:nvSpPr>
          <p:spPr>
            <a:xfrm>
              <a:off x="2278966" y="1688123"/>
              <a:ext cx="829994" cy="271976"/>
            </a:xfrm>
            <a:custGeom>
              <a:avLst/>
              <a:gdLst>
                <a:gd name="connsiteX0" fmla="*/ 0 w 829994"/>
                <a:gd name="connsiteY0" fmla="*/ 253219 h 271976"/>
                <a:gd name="connsiteX1" fmla="*/ 309489 w 829994"/>
                <a:gd name="connsiteY1" fmla="*/ 253219 h 271976"/>
                <a:gd name="connsiteX2" fmla="*/ 675249 w 829994"/>
                <a:gd name="connsiteY2" fmla="*/ 140677 h 271976"/>
                <a:gd name="connsiteX3" fmla="*/ 829994 w 829994"/>
                <a:gd name="connsiteY3" fmla="*/ 0 h 271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9994" h="271976">
                  <a:moveTo>
                    <a:pt x="0" y="253219"/>
                  </a:moveTo>
                  <a:cubicBezTo>
                    <a:pt x="98474" y="262597"/>
                    <a:pt x="196948" y="271976"/>
                    <a:pt x="309489" y="253219"/>
                  </a:cubicBezTo>
                  <a:cubicBezTo>
                    <a:pt x="422031" y="234462"/>
                    <a:pt x="588498" y="182880"/>
                    <a:pt x="675249" y="140677"/>
                  </a:cubicBezTo>
                  <a:cubicBezTo>
                    <a:pt x="762000" y="98474"/>
                    <a:pt x="795997" y="49237"/>
                    <a:pt x="829994" y="0"/>
                  </a:cubicBezTo>
                </a:path>
              </a:pathLst>
            </a:cu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491239" y="1412776"/>
              <a:ext cx="52931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b="1" i="1" dirty="0" err="1" smtClean="0">
                  <a:solidFill>
                    <a:srgbClr val="C00000"/>
                  </a:solidFill>
                  <a:latin typeface="Bookman Old Style" pitchFamily="18" charset="0"/>
                </a:rPr>
                <a:t>х</a:t>
              </a:r>
              <a:r>
                <a:rPr lang="ru-RU" sz="28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 </a:t>
              </a:r>
              <a:endParaRPr lang="ru-RU" sz="2800" b="1" i="1" dirty="0">
                <a:solidFill>
                  <a:srgbClr val="C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4" name="Группа 34"/>
          <p:cNvGrpSpPr/>
          <p:nvPr/>
        </p:nvGrpSpPr>
        <p:grpSpPr>
          <a:xfrm>
            <a:off x="2157147" y="2564904"/>
            <a:ext cx="991094" cy="528159"/>
            <a:chOff x="2117866" y="1431940"/>
            <a:chExt cx="991094" cy="528159"/>
          </a:xfrm>
        </p:grpSpPr>
        <p:sp>
          <p:nvSpPr>
            <p:cNvPr id="36" name="Полилиния 35"/>
            <p:cNvSpPr/>
            <p:nvPr/>
          </p:nvSpPr>
          <p:spPr>
            <a:xfrm>
              <a:off x="2278966" y="1688123"/>
              <a:ext cx="829994" cy="271976"/>
            </a:xfrm>
            <a:custGeom>
              <a:avLst/>
              <a:gdLst>
                <a:gd name="connsiteX0" fmla="*/ 0 w 829994"/>
                <a:gd name="connsiteY0" fmla="*/ 253219 h 271976"/>
                <a:gd name="connsiteX1" fmla="*/ 309489 w 829994"/>
                <a:gd name="connsiteY1" fmla="*/ 253219 h 271976"/>
                <a:gd name="connsiteX2" fmla="*/ 675249 w 829994"/>
                <a:gd name="connsiteY2" fmla="*/ 140677 h 271976"/>
                <a:gd name="connsiteX3" fmla="*/ 829994 w 829994"/>
                <a:gd name="connsiteY3" fmla="*/ 0 h 271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9994" h="271976">
                  <a:moveTo>
                    <a:pt x="0" y="253219"/>
                  </a:moveTo>
                  <a:cubicBezTo>
                    <a:pt x="98474" y="262597"/>
                    <a:pt x="196948" y="271976"/>
                    <a:pt x="309489" y="253219"/>
                  </a:cubicBezTo>
                  <a:cubicBezTo>
                    <a:pt x="422031" y="234462"/>
                    <a:pt x="588498" y="182880"/>
                    <a:pt x="675249" y="140677"/>
                  </a:cubicBezTo>
                  <a:cubicBezTo>
                    <a:pt x="762000" y="98474"/>
                    <a:pt x="795997" y="49237"/>
                    <a:pt x="829994" y="0"/>
                  </a:cubicBezTo>
                </a:path>
              </a:pathLst>
            </a:cu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117866" y="1431940"/>
              <a:ext cx="83067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b="1" i="1" dirty="0" err="1" smtClean="0">
                  <a:solidFill>
                    <a:srgbClr val="C00000"/>
                  </a:solidFill>
                  <a:latin typeface="Bookman Old Style" pitchFamily="18" charset="0"/>
                </a:rPr>
                <a:t>х</a:t>
              </a:r>
              <a:r>
                <a:rPr lang="ru-RU" sz="28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–5</a:t>
              </a:r>
              <a:endParaRPr lang="ru-RU" sz="2800" b="1" i="1" dirty="0">
                <a:solidFill>
                  <a:srgbClr val="C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5" name="Группа 37"/>
          <p:cNvGrpSpPr/>
          <p:nvPr/>
        </p:nvGrpSpPr>
        <p:grpSpPr>
          <a:xfrm>
            <a:off x="3453974" y="2636912"/>
            <a:ext cx="829994" cy="523220"/>
            <a:chOff x="2278966" y="1484784"/>
            <a:chExt cx="829994" cy="523220"/>
          </a:xfrm>
        </p:grpSpPr>
        <p:sp>
          <p:nvSpPr>
            <p:cNvPr id="39" name="Полилиния 38"/>
            <p:cNvSpPr/>
            <p:nvPr/>
          </p:nvSpPr>
          <p:spPr>
            <a:xfrm>
              <a:off x="2278966" y="1688123"/>
              <a:ext cx="829994" cy="271976"/>
            </a:xfrm>
            <a:custGeom>
              <a:avLst/>
              <a:gdLst>
                <a:gd name="connsiteX0" fmla="*/ 0 w 829994"/>
                <a:gd name="connsiteY0" fmla="*/ 253219 h 271976"/>
                <a:gd name="connsiteX1" fmla="*/ 309489 w 829994"/>
                <a:gd name="connsiteY1" fmla="*/ 253219 h 271976"/>
                <a:gd name="connsiteX2" fmla="*/ 675249 w 829994"/>
                <a:gd name="connsiteY2" fmla="*/ 140677 h 271976"/>
                <a:gd name="connsiteX3" fmla="*/ 829994 w 829994"/>
                <a:gd name="connsiteY3" fmla="*/ 0 h 271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9994" h="271976">
                  <a:moveTo>
                    <a:pt x="0" y="253219"/>
                  </a:moveTo>
                  <a:cubicBezTo>
                    <a:pt x="98474" y="262597"/>
                    <a:pt x="196948" y="271976"/>
                    <a:pt x="309489" y="253219"/>
                  </a:cubicBezTo>
                  <a:cubicBezTo>
                    <a:pt x="422031" y="234462"/>
                    <a:pt x="588498" y="182880"/>
                    <a:pt x="675249" y="140677"/>
                  </a:cubicBezTo>
                  <a:cubicBezTo>
                    <a:pt x="762000" y="98474"/>
                    <a:pt x="795997" y="49237"/>
                    <a:pt x="829994" y="0"/>
                  </a:cubicBezTo>
                </a:path>
              </a:pathLst>
            </a:cu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464614" y="1484784"/>
              <a:ext cx="42832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1</a:t>
              </a:r>
              <a:endParaRPr lang="ru-RU" sz="2800" b="1" i="1" dirty="0">
                <a:solidFill>
                  <a:srgbClr val="C00000"/>
                </a:solidFill>
                <a:latin typeface="Bookman Old Style" pitchFamily="18" charset="0"/>
              </a:endParaRPr>
            </a:p>
          </p:txBody>
        </p:sp>
      </p:grpSp>
      <p:graphicFrame>
        <p:nvGraphicFramePr>
          <p:cNvPr id="41" name="Object 62"/>
          <p:cNvGraphicFramePr>
            <a:graphicFrameLocks noChangeAspect="1"/>
          </p:cNvGraphicFramePr>
          <p:nvPr/>
        </p:nvGraphicFramePr>
        <p:xfrm>
          <a:off x="4229264" y="792162"/>
          <a:ext cx="3603462" cy="11246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811" name="Формула" r:id="rId7" imgW="1384200" imgH="431640" progId="Equation.3">
                  <p:embed/>
                </p:oleObj>
              </mc:Choice>
              <mc:Fallback>
                <p:oleObj name="Формула" r:id="rId7" imgW="1384200" imgH="431640" progId="Equation.3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9264" y="792162"/>
                        <a:ext cx="3603462" cy="1124669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57150">
                        <a:solidFill>
                          <a:srgbClr val="6600CC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Прямоугольник 41"/>
          <p:cNvSpPr/>
          <p:nvPr/>
        </p:nvSpPr>
        <p:spPr>
          <a:xfrm>
            <a:off x="611560" y="1268760"/>
            <a:ext cx="12458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rPr>
              <a:t>ОДЗ:</a:t>
            </a:r>
            <a:endParaRPr lang="ru-RU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1835696" y="1052736"/>
            <a:ext cx="1223412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err="1" smtClean="0">
                <a:solidFill>
                  <a:srgbClr val="000099"/>
                </a:solidFill>
                <a:latin typeface="Bookman Old Style" pitchFamily="18" charset="0"/>
                <a:sym typeface="Symbol"/>
              </a:rPr>
              <a:t>х</a:t>
            </a:r>
            <a:r>
              <a:rPr lang="ru-RU" sz="3200" b="1" i="1" dirty="0" smtClean="0">
                <a:solidFill>
                  <a:srgbClr val="000099"/>
                </a:solidFill>
                <a:latin typeface="Bookman Old Style" pitchFamily="18" charset="0"/>
                <a:sym typeface="Symbol"/>
              </a:rPr>
              <a:t> ≠ 0</a:t>
            </a:r>
          </a:p>
          <a:p>
            <a:r>
              <a:rPr lang="ru-RU" sz="3200" b="1" i="1" dirty="0" err="1" smtClean="0">
                <a:solidFill>
                  <a:srgbClr val="000099"/>
                </a:solidFill>
                <a:latin typeface="Bookman Old Style" pitchFamily="18" charset="0"/>
                <a:sym typeface="Symbol"/>
              </a:rPr>
              <a:t>х</a:t>
            </a:r>
            <a:r>
              <a:rPr lang="ru-RU" sz="3200" b="1" i="1" dirty="0" smtClean="0">
                <a:solidFill>
                  <a:srgbClr val="000099"/>
                </a:solidFill>
                <a:latin typeface="Bookman Old Style" pitchFamily="18" charset="0"/>
                <a:sym typeface="Symbol"/>
              </a:rPr>
              <a:t> ≠ 5</a:t>
            </a:r>
            <a:endParaRPr lang="ru-RU" dirty="0">
              <a:solidFill>
                <a:srgbClr val="000099"/>
              </a:solidFill>
            </a:endParaRPr>
          </a:p>
        </p:txBody>
      </p:sp>
      <p:graphicFrame>
        <p:nvGraphicFramePr>
          <p:cNvPr id="8" name="Object 79"/>
          <p:cNvGraphicFramePr>
            <a:graphicFrameLocks noChangeAspect="1"/>
          </p:cNvGraphicFramePr>
          <p:nvPr/>
        </p:nvGraphicFramePr>
        <p:xfrm>
          <a:off x="3213671" y="5173861"/>
          <a:ext cx="1430337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812" name="Формула" r:id="rId9" imgW="571320" imgH="215640" progId="Equation.3">
                  <p:embed/>
                </p:oleObj>
              </mc:Choice>
              <mc:Fallback>
                <p:oleObj name="Формула" r:id="rId9" imgW="571320" imgH="2156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3671" y="5173861"/>
                        <a:ext cx="1430337" cy="574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Text Box 24"/>
          <p:cNvSpPr txBox="1">
            <a:spLocks noChangeArrowheads="1"/>
          </p:cNvSpPr>
          <p:nvPr/>
        </p:nvSpPr>
        <p:spPr bwMode="auto">
          <a:xfrm>
            <a:off x="2843808" y="5733256"/>
            <a:ext cx="3888432" cy="830997"/>
          </a:xfrm>
          <a:prstGeom prst="rect">
            <a:avLst/>
          </a:prstGeom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rPr>
              <a:t>Ответ</a:t>
            </a:r>
            <a:r>
              <a:rPr lang="ru-RU" sz="3600" b="1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rPr>
              <a:t>:</a:t>
            </a:r>
            <a:r>
              <a:rPr lang="ru-RU" sz="4800" b="1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rPr>
              <a:t>  </a:t>
            </a:r>
            <a:endParaRPr lang="ru-RU" sz="48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graphicFrame>
        <p:nvGraphicFramePr>
          <p:cNvPr id="20" name="Object 79"/>
          <p:cNvGraphicFramePr>
            <a:graphicFrameLocks noChangeAspect="1"/>
          </p:cNvGraphicFramePr>
          <p:nvPr/>
        </p:nvGraphicFramePr>
        <p:xfrm>
          <a:off x="3203848" y="4581128"/>
          <a:ext cx="292735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813" name="Формула" r:id="rId11" imgW="1168200" imgH="203040" progId="Equation.3">
                  <p:embed/>
                </p:oleObj>
              </mc:Choice>
              <mc:Fallback>
                <p:oleObj name="Формула" r:id="rId11" imgW="1168200" imgH="2030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4581128"/>
                        <a:ext cx="2927350" cy="53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6"/>
          <p:cNvGraphicFramePr>
            <a:graphicFrameLocks noChangeAspect="1"/>
          </p:cNvGraphicFramePr>
          <p:nvPr/>
        </p:nvGraphicFramePr>
        <p:xfrm>
          <a:off x="5004048" y="5157192"/>
          <a:ext cx="1239838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814" name="Формула" r:id="rId13" imgW="495000" imgH="228600" progId="Equation.3">
                  <p:embed/>
                </p:oleObj>
              </mc:Choice>
              <mc:Fallback>
                <p:oleObj name="Формула" r:id="rId13" imgW="495000" imgH="228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5157192"/>
                        <a:ext cx="1239838" cy="608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6"/>
          <p:cNvGraphicFramePr>
            <a:graphicFrameLocks noChangeAspect="1"/>
          </p:cNvGraphicFramePr>
          <p:nvPr/>
        </p:nvGraphicFramePr>
        <p:xfrm>
          <a:off x="4867275" y="5868978"/>
          <a:ext cx="1271588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815" name="Формула" r:id="rId15" imgW="507960" imgH="177480" progId="Equation.3">
                  <p:embed/>
                </p:oleObj>
              </mc:Choice>
              <mc:Fallback>
                <p:oleObj name="Формула" r:id="rId15" imgW="507960" imgH="177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7275" y="5868978"/>
                        <a:ext cx="1271588" cy="47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Прямоугольник 28"/>
          <p:cNvSpPr/>
          <p:nvPr/>
        </p:nvSpPr>
        <p:spPr>
          <a:xfrm>
            <a:off x="6228184" y="5157192"/>
            <a:ext cx="13692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Bookman Old Style" pitchFamily="18" charset="0"/>
                <a:sym typeface="Symbol"/>
              </a:rPr>
              <a:t> ОДЗ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42" grpId="0"/>
      <p:bldP spid="43" grpId="0"/>
      <p:bldP spid="45" grpId="0" animBg="1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8"/>
          <p:cNvSpPr txBox="1">
            <a:spLocks noChangeArrowheads="1"/>
          </p:cNvSpPr>
          <p:nvPr/>
        </p:nvSpPr>
        <p:spPr bwMode="auto">
          <a:xfrm>
            <a:off x="2051720" y="1196752"/>
            <a:ext cx="6624736" cy="812530"/>
          </a:xfrm>
          <a:prstGeom prst="rect">
            <a:avLst/>
          </a:prstGeom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</a:pPr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1) Найти общий знаменатель дробей, входящих в уравнение</a:t>
            </a:r>
            <a:endParaRPr lang="ru-RU" sz="26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13" name="TextBox 18"/>
          <p:cNvSpPr txBox="1">
            <a:spLocks noChangeArrowheads="1"/>
          </p:cNvSpPr>
          <p:nvPr/>
        </p:nvSpPr>
        <p:spPr bwMode="auto">
          <a:xfrm>
            <a:off x="2051720" y="2236861"/>
            <a:ext cx="6624736" cy="812530"/>
          </a:xfrm>
          <a:prstGeom prst="rect">
            <a:avLst/>
          </a:prstGeom>
          <a:solidFill>
            <a:srgbClr val="FFFF66"/>
          </a:solidFill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</a:pPr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2) Найти область допустимых значений (ОДЗ)</a:t>
            </a:r>
            <a:endParaRPr lang="ru-RU" sz="26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051720" y="3276970"/>
            <a:ext cx="6624736" cy="892552"/>
          </a:xfrm>
          <a:prstGeom prst="rect">
            <a:avLst/>
          </a:prstGeom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3) Привести все члены уравнения к общему знаменателю</a:t>
            </a:r>
            <a:endParaRPr lang="ru-RU" sz="26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18" name="TextBox 18"/>
          <p:cNvSpPr txBox="1">
            <a:spLocks noChangeArrowheads="1"/>
          </p:cNvSpPr>
          <p:nvPr/>
        </p:nvSpPr>
        <p:spPr bwMode="auto">
          <a:xfrm>
            <a:off x="2051720" y="4397101"/>
            <a:ext cx="6624736" cy="892552"/>
          </a:xfrm>
          <a:prstGeom prst="rect">
            <a:avLst/>
          </a:prstGeom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4) Решить получившееся целое уравнение</a:t>
            </a:r>
            <a:endParaRPr lang="ru-RU" sz="26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-180528" y="312155"/>
            <a:ext cx="9540552" cy="81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lang="ru-RU" sz="2600" b="1" i="1" dirty="0" smtClean="0">
                <a:solidFill>
                  <a:srgbClr val="002060"/>
                </a:solidFill>
                <a:latin typeface="Bookman Old Style" pitchFamily="18" charset="0"/>
                <a:cs typeface="+mn-cs"/>
              </a:rPr>
              <a:t>При решении др. рациональных уравнений целесообразно поступать следующим образом:</a:t>
            </a:r>
          </a:p>
        </p:txBody>
      </p:sp>
      <p:sp>
        <p:nvSpPr>
          <p:cNvPr id="14" name="TextBox 18"/>
          <p:cNvSpPr txBox="1">
            <a:spLocks noChangeArrowheads="1"/>
          </p:cNvSpPr>
          <p:nvPr/>
        </p:nvSpPr>
        <p:spPr bwMode="auto">
          <a:xfrm>
            <a:off x="2051720" y="5517232"/>
            <a:ext cx="6624736" cy="812530"/>
          </a:xfrm>
          <a:prstGeom prst="rect">
            <a:avLst/>
          </a:prstGeom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</a:pPr>
            <a:r>
              <a:rPr lang="ru-RU" sz="2600" b="1" i="1" dirty="0" smtClean="0">
                <a:solidFill>
                  <a:srgbClr val="000099"/>
                </a:solidFill>
                <a:latin typeface="Bookman Old Style" pitchFamily="18" charset="0"/>
              </a:rPr>
              <a:t>5) Исключить те корни, которые не входят в ОДЗ</a:t>
            </a:r>
            <a:endParaRPr lang="ru-RU" sz="26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6" grpId="0" animBg="1"/>
      <p:bldP spid="18" grpId="0" animBg="1"/>
      <p:bldP spid="14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1605</TotalTime>
  <Words>351</Words>
  <Application>Microsoft Office PowerPoint</Application>
  <PresentationFormat>Экран (4:3)</PresentationFormat>
  <Paragraphs>71</Paragraphs>
  <Slides>10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Оформление по умолчанию</vt:lpstr>
      <vt:lpstr>1_Diseño predeterminado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Малая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Алгебра 8 класс</dc:subject>
  <dc:creator>Малая Елена Васильевна</dc:creator>
  <cp:lastModifiedBy>Юлия</cp:lastModifiedBy>
  <cp:revision>128</cp:revision>
  <dcterms:created xsi:type="dcterms:W3CDTF">2012-08-12T16:04:58Z</dcterms:created>
  <dcterms:modified xsi:type="dcterms:W3CDTF">2019-02-03T12:25:22Z</dcterms:modified>
</cp:coreProperties>
</file>