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3"/>
  </p:notesMasterIdLst>
  <p:sldIdLst>
    <p:sldId id="278" r:id="rId3"/>
    <p:sldId id="287" r:id="rId4"/>
    <p:sldId id="344" r:id="rId5"/>
    <p:sldId id="390" r:id="rId6"/>
    <p:sldId id="268" r:id="rId7"/>
    <p:sldId id="376" r:id="rId8"/>
    <p:sldId id="367" r:id="rId9"/>
    <p:sldId id="389" r:id="rId10"/>
    <p:sldId id="343" r:id="rId11"/>
    <p:sldId id="3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3662" autoAdjust="0"/>
  </p:normalViewPr>
  <p:slideViewPr>
    <p:cSldViewPr>
      <p:cViewPr>
        <p:scale>
          <a:sx n="76" d="100"/>
          <a:sy n="76" d="100"/>
        </p:scale>
        <p:origin x="-114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104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CC1A8-D739-42EC-81DF-677624B0D98E}" type="slidenum">
              <a:rPr lang="ru-RU"/>
              <a:pPr/>
              <a:t>2</a:t>
            </a:fld>
            <a:endParaRPr lang="ru-RU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E53FF-4FB4-4497-8282-71B5C798BC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BA683-1F34-4D07-9FAD-9F5C068BAAD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AF0BE-5F8F-486B-9E81-DCCF687F7A3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4E101-8A7F-42BD-AB1F-4AFAA1150D0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4085A-7F2F-43BA-8FDB-BFDA9C23424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21A6E-D654-41C4-8960-B387CE99D4C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DD259-D244-4617-BF76-88924D96B6E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F8CA4-CF75-4068-9BD6-876DC2D42BB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D354C-3735-41E3-BA69-2485ECFC4A1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0F057-0F01-4A44-95D0-B0844CD191E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BBD06-4141-42EE-A699-80E01B03652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D38BB-EC54-4111-9C21-68E564384B9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6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316600-6716-414B-8765-64A847F08EAF}" type="slidenum">
              <a:rPr lang="es-E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‹#›</a:t>
            </a:fld>
            <a:endParaRPr lang="es-E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2873" y="2105561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03.02.2019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Georgia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67544" y="1949931"/>
            <a:ext cx="82809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Равенства </a:t>
            </a:r>
            <a:r>
              <a:rPr lang="ru-RU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А = </a:t>
            </a:r>
            <a:r>
              <a:rPr lang="en-US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 и </a:t>
            </a:r>
            <a:r>
              <a:rPr lang="ru-RU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А </a:t>
            </a:r>
            <a:r>
              <a:rPr lang="ru-RU" sz="2400" b="1" i="1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– </a:t>
            </a:r>
            <a:r>
              <a:rPr lang="en-US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r>
              <a:rPr lang="ru-RU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 = 0</a:t>
            </a: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2400" i="1" dirty="0" smtClean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выражают одну </a:t>
            </a: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и ту же зависимость между А и </a:t>
            </a:r>
            <a:r>
              <a:rPr lang="en-US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B</a:t>
            </a: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. </a:t>
            </a:r>
          </a:p>
        </p:txBody>
      </p:sp>
      <p:graphicFrame>
        <p:nvGraphicFramePr>
          <p:cNvPr id="26" name="Object 79"/>
          <p:cNvGraphicFramePr>
            <a:graphicFrameLocks noChangeAspect="1"/>
          </p:cNvGraphicFramePr>
          <p:nvPr/>
        </p:nvGraphicFramePr>
        <p:xfrm>
          <a:off x="2987824" y="4221088"/>
          <a:ext cx="49609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79" name="Формула" r:id="rId3" imgW="1981080" imgH="203040" progId="Equation.3">
                  <p:embed/>
                </p:oleObj>
              </mc:Choice>
              <mc:Fallback>
                <p:oleObj name="Формула" r:id="rId3" imgW="1981080" imgH="20304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221088"/>
                        <a:ext cx="496093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95535" y="405334"/>
            <a:ext cx="4320481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Решить уравнение</a:t>
            </a:r>
            <a:endParaRPr lang="en-US" sz="2800" b="1" i="1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8" name="Object 62"/>
          <p:cNvGraphicFramePr>
            <a:graphicFrameLocks noChangeAspect="1"/>
          </p:cNvGraphicFramePr>
          <p:nvPr/>
        </p:nvGraphicFramePr>
        <p:xfrm>
          <a:off x="1249145" y="3036367"/>
          <a:ext cx="4170362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0" name="Формула" r:id="rId5" imgW="1574640" imgH="419040" progId="Equation.3">
                  <p:embed/>
                </p:oleObj>
              </mc:Choice>
              <mc:Fallback>
                <p:oleObj name="Формула" r:id="rId5" imgW="1574640" imgH="419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145" y="3036367"/>
                        <a:ext cx="4170362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Группа 28"/>
          <p:cNvGrpSpPr/>
          <p:nvPr/>
        </p:nvGrpSpPr>
        <p:grpSpPr>
          <a:xfrm>
            <a:off x="5452496" y="3140968"/>
            <a:ext cx="3223960" cy="1026941"/>
            <a:chOff x="6372199" y="2195233"/>
            <a:chExt cx="3223960" cy="1026941"/>
          </a:xfrm>
        </p:grpSpPr>
        <p:sp>
          <p:nvSpPr>
            <p:cNvPr id="30" name="Полилиния 29"/>
            <p:cNvSpPr/>
            <p:nvPr/>
          </p:nvSpPr>
          <p:spPr>
            <a:xfrm>
              <a:off x="6400800" y="2195233"/>
              <a:ext cx="14068" cy="1026941"/>
            </a:xfrm>
            <a:custGeom>
              <a:avLst/>
              <a:gdLst>
                <a:gd name="connsiteX0" fmla="*/ 0 w 14068"/>
                <a:gd name="connsiteY0" fmla="*/ 0 h 1026941"/>
                <a:gd name="connsiteX1" fmla="*/ 14068 w 14068"/>
                <a:gd name="connsiteY1" fmla="*/ 1026941 h 102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8" h="1026941">
                  <a:moveTo>
                    <a:pt x="0" y="0"/>
                  </a:moveTo>
                  <a:lnTo>
                    <a:pt x="14068" y="1026941"/>
                  </a:lnTo>
                </a:path>
              </a:pathLst>
            </a:custGeom>
            <a:ln w="57150"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 Box 24"/>
            <p:cNvSpPr txBox="1">
              <a:spLocks noChangeArrowheads="1"/>
            </p:cNvSpPr>
            <p:nvPr/>
          </p:nvSpPr>
          <p:spPr bwMode="auto">
            <a:xfrm>
              <a:off x="6372199" y="2374697"/>
              <a:ext cx="322396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 dirty="0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 (</a:t>
              </a:r>
              <a:r>
                <a:rPr lang="ru-RU" sz="3200" b="1" i="1" dirty="0" err="1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х</a:t>
              </a:r>
              <a:r>
                <a:rPr lang="ru-RU" sz="3200" b="1" i="1" dirty="0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–3)(х+3) ≠ 0</a:t>
              </a:r>
              <a:endParaRPr lang="ru-RU" sz="32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827584" y="2780928"/>
            <a:ext cx="1024513" cy="523220"/>
            <a:chOff x="2084447" y="1484784"/>
            <a:chExt cx="1024513" cy="523220"/>
          </a:xfrm>
        </p:grpSpPr>
        <p:sp>
          <p:nvSpPr>
            <p:cNvPr id="33" name="Полилиния 32"/>
            <p:cNvSpPr/>
            <p:nvPr/>
          </p:nvSpPr>
          <p:spPr>
            <a:xfrm>
              <a:off x="2278966" y="1688123"/>
              <a:ext cx="829994" cy="271976"/>
            </a:xfrm>
            <a:custGeom>
              <a:avLst/>
              <a:gdLst>
                <a:gd name="connsiteX0" fmla="*/ 0 w 829994"/>
                <a:gd name="connsiteY0" fmla="*/ 253219 h 271976"/>
                <a:gd name="connsiteX1" fmla="*/ 309489 w 829994"/>
                <a:gd name="connsiteY1" fmla="*/ 253219 h 271976"/>
                <a:gd name="connsiteX2" fmla="*/ 675249 w 829994"/>
                <a:gd name="connsiteY2" fmla="*/ 140677 h 271976"/>
                <a:gd name="connsiteX3" fmla="*/ 829994 w 829994"/>
                <a:gd name="connsiteY3" fmla="*/ 0 h 27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994" h="271976">
                  <a:moveTo>
                    <a:pt x="0" y="253219"/>
                  </a:moveTo>
                  <a:cubicBezTo>
                    <a:pt x="98474" y="262597"/>
                    <a:pt x="196948" y="271976"/>
                    <a:pt x="309489" y="253219"/>
                  </a:cubicBezTo>
                  <a:cubicBezTo>
                    <a:pt x="422031" y="234462"/>
                    <a:pt x="588498" y="182880"/>
                    <a:pt x="675249" y="140677"/>
                  </a:cubicBezTo>
                  <a:cubicBezTo>
                    <a:pt x="762000" y="98474"/>
                    <a:pt x="795997" y="49237"/>
                    <a:pt x="829994" y="0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84447" y="1484784"/>
              <a:ext cx="9525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err="1" smtClean="0">
                  <a:solidFill>
                    <a:srgbClr val="C00000"/>
                  </a:solidFill>
                  <a:latin typeface="Bookman Old Style" pitchFamily="18" charset="0"/>
                </a:rPr>
                <a:t>х</a:t>
              </a:r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–3 </a:t>
              </a:r>
              <a:endParaRPr lang="ru-RU" sz="28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996113" y="2833772"/>
            <a:ext cx="1152128" cy="523220"/>
            <a:chOff x="1956832" y="1484784"/>
            <a:chExt cx="1152128" cy="523220"/>
          </a:xfrm>
        </p:grpSpPr>
        <p:sp>
          <p:nvSpPr>
            <p:cNvPr id="36" name="Полилиния 35"/>
            <p:cNvSpPr/>
            <p:nvPr/>
          </p:nvSpPr>
          <p:spPr>
            <a:xfrm>
              <a:off x="2278966" y="1688123"/>
              <a:ext cx="829994" cy="271976"/>
            </a:xfrm>
            <a:custGeom>
              <a:avLst/>
              <a:gdLst>
                <a:gd name="connsiteX0" fmla="*/ 0 w 829994"/>
                <a:gd name="connsiteY0" fmla="*/ 253219 h 271976"/>
                <a:gd name="connsiteX1" fmla="*/ 309489 w 829994"/>
                <a:gd name="connsiteY1" fmla="*/ 253219 h 271976"/>
                <a:gd name="connsiteX2" fmla="*/ 675249 w 829994"/>
                <a:gd name="connsiteY2" fmla="*/ 140677 h 271976"/>
                <a:gd name="connsiteX3" fmla="*/ 829994 w 829994"/>
                <a:gd name="connsiteY3" fmla="*/ 0 h 27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994" h="271976">
                  <a:moveTo>
                    <a:pt x="0" y="253219"/>
                  </a:moveTo>
                  <a:cubicBezTo>
                    <a:pt x="98474" y="262597"/>
                    <a:pt x="196948" y="271976"/>
                    <a:pt x="309489" y="253219"/>
                  </a:cubicBezTo>
                  <a:cubicBezTo>
                    <a:pt x="422031" y="234462"/>
                    <a:pt x="588498" y="182880"/>
                    <a:pt x="675249" y="140677"/>
                  </a:cubicBezTo>
                  <a:cubicBezTo>
                    <a:pt x="762000" y="98474"/>
                    <a:pt x="795997" y="49237"/>
                    <a:pt x="829994" y="0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56832" y="1484784"/>
              <a:ext cx="9941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х</a:t>
              </a:r>
              <a:r>
                <a:rPr lang="ru-RU" sz="2800" b="1" i="1" baseline="30000" dirty="0" smtClean="0">
                  <a:solidFill>
                    <a:srgbClr val="C00000"/>
                  </a:solidFill>
                  <a:latin typeface="Bookman Old Style" pitchFamily="18" charset="0"/>
                </a:rPr>
                <a:t>2</a:t>
              </a:r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–9</a:t>
              </a:r>
              <a:endParaRPr lang="ru-RU" sz="28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220249" y="2708920"/>
            <a:ext cx="829994" cy="523220"/>
            <a:chOff x="2278966" y="1484784"/>
            <a:chExt cx="829994" cy="523220"/>
          </a:xfrm>
        </p:grpSpPr>
        <p:sp>
          <p:nvSpPr>
            <p:cNvPr id="39" name="Полилиния 38"/>
            <p:cNvSpPr/>
            <p:nvPr/>
          </p:nvSpPr>
          <p:spPr>
            <a:xfrm>
              <a:off x="2278966" y="1688123"/>
              <a:ext cx="829994" cy="271976"/>
            </a:xfrm>
            <a:custGeom>
              <a:avLst/>
              <a:gdLst>
                <a:gd name="connsiteX0" fmla="*/ 0 w 829994"/>
                <a:gd name="connsiteY0" fmla="*/ 253219 h 271976"/>
                <a:gd name="connsiteX1" fmla="*/ 309489 w 829994"/>
                <a:gd name="connsiteY1" fmla="*/ 253219 h 271976"/>
                <a:gd name="connsiteX2" fmla="*/ 675249 w 829994"/>
                <a:gd name="connsiteY2" fmla="*/ 140677 h 271976"/>
                <a:gd name="connsiteX3" fmla="*/ 829994 w 829994"/>
                <a:gd name="connsiteY3" fmla="*/ 0 h 27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994" h="271976">
                  <a:moveTo>
                    <a:pt x="0" y="253219"/>
                  </a:moveTo>
                  <a:cubicBezTo>
                    <a:pt x="98474" y="262597"/>
                    <a:pt x="196948" y="271976"/>
                    <a:pt x="309489" y="253219"/>
                  </a:cubicBezTo>
                  <a:cubicBezTo>
                    <a:pt x="422031" y="234462"/>
                    <a:pt x="588498" y="182880"/>
                    <a:pt x="675249" y="140677"/>
                  </a:cubicBezTo>
                  <a:cubicBezTo>
                    <a:pt x="762000" y="98474"/>
                    <a:pt x="795997" y="49237"/>
                    <a:pt x="829994" y="0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64614" y="1484784"/>
              <a:ext cx="428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1</a:t>
              </a:r>
              <a:endParaRPr lang="ru-RU" sz="28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aphicFrame>
        <p:nvGraphicFramePr>
          <p:cNvPr id="41" name="Object 62"/>
          <p:cNvGraphicFramePr>
            <a:graphicFrameLocks noChangeAspect="1"/>
          </p:cNvGraphicFramePr>
          <p:nvPr/>
        </p:nvGraphicFramePr>
        <p:xfrm>
          <a:off x="4586288" y="806450"/>
          <a:ext cx="32004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1" name="Формула" r:id="rId7" imgW="1346040" imgH="419040" progId="Equation.3">
                  <p:embed/>
                </p:oleObj>
              </mc:Choice>
              <mc:Fallback>
                <p:oleObj name="Формула" r:id="rId7" imgW="1346040" imgH="41904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806450"/>
                        <a:ext cx="3200400" cy="996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5715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611560" y="1268760"/>
            <a:ext cx="1245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ОДЗ: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835696" y="1268760"/>
            <a:ext cx="1636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err="1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х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 ≠  3</a:t>
            </a:r>
            <a:endParaRPr lang="ru-RU" dirty="0">
              <a:solidFill>
                <a:srgbClr val="000099"/>
              </a:solidFill>
            </a:endParaRPr>
          </a:p>
        </p:txBody>
      </p:sp>
      <p:graphicFrame>
        <p:nvGraphicFramePr>
          <p:cNvPr id="8" name="Object 79"/>
          <p:cNvGraphicFramePr>
            <a:graphicFrameLocks noChangeAspect="1"/>
          </p:cNvGraphicFramePr>
          <p:nvPr/>
        </p:nvGraphicFramePr>
        <p:xfrm>
          <a:off x="4860032" y="5013176"/>
          <a:ext cx="18764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2" name="Формула" r:id="rId9" imgW="749160" imgH="177480" progId="Equation.3">
                  <p:embed/>
                </p:oleObj>
              </mc:Choice>
              <mc:Fallback>
                <p:oleObj name="Формула" r:id="rId9" imgW="749160" imgH="177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5013176"/>
                        <a:ext cx="187642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2843808" y="5622339"/>
            <a:ext cx="3888432" cy="830997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Ответ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: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  </a:t>
            </a:r>
            <a:endParaRPr lang="ru-RU" sz="4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46" name="Object 80"/>
          <p:cNvGraphicFramePr>
            <a:graphicFrameLocks noChangeAspect="1"/>
          </p:cNvGraphicFramePr>
          <p:nvPr/>
        </p:nvGraphicFramePr>
        <p:xfrm>
          <a:off x="5017195" y="5819089"/>
          <a:ext cx="13001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3" name="Формула" r:id="rId11" imgW="571320" imgH="203040" progId="Equation.3">
                  <p:embed/>
                </p:oleObj>
              </mc:Choice>
              <mc:Fallback>
                <p:oleObj name="Формула" r:id="rId11" imgW="57132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7195" y="5819089"/>
                        <a:ext cx="1300162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2" grpId="0"/>
      <p:bldP spid="43" grpId="0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utoShape 4"/>
          <p:cNvSpPr>
            <a:spLocks noChangeArrowheads="1"/>
          </p:cNvSpPr>
          <p:nvPr/>
        </p:nvSpPr>
        <p:spPr bwMode="gray">
          <a:xfrm>
            <a:off x="323528" y="549052"/>
            <a:ext cx="5616624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Решите уравнение: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1412776"/>
            <a:ext cx="2140330" cy="707886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4000" b="1" i="1" dirty="0" smtClean="0">
                <a:solidFill>
                  <a:srgbClr val="000099"/>
                </a:solidFill>
                <a:latin typeface="Bookman Old Style" pitchFamily="18" charset="0"/>
              </a:rPr>
              <a:t> = </a:t>
            </a:r>
            <a:r>
              <a:rPr lang="ru-RU" sz="4000" b="1" i="1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11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2492896"/>
            <a:ext cx="2858475" cy="58477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Корней нет</a:t>
            </a:r>
            <a:endParaRPr lang="ru-RU" sz="20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3968" y="3356992"/>
            <a:ext cx="2422458" cy="707886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4000" b="1" i="1" dirty="0" smtClean="0">
                <a:solidFill>
                  <a:srgbClr val="000099"/>
                </a:solidFill>
                <a:latin typeface="Bookman Old Style" pitchFamily="18" charset="0"/>
              </a:rPr>
              <a:t> = </a:t>
            </a:r>
            <a:r>
              <a:rPr lang="ru-RU" sz="4000" b="1" i="1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√17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20072" y="4365104"/>
            <a:ext cx="2483372" cy="707886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000099"/>
                </a:solidFill>
                <a:latin typeface="Bookman Old Style" pitchFamily="18" charset="0"/>
              </a:rPr>
              <a:t>х=0; х=5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412776"/>
            <a:ext cx="33954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x</a:t>
            </a:r>
            <a:r>
              <a:rPr lang="ru-RU" sz="4000" b="1" i="1" kern="0" baseline="3000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2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–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121 </a:t>
            </a:r>
            <a:r>
              <a:rPr kumimoji="0" lang="en-US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0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2384884"/>
            <a:ext cx="30973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x</a:t>
            </a:r>
            <a:r>
              <a:rPr lang="ru-RU" sz="4000" b="1" i="1" kern="0" baseline="3000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2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49 </a:t>
            </a:r>
            <a:r>
              <a:rPr kumimoji="0" lang="en-US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0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5536" y="3356992"/>
            <a:ext cx="30460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x</a:t>
            </a:r>
            <a:r>
              <a:rPr lang="ru-RU" sz="4000" b="1" i="1" kern="0" baseline="3000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2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–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17 </a:t>
            </a:r>
            <a:r>
              <a:rPr kumimoji="0" lang="en-US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0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4329100"/>
            <a:ext cx="3013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x</a:t>
            </a:r>
            <a:r>
              <a:rPr lang="ru-RU" sz="4000" b="1" i="1" kern="0" baseline="3000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2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–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5х </a:t>
            </a:r>
            <a:r>
              <a:rPr kumimoji="0" lang="en-US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0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483768" y="5301208"/>
            <a:ext cx="37641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2</a:t>
            </a:r>
            <a:r>
              <a:rPr lang="en-US" sz="40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x</a:t>
            </a:r>
            <a:r>
              <a:rPr lang="ru-RU" sz="4000" b="1" i="1" kern="0" baseline="3000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2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16х </a:t>
            </a:r>
            <a:r>
              <a:rPr kumimoji="0" lang="en-US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0</a:t>
            </a:r>
            <a:endParaRPr lang="ru-RU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36096" y="5877272"/>
            <a:ext cx="3264035" cy="707886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х=</a:t>
            </a:r>
            <a:r>
              <a:rPr lang="ru-RU" sz="4000" b="1" i="1" dirty="0" smtClean="0">
                <a:solidFill>
                  <a:srgbClr val="000099"/>
                </a:solidFill>
                <a:latin typeface="Bookman Old Style" pitchFamily="18" charset="0"/>
              </a:rPr>
              <a:t> 0; </a:t>
            </a:r>
            <a:r>
              <a:rPr lang="ru-RU" sz="40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х=</a:t>
            </a:r>
            <a:r>
              <a:rPr lang="ru-RU" sz="4000" b="1" i="1" dirty="0" smtClean="0">
                <a:solidFill>
                  <a:srgbClr val="000099"/>
                </a:solidFill>
                <a:latin typeface="Bookman Old Style" pitchFamily="18" charset="0"/>
              </a:rPr>
              <a:t> –8 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2" grpId="0"/>
      <p:bldP spid="18" grpId="0"/>
      <p:bldP spid="29" grpId="0"/>
      <p:bldP spid="30" grpId="0"/>
      <p:bldP spid="31" grpId="0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95536" y="1412776"/>
            <a:ext cx="42659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x</a:t>
            </a:r>
            <a:r>
              <a:rPr lang="ru-RU" sz="4400" b="1" i="1" kern="0" baseline="3000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2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3х +1 </a:t>
            </a: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0</a:t>
            </a:r>
            <a:endParaRPr lang="ru-RU" sz="2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51920" y="3825044"/>
            <a:ext cx="4017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Ответ</a:t>
            </a:r>
            <a:r>
              <a:rPr lang="en-US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: </a:t>
            </a:r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1 корень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11107" y="2132856"/>
            <a:ext cx="3833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Ответ</a:t>
            </a:r>
            <a:r>
              <a:rPr lang="en-US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: </a:t>
            </a:r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2 корня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gray">
          <a:xfrm>
            <a:off x="323528" y="549052"/>
            <a:ext cx="6264696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Ск. корней имеет уравнение: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5517232"/>
            <a:ext cx="4685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Ответ</a:t>
            </a:r>
            <a:r>
              <a:rPr lang="en-US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:</a:t>
            </a:r>
            <a:r>
              <a:rPr lang="ru-RU" sz="3200" b="1" i="1" kern="0" dirty="0" smtClean="0">
                <a:solidFill>
                  <a:srgbClr val="FF0000"/>
                </a:solidFill>
                <a:latin typeface="Bookman Old Style" pitchFamily="18" charset="0"/>
                <a:ea typeface="+mj-ea"/>
                <a:cs typeface="+mj-cs"/>
              </a:rPr>
              <a:t> нет корней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7544" y="3091607"/>
            <a:ext cx="4649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4</a:t>
            </a:r>
            <a:r>
              <a:rPr lang="en-US" sz="44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x</a:t>
            </a:r>
            <a:r>
              <a:rPr lang="ru-RU" sz="4400" b="1" i="1" kern="0" baseline="3000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2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4х +1 </a:t>
            </a: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0</a:t>
            </a:r>
            <a:endParaRPr lang="ru-RU" sz="2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63688" y="4747791"/>
            <a:ext cx="46602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kern="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4а</a:t>
            </a:r>
            <a:r>
              <a:rPr lang="ru-RU" sz="4400" b="1" i="1" kern="0" baseline="30000" dirty="0" smtClean="0">
                <a:solidFill>
                  <a:srgbClr val="7030A0"/>
                </a:solidFill>
                <a:latin typeface="Bookman Old Style" pitchFamily="18" charset="0"/>
                <a:ea typeface="+mj-ea"/>
                <a:cs typeface="+mj-cs"/>
              </a:rPr>
              <a:t>2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–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5а +9 </a:t>
            </a: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=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 0</a:t>
            </a:r>
            <a:endParaRPr lang="ru-RU" sz="2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12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51520" y="1923797"/>
            <a:ext cx="874846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Решение дробно-рациональных уравнений</a:t>
            </a:r>
            <a:r>
              <a:rPr lang="ru-RU" sz="5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54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03.02.2019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7984" y="908720"/>
            <a:ext cx="69781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i="1" kern="12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Классная работа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156176" y="188640"/>
            <a:ext cx="266429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208D29D6-2D5B-4060-967E-00F8B2448ADB}" type="datetime1">
              <a:rPr lang="ru-RU" sz="3000" b="1" smtClean="0">
                <a:solidFill>
                  <a:schemeClr val="bg1"/>
                </a:solidFill>
                <a:latin typeface="Bookman Old Style" pitchFamily="18" charset="0"/>
              </a:rPr>
              <a:pPr/>
              <a:t>03.02.2019</a:t>
            </a:fld>
            <a:endParaRPr lang="ru-RU" sz="3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43335" y="6553026"/>
            <a:ext cx="6553201" cy="260350"/>
          </a:xfrm>
          <a:noFill/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  <p:pic>
        <p:nvPicPr>
          <p:cNvPr id="6145" name="Picture 1" descr="C:\Users\1\Desktop\Мои документы\презентации к урокам математики\картинки к презентации\makarichev_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941168"/>
            <a:ext cx="1143000" cy="1552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755576" y="4843026"/>
            <a:ext cx="8640960" cy="132343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Решение дробно-рациональных уравнений.</a:t>
            </a:r>
            <a:endParaRPr lang="ru-RU" sz="4000" b="1" i="1" kern="12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060848"/>
            <a:ext cx="8064896" cy="261610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 eaLnBrk="1" hangingPunct="1">
              <a:buFont typeface="Wingdings 2" pitchFamily="18" charset="2"/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Bookman Old Style" pitchFamily="18" charset="0"/>
              </a:rPr>
              <a:t>«Не делай никогда того, чего не знаешь,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3200" b="1" i="1" dirty="0" smtClean="0">
                <a:solidFill>
                  <a:schemeClr val="bg1"/>
                </a:solidFill>
                <a:latin typeface="Bookman Old Style" pitchFamily="18" charset="0"/>
              </a:rPr>
              <a:t>но научись всему,  что нужно знать».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b="1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         </a:t>
            </a:r>
            <a:r>
              <a:rPr lang="ru-RU" sz="2800" b="1" i="1" dirty="0" smtClean="0">
                <a:solidFill>
                  <a:schemeClr val="bg1"/>
                </a:solidFill>
                <a:latin typeface="Bookman Old Style" pitchFamily="18" charset="0"/>
              </a:rPr>
              <a:t>Пифагор</a:t>
            </a:r>
            <a:endParaRPr lang="ru-RU" b="1" i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67544" y="370917"/>
            <a:ext cx="8136904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CC"/>
                </a:solidFill>
                <a:latin typeface="Bookman Old Style" pitchFamily="18" charset="0"/>
              </a:rPr>
              <a:t>Если обе части уравнения </a:t>
            </a:r>
            <a:r>
              <a:rPr lang="ru-RU" sz="2400" b="1" i="1" dirty="0" smtClean="0">
                <a:solidFill>
                  <a:srgbClr val="0000CC"/>
                </a:solidFill>
                <a:latin typeface="Bookman Old Style" pitchFamily="18" charset="0"/>
              </a:rPr>
              <a:t>являются рациональным </a:t>
            </a:r>
            <a:r>
              <a:rPr lang="ru-RU" sz="2400" b="1" i="1" dirty="0">
                <a:solidFill>
                  <a:srgbClr val="0000CC"/>
                </a:solidFill>
                <a:latin typeface="Bookman Old Style" pitchFamily="18" charset="0"/>
              </a:rPr>
              <a:t>выражением, то такие уравнения называют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рациональными 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уравнениями.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0825" y="4292600"/>
          <a:ext cx="201771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42" name="Формула" r:id="rId3" imgW="774360" imgH="393480" progId="Equation.3">
                  <p:embed/>
                </p:oleObj>
              </mc:Choice>
              <mc:Fallback>
                <p:oleObj name="Формула" r:id="rId3" imgW="7743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292600"/>
                        <a:ext cx="2017713" cy="1025525"/>
                      </a:xfrm>
                      <a:prstGeom prst="rect">
                        <a:avLst/>
                      </a:prstGeom>
                      <a:solidFill>
                        <a:srgbClr val="CDCDFF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5004048" y="4293096"/>
          <a:ext cx="21399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43" name="Формула" r:id="rId5" imgW="774360" imgH="393480" progId="Equation.3">
                  <p:embed/>
                </p:oleObj>
              </mc:Choice>
              <mc:Fallback>
                <p:oleObj name="Формула" r:id="rId5" imgW="7743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293096"/>
                        <a:ext cx="2139950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323850" y="3390091"/>
            <a:ext cx="3816102" cy="830997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CC"/>
                </a:solidFill>
                <a:latin typeface="Bookman Old Style" pitchFamily="18" charset="0"/>
              </a:rPr>
              <a:t>Целые рациональные уравнения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499992" y="3390091"/>
            <a:ext cx="4032448" cy="830997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CC"/>
                </a:solidFill>
                <a:latin typeface="Bookman Old Style" pitchFamily="18" charset="0"/>
              </a:rPr>
              <a:t>Дробно-рациональные уравнения</a:t>
            </a:r>
          </a:p>
        </p:txBody>
      </p:sp>
      <p:sp>
        <p:nvSpPr>
          <p:cNvPr id="15" name="Freeform 36"/>
          <p:cNvSpPr>
            <a:spLocks/>
          </p:cNvSpPr>
          <p:nvPr/>
        </p:nvSpPr>
        <p:spPr bwMode="gray">
          <a:xfrm rot="724118" flipH="1">
            <a:off x="4992511" y="2835454"/>
            <a:ext cx="1285884" cy="71438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0">
              <a:solidFill>
                <a:srgbClr val="FFFFFF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16" name="Freeform 36"/>
          <p:cNvSpPr>
            <a:spLocks/>
          </p:cNvSpPr>
          <p:nvPr/>
        </p:nvSpPr>
        <p:spPr bwMode="gray">
          <a:xfrm rot="21223343">
            <a:off x="2158929" y="2849089"/>
            <a:ext cx="1285884" cy="71438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i="0">
              <a:solidFill>
                <a:srgbClr val="FFFFFF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907704" y="2204864"/>
            <a:ext cx="4860032" cy="71941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Рациональные уравнения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395536" y="5949280"/>
          <a:ext cx="2520280" cy="605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44" name="Формула" r:id="rId7" imgW="952200" imgH="228600" progId="Equation.3">
                  <p:embed/>
                </p:oleObj>
              </mc:Choice>
              <mc:Fallback>
                <p:oleObj name="Формула" r:id="rId7" imgW="9522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949280"/>
                        <a:ext cx="2520280" cy="605099"/>
                      </a:xfrm>
                      <a:prstGeom prst="rect">
                        <a:avLst/>
                      </a:prstGeom>
                      <a:solidFill>
                        <a:srgbClr val="CDCDFF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23728" y="5013176"/>
          <a:ext cx="2232248" cy="1018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45" name="Формула" r:id="rId9" imgW="863280" imgH="393480" progId="Equation.3">
                  <p:embed/>
                </p:oleObj>
              </mc:Choice>
              <mc:Fallback>
                <p:oleObj name="Формула" r:id="rId9" imgW="863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013176"/>
                        <a:ext cx="2232248" cy="1018516"/>
                      </a:xfrm>
                      <a:prstGeom prst="rect">
                        <a:avLst/>
                      </a:prstGeom>
                      <a:solidFill>
                        <a:srgbClr val="CDCDFF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4139952" y="5589240"/>
          <a:ext cx="270033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46" name="Формула" r:id="rId11" imgW="977760" imgH="419040" progId="Equation.3">
                  <p:embed/>
                </p:oleObj>
              </mc:Choice>
              <mc:Fallback>
                <p:oleObj name="Формула" r:id="rId11" imgW="9777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589240"/>
                        <a:ext cx="2700338" cy="1054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6444208" y="5013176"/>
          <a:ext cx="2386013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47" name="Формула" r:id="rId13" imgW="863280" imgH="393480" progId="Equation.3">
                  <p:embed/>
                </p:oleObj>
              </mc:Choice>
              <mc:Fallback>
                <p:oleObj name="Формула" r:id="rId13" imgW="863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5013176"/>
                        <a:ext cx="2386013" cy="9890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115" grpId="0" animBg="1"/>
      <p:bldP spid="4116" grpId="0" animBg="1"/>
      <p:bldP spid="15" grpId="0" animBg="1"/>
      <p:bldP spid="16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79"/>
          <p:cNvGraphicFramePr>
            <a:graphicFrameLocks noChangeAspect="1"/>
          </p:cNvGraphicFramePr>
          <p:nvPr/>
        </p:nvGraphicFramePr>
        <p:xfrm>
          <a:off x="2268538" y="3391768"/>
          <a:ext cx="5087212" cy="539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52" name="Формула" r:id="rId3" imgW="2031840" imgH="203040" progId="Equation.3">
                  <p:embed/>
                </p:oleObj>
              </mc:Choice>
              <mc:Fallback>
                <p:oleObj name="Формула" r:id="rId3" imgW="2031840" imgH="20304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91768"/>
                        <a:ext cx="5087212" cy="539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80"/>
          <p:cNvGraphicFramePr>
            <a:graphicFrameLocks noChangeAspect="1"/>
          </p:cNvGraphicFramePr>
          <p:nvPr/>
        </p:nvGraphicFramePr>
        <p:xfrm>
          <a:off x="2483768" y="4039592"/>
          <a:ext cx="4568829" cy="472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53" name="Формула" r:id="rId5" imgW="1866600" imgH="177480" progId="Equation.3">
                  <p:embed/>
                </p:oleObj>
              </mc:Choice>
              <mc:Fallback>
                <p:oleObj name="Формула" r:id="rId5" imgW="1866600" imgH="17748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039592"/>
                        <a:ext cx="4568829" cy="4723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95535" y="405334"/>
            <a:ext cx="4320481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Решить уравнение</a:t>
            </a:r>
            <a:endParaRPr lang="en-US" sz="2800" b="1" i="1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4" name="Object 62"/>
          <p:cNvGraphicFramePr>
            <a:graphicFrameLocks noChangeAspect="1"/>
          </p:cNvGraphicFramePr>
          <p:nvPr/>
        </p:nvGraphicFramePr>
        <p:xfrm>
          <a:off x="2493467" y="2132856"/>
          <a:ext cx="4238773" cy="104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54" name="Формула" r:id="rId7" imgW="1600200" imgH="393480" progId="Equation.3">
                  <p:embed/>
                </p:oleObj>
              </mc:Choice>
              <mc:Fallback>
                <p:oleObj name="Формула" r:id="rId7" imgW="16002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467" y="2132856"/>
                        <a:ext cx="4238773" cy="1042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Группа 41"/>
          <p:cNvGrpSpPr/>
          <p:nvPr/>
        </p:nvGrpSpPr>
        <p:grpSpPr>
          <a:xfrm>
            <a:off x="6732240" y="2204864"/>
            <a:ext cx="1224136" cy="1026941"/>
            <a:chOff x="6372200" y="2195233"/>
            <a:chExt cx="1224136" cy="1026941"/>
          </a:xfrm>
        </p:grpSpPr>
        <p:sp>
          <p:nvSpPr>
            <p:cNvPr id="29" name="Полилиния 28"/>
            <p:cNvSpPr/>
            <p:nvPr/>
          </p:nvSpPr>
          <p:spPr>
            <a:xfrm>
              <a:off x="6400800" y="2195233"/>
              <a:ext cx="14068" cy="1026941"/>
            </a:xfrm>
            <a:custGeom>
              <a:avLst/>
              <a:gdLst>
                <a:gd name="connsiteX0" fmla="*/ 0 w 14068"/>
                <a:gd name="connsiteY0" fmla="*/ 0 h 1026941"/>
                <a:gd name="connsiteX1" fmla="*/ 14068 w 14068"/>
                <a:gd name="connsiteY1" fmla="*/ 1026941 h 102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8" h="1026941">
                  <a:moveTo>
                    <a:pt x="0" y="0"/>
                  </a:moveTo>
                  <a:lnTo>
                    <a:pt x="14068" y="1026941"/>
                  </a:lnTo>
                </a:path>
              </a:pathLst>
            </a:custGeom>
            <a:ln w="57150"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6372200" y="2374697"/>
              <a:ext cx="122413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 b="1" i="1" dirty="0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 20</a:t>
              </a:r>
              <a:endParaRPr lang="ru-RU" sz="32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229838" y="1772816"/>
            <a:ext cx="829994" cy="523220"/>
            <a:chOff x="2278966" y="1484784"/>
            <a:chExt cx="829994" cy="523220"/>
          </a:xfrm>
        </p:grpSpPr>
        <p:sp>
          <p:nvSpPr>
            <p:cNvPr id="31" name="Полилиния 30"/>
            <p:cNvSpPr/>
            <p:nvPr/>
          </p:nvSpPr>
          <p:spPr>
            <a:xfrm>
              <a:off x="2278966" y="1688123"/>
              <a:ext cx="829994" cy="271976"/>
            </a:xfrm>
            <a:custGeom>
              <a:avLst/>
              <a:gdLst>
                <a:gd name="connsiteX0" fmla="*/ 0 w 829994"/>
                <a:gd name="connsiteY0" fmla="*/ 253219 h 271976"/>
                <a:gd name="connsiteX1" fmla="*/ 309489 w 829994"/>
                <a:gd name="connsiteY1" fmla="*/ 253219 h 271976"/>
                <a:gd name="connsiteX2" fmla="*/ 675249 w 829994"/>
                <a:gd name="connsiteY2" fmla="*/ 140677 h 271976"/>
                <a:gd name="connsiteX3" fmla="*/ 829994 w 829994"/>
                <a:gd name="connsiteY3" fmla="*/ 0 h 27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994" h="271976">
                  <a:moveTo>
                    <a:pt x="0" y="253219"/>
                  </a:moveTo>
                  <a:cubicBezTo>
                    <a:pt x="98474" y="262597"/>
                    <a:pt x="196948" y="271976"/>
                    <a:pt x="309489" y="253219"/>
                  </a:cubicBezTo>
                  <a:cubicBezTo>
                    <a:pt x="422031" y="234462"/>
                    <a:pt x="588498" y="182880"/>
                    <a:pt x="675249" y="140677"/>
                  </a:cubicBezTo>
                  <a:cubicBezTo>
                    <a:pt x="762000" y="98474"/>
                    <a:pt x="795997" y="49237"/>
                    <a:pt x="829994" y="0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11760" y="1484784"/>
              <a:ext cx="428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4</a:t>
              </a:r>
              <a:endParaRPr lang="ru-RU" sz="28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814014" y="1772816"/>
            <a:ext cx="829994" cy="523220"/>
            <a:chOff x="2278966" y="1484784"/>
            <a:chExt cx="829994" cy="523220"/>
          </a:xfrm>
        </p:grpSpPr>
        <p:sp>
          <p:nvSpPr>
            <p:cNvPr id="35" name="Полилиния 34"/>
            <p:cNvSpPr/>
            <p:nvPr/>
          </p:nvSpPr>
          <p:spPr>
            <a:xfrm>
              <a:off x="2278966" y="1688123"/>
              <a:ext cx="829994" cy="271976"/>
            </a:xfrm>
            <a:custGeom>
              <a:avLst/>
              <a:gdLst>
                <a:gd name="connsiteX0" fmla="*/ 0 w 829994"/>
                <a:gd name="connsiteY0" fmla="*/ 253219 h 271976"/>
                <a:gd name="connsiteX1" fmla="*/ 309489 w 829994"/>
                <a:gd name="connsiteY1" fmla="*/ 253219 h 271976"/>
                <a:gd name="connsiteX2" fmla="*/ 675249 w 829994"/>
                <a:gd name="connsiteY2" fmla="*/ 140677 h 271976"/>
                <a:gd name="connsiteX3" fmla="*/ 829994 w 829994"/>
                <a:gd name="connsiteY3" fmla="*/ 0 h 27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994" h="271976">
                  <a:moveTo>
                    <a:pt x="0" y="253219"/>
                  </a:moveTo>
                  <a:cubicBezTo>
                    <a:pt x="98474" y="262597"/>
                    <a:pt x="196948" y="271976"/>
                    <a:pt x="309489" y="253219"/>
                  </a:cubicBezTo>
                  <a:cubicBezTo>
                    <a:pt x="422031" y="234462"/>
                    <a:pt x="588498" y="182880"/>
                    <a:pt x="675249" y="140677"/>
                  </a:cubicBezTo>
                  <a:cubicBezTo>
                    <a:pt x="762000" y="98474"/>
                    <a:pt x="795997" y="49237"/>
                    <a:pt x="829994" y="0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411760" y="1484784"/>
              <a:ext cx="428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5</a:t>
              </a:r>
              <a:endParaRPr lang="ru-RU" sz="28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436096" y="1844824"/>
            <a:ext cx="864096" cy="523220"/>
            <a:chOff x="2244864" y="1484784"/>
            <a:chExt cx="864096" cy="523220"/>
          </a:xfrm>
        </p:grpSpPr>
        <p:sp>
          <p:nvSpPr>
            <p:cNvPr id="38" name="Полилиния 37"/>
            <p:cNvSpPr/>
            <p:nvPr/>
          </p:nvSpPr>
          <p:spPr>
            <a:xfrm>
              <a:off x="2278966" y="1688123"/>
              <a:ext cx="829994" cy="271976"/>
            </a:xfrm>
            <a:custGeom>
              <a:avLst/>
              <a:gdLst>
                <a:gd name="connsiteX0" fmla="*/ 0 w 829994"/>
                <a:gd name="connsiteY0" fmla="*/ 253219 h 271976"/>
                <a:gd name="connsiteX1" fmla="*/ 309489 w 829994"/>
                <a:gd name="connsiteY1" fmla="*/ 253219 h 271976"/>
                <a:gd name="connsiteX2" fmla="*/ 675249 w 829994"/>
                <a:gd name="connsiteY2" fmla="*/ 140677 h 271976"/>
                <a:gd name="connsiteX3" fmla="*/ 829994 w 829994"/>
                <a:gd name="connsiteY3" fmla="*/ 0 h 27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994" h="271976">
                  <a:moveTo>
                    <a:pt x="0" y="253219"/>
                  </a:moveTo>
                  <a:cubicBezTo>
                    <a:pt x="98474" y="262597"/>
                    <a:pt x="196948" y="271976"/>
                    <a:pt x="309489" y="253219"/>
                  </a:cubicBezTo>
                  <a:cubicBezTo>
                    <a:pt x="422031" y="234462"/>
                    <a:pt x="588498" y="182880"/>
                    <a:pt x="675249" y="140677"/>
                  </a:cubicBezTo>
                  <a:cubicBezTo>
                    <a:pt x="762000" y="98474"/>
                    <a:pt x="795997" y="49237"/>
                    <a:pt x="829994" y="0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244864" y="1484784"/>
              <a:ext cx="6719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20</a:t>
              </a:r>
              <a:endParaRPr lang="ru-RU" sz="28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aphicFrame>
        <p:nvGraphicFramePr>
          <p:cNvPr id="10" name="Object 80"/>
          <p:cNvGraphicFramePr>
            <a:graphicFrameLocks noChangeAspect="1"/>
          </p:cNvGraphicFramePr>
          <p:nvPr/>
        </p:nvGraphicFramePr>
        <p:xfrm>
          <a:off x="3821113" y="4759672"/>
          <a:ext cx="2330894" cy="473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55" name="Формула" r:id="rId9" imgW="952200" imgH="177480" progId="Equation.3">
                  <p:embed/>
                </p:oleObj>
              </mc:Choice>
              <mc:Fallback>
                <p:oleObj name="Формула" r:id="rId9" imgW="95220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4759672"/>
                        <a:ext cx="2330894" cy="473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2"/>
          <p:cNvGraphicFramePr>
            <a:graphicFrameLocks noChangeAspect="1"/>
          </p:cNvGraphicFramePr>
          <p:nvPr/>
        </p:nvGraphicFramePr>
        <p:xfrm>
          <a:off x="4283968" y="836737"/>
          <a:ext cx="3805558" cy="936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56" name="Формула" r:id="rId11" imgW="1600200" imgH="393480" progId="Equation.3">
                  <p:embed/>
                </p:oleObj>
              </mc:Choice>
              <mc:Fallback>
                <p:oleObj name="Формула" r:id="rId11" imgW="1600200" imgH="39348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836737"/>
                        <a:ext cx="3805558" cy="93607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5715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2555776" y="5445225"/>
            <a:ext cx="3888432" cy="830997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Ответ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: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  </a:t>
            </a:r>
            <a:endParaRPr lang="ru-RU" sz="4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11" name="Object 80"/>
          <p:cNvGraphicFramePr>
            <a:graphicFrameLocks noChangeAspect="1"/>
          </p:cNvGraphicFramePr>
          <p:nvPr/>
        </p:nvGraphicFramePr>
        <p:xfrm>
          <a:off x="4644008" y="5407744"/>
          <a:ext cx="1472823" cy="973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57" name="Формула" r:id="rId12" imgW="647640" imgH="393480" progId="Equation.3">
                  <p:embed/>
                </p:oleObj>
              </mc:Choice>
              <mc:Fallback>
                <p:oleObj name="Формула" r:id="rId12" imgW="64764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5407744"/>
                        <a:ext cx="1472823" cy="973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67544" y="1949931"/>
            <a:ext cx="82809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Равенства </a:t>
            </a:r>
            <a:r>
              <a:rPr lang="ru-RU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А = </a:t>
            </a:r>
            <a:r>
              <a:rPr lang="en-US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 и </a:t>
            </a:r>
            <a:r>
              <a:rPr lang="ru-RU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А </a:t>
            </a:r>
            <a:r>
              <a:rPr lang="ru-RU" sz="2400" b="1" i="1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– </a:t>
            </a:r>
            <a:r>
              <a:rPr lang="en-US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B</a:t>
            </a:r>
            <a:r>
              <a:rPr lang="ru-RU" sz="2400" b="1" i="1" dirty="0">
                <a:solidFill>
                  <a:srgbClr val="006C3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 = 0</a:t>
            </a: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2400" i="1" dirty="0" smtClean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выражают одну </a:t>
            </a: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и ту же зависимость между А и </a:t>
            </a:r>
            <a:r>
              <a:rPr lang="en-US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B</a:t>
            </a:r>
            <a:r>
              <a:rPr lang="ru-RU" sz="2400" i="1" dirty="0">
                <a:solidFill>
                  <a:srgbClr val="006C31"/>
                </a:solidFill>
                <a:latin typeface="Bookman Old Style" pitchFamily="18" charset="0"/>
                <a:cs typeface="+mn-cs"/>
              </a:rPr>
              <a:t>. </a:t>
            </a:r>
          </a:p>
        </p:txBody>
      </p:sp>
      <p:graphicFrame>
        <p:nvGraphicFramePr>
          <p:cNvPr id="26" name="Object 79"/>
          <p:cNvGraphicFramePr>
            <a:graphicFrameLocks noChangeAspect="1"/>
          </p:cNvGraphicFramePr>
          <p:nvPr/>
        </p:nvGraphicFramePr>
        <p:xfrm>
          <a:off x="3225800" y="4077072"/>
          <a:ext cx="44846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09" name="Формула" r:id="rId3" imgW="1790640" imgH="203040" progId="Equation.3">
                  <p:embed/>
                </p:oleObj>
              </mc:Choice>
              <mc:Fallback>
                <p:oleObj name="Формула" r:id="rId3" imgW="1790640" imgH="20304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4077072"/>
                        <a:ext cx="4484688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95535" y="405334"/>
            <a:ext cx="4320481" cy="64740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Решить уравнение</a:t>
            </a:r>
            <a:endParaRPr lang="en-US" sz="2800" b="1" i="1" dirty="0" smtClean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8" name="Object 62"/>
          <p:cNvGraphicFramePr>
            <a:graphicFrameLocks noChangeAspect="1"/>
          </p:cNvGraphicFramePr>
          <p:nvPr/>
        </p:nvGraphicFramePr>
        <p:xfrm>
          <a:off x="1182688" y="3021013"/>
          <a:ext cx="4303712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0" name="Формула" r:id="rId5" imgW="1625400" imgH="431640" progId="Equation.3">
                  <p:embed/>
                </p:oleObj>
              </mc:Choice>
              <mc:Fallback>
                <p:oleObj name="Формула" r:id="rId5" imgW="162540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3021013"/>
                        <a:ext cx="4303712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28"/>
          <p:cNvGrpSpPr/>
          <p:nvPr/>
        </p:nvGrpSpPr>
        <p:grpSpPr>
          <a:xfrm>
            <a:off x="5452496" y="3140968"/>
            <a:ext cx="3223960" cy="1026941"/>
            <a:chOff x="6372199" y="2195233"/>
            <a:chExt cx="3223960" cy="1026941"/>
          </a:xfrm>
        </p:grpSpPr>
        <p:sp>
          <p:nvSpPr>
            <p:cNvPr id="30" name="Полилиния 29"/>
            <p:cNvSpPr/>
            <p:nvPr/>
          </p:nvSpPr>
          <p:spPr>
            <a:xfrm>
              <a:off x="6400800" y="2195233"/>
              <a:ext cx="14068" cy="1026941"/>
            </a:xfrm>
            <a:custGeom>
              <a:avLst/>
              <a:gdLst>
                <a:gd name="connsiteX0" fmla="*/ 0 w 14068"/>
                <a:gd name="connsiteY0" fmla="*/ 0 h 1026941"/>
                <a:gd name="connsiteX1" fmla="*/ 14068 w 14068"/>
                <a:gd name="connsiteY1" fmla="*/ 1026941 h 102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068" h="1026941">
                  <a:moveTo>
                    <a:pt x="0" y="0"/>
                  </a:moveTo>
                  <a:lnTo>
                    <a:pt x="14068" y="1026941"/>
                  </a:lnTo>
                </a:path>
              </a:pathLst>
            </a:custGeom>
            <a:ln w="57150"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 Box 24"/>
            <p:cNvSpPr txBox="1">
              <a:spLocks noChangeArrowheads="1"/>
            </p:cNvSpPr>
            <p:nvPr/>
          </p:nvSpPr>
          <p:spPr bwMode="auto">
            <a:xfrm>
              <a:off x="6372199" y="2374697"/>
              <a:ext cx="322396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 dirty="0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 </a:t>
              </a:r>
              <a:r>
                <a:rPr lang="ru-RU" sz="3200" b="1" i="1" dirty="0" err="1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х</a:t>
              </a:r>
              <a:r>
                <a:rPr lang="ru-RU" sz="3200" b="1" i="1" dirty="0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(</a:t>
              </a:r>
              <a:r>
                <a:rPr lang="ru-RU" sz="3200" b="1" i="1" dirty="0" err="1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х</a:t>
              </a:r>
              <a:r>
                <a:rPr lang="ru-RU" sz="3200" b="1" i="1" dirty="0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–5) ≠ 0</a:t>
              </a:r>
              <a:endParaRPr lang="ru-RU" sz="32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Группа 31"/>
          <p:cNvGrpSpPr/>
          <p:nvPr/>
        </p:nvGrpSpPr>
        <p:grpSpPr>
          <a:xfrm>
            <a:off x="1022103" y="2564904"/>
            <a:ext cx="829994" cy="547323"/>
            <a:chOff x="2278966" y="1412776"/>
            <a:chExt cx="829994" cy="547323"/>
          </a:xfrm>
        </p:grpSpPr>
        <p:sp>
          <p:nvSpPr>
            <p:cNvPr id="33" name="Полилиния 32"/>
            <p:cNvSpPr/>
            <p:nvPr/>
          </p:nvSpPr>
          <p:spPr>
            <a:xfrm>
              <a:off x="2278966" y="1688123"/>
              <a:ext cx="829994" cy="271976"/>
            </a:xfrm>
            <a:custGeom>
              <a:avLst/>
              <a:gdLst>
                <a:gd name="connsiteX0" fmla="*/ 0 w 829994"/>
                <a:gd name="connsiteY0" fmla="*/ 253219 h 271976"/>
                <a:gd name="connsiteX1" fmla="*/ 309489 w 829994"/>
                <a:gd name="connsiteY1" fmla="*/ 253219 h 271976"/>
                <a:gd name="connsiteX2" fmla="*/ 675249 w 829994"/>
                <a:gd name="connsiteY2" fmla="*/ 140677 h 271976"/>
                <a:gd name="connsiteX3" fmla="*/ 829994 w 829994"/>
                <a:gd name="connsiteY3" fmla="*/ 0 h 27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994" h="271976">
                  <a:moveTo>
                    <a:pt x="0" y="253219"/>
                  </a:moveTo>
                  <a:cubicBezTo>
                    <a:pt x="98474" y="262597"/>
                    <a:pt x="196948" y="271976"/>
                    <a:pt x="309489" y="253219"/>
                  </a:cubicBezTo>
                  <a:cubicBezTo>
                    <a:pt x="422031" y="234462"/>
                    <a:pt x="588498" y="182880"/>
                    <a:pt x="675249" y="140677"/>
                  </a:cubicBezTo>
                  <a:cubicBezTo>
                    <a:pt x="762000" y="98474"/>
                    <a:pt x="795997" y="49237"/>
                    <a:pt x="829994" y="0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491239" y="1412776"/>
              <a:ext cx="5293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err="1" smtClean="0">
                  <a:solidFill>
                    <a:srgbClr val="C00000"/>
                  </a:solidFill>
                  <a:latin typeface="Bookman Old Style" pitchFamily="18" charset="0"/>
                </a:rPr>
                <a:t>х</a:t>
              </a:r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 </a:t>
              </a:r>
              <a:endParaRPr lang="ru-RU" sz="28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4" name="Группа 34"/>
          <p:cNvGrpSpPr/>
          <p:nvPr/>
        </p:nvGrpSpPr>
        <p:grpSpPr>
          <a:xfrm>
            <a:off x="2157147" y="2564904"/>
            <a:ext cx="991094" cy="528159"/>
            <a:chOff x="2117866" y="1431940"/>
            <a:chExt cx="991094" cy="528159"/>
          </a:xfrm>
        </p:grpSpPr>
        <p:sp>
          <p:nvSpPr>
            <p:cNvPr id="36" name="Полилиния 35"/>
            <p:cNvSpPr/>
            <p:nvPr/>
          </p:nvSpPr>
          <p:spPr>
            <a:xfrm>
              <a:off x="2278966" y="1688123"/>
              <a:ext cx="829994" cy="271976"/>
            </a:xfrm>
            <a:custGeom>
              <a:avLst/>
              <a:gdLst>
                <a:gd name="connsiteX0" fmla="*/ 0 w 829994"/>
                <a:gd name="connsiteY0" fmla="*/ 253219 h 271976"/>
                <a:gd name="connsiteX1" fmla="*/ 309489 w 829994"/>
                <a:gd name="connsiteY1" fmla="*/ 253219 h 271976"/>
                <a:gd name="connsiteX2" fmla="*/ 675249 w 829994"/>
                <a:gd name="connsiteY2" fmla="*/ 140677 h 271976"/>
                <a:gd name="connsiteX3" fmla="*/ 829994 w 829994"/>
                <a:gd name="connsiteY3" fmla="*/ 0 h 27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994" h="271976">
                  <a:moveTo>
                    <a:pt x="0" y="253219"/>
                  </a:moveTo>
                  <a:cubicBezTo>
                    <a:pt x="98474" y="262597"/>
                    <a:pt x="196948" y="271976"/>
                    <a:pt x="309489" y="253219"/>
                  </a:cubicBezTo>
                  <a:cubicBezTo>
                    <a:pt x="422031" y="234462"/>
                    <a:pt x="588498" y="182880"/>
                    <a:pt x="675249" y="140677"/>
                  </a:cubicBezTo>
                  <a:cubicBezTo>
                    <a:pt x="762000" y="98474"/>
                    <a:pt x="795997" y="49237"/>
                    <a:pt x="829994" y="0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17866" y="1431940"/>
              <a:ext cx="8306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err="1" smtClean="0">
                  <a:solidFill>
                    <a:srgbClr val="C00000"/>
                  </a:solidFill>
                  <a:latin typeface="Bookman Old Style" pitchFamily="18" charset="0"/>
                </a:rPr>
                <a:t>х</a:t>
              </a:r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–5</a:t>
              </a:r>
              <a:endParaRPr lang="ru-RU" sz="28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5" name="Группа 37"/>
          <p:cNvGrpSpPr/>
          <p:nvPr/>
        </p:nvGrpSpPr>
        <p:grpSpPr>
          <a:xfrm>
            <a:off x="3453974" y="2636912"/>
            <a:ext cx="829994" cy="523220"/>
            <a:chOff x="2278966" y="1484784"/>
            <a:chExt cx="829994" cy="523220"/>
          </a:xfrm>
        </p:grpSpPr>
        <p:sp>
          <p:nvSpPr>
            <p:cNvPr id="39" name="Полилиния 38"/>
            <p:cNvSpPr/>
            <p:nvPr/>
          </p:nvSpPr>
          <p:spPr>
            <a:xfrm>
              <a:off x="2278966" y="1688123"/>
              <a:ext cx="829994" cy="271976"/>
            </a:xfrm>
            <a:custGeom>
              <a:avLst/>
              <a:gdLst>
                <a:gd name="connsiteX0" fmla="*/ 0 w 829994"/>
                <a:gd name="connsiteY0" fmla="*/ 253219 h 271976"/>
                <a:gd name="connsiteX1" fmla="*/ 309489 w 829994"/>
                <a:gd name="connsiteY1" fmla="*/ 253219 h 271976"/>
                <a:gd name="connsiteX2" fmla="*/ 675249 w 829994"/>
                <a:gd name="connsiteY2" fmla="*/ 140677 h 271976"/>
                <a:gd name="connsiteX3" fmla="*/ 829994 w 829994"/>
                <a:gd name="connsiteY3" fmla="*/ 0 h 27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994" h="271976">
                  <a:moveTo>
                    <a:pt x="0" y="253219"/>
                  </a:moveTo>
                  <a:cubicBezTo>
                    <a:pt x="98474" y="262597"/>
                    <a:pt x="196948" y="271976"/>
                    <a:pt x="309489" y="253219"/>
                  </a:cubicBezTo>
                  <a:cubicBezTo>
                    <a:pt x="422031" y="234462"/>
                    <a:pt x="588498" y="182880"/>
                    <a:pt x="675249" y="140677"/>
                  </a:cubicBezTo>
                  <a:cubicBezTo>
                    <a:pt x="762000" y="98474"/>
                    <a:pt x="795997" y="49237"/>
                    <a:pt x="829994" y="0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64614" y="1484784"/>
              <a:ext cx="428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1</a:t>
              </a:r>
              <a:endParaRPr lang="ru-RU" sz="2800" b="1" i="1" dirty="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graphicFrame>
        <p:nvGraphicFramePr>
          <p:cNvPr id="41" name="Object 62"/>
          <p:cNvGraphicFramePr>
            <a:graphicFrameLocks noChangeAspect="1"/>
          </p:cNvGraphicFramePr>
          <p:nvPr/>
        </p:nvGraphicFramePr>
        <p:xfrm>
          <a:off x="4229264" y="792162"/>
          <a:ext cx="3603462" cy="1124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1" name="Формула" r:id="rId7" imgW="1384200" imgH="431640" progId="Equation.3">
                  <p:embed/>
                </p:oleObj>
              </mc:Choice>
              <mc:Fallback>
                <p:oleObj name="Формула" r:id="rId7" imgW="1384200" imgH="43164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264" y="792162"/>
                        <a:ext cx="3603462" cy="112466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5715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611560" y="1268760"/>
            <a:ext cx="1245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ОДЗ: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835696" y="1052736"/>
            <a:ext cx="122341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err="1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х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 ≠ 0</a:t>
            </a:r>
          </a:p>
          <a:p>
            <a:r>
              <a:rPr lang="ru-RU" sz="3200" b="1" i="1" dirty="0" err="1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х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 ≠ 5</a:t>
            </a:r>
            <a:endParaRPr lang="ru-RU" dirty="0">
              <a:solidFill>
                <a:srgbClr val="000099"/>
              </a:solidFill>
            </a:endParaRPr>
          </a:p>
        </p:txBody>
      </p:sp>
      <p:graphicFrame>
        <p:nvGraphicFramePr>
          <p:cNvPr id="8" name="Object 79"/>
          <p:cNvGraphicFramePr>
            <a:graphicFrameLocks noChangeAspect="1"/>
          </p:cNvGraphicFramePr>
          <p:nvPr/>
        </p:nvGraphicFramePr>
        <p:xfrm>
          <a:off x="3213671" y="5173861"/>
          <a:ext cx="14303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2" name="Формула" r:id="rId9" imgW="571320" imgH="215640" progId="Equation.3">
                  <p:embed/>
                </p:oleObj>
              </mc:Choice>
              <mc:Fallback>
                <p:oleObj name="Формула" r:id="rId9" imgW="57132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671" y="5173861"/>
                        <a:ext cx="14303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24"/>
          <p:cNvSpPr txBox="1">
            <a:spLocks noChangeArrowheads="1"/>
          </p:cNvSpPr>
          <p:nvPr/>
        </p:nvSpPr>
        <p:spPr bwMode="auto">
          <a:xfrm>
            <a:off x="2843808" y="5733256"/>
            <a:ext cx="3888432" cy="830997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Ответ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: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  </a:t>
            </a:r>
            <a:endParaRPr lang="ru-RU" sz="4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20" name="Object 79"/>
          <p:cNvGraphicFramePr>
            <a:graphicFrameLocks noChangeAspect="1"/>
          </p:cNvGraphicFramePr>
          <p:nvPr/>
        </p:nvGraphicFramePr>
        <p:xfrm>
          <a:off x="3203848" y="4581128"/>
          <a:ext cx="29273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3" name="Формула" r:id="rId11" imgW="1168200" imgH="203040" progId="Equation.3">
                  <p:embed/>
                </p:oleObj>
              </mc:Choice>
              <mc:Fallback>
                <p:oleObj name="Формула" r:id="rId11" imgW="11682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581128"/>
                        <a:ext cx="29273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6"/>
          <p:cNvGraphicFramePr>
            <a:graphicFrameLocks noChangeAspect="1"/>
          </p:cNvGraphicFramePr>
          <p:nvPr/>
        </p:nvGraphicFramePr>
        <p:xfrm>
          <a:off x="5004048" y="5157192"/>
          <a:ext cx="123983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4" name="Формула" r:id="rId13" imgW="495000" imgH="228600" progId="Equation.3">
                  <p:embed/>
                </p:oleObj>
              </mc:Choice>
              <mc:Fallback>
                <p:oleObj name="Формула" r:id="rId13" imgW="4950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157192"/>
                        <a:ext cx="1239838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4867275" y="5868978"/>
          <a:ext cx="12715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5" name="Формула" r:id="rId15" imgW="507960" imgH="177480" progId="Equation.3">
                  <p:embed/>
                </p:oleObj>
              </mc:Choice>
              <mc:Fallback>
                <p:oleObj name="Формула" r:id="rId15" imgW="50796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5868978"/>
                        <a:ext cx="1271588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6228184" y="5157192"/>
            <a:ext cx="1369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  <a:sym typeface="Symbol"/>
              </a:rPr>
              <a:t> ОДЗ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2" grpId="0"/>
      <p:bldP spid="43" grpId="0"/>
      <p:bldP spid="45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2051720" y="1196752"/>
            <a:ext cx="6624736" cy="812530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1) Найти общий знаменатель дробей, входящих в уравнение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2051720" y="2236861"/>
            <a:ext cx="6624736" cy="812530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2) Найти область допустимых значений (ОДЗ)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51720" y="3276970"/>
            <a:ext cx="6624736" cy="892552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3) Привести все члены уравнения к общему знаменателю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2051720" y="4397101"/>
            <a:ext cx="6624736" cy="892552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4) Решить получившееся целое уравнение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80528" y="312155"/>
            <a:ext cx="9540552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  <a:cs typeface="+mn-cs"/>
              </a:rPr>
              <a:t>При решении др. рациональных уравнений целесообразно поступать следующим образом:</a:t>
            </a: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2051720" y="5517232"/>
            <a:ext cx="6624736" cy="812530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5) Исключить те корни, которые не входят в ОДЗ</a:t>
            </a:r>
            <a:endParaRPr lang="ru-RU" sz="2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 animBg="1"/>
      <p:bldP spid="18" grpId="0" animBg="1"/>
      <p:bldP spid="1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351</Words>
  <Application>Microsoft Office PowerPoint</Application>
  <PresentationFormat>Экран (4:3)</PresentationFormat>
  <Paragraphs>71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Оформление по умолчанию</vt:lpstr>
      <vt:lpstr>1_Diseño predeterminado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128</cp:revision>
  <dcterms:created xsi:type="dcterms:W3CDTF">2012-08-12T16:04:58Z</dcterms:created>
  <dcterms:modified xsi:type="dcterms:W3CDTF">2019-02-03T12:25:22Z</dcterms:modified>
</cp:coreProperties>
</file>