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60" r:id="rId2"/>
    <p:sldId id="268" r:id="rId3"/>
    <p:sldId id="267" r:id="rId4"/>
    <p:sldId id="266" r:id="rId5"/>
    <p:sldId id="271" r:id="rId6"/>
    <p:sldId id="286" r:id="rId7"/>
    <p:sldId id="270" r:id="rId8"/>
    <p:sldId id="273" r:id="rId9"/>
    <p:sldId id="275" r:id="rId10"/>
    <p:sldId id="276" r:id="rId11"/>
    <p:sldId id="288" r:id="rId12"/>
    <p:sldId id="289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90" r:id="rId21"/>
    <p:sldId id="294" r:id="rId22"/>
    <p:sldId id="292" r:id="rId23"/>
    <p:sldId id="301" r:id="rId24"/>
    <p:sldId id="302" r:id="rId25"/>
    <p:sldId id="297" r:id="rId26"/>
    <p:sldId id="298" r:id="rId27"/>
    <p:sldId id="299" r:id="rId28"/>
    <p:sldId id="300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8BFC78"/>
    <a:srgbClr val="EFFD9D"/>
    <a:srgbClr val="AAEDF0"/>
    <a:srgbClr val="F6F680"/>
    <a:srgbClr val="50FB33"/>
    <a:srgbClr val="32EE8C"/>
    <a:srgbClr val="D0FAC4"/>
    <a:srgbClr val="FF0066"/>
    <a:srgbClr val="E46E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2" autoAdjust="0"/>
    <p:restoredTop sz="93486" autoAdjust="0"/>
  </p:normalViewPr>
  <p:slideViewPr>
    <p:cSldViewPr>
      <p:cViewPr varScale="1">
        <p:scale>
          <a:sx n="69" d="100"/>
          <a:sy n="69" d="100"/>
        </p:scale>
        <p:origin x="-8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89.wmf"/><Relationship Id="rId1" Type="http://schemas.openxmlformats.org/officeDocument/2006/relationships/image" Target="../media/image8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wmf"/><Relationship Id="rId3" Type="http://schemas.openxmlformats.org/officeDocument/2006/relationships/image" Target="../media/image95.wmf"/><Relationship Id="rId7" Type="http://schemas.openxmlformats.org/officeDocument/2006/relationships/image" Target="../media/image99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Relationship Id="rId6" Type="http://schemas.openxmlformats.org/officeDocument/2006/relationships/image" Target="../media/image98.wmf"/><Relationship Id="rId5" Type="http://schemas.openxmlformats.org/officeDocument/2006/relationships/image" Target="../media/image97.wmf"/><Relationship Id="rId10" Type="http://schemas.openxmlformats.org/officeDocument/2006/relationships/image" Target="../media/image102.wmf"/><Relationship Id="rId4" Type="http://schemas.openxmlformats.org/officeDocument/2006/relationships/image" Target="../media/image96.wmf"/><Relationship Id="rId9" Type="http://schemas.openxmlformats.org/officeDocument/2006/relationships/image" Target="../media/image101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wmf"/><Relationship Id="rId2" Type="http://schemas.openxmlformats.org/officeDocument/2006/relationships/image" Target="../media/image122.wmf"/><Relationship Id="rId1" Type="http://schemas.openxmlformats.org/officeDocument/2006/relationships/image" Target="../media/image121.wmf"/><Relationship Id="rId6" Type="http://schemas.openxmlformats.org/officeDocument/2006/relationships/image" Target="../media/image126.wmf"/><Relationship Id="rId5" Type="http://schemas.openxmlformats.org/officeDocument/2006/relationships/image" Target="../media/image125.wmf"/><Relationship Id="rId4" Type="http://schemas.openxmlformats.org/officeDocument/2006/relationships/image" Target="../media/image12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wmf"/><Relationship Id="rId2" Type="http://schemas.openxmlformats.org/officeDocument/2006/relationships/image" Target="../media/image128.wmf"/><Relationship Id="rId1" Type="http://schemas.openxmlformats.org/officeDocument/2006/relationships/image" Target="../media/image127.wmf"/><Relationship Id="rId4" Type="http://schemas.openxmlformats.org/officeDocument/2006/relationships/image" Target="../media/image130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wmf"/><Relationship Id="rId2" Type="http://schemas.openxmlformats.org/officeDocument/2006/relationships/image" Target="../media/image132.wmf"/><Relationship Id="rId1" Type="http://schemas.openxmlformats.org/officeDocument/2006/relationships/image" Target="../media/image131.wmf"/><Relationship Id="rId6" Type="http://schemas.openxmlformats.org/officeDocument/2006/relationships/image" Target="../media/image136.wmf"/><Relationship Id="rId5" Type="http://schemas.openxmlformats.org/officeDocument/2006/relationships/image" Target="../media/image135.wmf"/><Relationship Id="rId4" Type="http://schemas.openxmlformats.org/officeDocument/2006/relationships/image" Target="../media/image13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4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32.wmf"/><Relationship Id="rId7" Type="http://schemas.openxmlformats.org/officeDocument/2006/relationships/image" Target="../media/image36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Relationship Id="rId9" Type="http://schemas.openxmlformats.org/officeDocument/2006/relationships/image" Target="../media/image3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image" Target="../media/image49.wmf"/><Relationship Id="rId7" Type="http://schemas.openxmlformats.org/officeDocument/2006/relationships/image" Target="../media/image53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image" Target="../media/image57.wmf"/><Relationship Id="rId7" Type="http://schemas.openxmlformats.org/officeDocument/2006/relationships/image" Target="../media/image61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6" Type="http://schemas.openxmlformats.org/officeDocument/2006/relationships/image" Target="../media/image60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Relationship Id="rId9" Type="http://schemas.openxmlformats.org/officeDocument/2006/relationships/image" Target="../media/image63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3" Type="http://schemas.openxmlformats.org/officeDocument/2006/relationships/image" Target="../media/image66.wmf"/><Relationship Id="rId7" Type="http://schemas.openxmlformats.org/officeDocument/2006/relationships/image" Target="../media/image70.wmf"/><Relationship Id="rId12" Type="http://schemas.openxmlformats.org/officeDocument/2006/relationships/image" Target="../media/image75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6" Type="http://schemas.openxmlformats.org/officeDocument/2006/relationships/image" Target="../media/image69.wmf"/><Relationship Id="rId11" Type="http://schemas.openxmlformats.org/officeDocument/2006/relationships/image" Target="../media/image74.wmf"/><Relationship Id="rId5" Type="http://schemas.openxmlformats.org/officeDocument/2006/relationships/image" Target="../media/image68.wmf"/><Relationship Id="rId10" Type="http://schemas.openxmlformats.org/officeDocument/2006/relationships/image" Target="../media/image73.wmf"/><Relationship Id="rId4" Type="http://schemas.openxmlformats.org/officeDocument/2006/relationships/image" Target="../media/image67.wmf"/><Relationship Id="rId9" Type="http://schemas.openxmlformats.org/officeDocument/2006/relationships/image" Target="../media/image72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3" Type="http://schemas.openxmlformats.org/officeDocument/2006/relationships/image" Target="../media/image78.wmf"/><Relationship Id="rId7" Type="http://schemas.openxmlformats.org/officeDocument/2006/relationships/image" Target="../media/image82.wmf"/><Relationship Id="rId12" Type="http://schemas.openxmlformats.org/officeDocument/2006/relationships/image" Target="../media/image87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6" Type="http://schemas.openxmlformats.org/officeDocument/2006/relationships/image" Target="../media/image81.wmf"/><Relationship Id="rId11" Type="http://schemas.openxmlformats.org/officeDocument/2006/relationships/image" Target="../media/image86.wmf"/><Relationship Id="rId5" Type="http://schemas.openxmlformats.org/officeDocument/2006/relationships/image" Target="../media/image80.wmf"/><Relationship Id="rId10" Type="http://schemas.openxmlformats.org/officeDocument/2006/relationships/image" Target="../media/image85.wmf"/><Relationship Id="rId4" Type="http://schemas.openxmlformats.org/officeDocument/2006/relationships/image" Target="../media/image79.wmf"/><Relationship Id="rId9" Type="http://schemas.openxmlformats.org/officeDocument/2006/relationships/image" Target="../media/image8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A3F4FB0-C6D2-4DFE-B2D2-CA4C34DEFA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45272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dirty="0" smtClean="0">
                <a:latin typeface="Cambria" panose="02040503050406030204" pitchFamily="18" charset="0"/>
              </a:rPr>
              <a:t>Знаете ли вы, почему в окружности 360 градусов, а не 180 или, скажем, не 300? Откуда пошла традиция делить окружность на равные части и почему было выбрано именно такое их число? Оказывается, этому делению мы обязаны вавилонянам. Согласно их календарю, продолжительность года составляла 360 дней — именно столько раз, по наблюдениям древних астрономов, солнечный диск укладывался на годичном пути светила. 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endParaRPr lang="ru-RU" alt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3F4FB0-C6D2-4DFE-B2D2-CA4C34DEFA15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6628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Задание: из предложенных слов составить кластер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3F4FB0-C6D2-4DFE-B2D2-CA4C34DEFA15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5383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359546E-B5DE-405A-A141-CBB0D5FE6CDC}" type="slidenum">
              <a:rPr lang="ru-RU" altLang="ru-RU" smtClean="0"/>
              <a:pPr eaLnBrk="1" hangingPunct="1">
                <a:spcBef>
                  <a:spcPct val="0"/>
                </a:spcBef>
              </a:pPr>
              <a:t>20</a:t>
            </a:fld>
            <a:endParaRPr lang="ru-RU" altLang="ru-RU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smtClean="0"/>
              <a:t>.</a:t>
            </a:r>
          </a:p>
          <a:p>
            <a:pPr eaLnBrk="1" hangingPunct="1">
              <a:buFont typeface="Wingdings" pitchFamily="2" charset="2"/>
              <a:buNone/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359546E-B5DE-405A-A141-CBB0D5FE6CDC}" type="slidenum">
              <a:rPr lang="ru-RU" altLang="ru-RU" smtClean="0"/>
              <a:pPr eaLnBrk="1" hangingPunct="1">
                <a:spcBef>
                  <a:spcPct val="0"/>
                </a:spcBef>
              </a:pPr>
              <a:t>23</a:t>
            </a:fld>
            <a:endParaRPr lang="ru-RU" altLang="ru-RU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dirty="0" smtClean="0"/>
              <a:t>Задание: задать с помощью двойных неравенств в градусах и радианах координатные четверти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359546E-B5DE-405A-A141-CBB0D5FE6CDC}" type="slidenum">
              <a:rPr lang="ru-RU" altLang="ru-RU" smtClean="0"/>
              <a:pPr eaLnBrk="1" hangingPunct="1">
                <a:spcBef>
                  <a:spcPct val="0"/>
                </a:spcBef>
              </a:pPr>
              <a:t>24</a:t>
            </a:fld>
            <a:endParaRPr lang="ru-RU" altLang="ru-RU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smtClean="0"/>
              <a:t>.</a:t>
            </a:r>
          </a:p>
          <a:p>
            <a:pPr eaLnBrk="1" hangingPunct="1">
              <a:buFont typeface="Wingdings" pitchFamily="2" charset="2"/>
              <a:buNone/>
            </a:pPr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14412-413D-41ED-ACB1-93E41094DAC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110250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35CC7-4D6C-4BD3-904A-2B5AEB56A47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153330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6E3C4-0CAD-4032-98E3-11286B4B30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470078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1BCCE-92E2-4D55-A76C-E74EFBE3F8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5058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5ED4D-A655-4917-AD4F-75A036A98F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234446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AED51-D33A-4044-AC19-4E559FBE0B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770879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11F09-6EDC-4723-AE62-A27C831E47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328735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9BD75-506C-4F0F-9212-952C8D8A73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455554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7D1BD-EFAC-470C-9FBB-F16A3A1CAA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369934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AEE7D-B2D5-4227-984A-48EA68B003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565586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C57FB-C39D-4739-8741-2132FE282A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607142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FF"/>
            </a:gs>
            <a:gs pos="50000">
              <a:schemeClr val="bg1"/>
            </a:gs>
            <a:gs pos="100000">
              <a:srgbClr val="CCFF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D840B81-65F1-4009-A734-7926AE352C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oleObject" Target="../embeddings/oleObject9.bin"/><Relationship Id="rId18" Type="http://schemas.openxmlformats.org/officeDocument/2006/relationships/oleObject" Target="../embeddings/oleObject12.bin"/><Relationship Id="rId3" Type="http://schemas.openxmlformats.org/officeDocument/2006/relationships/image" Target="../media/image25.wmf"/><Relationship Id="rId21" Type="http://schemas.openxmlformats.org/officeDocument/2006/relationships/image" Target="../media/image23.wmf"/><Relationship Id="rId7" Type="http://schemas.openxmlformats.org/officeDocument/2006/relationships/image" Target="../media/image21.wmf"/><Relationship Id="rId12" Type="http://schemas.openxmlformats.org/officeDocument/2006/relationships/image" Target="../media/image18.wmf"/><Relationship Id="rId1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0.wmf"/><Relationship Id="rId20" Type="http://schemas.openxmlformats.org/officeDocument/2006/relationships/oleObject" Target="../embeddings/oleObject13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8.bin"/><Relationship Id="rId24" Type="http://schemas.openxmlformats.org/officeDocument/2006/relationships/slide" Target="slide13.xml"/><Relationship Id="rId5" Type="http://schemas.openxmlformats.org/officeDocument/2006/relationships/image" Target="../media/image27.wmf"/><Relationship Id="rId15" Type="http://schemas.openxmlformats.org/officeDocument/2006/relationships/oleObject" Target="../embeddings/oleObject10.bin"/><Relationship Id="rId23" Type="http://schemas.openxmlformats.org/officeDocument/2006/relationships/image" Target="../media/image24.wmf"/><Relationship Id="rId10" Type="http://schemas.openxmlformats.org/officeDocument/2006/relationships/image" Target="../media/image17.wmf"/><Relationship Id="rId19" Type="http://schemas.openxmlformats.org/officeDocument/2006/relationships/image" Target="../media/image22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7.bin"/><Relationship Id="rId14" Type="http://schemas.openxmlformats.org/officeDocument/2006/relationships/image" Target="../media/image19.wmf"/><Relationship Id="rId22" Type="http://schemas.openxmlformats.org/officeDocument/2006/relationships/oleObject" Target="../embeddings/oleObject14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oleObject" Target="../embeddings/oleObject20.bin"/><Relationship Id="rId18" Type="http://schemas.openxmlformats.org/officeDocument/2006/relationships/image" Target="../media/image37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34.wmf"/><Relationship Id="rId17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6.wmf"/><Relationship Id="rId20" Type="http://schemas.openxmlformats.org/officeDocument/2006/relationships/image" Target="../media/image38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5" Type="http://schemas.openxmlformats.org/officeDocument/2006/relationships/oleObject" Target="../embeddings/oleObject21.bin"/><Relationship Id="rId10" Type="http://schemas.openxmlformats.org/officeDocument/2006/relationships/image" Target="../media/image33.wmf"/><Relationship Id="rId19" Type="http://schemas.openxmlformats.org/officeDocument/2006/relationships/oleObject" Target="../embeddings/oleObject23.bin"/><Relationship Id="rId4" Type="http://schemas.openxmlformats.org/officeDocument/2006/relationships/image" Target="../media/image30.wmf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35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oleObject" Target="../embeddings/oleObject28.bin"/><Relationship Id="rId18" Type="http://schemas.openxmlformats.org/officeDocument/2006/relationships/slide" Target="slide13.xml"/><Relationship Id="rId3" Type="http://schemas.openxmlformats.org/officeDocument/2006/relationships/image" Target="../media/image45.wmf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42.wmf"/><Relationship Id="rId17" Type="http://schemas.openxmlformats.org/officeDocument/2006/relationships/slide" Target="slide15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4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4.bin"/><Relationship Id="rId15" Type="http://schemas.openxmlformats.org/officeDocument/2006/relationships/oleObject" Target="../embeddings/oleObject29.bin"/><Relationship Id="rId10" Type="http://schemas.openxmlformats.org/officeDocument/2006/relationships/image" Target="../media/image41.wmf"/><Relationship Id="rId4" Type="http://schemas.openxmlformats.org/officeDocument/2006/relationships/image" Target="../media/image46.wmf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43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oleObject" Target="../embeddings/oleObject35.bin"/><Relationship Id="rId18" Type="http://schemas.openxmlformats.org/officeDocument/2006/relationships/image" Target="../media/image54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51.wmf"/><Relationship Id="rId17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3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48.w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1.bin"/><Relationship Id="rId15" Type="http://schemas.openxmlformats.org/officeDocument/2006/relationships/oleObject" Target="../embeddings/oleObject36.bin"/><Relationship Id="rId10" Type="http://schemas.openxmlformats.org/officeDocument/2006/relationships/image" Target="../media/image50.wmf"/><Relationship Id="rId4" Type="http://schemas.openxmlformats.org/officeDocument/2006/relationships/image" Target="../media/image47.wmf"/><Relationship Id="rId9" Type="http://schemas.openxmlformats.org/officeDocument/2006/relationships/oleObject" Target="../embeddings/oleObject33.bin"/><Relationship Id="rId14" Type="http://schemas.openxmlformats.org/officeDocument/2006/relationships/image" Target="../media/image52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13" Type="http://schemas.openxmlformats.org/officeDocument/2006/relationships/oleObject" Target="../embeddings/oleObject43.bin"/><Relationship Id="rId18" Type="http://schemas.openxmlformats.org/officeDocument/2006/relationships/image" Target="../media/image62.w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59.wmf"/><Relationship Id="rId17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1.wmf"/><Relationship Id="rId20" Type="http://schemas.openxmlformats.org/officeDocument/2006/relationships/image" Target="../media/image63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56.wmf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9.bin"/><Relationship Id="rId15" Type="http://schemas.openxmlformats.org/officeDocument/2006/relationships/oleObject" Target="../embeddings/oleObject44.bin"/><Relationship Id="rId10" Type="http://schemas.openxmlformats.org/officeDocument/2006/relationships/image" Target="../media/image58.wmf"/><Relationship Id="rId19" Type="http://schemas.openxmlformats.org/officeDocument/2006/relationships/oleObject" Target="../embeddings/oleObject46.bin"/><Relationship Id="rId4" Type="http://schemas.openxmlformats.org/officeDocument/2006/relationships/image" Target="../media/image55.wmf"/><Relationship Id="rId9" Type="http://schemas.openxmlformats.org/officeDocument/2006/relationships/oleObject" Target="../embeddings/oleObject41.bin"/><Relationship Id="rId14" Type="http://schemas.openxmlformats.org/officeDocument/2006/relationships/image" Target="../media/image60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13" Type="http://schemas.openxmlformats.org/officeDocument/2006/relationships/oleObject" Target="../embeddings/oleObject52.bin"/><Relationship Id="rId18" Type="http://schemas.openxmlformats.org/officeDocument/2006/relationships/image" Target="../media/image71.wmf"/><Relationship Id="rId26" Type="http://schemas.openxmlformats.org/officeDocument/2006/relationships/image" Target="../media/image75.wmf"/><Relationship Id="rId3" Type="http://schemas.openxmlformats.org/officeDocument/2006/relationships/oleObject" Target="../embeddings/oleObject47.bin"/><Relationship Id="rId21" Type="http://schemas.openxmlformats.org/officeDocument/2006/relationships/oleObject" Target="../embeddings/oleObject56.bin"/><Relationship Id="rId7" Type="http://schemas.openxmlformats.org/officeDocument/2006/relationships/oleObject" Target="../embeddings/oleObject49.bin"/><Relationship Id="rId12" Type="http://schemas.openxmlformats.org/officeDocument/2006/relationships/image" Target="../media/image68.wmf"/><Relationship Id="rId17" Type="http://schemas.openxmlformats.org/officeDocument/2006/relationships/oleObject" Target="../embeddings/oleObject54.bin"/><Relationship Id="rId25" Type="http://schemas.openxmlformats.org/officeDocument/2006/relationships/oleObject" Target="../embeddings/oleObject5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0.wmf"/><Relationship Id="rId20" Type="http://schemas.openxmlformats.org/officeDocument/2006/relationships/image" Target="../media/image72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65.wmf"/><Relationship Id="rId11" Type="http://schemas.openxmlformats.org/officeDocument/2006/relationships/oleObject" Target="../embeddings/oleObject51.bin"/><Relationship Id="rId24" Type="http://schemas.openxmlformats.org/officeDocument/2006/relationships/image" Target="../media/image74.wmf"/><Relationship Id="rId5" Type="http://schemas.openxmlformats.org/officeDocument/2006/relationships/oleObject" Target="../embeddings/oleObject48.bin"/><Relationship Id="rId15" Type="http://schemas.openxmlformats.org/officeDocument/2006/relationships/oleObject" Target="../embeddings/oleObject53.bin"/><Relationship Id="rId23" Type="http://schemas.openxmlformats.org/officeDocument/2006/relationships/oleObject" Target="../embeddings/oleObject57.bin"/><Relationship Id="rId28" Type="http://schemas.openxmlformats.org/officeDocument/2006/relationships/slide" Target="slide16.xml"/><Relationship Id="rId10" Type="http://schemas.openxmlformats.org/officeDocument/2006/relationships/image" Target="../media/image67.wmf"/><Relationship Id="rId19" Type="http://schemas.openxmlformats.org/officeDocument/2006/relationships/oleObject" Target="../embeddings/oleObject55.bin"/><Relationship Id="rId4" Type="http://schemas.openxmlformats.org/officeDocument/2006/relationships/image" Target="../media/image64.wmf"/><Relationship Id="rId9" Type="http://schemas.openxmlformats.org/officeDocument/2006/relationships/oleObject" Target="../embeddings/oleObject50.bin"/><Relationship Id="rId14" Type="http://schemas.openxmlformats.org/officeDocument/2006/relationships/image" Target="../media/image69.wmf"/><Relationship Id="rId22" Type="http://schemas.openxmlformats.org/officeDocument/2006/relationships/image" Target="../media/image73.wmf"/><Relationship Id="rId27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13" Type="http://schemas.openxmlformats.org/officeDocument/2006/relationships/oleObject" Target="../embeddings/oleObject64.bin"/><Relationship Id="rId18" Type="http://schemas.openxmlformats.org/officeDocument/2006/relationships/image" Target="../media/image83.wmf"/><Relationship Id="rId26" Type="http://schemas.openxmlformats.org/officeDocument/2006/relationships/image" Target="../media/image87.wmf"/><Relationship Id="rId3" Type="http://schemas.openxmlformats.org/officeDocument/2006/relationships/oleObject" Target="../embeddings/oleObject59.bin"/><Relationship Id="rId21" Type="http://schemas.openxmlformats.org/officeDocument/2006/relationships/oleObject" Target="../embeddings/oleObject68.bin"/><Relationship Id="rId7" Type="http://schemas.openxmlformats.org/officeDocument/2006/relationships/oleObject" Target="../embeddings/oleObject61.bin"/><Relationship Id="rId12" Type="http://schemas.openxmlformats.org/officeDocument/2006/relationships/image" Target="../media/image80.wmf"/><Relationship Id="rId17" Type="http://schemas.openxmlformats.org/officeDocument/2006/relationships/oleObject" Target="../embeddings/oleObject66.bin"/><Relationship Id="rId25" Type="http://schemas.openxmlformats.org/officeDocument/2006/relationships/oleObject" Target="../embeddings/oleObject7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2.wmf"/><Relationship Id="rId20" Type="http://schemas.openxmlformats.org/officeDocument/2006/relationships/image" Target="../media/image84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77.wmf"/><Relationship Id="rId11" Type="http://schemas.openxmlformats.org/officeDocument/2006/relationships/oleObject" Target="../embeddings/oleObject63.bin"/><Relationship Id="rId24" Type="http://schemas.openxmlformats.org/officeDocument/2006/relationships/image" Target="../media/image86.wmf"/><Relationship Id="rId5" Type="http://schemas.openxmlformats.org/officeDocument/2006/relationships/oleObject" Target="../embeddings/oleObject60.bin"/><Relationship Id="rId15" Type="http://schemas.openxmlformats.org/officeDocument/2006/relationships/oleObject" Target="../embeddings/oleObject65.bin"/><Relationship Id="rId23" Type="http://schemas.openxmlformats.org/officeDocument/2006/relationships/oleObject" Target="../embeddings/oleObject69.bin"/><Relationship Id="rId28" Type="http://schemas.openxmlformats.org/officeDocument/2006/relationships/slide" Target="slide16.xml"/><Relationship Id="rId10" Type="http://schemas.openxmlformats.org/officeDocument/2006/relationships/image" Target="../media/image79.wmf"/><Relationship Id="rId19" Type="http://schemas.openxmlformats.org/officeDocument/2006/relationships/oleObject" Target="../embeddings/oleObject67.bin"/><Relationship Id="rId4" Type="http://schemas.openxmlformats.org/officeDocument/2006/relationships/image" Target="../media/image76.wmf"/><Relationship Id="rId9" Type="http://schemas.openxmlformats.org/officeDocument/2006/relationships/oleObject" Target="../embeddings/oleObject62.bin"/><Relationship Id="rId14" Type="http://schemas.openxmlformats.org/officeDocument/2006/relationships/image" Target="../media/image81.wmf"/><Relationship Id="rId22" Type="http://schemas.openxmlformats.org/officeDocument/2006/relationships/image" Target="../media/image85.wmf"/><Relationship Id="rId27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89.wmf"/><Relationship Id="rId5" Type="http://schemas.openxmlformats.org/officeDocument/2006/relationships/oleObject" Target="../embeddings/oleObject72.bin"/><Relationship Id="rId4" Type="http://schemas.openxmlformats.org/officeDocument/2006/relationships/image" Target="../media/image88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5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74.bin"/><Relationship Id="rId5" Type="http://schemas.openxmlformats.org/officeDocument/2006/relationships/image" Target="../media/image90.wmf"/><Relationship Id="rId4" Type="http://schemas.openxmlformats.org/officeDocument/2006/relationships/oleObject" Target="../embeddings/oleObject73.bin"/><Relationship Id="rId9" Type="http://schemas.openxmlformats.org/officeDocument/2006/relationships/image" Target="../media/image92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wmf"/><Relationship Id="rId13" Type="http://schemas.openxmlformats.org/officeDocument/2006/relationships/image" Target="../media/image113.wmf"/><Relationship Id="rId18" Type="http://schemas.openxmlformats.org/officeDocument/2006/relationships/image" Target="../media/image93.wmf"/><Relationship Id="rId26" Type="http://schemas.openxmlformats.org/officeDocument/2006/relationships/image" Target="../media/image97.wmf"/><Relationship Id="rId3" Type="http://schemas.openxmlformats.org/officeDocument/2006/relationships/image" Target="../media/image103.wmf"/><Relationship Id="rId21" Type="http://schemas.openxmlformats.org/officeDocument/2006/relationships/oleObject" Target="../embeddings/oleObject78.bin"/><Relationship Id="rId34" Type="http://schemas.openxmlformats.org/officeDocument/2006/relationships/image" Target="../media/image101.wmf"/><Relationship Id="rId7" Type="http://schemas.openxmlformats.org/officeDocument/2006/relationships/image" Target="../media/image107.wmf"/><Relationship Id="rId12" Type="http://schemas.openxmlformats.org/officeDocument/2006/relationships/image" Target="../media/image112.wmf"/><Relationship Id="rId17" Type="http://schemas.openxmlformats.org/officeDocument/2006/relationships/oleObject" Target="../embeddings/oleObject76.bin"/><Relationship Id="rId25" Type="http://schemas.openxmlformats.org/officeDocument/2006/relationships/oleObject" Target="../embeddings/oleObject80.bin"/><Relationship Id="rId33" Type="http://schemas.openxmlformats.org/officeDocument/2006/relationships/oleObject" Target="../embeddings/oleObject8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6.wmf"/><Relationship Id="rId20" Type="http://schemas.openxmlformats.org/officeDocument/2006/relationships/image" Target="../media/image94.wmf"/><Relationship Id="rId29" Type="http://schemas.openxmlformats.org/officeDocument/2006/relationships/oleObject" Target="../embeddings/oleObject82.bin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06.wmf"/><Relationship Id="rId11" Type="http://schemas.openxmlformats.org/officeDocument/2006/relationships/image" Target="../media/image111.wmf"/><Relationship Id="rId24" Type="http://schemas.openxmlformats.org/officeDocument/2006/relationships/image" Target="../media/image96.wmf"/><Relationship Id="rId32" Type="http://schemas.openxmlformats.org/officeDocument/2006/relationships/image" Target="../media/image100.wmf"/><Relationship Id="rId37" Type="http://schemas.openxmlformats.org/officeDocument/2006/relationships/slide" Target="slide25.xml"/><Relationship Id="rId5" Type="http://schemas.openxmlformats.org/officeDocument/2006/relationships/image" Target="../media/image105.wmf"/><Relationship Id="rId15" Type="http://schemas.openxmlformats.org/officeDocument/2006/relationships/image" Target="../media/image115.wmf"/><Relationship Id="rId23" Type="http://schemas.openxmlformats.org/officeDocument/2006/relationships/oleObject" Target="../embeddings/oleObject79.bin"/><Relationship Id="rId28" Type="http://schemas.openxmlformats.org/officeDocument/2006/relationships/image" Target="../media/image98.wmf"/><Relationship Id="rId36" Type="http://schemas.openxmlformats.org/officeDocument/2006/relationships/image" Target="../media/image102.wmf"/><Relationship Id="rId10" Type="http://schemas.openxmlformats.org/officeDocument/2006/relationships/image" Target="../media/image110.wmf"/><Relationship Id="rId19" Type="http://schemas.openxmlformats.org/officeDocument/2006/relationships/oleObject" Target="../embeddings/oleObject77.bin"/><Relationship Id="rId31" Type="http://schemas.openxmlformats.org/officeDocument/2006/relationships/oleObject" Target="../embeddings/oleObject83.bin"/><Relationship Id="rId4" Type="http://schemas.openxmlformats.org/officeDocument/2006/relationships/image" Target="../media/image104.wmf"/><Relationship Id="rId9" Type="http://schemas.openxmlformats.org/officeDocument/2006/relationships/image" Target="../media/image109.wmf"/><Relationship Id="rId14" Type="http://schemas.openxmlformats.org/officeDocument/2006/relationships/image" Target="../media/image114.wmf"/><Relationship Id="rId22" Type="http://schemas.openxmlformats.org/officeDocument/2006/relationships/image" Target="../media/image95.wmf"/><Relationship Id="rId27" Type="http://schemas.openxmlformats.org/officeDocument/2006/relationships/oleObject" Target="../embeddings/oleObject81.bin"/><Relationship Id="rId30" Type="http://schemas.openxmlformats.org/officeDocument/2006/relationships/image" Target="../media/image99.wmf"/><Relationship Id="rId35" Type="http://schemas.openxmlformats.org/officeDocument/2006/relationships/oleObject" Target="../embeddings/oleObject85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.wmf"/><Relationship Id="rId5" Type="http://schemas.openxmlformats.org/officeDocument/2006/relationships/image" Target="../media/image119.wmf"/><Relationship Id="rId4" Type="http://schemas.openxmlformats.org/officeDocument/2006/relationships/image" Target="../media/image118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8.bin"/><Relationship Id="rId13" Type="http://schemas.openxmlformats.org/officeDocument/2006/relationships/image" Target="../media/image125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22.wmf"/><Relationship Id="rId12" Type="http://schemas.openxmlformats.org/officeDocument/2006/relationships/oleObject" Target="../embeddings/oleObject9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87.bin"/><Relationship Id="rId11" Type="http://schemas.openxmlformats.org/officeDocument/2006/relationships/image" Target="../media/image124.wmf"/><Relationship Id="rId5" Type="http://schemas.openxmlformats.org/officeDocument/2006/relationships/image" Target="../media/image121.wmf"/><Relationship Id="rId15" Type="http://schemas.openxmlformats.org/officeDocument/2006/relationships/image" Target="../media/image126.wmf"/><Relationship Id="rId10" Type="http://schemas.openxmlformats.org/officeDocument/2006/relationships/oleObject" Target="../embeddings/oleObject89.bin"/><Relationship Id="rId4" Type="http://schemas.openxmlformats.org/officeDocument/2006/relationships/oleObject" Target="../embeddings/oleObject86.bin"/><Relationship Id="rId9" Type="http://schemas.openxmlformats.org/officeDocument/2006/relationships/image" Target="../media/image123.wmf"/><Relationship Id="rId14" Type="http://schemas.openxmlformats.org/officeDocument/2006/relationships/oleObject" Target="../embeddings/oleObject91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wmf"/><Relationship Id="rId3" Type="http://schemas.openxmlformats.org/officeDocument/2006/relationships/oleObject" Target="../embeddings/oleObject92.bin"/><Relationship Id="rId7" Type="http://schemas.openxmlformats.org/officeDocument/2006/relationships/oleObject" Target="../embeddings/oleObject9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28.wmf"/><Relationship Id="rId5" Type="http://schemas.openxmlformats.org/officeDocument/2006/relationships/oleObject" Target="../embeddings/oleObject93.bin"/><Relationship Id="rId10" Type="http://schemas.openxmlformats.org/officeDocument/2006/relationships/image" Target="../media/image130.wmf"/><Relationship Id="rId4" Type="http://schemas.openxmlformats.org/officeDocument/2006/relationships/image" Target="../media/image127.wmf"/><Relationship Id="rId9" Type="http://schemas.openxmlformats.org/officeDocument/2006/relationships/oleObject" Target="../embeddings/oleObject95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wmf"/><Relationship Id="rId13" Type="http://schemas.openxmlformats.org/officeDocument/2006/relationships/oleObject" Target="../embeddings/oleObject101.bin"/><Relationship Id="rId3" Type="http://schemas.openxmlformats.org/officeDocument/2006/relationships/oleObject" Target="../embeddings/oleObject96.bin"/><Relationship Id="rId7" Type="http://schemas.openxmlformats.org/officeDocument/2006/relationships/oleObject" Target="../embeddings/oleObject98.bin"/><Relationship Id="rId12" Type="http://schemas.openxmlformats.org/officeDocument/2006/relationships/image" Target="../media/image13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32.wmf"/><Relationship Id="rId11" Type="http://schemas.openxmlformats.org/officeDocument/2006/relationships/oleObject" Target="../embeddings/oleObject100.bin"/><Relationship Id="rId5" Type="http://schemas.openxmlformats.org/officeDocument/2006/relationships/oleObject" Target="../embeddings/oleObject97.bin"/><Relationship Id="rId10" Type="http://schemas.openxmlformats.org/officeDocument/2006/relationships/image" Target="../media/image134.wmf"/><Relationship Id="rId4" Type="http://schemas.openxmlformats.org/officeDocument/2006/relationships/image" Target="../media/image131.wmf"/><Relationship Id="rId9" Type="http://schemas.openxmlformats.org/officeDocument/2006/relationships/oleObject" Target="../embeddings/oleObject99.bin"/><Relationship Id="rId14" Type="http://schemas.openxmlformats.org/officeDocument/2006/relationships/image" Target="../media/image136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avatanplus.com/files/resources/original/5735cb59b8df9154aa22569d.jpg" TargetMode="External"/><Relationship Id="rId3" Type="http://schemas.openxmlformats.org/officeDocument/2006/relationships/hyperlink" Target="http://www.nkj.ru/archive/articles/22597/" TargetMode="External"/><Relationship Id="rId7" Type="http://schemas.openxmlformats.org/officeDocument/2006/relationships/hyperlink" Target="https://4.bp.blogspot.com/-c3RcbMWyMYY/VmLTo3uGJNI/AAAAAAAAA3k/dCa37oZIq5Q/s200/circle_radians.gif" TargetMode="External"/><Relationship Id="rId2" Type="http://schemas.openxmlformats.org/officeDocument/2006/relationships/hyperlink" Target="https://ru.wikipedia.org/wiki/%D0%90%D0%A1%D0%A2_(%D0%B8%D0%B7%D0%B4%D0%B0%D1%82%D0%B5%D0%BB%D1%8C%D1%81%D1%82%D0%B2%D0%BE)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new.lenagold.ru/wp-content/uploads/solnchas013.jpg" TargetMode="External"/><Relationship Id="rId5" Type="http://schemas.openxmlformats.org/officeDocument/2006/relationships/hyperlink" Target="http://onlinehelp.smarttech.com/da/windows/help/notebook/10_0_0/Images/Protractor2.png" TargetMode="External"/><Relationship Id="rId4" Type="http://schemas.openxmlformats.org/officeDocument/2006/relationships/hyperlink" Target="http://www.nkj.ru/upload/iblock/0f5/0f5ff636d7eaf9c51689370f5a52a437.jpg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6605/47407354.6e4/0_e9849_2279e745_orig.png" TargetMode="External"/><Relationship Id="rId2" Type="http://schemas.openxmlformats.org/officeDocument/2006/relationships/hyperlink" Target="http://cdn.fishki.net/upload/post/201502/04/1414683/e05496d9291dd79f0248ebb90c671a6e.gif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thumbs.dreamstime.com/x/pi-6987894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rgbClr val="9FFF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61" y="533400"/>
            <a:ext cx="7879947" cy="55626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86408" y="1811910"/>
            <a:ext cx="7620000" cy="1569660"/>
          </a:xfrm>
          <a:prstGeom prst="rect">
            <a:avLst/>
          </a:prstGeom>
        </p:spPr>
        <p:txBody>
          <a:bodyPr>
            <a:spAutoFit/>
            <a:scene3d>
              <a:camera prst="obliqueBottomRight"/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ru-RU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</a:rPr>
              <a:t>Радианная мера угла</a:t>
            </a:r>
            <a:br>
              <a:rPr lang="ru-RU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</a:rPr>
            </a:br>
            <a:r>
              <a:rPr lang="ru-RU" sz="4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</a:rPr>
              <a:t>Угол поворота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j-lt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444824" y="4419600"/>
            <a:ext cx="6961584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  <a:defRPr/>
            </a:pP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Шабанова Мария Павловна</a:t>
            </a:r>
          </a:p>
          <a:p>
            <a:pPr marL="0" indent="0" algn="r">
              <a:buNone/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у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читель математики</a:t>
            </a:r>
          </a:p>
          <a:p>
            <a:pPr marL="0" indent="0" algn="r">
              <a:buFontTx/>
              <a:buNone/>
              <a:defRPr/>
            </a:pP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МАОУ «Гимназия «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Новоскул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»</a:t>
            </a:r>
          </a:p>
          <a:p>
            <a:pPr marL="0" indent="0" algn="r">
              <a:buFontTx/>
              <a:buNone/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г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 Великий Новгород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268538" y="1635125"/>
            <a:ext cx="4282454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8800" i="1" dirty="0">
                <a:latin typeface="Cambria" panose="02040503050406030204" pitchFamily="18" charset="0"/>
                <a:sym typeface="Symbol" pitchFamily="18" charset="2"/>
              </a:rPr>
              <a:t></a:t>
            </a:r>
            <a:r>
              <a:rPr lang="ru-RU" altLang="ru-RU" sz="4000" i="1" dirty="0">
                <a:latin typeface="Cambria" panose="02040503050406030204" pitchFamily="18" charset="0"/>
                <a:sym typeface="Symbol" pitchFamily="18" charset="2"/>
              </a:rPr>
              <a:t> радиан</a:t>
            </a:r>
            <a:r>
              <a:rPr lang="ru-RU" altLang="ru-RU" sz="5400" i="1" dirty="0">
                <a:latin typeface="Cambria" panose="02040503050406030204" pitchFamily="18" charset="0"/>
                <a:sym typeface="Symbol" pitchFamily="18" charset="2"/>
              </a:rPr>
              <a:t>=180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79388" y="260350"/>
            <a:ext cx="8964612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4400" b="1" dirty="0">
                <a:latin typeface="Cambria" panose="02040503050406030204" pitchFamily="18" charset="0"/>
              </a:rPr>
              <a:t>Перевод из градусной меры в </a:t>
            </a:r>
            <a:r>
              <a:rPr lang="ru-RU" altLang="ru-RU" sz="4400" b="1" dirty="0" smtClean="0">
                <a:latin typeface="Cambria" panose="02040503050406030204" pitchFamily="18" charset="0"/>
              </a:rPr>
              <a:t>радианную</a:t>
            </a:r>
            <a:endParaRPr lang="ru-RU" altLang="ru-RU" sz="4400" b="1" dirty="0">
              <a:latin typeface="Cambria" panose="02040503050406030204" pitchFamily="18" charset="0"/>
            </a:endParaRP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4284663" y="2924175"/>
            <a:ext cx="792162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6600" b="1" dirty="0">
                <a:latin typeface="Cambria" panose="02040503050406030204" pitchFamily="18" charset="0"/>
                <a:sym typeface="Symbol" pitchFamily="18" charset="2"/>
              </a:rPr>
              <a:t>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4835185"/>
              </p:ext>
            </p:extLst>
          </p:nvPr>
        </p:nvGraphicFramePr>
        <p:xfrm>
          <a:off x="2438400" y="4267200"/>
          <a:ext cx="1846263" cy="131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6" name="Формула" r:id="rId3" imgW="266400" imgH="190440" progId="Equation.3">
                  <p:embed/>
                </p:oleObj>
              </mc:Choice>
              <mc:Fallback>
                <p:oleObj name="Формула" r:id="rId3" imgW="266400" imgH="1904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267200"/>
                        <a:ext cx="1846263" cy="1317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7352400"/>
              </p:ext>
            </p:extLst>
          </p:nvPr>
        </p:nvGraphicFramePr>
        <p:xfrm>
          <a:off x="6696075" y="2333625"/>
          <a:ext cx="790575" cy="1493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7" name="Формула" r:id="rId5" imgW="114120" imgH="215640" progId="Equation.3">
                  <p:embed/>
                </p:oleObj>
              </mc:Choice>
              <mc:Fallback>
                <p:oleObj name="Формула" r:id="rId5" imgW="114120" imgH="215640" progId="Equation.3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6075" y="2333625"/>
                        <a:ext cx="790575" cy="1493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255948" y="1642169"/>
            <a:ext cx="80342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8800" i="1" dirty="0">
                <a:latin typeface="Cambria" panose="02040503050406030204" pitchFamily="18" charset="0"/>
                <a:sym typeface="Symbol" pitchFamily="18" charset="2"/>
              </a:rPr>
              <a:t></a:t>
            </a:r>
            <a:endParaRPr lang="ru-RU" sz="88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695825" y="5105400"/>
            <a:ext cx="762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953000" y="2057400"/>
            <a:ext cx="12811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sz="5400" i="1" dirty="0" smtClean="0">
                <a:latin typeface="Cambria" panose="02040503050406030204" pitchFamily="18" charset="0"/>
                <a:sym typeface="Symbol" pitchFamily="18" charset="2"/>
              </a:rPr>
              <a:t>180</a:t>
            </a:r>
            <a:endParaRPr lang="ru-RU" altLang="ru-RU" sz="5400" i="1" dirty="0">
              <a:latin typeface="Cambria" panose="02040503050406030204" pitchFamily="18" charset="0"/>
              <a:sym typeface="Symbol" pitchFamily="18" charset="2"/>
            </a:endParaRPr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5930979"/>
              </p:ext>
            </p:extLst>
          </p:nvPr>
        </p:nvGraphicFramePr>
        <p:xfrm>
          <a:off x="5715000" y="4724400"/>
          <a:ext cx="1371600" cy="746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8" name="Формула" r:id="rId7" imgW="317160" imgH="203040" progId="Equation.3">
                  <p:embed/>
                </p:oleObj>
              </mc:Choice>
              <mc:Fallback>
                <p:oleObj name="Формула" r:id="rId7" imgW="317160" imgH="203040" progId="Equation.3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724400"/>
                        <a:ext cx="1371600" cy="746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9676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94541E-6 L 0.25938 0.3215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69" y="16077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82373E-6 L -0.0533 0.4212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4" y="210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4" grpId="0"/>
      <p:bldP spid="6" grpId="1"/>
      <p:bldP spid="6" grpId="2"/>
      <p:bldP spid="9" grpId="1"/>
      <p:bldP spid="9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268538" y="1635125"/>
            <a:ext cx="4282454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8800" i="1" dirty="0">
                <a:latin typeface="Cambria" panose="02040503050406030204" pitchFamily="18" charset="0"/>
                <a:sym typeface="Symbol" pitchFamily="18" charset="2"/>
              </a:rPr>
              <a:t></a:t>
            </a:r>
            <a:r>
              <a:rPr lang="ru-RU" altLang="ru-RU" sz="4000" i="1" dirty="0">
                <a:latin typeface="Cambria" panose="02040503050406030204" pitchFamily="18" charset="0"/>
                <a:sym typeface="Symbol" pitchFamily="18" charset="2"/>
              </a:rPr>
              <a:t> радиан</a:t>
            </a:r>
            <a:r>
              <a:rPr lang="ru-RU" altLang="ru-RU" sz="5400" i="1" dirty="0">
                <a:latin typeface="Cambria" panose="02040503050406030204" pitchFamily="18" charset="0"/>
                <a:sym typeface="Symbol" pitchFamily="18" charset="2"/>
              </a:rPr>
              <a:t>=180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79388" y="260350"/>
            <a:ext cx="8964612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4400" b="1" dirty="0">
                <a:latin typeface="Cambria" panose="02040503050406030204" pitchFamily="18" charset="0"/>
              </a:rPr>
              <a:t>Перевод из градусной меры в </a:t>
            </a:r>
            <a:r>
              <a:rPr lang="ru-RU" altLang="ru-RU" sz="4400" b="1" dirty="0" smtClean="0">
                <a:latin typeface="Cambria" panose="02040503050406030204" pitchFamily="18" charset="0"/>
              </a:rPr>
              <a:t>радианную</a:t>
            </a:r>
            <a:endParaRPr lang="ru-RU" altLang="ru-RU" sz="4400" b="1" dirty="0">
              <a:latin typeface="Cambria" panose="02040503050406030204" pitchFamily="18" charset="0"/>
            </a:endParaRP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4284663" y="2924175"/>
            <a:ext cx="792162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6600" b="1" dirty="0">
                <a:latin typeface="Cambria" panose="02040503050406030204" pitchFamily="18" charset="0"/>
                <a:sym typeface="Symbol" pitchFamily="18" charset="2"/>
              </a:rPr>
              <a:t>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6114975"/>
              </p:ext>
            </p:extLst>
          </p:nvPr>
        </p:nvGraphicFramePr>
        <p:xfrm>
          <a:off x="2306638" y="4222750"/>
          <a:ext cx="2111375" cy="140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8" name="Формула" r:id="rId3" imgW="304560" imgH="203040" progId="Equation.3">
                  <p:embed/>
                </p:oleObj>
              </mc:Choice>
              <mc:Fallback>
                <p:oleObj name="Формула" r:id="rId3" imgW="3045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6638" y="4222750"/>
                        <a:ext cx="2111375" cy="1406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255948" y="1642169"/>
            <a:ext cx="80342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8800" i="1" dirty="0">
                <a:latin typeface="Cambria" panose="02040503050406030204" pitchFamily="18" charset="0"/>
                <a:sym typeface="Symbol" pitchFamily="18" charset="2"/>
              </a:rPr>
              <a:t></a:t>
            </a:r>
            <a:endParaRPr lang="ru-RU" sz="88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695825" y="5105400"/>
            <a:ext cx="762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953000" y="2057400"/>
            <a:ext cx="12811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sz="5400" i="1" dirty="0" smtClean="0">
                <a:latin typeface="Cambria" panose="02040503050406030204" pitchFamily="18" charset="0"/>
                <a:sym typeface="Symbol" pitchFamily="18" charset="2"/>
              </a:rPr>
              <a:t>180</a:t>
            </a:r>
            <a:endParaRPr lang="ru-RU" altLang="ru-RU" sz="5400" i="1" dirty="0">
              <a:latin typeface="Cambria" panose="02040503050406030204" pitchFamily="18" charset="0"/>
              <a:sym typeface="Symbol" pitchFamily="18" charset="2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9323280"/>
              </p:ext>
            </p:extLst>
          </p:nvPr>
        </p:nvGraphicFramePr>
        <p:xfrm>
          <a:off x="6541053" y="4800600"/>
          <a:ext cx="130933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9" name="Формула" r:id="rId5" imgW="317160" imgH="203040" progId="Equation.3">
                  <p:embed/>
                </p:oleObj>
              </mc:Choice>
              <mc:Fallback>
                <p:oleObj name="Формула" r:id="rId5" imgW="317160" imgH="203040" progId="Equation.3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1053" y="4800600"/>
                        <a:ext cx="1309333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8045371"/>
              </p:ext>
            </p:extLst>
          </p:nvPr>
        </p:nvGraphicFramePr>
        <p:xfrm>
          <a:off x="2292689" y="4648200"/>
          <a:ext cx="881062" cy="96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0" name="Формула" r:id="rId7" imgW="126720" imgH="139680" progId="Equation.3">
                  <p:embed/>
                </p:oleObj>
              </mc:Choice>
              <mc:Fallback>
                <p:oleObj name="Формула" r:id="rId7" imgW="126720" imgH="139680" progId="Equation.3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2689" y="4648200"/>
                        <a:ext cx="881062" cy="966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Овал 6"/>
          <p:cNvSpPr/>
          <p:nvPr/>
        </p:nvSpPr>
        <p:spPr>
          <a:xfrm flipV="1">
            <a:off x="5715000" y="510540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Выгнутая вниз стрелка 4"/>
          <p:cNvSpPr/>
          <p:nvPr/>
        </p:nvSpPr>
        <p:spPr>
          <a:xfrm>
            <a:off x="2890044" y="5537421"/>
            <a:ext cx="3510756" cy="838200"/>
          </a:xfrm>
          <a:prstGeom prst="curved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2365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94541E-6 L 0.25938 0.3215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69" y="1607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82373E-6 L -0.0533 0.4212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4" y="210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42748E-6 L 0.1007 0.09855 C 0.12188 0.12099 0.15348 0.13325 0.18646 0.13325 C 0.22414 0.13325 0.25417 0.12099 0.27535 0.09855 L 0.37622 -4.42748E-6 " pathEditMode="relative" rAng="0" ptsTypes="FffFF"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02" y="666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4" grpId="0"/>
      <p:bldP spid="6" grpId="0"/>
      <p:bldP spid="6" grpId="1"/>
      <p:bldP spid="9" grpId="0"/>
      <p:bldP spid="9" grpId="1"/>
      <p:bldP spid="7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554598" y="368072"/>
            <a:ext cx="4282454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8800" i="1" dirty="0">
                <a:latin typeface="Cambria" panose="02040503050406030204" pitchFamily="18" charset="0"/>
                <a:sym typeface="Symbol" pitchFamily="18" charset="2"/>
              </a:rPr>
              <a:t></a:t>
            </a:r>
            <a:r>
              <a:rPr lang="ru-RU" altLang="ru-RU" sz="4000" i="1" dirty="0">
                <a:latin typeface="Cambria" panose="02040503050406030204" pitchFamily="18" charset="0"/>
                <a:sym typeface="Symbol" pitchFamily="18" charset="2"/>
              </a:rPr>
              <a:t> радиан</a:t>
            </a:r>
            <a:r>
              <a:rPr lang="ru-RU" altLang="ru-RU" sz="5400" i="1" dirty="0">
                <a:latin typeface="Cambria" panose="02040503050406030204" pitchFamily="18" charset="0"/>
                <a:sym typeface="Symbol" pitchFamily="18" charset="2"/>
              </a:rPr>
              <a:t>=180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79388" y="76200"/>
            <a:ext cx="89646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4800" b="1" i="1" dirty="0" smtClean="0">
                <a:effectLst/>
                <a:latin typeface="Cambria" panose="02040503050406030204" pitchFamily="18" charset="0"/>
              </a:rPr>
              <a:t>Примеры:</a:t>
            </a:r>
            <a:endParaRPr lang="ru-RU" altLang="ru-RU" sz="4800" b="1" i="1" dirty="0">
              <a:effectLst/>
              <a:latin typeface="Cambria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54598" y="376099"/>
            <a:ext cx="80342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8800" i="1" dirty="0">
                <a:latin typeface="Cambria" panose="02040503050406030204" pitchFamily="18" charset="0"/>
                <a:sym typeface="Symbol" pitchFamily="18" charset="2"/>
              </a:rPr>
              <a:t></a:t>
            </a:r>
            <a:endParaRPr lang="ru-RU" sz="8800" dirty="0"/>
          </a:p>
        </p:txBody>
      </p:sp>
      <p:sp>
        <p:nvSpPr>
          <p:cNvPr id="9" name="TextBox 8"/>
          <p:cNvSpPr txBox="1"/>
          <p:nvPr/>
        </p:nvSpPr>
        <p:spPr>
          <a:xfrm>
            <a:off x="5258463" y="791261"/>
            <a:ext cx="12811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sz="5400" i="1" dirty="0" smtClean="0">
                <a:latin typeface="Cambria" panose="02040503050406030204" pitchFamily="18" charset="0"/>
                <a:sym typeface="Symbol" pitchFamily="18" charset="2"/>
              </a:rPr>
              <a:t>180</a:t>
            </a:r>
            <a:endParaRPr lang="ru-RU" altLang="ru-RU" sz="5400" i="1" dirty="0">
              <a:latin typeface="Cambria" panose="02040503050406030204" pitchFamily="18" charset="0"/>
              <a:sym typeface="Symbol" pitchFamily="18" charset="2"/>
            </a:endParaRPr>
          </a:p>
        </p:txBody>
      </p:sp>
      <p:pic>
        <p:nvPicPr>
          <p:cNvPr id="5" name="Объект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148840"/>
            <a:ext cx="900930" cy="838200"/>
          </a:xfrm>
          <a:prstGeom prst="rect">
            <a:avLst/>
          </a:prstGeom>
          <a:noFill/>
        </p:spPr>
      </p:pic>
      <p:pic>
        <p:nvPicPr>
          <p:cNvPr id="10" name="Объект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981200"/>
            <a:ext cx="1651001" cy="990600"/>
          </a:xfrm>
          <a:prstGeom prst="rect">
            <a:avLst/>
          </a:prstGeom>
          <a:noFill/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905000" y="2590800"/>
            <a:ext cx="762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 flipV="1">
            <a:off x="2819400" y="256794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Объект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5600" y="1600200"/>
            <a:ext cx="1192212" cy="1790700"/>
          </a:xfrm>
          <a:prstGeom prst="rect">
            <a:avLst/>
          </a:prstGeom>
          <a:noFill/>
        </p:spPr>
      </p:pic>
      <p:pic>
        <p:nvPicPr>
          <p:cNvPr id="12" name="Объект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43400" y="1524000"/>
            <a:ext cx="2150932" cy="1919885"/>
          </a:xfrm>
          <a:prstGeom prst="rect">
            <a:avLst/>
          </a:prstGeom>
          <a:noFill/>
        </p:spPr>
      </p:pic>
      <p:pic>
        <p:nvPicPr>
          <p:cNvPr id="13" name="Объект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57600" y="2377440"/>
            <a:ext cx="609600" cy="381000"/>
          </a:xfrm>
          <a:prstGeom prst="rect">
            <a:avLst/>
          </a:prstGeom>
          <a:noFill/>
        </p:spPr>
      </p:pic>
      <p:pic>
        <p:nvPicPr>
          <p:cNvPr id="19" name="Объект 1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1917" y="3657600"/>
            <a:ext cx="1651001" cy="990600"/>
          </a:xfrm>
          <a:prstGeom prst="rect">
            <a:avLst/>
          </a:prstGeom>
          <a:noFill/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2013646" y="4267200"/>
            <a:ext cx="762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 flipV="1">
            <a:off x="2887378" y="424434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Объект 2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57600" y="4022407"/>
            <a:ext cx="1303672" cy="443865"/>
          </a:xfrm>
          <a:prstGeom prst="rect">
            <a:avLst/>
          </a:prstGeom>
          <a:noFill/>
        </p:spPr>
      </p:pic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2362197"/>
              </p:ext>
            </p:extLst>
          </p:nvPr>
        </p:nvGraphicFramePr>
        <p:xfrm>
          <a:off x="228600" y="3733800"/>
          <a:ext cx="909637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87" name="Формула" r:id="rId9" imgW="203040" imgH="177480" progId="Equation.3">
                  <p:embed/>
                </p:oleObj>
              </mc:Choice>
              <mc:Fallback>
                <p:oleObj name="Формула" r:id="rId9" imgW="203040" imgH="177480" progId="Equation.3">
                  <p:embed/>
                  <p:pic>
                    <p:nvPicPr>
                      <p:cNvPr id="0" name="Объект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733800"/>
                        <a:ext cx="909637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5992387"/>
              </p:ext>
            </p:extLst>
          </p:nvPr>
        </p:nvGraphicFramePr>
        <p:xfrm>
          <a:off x="4495800" y="3124200"/>
          <a:ext cx="2272383" cy="2028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88" name="Формула" r:id="rId11" imgW="469800" imgH="419040" progId="Equation.3">
                  <p:embed/>
                </p:oleObj>
              </mc:Choice>
              <mc:Fallback>
                <p:oleObj name="Формула" r:id="rId11" imgW="469800" imgH="419040" progId="Equation.3">
                  <p:embed/>
                  <p:pic>
                    <p:nvPicPr>
                      <p:cNvPr id="0" name="Объект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124200"/>
                        <a:ext cx="2272383" cy="20280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Объект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2450392"/>
              </p:ext>
            </p:extLst>
          </p:nvPr>
        </p:nvGraphicFramePr>
        <p:xfrm>
          <a:off x="6837052" y="3276600"/>
          <a:ext cx="1697348" cy="1815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89" name="Формула" r:id="rId13" imgW="368280" imgH="393480" progId="Equation.3">
                  <p:embed/>
                </p:oleObj>
              </mc:Choice>
              <mc:Fallback>
                <p:oleObj name="Формула" r:id="rId13" imgW="368280" imgH="393480" progId="Equation.3">
                  <p:embed/>
                  <p:pic>
                    <p:nvPicPr>
                      <p:cNvPr id="0" name="Объект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7052" y="3276600"/>
                        <a:ext cx="1697348" cy="18153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2554598" y="368072"/>
            <a:ext cx="80342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8800" i="1" dirty="0">
                <a:latin typeface="Cambria" panose="02040503050406030204" pitchFamily="18" charset="0"/>
                <a:sym typeface="Symbol" pitchFamily="18" charset="2"/>
              </a:rPr>
              <a:t></a:t>
            </a:r>
            <a:endParaRPr lang="ru-RU" sz="8800" dirty="0"/>
          </a:p>
        </p:txBody>
      </p:sp>
      <p:sp>
        <p:nvSpPr>
          <p:cNvPr id="28" name="TextBox 27"/>
          <p:cNvSpPr txBox="1"/>
          <p:nvPr/>
        </p:nvSpPr>
        <p:spPr>
          <a:xfrm>
            <a:off x="5258463" y="805598"/>
            <a:ext cx="12811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sz="5400" i="1" dirty="0" smtClean="0">
                <a:latin typeface="Cambria" panose="02040503050406030204" pitchFamily="18" charset="0"/>
                <a:sym typeface="Symbol" pitchFamily="18" charset="2"/>
              </a:rPr>
              <a:t>180</a:t>
            </a:r>
            <a:endParaRPr lang="ru-RU" altLang="ru-RU" sz="5400" i="1" dirty="0">
              <a:latin typeface="Cambria" panose="02040503050406030204" pitchFamily="18" charset="0"/>
              <a:sym typeface="Symbol" pitchFamily="18" charset="2"/>
            </a:endParaRPr>
          </a:p>
        </p:txBody>
      </p:sp>
      <p:graphicFrame>
        <p:nvGraphicFramePr>
          <p:cNvPr id="29" name="Объект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9387353"/>
              </p:ext>
            </p:extLst>
          </p:nvPr>
        </p:nvGraphicFramePr>
        <p:xfrm>
          <a:off x="12673" y="5105400"/>
          <a:ext cx="1937446" cy="9909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90" name="Формула" r:id="rId15" imgW="431640" imgH="203040" progId="Equation.3">
                  <p:embed/>
                </p:oleObj>
              </mc:Choice>
              <mc:Fallback>
                <p:oleObj name="Формула" r:id="rId15" imgW="4316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73" y="5105400"/>
                        <a:ext cx="1937446" cy="9909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Прямая соединительная линия 29"/>
          <p:cNvCxnSpPr/>
          <p:nvPr/>
        </p:nvCxnSpPr>
        <p:spPr>
          <a:xfrm>
            <a:off x="1950119" y="5715000"/>
            <a:ext cx="762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Овал 30"/>
          <p:cNvSpPr/>
          <p:nvPr/>
        </p:nvSpPr>
        <p:spPr>
          <a:xfrm flipV="1">
            <a:off x="2829401" y="571500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2" name="Объект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7502783"/>
              </p:ext>
            </p:extLst>
          </p:nvPr>
        </p:nvGraphicFramePr>
        <p:xfrm>
          <a:off x="4038600" y="5486400"/>
          <a:ext cx="83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91" name="Формула" r:id="rId17" imgW="126720" imgH="101520" progId="Equation.3">
                  <p:embed/>
                </p:oleObj>
              </mc:Choice>
              <mc:Fallback>
                <p:oleObj name="Формула" r:id="rId17" imgW="126720" imgH="101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486400"/>
                        <a:ext cx="838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Объект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7057036"/>
              </p:ext>
            </p:extLst>
          </p:nvPr>
        </p:nvGraphicFramePr>
        <p:xfrm>
          <a:off x="0" y="5257800"/>
          <a:ext cx="1138237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92" name="Формула" r:id="rId18" imgW="253800" imgH="177480" progId="Equation.3">
                  <p:embed/>
                </p:oleObj>
              </mc:Choice>
              <mc:Fallback>
                <p:oleObj name="Формула" r:id="rId18" imgW="2538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257800"/>
                        <a:ext cx="1138237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Объект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7219960"/>
              </p:ext>
            </p:extLst>
          </p:nvPr>
        </p:nvGraphicFramePr>
        <p:xfrm>
          <a:off x="4682573" y="4610100"/>
          <a:ext cx="2616172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93" name="Формула" r:id="rId20" imgW="533160" imgH="419040" progId="Equation.3">
                  <p:embed/>
                </p:oleObj>
              </mc:Choice>
              <mc:Fallback>
                <p:oleObj name="Формула" r:id="rId20" imgW="5331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2573" y="4610100"/>
                        <a:ext cx="2616172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Объект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0502044"/>
              </p:ext>
            </p:extLst>
          </p:nvPr>
        </p:nvGraphicFramePr>
        <p:xfrm>
          <a:off x="7315200" y="4800600"/>
          <a:ext cx="1657350" cy="168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94" name="Формула" r:id="rId22" imgW="368280" imgH="393480" progId="Equation.3">
                  <p:embed/>
                </p:oleObj>
              </mc:Choice>
              <mc:Fallback>
                <p:oleObj name="Формула" r:id="rId22" imgW="368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4800600"/>
                        <a:ext cx="1657350" cy="168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Прямоугольник 35"/>
          <p:cNvSpPr/>
          <p:nvPr/>
        </p:nvSpPr>
        <p:spPr>
          <a:xfrm>
            <a:off x="2554598" y="355846"/>
            <a:ext cx="80342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8800" i="1" dirty="0">
                <a:latin typeface="Cambria" panose="02040503050406030204" pitchFamily="18" charset="0"/>
                <a:sym typeface="Symbol" pitchFamily="18" charset="2"/>
              </a:rPr>
              <a:t></a:t>
            </a:r>
            <a:endParaRPr lang="ru-RU" sz="8800" dirty="0"/>
          </a:p>
        </p:txBody>
      </p:sp>
      <p:sp>
        <p:nvSpPr>
          <p:cNvPr id="37" name="TextBox 36"/>
          <p:cNvSpPr txBox="1"/>
          <p:nvPr/>
        </p:nvSpPr>
        <p:spPr>
          <a:xfrm>
            <a:off x="5258463" y="807868"/>
            <a:ext cx="12811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sz="5400" i="1" dirty="0" smtClean="0">
                <a:latin typeface="Cambria" panose="02040503050406030204" pitchFamily="18" charset="0"/>
                <a:sym typeface="Symbol" pitchFamily="18" charset="2"/>
              </a:rPr>
              <a:t>180</a:t>
            </a:r>
            <a:endParaRPr lang="ru-RU" altLang="ru-RU" sz="5400" i="1" dirty="0">
              <a:latin typeface="Cambria" panose="02040503050406030204" pitchFamily="18" charset="0"/>
              <a:sym typeface="Symbol" pitchFamily="18" charset="2"/>
            </a:endParaRPr>
          </a:p>
        </p:txBody>
      </p:sp>
      <p:sp>
        <p:nvSpPr>
          <p:cNvPr id="2" name="Стрелка вправо 1">
            <a:hlinkClick r:id="rId24" action="ppaction://hlinksldjump"/>
          </p:cNvPr>
          <p:cNvSpPr/>
          <p:nvPr/>
        </p:nvSpPr>
        <p:spPr>
          <a:xfrm>
            <a:off x="76200" y="6400800"/>
            <a:ext cx="381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52787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02267E-6 L -0.06493 0.1397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7" y="698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14434E-6 L -0.4033 0.2505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74" y="12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38584E-6 L 0.07726 0.09599 C 0.09358 0.11797 0.11789 0.13 0.14323 0.13 C 0.17223 0.13 0.19532 0.11797 0.21164 0.09599 L 0.28941 4.38584E-6 " pathEditMode="relative" rAng="0" ptsTypes="FffFF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62" y="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58154E-6 L -0.07326 0.3851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3" y="192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03192E-6 L -0.39497 0.5038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57" y="251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82373E-6 L 0.07813 0.09832 C 0.09462 0.12075 0.1191 0.13324 0.14462 0.13324 C 0.17396 0.13324 0.19705 0.12075 0.21372 0.09832 L 0.29202 -3.82373E-6 " pathEditMode="relative" rAng="0" ptsTypes="FffFF"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1" y="6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14828E-6 L -0.08159 0.58686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80" y="29331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2639E-6 L -0.4033 0.71432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74" y="357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00764 L 0.08351 0.09345 C 0.10104 0.11635 0.12726 0.12977 0.15469 0.12977 C 0.18611 0.12977 0.21077 0.11635 0.22865 0.09345 L 0.31285 -0.00764 " pathEditMode="relative" rAng="0" ptsTypes="FffFF">
                                      <p:cBhvr>
                                        <p:cTn id="9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42" y="6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500"/>
                            </p:stCondLst>
                            <p:childTnLst>
                              <p:par>
                                <p:cTn id="1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0"/>
                            </p:stCondLst>
                            <p:childTnLst>
                              <p:par>
                                <p:cTn id="10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500"/>
                            </p:stCondLst>
                            <p:childTnLst>
                              <p:par>
                                <p:cTn id="10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5" grpId="0" animBg="1"/>
      <p:bldP spid="21" grpId="0" animBg="1"/>
      <p:bldP spid="27" grpId="0"/>
      <p:bldP spid="27" grpId="1"/>
      <p:bldP spid="28" grpId="0"/>
      <p:bldP spid="28" grpId="1"/>
      <p:bldP spid="31" grpId="0" animBg="1"/>
      <p:bldP spid="36" grpId="0"/>
      <p:bldP spid="36" grpId="1"/>
      <p:bldP spid="37" grpId="0"/>
      <p:bldP spid="3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0" y="188913"/>
            <a:ext cx="8964613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4800" b="1" i="1" dirty="0" smtClean="0">
                <a:effectLst/>
                <a:latin typeface="Cambria" panose="02040503050406030204" pitchFamily="18" charset="0"/>
              </a:rPr>
              <a:t>Примеры:</a:t>
            </a:r>
            <a:endParaRPr lang="ru-RU" altLang="ru-RU" sz="4800" b="1" i="1" dirty="0">
              <a:effectLst/>
              <a:latin typeface="Cambria" panose="02040503050406030204" pitchFamily="18" charset="0"/>
            </a:endParaRPr>
          </a:p>
        </p:txBody>
      </p:sp>
      <p:graphicFrame>
        <p:nvGraphicFramePr>
          <p:cNvPr id="1229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5807855"/>
              </p:ext>
            </p:extLst>
          </p:nvPr>
        </p:nvGraphicFramePr>
        <p:xfrm>
          <a:off x="1042988" y="1484313"/>
          <a:ext cx="1636712" cy="90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0" name="Формула" r:id="rId3" imgW="368280" imgH="203040" progId="Equation.3">
                  <p:embed/>
                </p:oleObj>
              </mc:Choice>
              <mc:Fallback>
                <p:oleObj name="Формула" r:id="rId3" imgW="368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484313"/>
                        <a:ext cx="1636712" cy="903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250825" y="1628775"/>
            <a:ext cx="8636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4400" b="1" dirty="0">
                <a:latin typeface="Cambria" panose="02040503050406030204" pitchFamily="18" charset="0"/>
              </a:rPr>
              <a:t>1.</a:t>
            </a:r>
          </a:p>
        </p:txBody>
      </p:sp>
      <p:graphicFrame>
        <p:nvGraphicFramePr>
          <p:cNvPr id="1229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4016181"/>
              </p:ext>
            </p:extLst>
          </p:nvPr>
        </p:nvGraphicFramePr>
        <p:xfrm>
          <a:off x="6008688" y="1071563"/>
          <a:ext cx="2595562" cy="175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1" name="Формула" r:id="rId5" imgW="583920" imgH="393480" progId="Equation.3">
                  <p:embed/>
                </p:oleObj>
              </mc:Choice>
              <mc:Fallback>
                <p:oleObj name="Формула" r:id="rId5" imgW="5839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8688" y="1071563"/>
                        <a:ext cx="2595562" cy="175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12243"/>
              </p:ext>
            </p:extLst>
          </p:nvPr>
        </p:nvGraphicFramePr>
        <p:xfrm>
          <a:off x="1116013" y="3284538"/>
          <a:ext cx="1636712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2" name="Формула" r:id="rId7" imgW="368280" imgH="203040" progId="Equation.3">
                  <p:embed/>
                </p:oleObj>
              </mc:Choice>
              <mc:Fallback>
                <p:oleObj name="Формула" r:id="rId7" imgW="368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3284538"/>
                        <a:ext cx="1636712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250825" y="3421063"/>
            <a:ext cx="8636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4400" b="1" dirty="0">
                <a:latin typeface="Cambria" panose="02040503050406030204" pitchFamily="18" charset="0"/>
              </a:rPr>
              <a:t>2.</a:t>
            </a:r>
          </a:p>
        </p:txBody>
      </p:sp>
      <p:graphicFrame>
        <p:nvGraphicFramePr>
          <p:cNvPr id="1229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8713174"/>
              </p:ext>
            </p:extLst>
          </p:nvPr>
        </p:nvGraphicFramePr>
        <p:xfrm>
          <a:off x="6008688" y="2863850"/>
          <a:ext cx="2595562" cy="175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3" name="Формула" r:id="rId9" imgW="583920" imgH="393480" progId="Equation.3">
                  <p:embed/>
                </p:oleObj>
              </mc:Choice>
              <mc:Fallback>
                <p:oleObj name="Формула" r:id="rId9" imgW="5839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8688" y="2863850"/>
                        <a:ext cx="2595562" cy="175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5582413"/>
              </p:ext>
            </p:extLst>
          </p:nvPr>
        </p:nvGraphicFramePr>
        <p:xfrm>
          <a:off x="2744788" y="4660900"/>
          <a:ext cx="3556000" cy="186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4" name="Формула" r:id="rId11" imgW="799920" imgH="419040" progId="Equation.3">
                  <p:embed/>
                </p:oleObj>
              </mc:Choice>
              <mc:Fallback>
                <p:oleObj name="Формула" r:id="rId11" imgW="7999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4788" y="4660900"/>
                        <a:ext cx="3556000" cy="186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238235" y="5300663"/>
            <a:ext cx="863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4000" b="1" dirty="0">
                <a:latin typeface="Cambria" panose="02040503050406030204" pitchFamily="18" charset="0"/>
              </a:rPr>
              <a:t>3.</a:t>
            </a:r>
          </a:p>
        </p:txBody>
      </p:sp>
      <p:graphicFrame>
        <p:nvGraphicFramePr>
          <p:cNvPr id="1230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9387587"/>
              </p:ext>
            </p:extLst>
          </p:nvPr>
        </p:nvGraphicFramePr>
        <p:xfrm>
          <a:off x="6230938" y="4743450"/>
          <a:ext cx="2878137" cy="175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5" name="Формула" r:id="rId13" imgW="647640" imgH="393480" progId="Equation.3">
                  <p:embed/>
                </p:oleObj>
              </mc:Choice>
              <mc:Fallback>
                <p:oleObj name="Формула" r:id="rId13" imgW="6476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0938" y="4743450"/>
                        <a:ext cx="2878137" cy="175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4143545"/>
              </p:ext>
            </p:extLst>
          </p:nvPr>
        </p:nvGraphicFramePr>
        <p:xfrm>
          <a:off x="2711450" y="981075"/>
          <a:ext cx="3328988" cy="186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6" name="Формула" r:id="rId15" imgW="749160" imgH="419040" progId="Equation.3">
                  <p:embed/>
                </p:oleObj>
              </mc:Choice>
              <mc:Fallback>
                <p:oleObj name="Формула" r:id="rId15" imgW="7491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450" y="981075"/>
                        <a:ext cx="3328988" cy="186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8105591"/>
              </p:ext>
            </p:extLst>
          </p:nvPr>
        </p:nvGraphicFramePr>
        <p:xfrm>
          <a:off x="2771775" y="2708275"/>
          <a:ext cx="3273425" cy="186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7" name="Формула" r:id="rId17" imgW="736560" imgH="419040" progId="Equation.3">
                  <p:embed/>
                </p:oleObj>
              </mc:Choice>
              <mc:Fallback>
                <p:oleObj name="Формула" r:id="rId17" imgW="7365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2708275"/>
                        <a:ext cx="3273425" cy="186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4267641"/>
              </p:ext>
            </p:extLst>
          </p:nvPr>
        </p:nvGraphicFramePr>
        <p:xfrm>
          <a:off x="996950" y="5116513"/>
          <a:ext cx="1919288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8" name="Формула" r:id="rId19" imgW="431640" imgH="203040" progId="Equation.3">
                  <p:embed/>
                </p:oleObj>
              </mc:Choice>
              <mc:Fallback>
                <p:oleObj name="Формула" r:id="rId19" imgW="4316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950" y="5116513"/>
                        <a:ext cx="1919288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46096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0" y="188913"/>
            <a:ext cx="8964613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4400" b="1" dirty="0" smtClean="0">
                <a:latin typeface="Cambria" panose="02040503050406030204" pitchFamily="18" charset="0"/>
              </a:rPr>
              <a:t> </a:t>
            </a:r>
            <a:r>
              <a:rPr lang="ru-RU" altLang="ru-RU" sz="4400" b="1" dirty="0">
                <a:latin typeface="Cambria" panose="02040503050406030204" pitchFamily="18" charset="0"/>
              </a:rPr>
              <a:t>Переведите в радианную меру углы: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250825" y="1759096"/>
            <a:ext cx="2376488" cy="1369729"/>
            <a:chOff x="381000" y="1221070"/>
            <a:chExt cx="2376488" cy="1369729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685800" y="1221070"/>
              <a:ext cx="1600200" cy="1369729"/>
            </a:xfrm>
            <a:prstGeom prst="roundRect">
              <a:avLst/>
            </a:prstGeom>
            <a:solidFill>
              <a:srgbClr val="FFC0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16" name="Text Box 4"/>
            <p:cNvSpPr txBox="1">
              <a:spLocks noChangeArrowheads="1"/>
            </p:cNvSpPr>
            <p:nvPr/>
          </p:nvSpPr>
          <p:spPr bwMode="auto">
            <a:xfrm>
              <a:off x="381000" y="1453708"/>
              <a:ext cx="2376488" cy="823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ru-RU" altLang="ru-RU" sz="4800" dirty="0" smtClean="0">
                  <a:latin typeface="+mn-lt"/>
                </a:rPr>
                <a:t>45</a:t>
              </a:r>
              <a:r>
                <a:rPr lang="ru-RU" altLang="ru-RU" sz="4800" dirty="0">
                  <a:latin typeface="+mn-lt"/>
                  <a:sym typeface="Symbol" pitchFamily="18" charset="2"/>
                </a:rPr>
                <a:t></a:t>
              </a:r>
              <a:r>
                <a:rPr lang="ru-RU" altLang="ru-RU" sz="4800" dirty="0">
                  <a:latin typeface="+mn-lt"/>
                </a:rPr>
                <a:t> 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567552" y="3446194"/>
            <a:ext cx="1600200" cy="1369729"/>
            <a:chOff x="122388" y="3452736"/>
            <a:chExt cx="1600200" cy="1369729"/>
          </a:xfr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122388" y="3452736"/>
              <a:ext cx="1600200" cy="1369729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19" name="Text Box 7"/>
            <p:cNvSpPr txBox="1">
              <a:spLocks noChangeArrowheads="1"/>
            </p:cNvSpPr>
            <p:nvPr/>
          </p:nvSpPr>
          <p:spPr bwMode="auto">
            <a:xfrm>
              <a:off x="130229" y="3719103"/>
              <a:ext cx="1592359" cy="82391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altLang="ru-RU" sz="4800" dirty="0" smtClean="0">
                  <a:latin typeface="+mn-lt"/>
                </a:rPr>
                <a:t> 10</a:t>
              </a:r>
              <a:r>
                <a:rPr lang="ru-RU" altLang="ru-RU" sz="4800" dirty="0" smtClean="0">
                  <a:latin typeface="+mn-lt"/>
                  <a:sym typeface="Symbol" pitchFamily="18" charset="2"/>
                </a:rPr>
                <a:t></a:t>
              </a:r>
              <a:r>
                <a:rPr lang="ru-RU" altLang="ru-RU" sz="4800" dirty="0" smtClean="0">
                  <a:latin typeface="+mn-lt"/>
                </a:rPr>
                <a:t> </a:t>
              </a:r>
              <a:endParaRPr lang="ru-RU" altLang="ru-RU" sz="4800" dirty="0">
                <a:latin typeface="+mn-lt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582682" y="5096723"/>
            <a:ext cx="1600200" cy="1369729"/>
            <a:chOff x="-82631" y="5316643"/>
            <a:chExt cx="1600200" cy="1369729"/>
          </a:xfr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-82631" y="5316643"/>
              <a:ext cx="1600200" cy="1369729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24" name="Text Box 12"/>
            <p:cNvSpPr txBox="1">
              <a:spLocks noChangeArrowheads="1"/>
            </p:cNvSpPr>
            <p:nvPr/>
          </p:nvSpPr>
          <p:spPr bwMode="auto">
            <a:xfrm>
              <a:off x="83344" y="5604212"/>
              <a:ext cx="1355725" cy="83099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altLang="ru-RU" sz="4800" dirty="0" smtClean="0">
                  <a:latin typeface="+mn-lt"/>
                </a:rPr>
                <a:t>36</a:t>
              </a:r>
              <a:r>
                <a:rPr lang="ru-RU" altLang="ru-RU" sz="4800" dirty="0" smtClean="0">
                  <a:latin typeface="+mn-lt"/>
                  <a:sym typeface="Symbol" pitchFamily="18" charset="2"/>
                </a:rPr>
                <a:t></a:t>
              </a:r>
              <a:r>
                <a:rPr lang="ru-RU" altLang="ru-RU" sz="4800" dirty="0" smtClean="0">
                  <a:latin typeface="+mn-lt"/>
                </a:rPr>
                <a:t> </a:t>
              </a:r>
              <a:endParaRPr lang="ru-RU" altLang="ru-RU" sz="4800" dirty="0">
                <a:latin typeface="+mn-lt"/>
              </a:endParaRPr>
            </a:p>
          </p:txBody>
        </p:sp>
      </p:grpSp>
      <p:grpSp>
        <p:nvGrpSpPr>
          <p:cNvPr id="69" name="Группа 68"/>
          <p:cNvGrpSpPr/>
          <p:nvPr/>
        </p:nvGrpSpPr>
        <p:grpSpPr>
          <a:xfrm>
            <a:off x="7010886" y="1751132"/>
            <a:ext cx="1736656" cy="1369729"/>
            <a:chOff x="5992716" y="2005154"/>
            <a:chExt cx="1736656" cy="136972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0" name="Скругленный прямоугольник 39"/>
            <p:cNvSpPr/>
            <p:nvPr/>
          </p:nvSpPr>
          <p:spPr>
            <a:xfrm>
              <a:off x="5992716" y="2005154"/>
              <a:ext cx="1600200" cy="1369729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28" name="Text Box 16"/>
            <p:cNvSpPr txBox="1">
              <a:spLocks noChangeArrowheads="1"/>
            </p:cNvSpPr>
            <p:nvPr/>
          </p:nvSpPr>
          <p:spPr bwMode="auto">
            <a:xfrm>
              <a:off x="6051067" y="2278062"/>
              <a:ext cx="1678305" cy="82391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>
              <a:spAutoFit/>
            </a:bodyPr>
            <a:lstStyle/>
            <a:p>
              <a:pPr algn="ctr"/>
              <a:r>
                <a:rPr lang="ru-RU" altLang="ru-RU" sz="4800" dirty="0" smtClean="0">
                  <a:latin typeface="+mn-lt"/>
                </a:rPr>
                <a:t>240</a:t>
              </a:r>
              <a:r>
                <a:rPr lang="ru-RU" altLang="ru-RU" sz="4800" dirty="0" smtClean="0">
                  <a:latin typeface="+mn-lt"/>
                  <a:sym typeface="Symbol" pitchFamily="18" charset="2"/>
                </a:rPr>
                <a:t></a:t>
              </a:r>
              <a:r>
                <a:rPr lang="ru-RU" altLang="ru-RU" sz="4800" dirty="0" smtClean="0">
                  <a:latin typeface="+mn-lt"/>
                </a:rPr>
                <a:t> </a:t>
              </a:r>
              <a:endParaRPr lang="ru-RU" altLang="ru-RU" sz="4800" dirty="0">
                <a:latin typeface="+mn-lt"/>
              </a:endParaRPr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6801812" y="3449862"/>
            <a:ext cx="2018348" cy="1369729"/>
            <a:chOff x="5572754" y="3570678"/>
            <a:chExt cx="2018348" cy="1369729"/>
          </a:xfrm>
        </p:grpSpPr>
        <p:sp>
          <p:nvSpPr>
            <p:cNvPr id="43" name="Скругленный прямоугольник 42"/>
            <p:cNvSpPr/>
            <p:nvPr/>
          </p:nvSpPr>
          <p:spPr>
            <a:xfrm>
              <a:off x="5791200" y="3570678"/>
              <a:ext cx="1600200" cy="1369729"/>
            </a:xfrm>
            <a:prstGeom prst="roundRect">
              <a:avLst/>
            </a:prstGeom>
            <a:solidFill>
              <a:srgbClr val="FFC0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29" name="Text Box 17"/>
            <p:cNvSpPr txBox="1">
              <a:spLocks noChangeArrowheads="1"/>
            </p:cNvSpPr>
            <p:nvPr/>
          </p:nvSpPr>
          <p:spPr bwMode="auto">
            <a:xfrm>
              <a:off x="5572754" y="3843585"/>
              <a:ext cx="2018348" cy="8239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altLang="ru-RU" sz="4800" dirty="0" smtClean="0">
                  <a:latin typeface="+mn-lt"/>
                </a:rPr>
                <a:t>150</a:t>
              </a:r>
              <a:r>
                <a:rPr lang="ru-RU" altLang="ru-RU" sz="4800" dirty="0">
                  <a:latin typeface="+mn-lt"/>
                  <a:sym typeface="Symbol" pitchFamily="18" charset="2"/>
                </a:rPr>
                <a:t></a:t>
              </a:r>
              <a:r>
                <a:rPr lang="ru-RU" altLang="ru-RU" sz="4800" dirty="0">
                  <a:latin typeface="+mn-lt"/>
                </a:rPr>
                <a:t> </a:t>
              </a:r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6856414" y="5103125"/>
            <a:ext cx="2067561" cy="1369729"/>
            <a:chOff x="6281419" y="5131761"/>
            <a:chExt cx="2067561" cy="1369729"/>
          </a:xfrm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6431171" y="5131761"/>
              <a:ext cx="1600200" cy="1369729"/>
            </a:xfrm>
            <a:prstGeom prst="roundRect">
              <a:avLst/>
            </a:prstGeom>
            <a:solidFill>
              <a:srgbClr val="FFC0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30" name="Text Box 18"/>
            <p:cNvSpPr txBox="1">
              <a:spLocks noChangeArrowheads="1"/>
            </p:cNvSpPr>
            <p:nvPr/>
          </p:nvSpPr>
          <p:spPr bwMode="auto">
            <a:xfrm>
              <a:off x="6281419" y="5369632"/>
              <a:ext cx="2067561" cy="823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altLang="ru-RU" sz="4800" dirty="0" smtClean="0">
                  <a:latin typeface="+mn-lt"/>
                </a:rPr>
                <a:t>330</a:t>
              </a:r>
              <a:r>
                <a:rPr lang="ru-RU" altLang="ru-RU" sz="4800" dirty="0">
                  <a:latin typeface="+mn-lt"/>
                  <a:sym typeface="Symbol" pitchFamily="18" charset="2"/>
                </a:rPr>
                <a:t></a:t>
              </a:r>
              <a:r>
                <a:rPr lang="ru-RU" altLang="ru-RU" sz="4800" dirty="0">
                  <a:latin typeface="+mn-lt"/>
                </a:rPr>
                <a:t> </a:t>
              </a: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567552" y="1759096"/>
            <a:ext cx="1600200" cy="1369729"/>
            <a:chOff x="-1765711" y="510092"/>
            <a:chExt cx="1600200" cy="136972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-1765711" y="510092"/>
              <a:ext cx="1600200" cy="1369729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Объект 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1192624" y="510092"/>
              <a:ext cx="495427" cy="1327465"/>
            </a:xfrm>
            <a:prstGeom prst="rect">
              <a:avLst/>
            </a:prstGeom>
            <a:noFill/>
          </p:spPr>
        </p:pic>
      </p:grpSp>
      <p:sp>
        <p:nvSpPr>
          <p:cNvPr id="17" name="Скругленный прямоугольник 16"/>
          <p:cNvSpPr/>
          <p:nvPr/>
        </p:nvSpPr>
        <p:spPr>
          <a:xfrm>
            <a:off x="623957" y="1754247"/>
            <a:ext cx="1517650" cy="1332695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876179" y="5080711"/>
            <a:ext cx="1600200" cy="1369729"/>
          </a:xfrm>
          <a:prstGeom prst="roundRect">
            <a:avLst/>
          </a:prstGeom>
          <a:solidFill>
            <a:srgbClr val="FF66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555625" y="3398357"/>
            <a:ext cx="1600200" cy="1426802"/>
            <a:chOff x="1504716" y="3395663"/>
            <a:chExt cx="1600200" cy="1426802"/>
          </a:xfr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1504716" y="3452736"/>
              <a:ext cx="1600200" cy="1369729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Объект 7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06353" y="3395663"/>
              <a:ext cx="796925" cy="1426802"/>
            </a:xfrm>
            <a:prstGeom prst="rect">
              <a:avLst/>
            </a:prstGeom>
            <a:noFill/>
          </p:spPr>
        </p:pic>
      </p:grpSp>
      <p:grpSp>
        <p:nvGrpSpPr>
          <p:cNvPr id="13" name="Группа 12"/>
          <p:cNvGrpSpPr/>
          <p:nvPr/>
        </p:nvGrpSpPr>
        <p:grpSpPr>
          <a:xfrm>
            <a:off x="582682" y="4981322"/>
            <a:ext cx="1600200" cy="1477679"/>
            <a:chOff x="926408" y="4802188"/>
            <a:chExt cx="1600200" cy="1477679"/>
          </a:xfr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926408" y="4910138"/>
              <a:ext cx="1600200" cy="1369729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9" name="Объект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73545221"/>
                </p:ext>
              </p:extLst>
            </p:nvPr>
          </p:nvGraphicFramePr>
          <p:xfrm>
            <a:off x="1389063" y="4802188"/>
            <a:ext cx="647700" cy="1427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96" name="Формула" r:id="rId5" imgW="164880" imgH="393480" progId="Equation.3">
                    <p:embed/>
                  </p:oleObj>
                </mc:Choice>
                <mc:Fallback>
                  <p:oleObj name="Формула" r:id="rId5" imgW="164880" imgH="393480" progId="Equation.3">
                    <p:embed/>
                    <p:pic>
                      <p:nvPicPr>
                        <p:cNvPr id="0" name="Объект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89063" y="4802188"/>
                          <a:ext cx="647700" cy="14271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Группа 9"/>
          <p:cNvGrpSpPr/>
          <p:nvPr/>
        </p:nvGrpSpPr>
        <p:grpSpPr>
          <a:xfrm>
            <a:off x="3550061" y="1723155"/>
            <a:ext cx="2139432" cy="1369729"/>
            <a:chOff x="2441334" y="1391876"/>
            <a:chExt cx="2139432" cy="1369729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2765777" y="1391876"/>
              <a:ext cx="1600200" cy="1369729"/>
            </a:xfrm>
            <a:prstGeom prst="roundRect">
              <a:avLst/>
            </a:prstGeom>
            <a:solidFill>
              <a:srgbClr val="FFC0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25" name="Text Box 13"/>
            <p:cNvSpPr txBox="1">
              <a:spLocks noChangeArrowheads="1"/>
            </p:cNvSpPr>
            <p:nvPr/>
          </p:nvSpPr>
          <p:spPr bwMode="auto">
            <a:xfrm>
              <a:off x="2441334" y="1645729"/>
              <a:ext cx="2139432" cy="823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altLang="ru-RU" sz="4800" dirty="0" smtClean="0">
                  <a:latin typeface="+mn-lt"/>
                </a:rPr>
                <a:t> 180</a:t>
              </a:r>
              <a:r>
                <a:rPr lang="ru-RU" altLang="ru-RU" sz="4800" dirty="0">
                  <a:latin typeface="+mn-lt"/>
                  <a:sym typeface="Symbol" pitchFamily="18" charset="2"/>
                </a:rPr>
                <a:t></a:t>
              </a:r>
              <a:r>
                <a:rPr lang="ru-RU" altLang="ru-RU" sz="4800" dirty="0">
                  <a:latin typeface="+mn-lt"/>
                </a:rPr>
                <a:t> </a:t>
              </a:r>
            </a:p>
          </p:txBody>
        </p:sp>
      </p:grpSp>
      <p:sp>
        <p:nvSpPr>
          <p:cNvPr id="27" name="Скругленный прямоугольник 26"/>
          <p:cNvSpPr/>
          <p:nvPr/>
        </p:nvSpPr>
        <p:spPr>
          <a:xfrm>
            <a:off x="638969" y="3426894"/>
            <a:ext cx="1600200" cy="1369729"/>
          </a:xfrm>
          <a:prstGeom prst="roundRect">
            <a:avLst/>
          </a:prstGeom>
          <a:solidFill>
            <a:srgbClr val="FF66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43947" y="5049315"/>
            <a:ext cx="1600200" cy="1369729"/>
          </a:xfrm>
          <a:prstGeom prst="roundRect">
            <a:avLst/>
          </a:prstGeom>
          <a:solidFill>
            <a:srgbClr val="FF66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Группа 18"/>
          <p:cNvGrpSpPr/>
          <p:nvPr/>
        </p:nvGrpSpPr>
        <p:grpSpPr>
          <a:xfrm>
            <a:off x="3886981" y="1718646"/>
            <a:ext cx="1600200" cy="1386067"/>
            <a:chOff x="4404337" y="2089912"/>
            <a:chExt cx="1600200" cy="1386067"/>
          </a:xfr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4404337" y="2089912"/>
              <a:ext cx="1600200" cy="1369729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18" name="Объект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56026804"/>
                </p:ext>
              </p:extLst>
            </p:nvPr>
          </p:nvGraphicFramePr>
          <p:xfrm>
            <a:off x="4702702" y="2348274"/>
            <a:ext cx="1301835" cy="11277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97" name="Формула" r:id="rId7" imgW="190440" imgH="164880" progId="Equation.3">
                    <p:embed/>
                  </p:oleObj>
                </mc:Choice>
                <mc:Fallback>
                  <p:oleObj name="Формула" r:id="rId7" imgW="190440" imgH="164880" progId="Equation.3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02702" y="2348274"/>
                          <a:ext cx="1301835" cy="11277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3" name="Скругленный прямоугольник 32"/>
          <p:cNvSpPr/>
          <p:nvPr/>
        </p:nvSpPr>
        <p:spPr>
          <a:xfrm>
            <a:off x="3896305" y="1735731"/>
            <a:ext cx="1600200" cy="1369729"/>
          </a:xfrm>
          <a:prstGeom prst="roundRect">
            <a:avLst/>
          </a:prstGeom>
          <a:solidFill>
            <a:srgbClr val="FF66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6" name="Группа 65"/>
          <p:cNvGrpSpPr/>
          <p:nvPr/>
        </p:nvGrpSpPr>
        <p:grpSpPr>
          <a:xfrm>
            <a:off x="3692477" y="3446194"/>
            <a:ext cx="1869816" cy="1369729"/>
            <a:chOff x="3096379" y="3937015"/>
            <a:chExt cx="1869816" cy="1369729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3259781" y="3937015"/>
              <a:ext cx="1600200" cy="1369729"/>
            </a:xfrm>
            <a:prstGeom prst="roundRect">
              <a:avLst/>
            </a:prstGeom>
            <a:solidFill>
              <a:srgbClr val="FFC0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26" name="Text Box 14"/>
            <p:cNvSpPr txBox="1">
              <a:spLocks noChangeArrowheads="1"/>
            </p:cNvSpPr>
            <p:nvPr/>
          </p:nvSpPr>
          <p:spPr bwMode="auto">
            <a:xfrm>
              <a:off x="3096379" y="4213592"/>
              <a:ext cx="1869816" cy="8239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altLang="ru-RU" sz="4800" dirty="0" smtClean="0">
                  <a:latin typeface="+mn-lt"/>
                </a:rPr>
                <a:t> 270</a:t>
              </a:r>
              <a:r>
                <a:rPr lang="ru-RU" altLang="ru-RU" sz="4800" dirty="0">
                  <a:latin typeface="+mn-lt"/>
                  <a:sym typeface="Symbol" pitchFamily="18" charset="2"/>
                </a:rPr>
                <a:t></a:t>
              </a:r>
              <a:r>
                <a:rPr lang="ru-RU" altLang="ru-RU" sz="4800" dirty="0">
                  <a:latin typeface="+mn-lt"/>
                </a:rPr>
                <a:t> </a:t>
              </a:r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3852145" y="3455430"/>
            <a:ext cx="1600200" cy="1369729"/>
            <a:chOff x="3523308" y="3171342"/>
            <a:chExt cx="1600200" cy="1369729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3523308" y="3171342"/>
              <a:ext cx="1600200" cy="1369729"/>
            </a:xfrm>
            <a:prstGeom prst="roundRect">
              <a:avLst/>
            </a:prstGeom>
            <a:solidFill>
              <a:srgbClr val="FFFF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49" name="Объект 4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74424514"/>
                </p:ext>
              </p:extLst>
            </p:nvPr>
          </p:nvGraphicFramePr>
          <p:xfrm>
            <a:off x="3803175" y="3191592"/>
            <a:ext cx="1128786" cy="13494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98" name="Формула" r:id="rId9" imgW="241200" imgH="393480" progId="Equation.3">
                    <p:embed/>
                  </p:oleObj>
                </mc:Choice>
                <mc:Fallback>
                  <p:oleObj name="Формула" r:id="rId9" imgW="241200" imgH="393480" progId="Equation.3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03175" y="3191592"/>
                          <a:ext cx="1128786" cy="134947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7" name="Группа 66"/>
          <p:cNvGrpSpPr/>
          <p:nvPr/>
        </p:nvGrpSpPr>
        <p:grpSpPr>
          <a:xfrm>
            <a:off x="3692477" y="5089271"/>
            <a:ext cx="1899658" cy="1369729"/>
            <a:chOff x="2681539" y="4955947"/>
            <a:chExt cx="1899658" cy="1369729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2831268" y="4955947"/>
              <a:ext cx="1600200" cy="1369729"/>
            </a:xfrm>
            <a:prstGeom prst="roundRect">
              <a:avLst/>
            </a:prstGeom>
            <a:solidFill>
              <a:srgbClr val="FFC0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27" name="Text Box 15"/>
            <p:cNvSpPr txBox="1">
              <a:spLocks noChangeArrowheads="1"/>
            </p:cNvSpPr>
            <p:nvPr/>
          </p:nvSpPr>
          <p:spPr bwMode="auto">
            <a:xfrm>
              <a:off x="2681539" y="5228855"/>
              <a:ext cx="1899658" cy="823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altLang="ru-RU" sz="4800" dirty="0" smtClean="0">
                  <a:latin typeface="+mn-lt"/>
                </a:rPr>
                <a:t> </a:t>
              </a:r>
              <a:r>
                <a:rPr lang="ru-RU" altLang="ru-RU" sz="4800" dirty="0">
                  <a:latin typeface="+mn-lt"/>
                </a:rPr>
                <a:t>360</a:t>
              </a:r>
              <a:r>
                <a:rPr lang="ru-RU" altLang="ru-RU" sz="4800" dirty="0">
                  <a:latin typeface="+mn-lt"/>
                  <a:sym typeface="Symbol" pitchFamily="18" charset="2"/>
                </a:rPr>
                <a:t></a:t>
              </a:r>
              <a:r>
                <a:rPr lang="ru-RU" altLang="ru-RU" sz="4800" dirty="0">
                  <a:latin typeface="+mn-lt"/>
                </a:rPr>
                <a:t> </a:t>
              </a:r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3852145" y="5103125"/>
            <a:ext cx="1600200" cy="1369729"/>
            <a:chOff x="4482306" y="5734179"/>
            <a:chExt cx="1600200" cy="1369729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4482306" y="5734179"/>
              <a:ext cx="1600200" cy="1369729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Text Box 2"/>
            <p:cNvSpPr txBox="1">
              <a:spLocks noChangeArrowheads="1"/>
            </p:cNvSpPr>
            <p:nvPr/>
          </p:nvSpPr>
          <p:spPr bwMode="auto">
            <a:xfrm>
              <a:off x="4691639" y="5928047"/>
              <a:ext cx="1231955" cy="101566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altLang="ru-RU" sz="6000" i="1" dirty="0" smtClean="0">
                  <a:latin typeface="Cambria" panose="02040503050406030204" pitchFamily="18" charset="0"/>
                  <a:sym typeface="Symbol" pitchFamily="18" charset="2"/>
                </a:rPr>
                <a:t>2</a:t>
              </a:r>
              <a:endParaRPr lang="ru-RU" altLang="ru-RU" sz="6000" i="1" dirty="0">
                <a:latin typeface="Cambria" panose="02040503050406030204" pitchFamily="18" charset="0"/>
                <a:sym typeface="Symbol" pitchFamily="18" charset="2"/>
              </a:endParaRPr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7021971" y="1759096"/>
            <a:ext cx="1600200" cy="1369729"/>
            <a:chOff x="7047341" y="1732246"/>
            <a:chExt cx="1600200" cy="136972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7047341" y="1732246"/>
              <a:ext cx="1600200" cy="1369729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53" name="Объект 5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16361842"/>
                </p:ext>
              </p:extLst>
            </p:nvPr>
          </p:nvGraphicFramePr>
          <p:xfrm>
            <a:off x="7435822" y="1804441"/>
            <a:ext cx="973798" cy="12839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99" name="Формула" r:id="rId11" imgW="253800" imgH="393480" progId="Equation.3">
                    <p:embed/>
                  </p:oleObj>
                </mc:Choice>
                <mc:Fallback>
                  <p:oleObj name="Формула" r:id="rId11" imgW="253800" imgH="39348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35822" y="1804441"/>
                          <a:ext cx="973798" cy="12839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6" name="Группа 55"/>
          <p:cNvGrpSpPr/>
          <p:nvPr/>
        </p:nvGrpSpPr>
        <p:grpSpPr>
          <a:xfrm>
            <a:off x="7020258" y="3455430"/>
            <a:ext cx="1600200" cy="1383563"/>
            <a:chOff x="6629400" y="3576298"/>
            <a:chExt cx="1600200" cy="138356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4" name="Скругленный прямоугольник 43"/>
            <p:cNvSpPr/>
            <p:nvPr/>
          </p:nvSpPr>
          <p:spPr>
            <a:xfrm>
              <a:off x="6629400" y="3590132"/>
              <a:ext cx="1600200" cy="1369729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55" name="Объект 5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58005922"/>
                </p:ext>
              </p:extLst>
            </p:nvPr>
          </p:nvGraphicFramePr>
          <p:xfrm>
            <a:off x="6985680" y="3576298"/>
            <a:ext cx="887640" cy="12893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800" name="Формула" r:id="rId13" imgW="241200" imgH="393480" progId="Equation.3">
                    <p:embed/>
                  </p:oleObj>
                </mc:Choice>
                <mc:Fallback>
                  <p:oleObj name="Формула" r:id="rId13" imgW="241200" imgH="39348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85680" y="3576298"/>
                          <a:ext cx="887640" cy="12893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3" name="Группа 62"/>
          <p:cNvGrpSpPr/>
          <p:nvPr/>
        </p:nvGrpSpPr>
        <p:grpSpPr>
          <a:xfrm>
            <a:off x="7021971" y="5119959"/>
            <a:ext cx="1600200" cy="1369729"/>
            <a:chOff x="7378843" y="5072760"/>
            <a:chExt cx="1600200" cy="136972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6" name="Скругленный прямоугольник 45"/>
            <p:cNvSpPr/>
            <p:nvPr/>
          </p:nvSpPr>
          <p:spPr>
            <a:xfrm>
              <a:off x="7378843" y="5072760"/>
              <a:ext cx="1600200" cy="1369729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62" name="Объект 6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79848849"/>
                </p:ext>
              </p:extLst>
            </p:nvPr>
          </p:nvGraphicFramePr>
          <p:xfrm>
            <a:off x="7755906" y="5112717"/>
            <a:ext cx="922337" cy="1245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801" name="Формула" r:id="rId15" imgW="291960" imgH="393480" progId="Equation.3">
                    <p:embed/>
                  </p:oleObj>
                </mc:Choice>
                <mc:Fallback>
                  <p:oleObj name="Формула" r:id="rId15" imgW="291960" imgH="39348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55906" y="5112717"/>
                          <a:ext cx="922337" cy="12452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9" name="Скругленный прямоугольник 78"/>
          <p:cNvSpPr/>
          <p:nvPr/>
        </p:nvSpPr>
        <p:spPr>
          <a:xfrm>
            <a:off x="3904606" y="5143572"/>
            <a:ext cx="1600200" cy="1369729"/>
          </a:xfrm>
          <a:prstGeom prst="roundRect">
            <a:avLst/>
          </a:prstGeom>
          <a:solidFill>
            <a:srgbClr val="FF66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836408" y="3424326"/>
            <a:ext cx="1600200" cy="1369729"/>
          </a:xfrm>
          <a:prstGeom prst="roundRect">
            <a:avLst/>
          </a:prstGeom>
          <a:solidFill>
            <a:srgbClr val="FF66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7108289" y="1759096"/>
            <a:ext cx="1600200" cy="1369729"/>
          </a:xfrm>
          <a:prstGeom prst="roundRect">
            <a:avLst/>
          </a:prstGeom>
          <a:solidFill>
            <a:srgbClr val="FF66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7021971" y="3469264"/>
            <a:ext cx="1600200" cy="1369729"/>
          </a:xfrm>
          <a:prstGeom prst="roundRect">
            <a:avLst/>
          </a:prstGeom>
          <a:solidFill>
            <a:srgbClr val="FF66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7069237" y="5097515"/>
            <a:ext cx="1600200" cy="1369729"/>
          </a:xfrm>
          <a:prstGeom prst="roundRect">
            <a:avLst/>
          </a:prstGeom>
          <a:solidFill>
            <a:srgbClr val="FF66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Стрелка вправо 83">
            <a:hlinkClick r:id="rId17" action="ppaction://hlinksldjump"/>
          </p:cNvPr>
          <p:cNvSpPr/>
          <p:nvPr/>
        </p:nvSpPr>
        <p:spPr>
          <a:xfrm>
            <a:off x="448469" y="6450440"/>
            <a:ext cx="381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Стрелка вправо 84">
            <a:hlinkClick r:id="rId18" action="ppaction://hlinksldjump"/>
          </p:cNvPr>
          <p:cNvSpPr/>
          <p:nvPr/>
        </p:nvSpPr>
        <p:spPr>
          <a:xfrm rot="10800000">
            <a:off x="0" y="6450440"/>
            <a:ext cx="381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9253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268538" y="1635125"/>
            <a:ext cx="4282454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8800" i="1" dirty="0">
                <a:latin typeface="Cambria" panose="02040503050406030204" pitchFamily="18" charset="0"/>
                <a:sym typeface="Symbol" pitchFamily="18" charset="2"/>
              </a:rPr>
              <a:t></a:t>
            </a:r>
            <a:r>
              <a:rPr lang="ru-RU" altLang="ru-RU" sz="4000" i="1" dirty="0">
                <a:latin typeface="Cambria" panose="02040503050406030204" pitchFamily="18" charset="0"/>
                <a:sym typeface="Symbol" pitchFamily="18" charset="2"/>
              </a:rPr>
              <a:t> радиан</a:t>
            </a:r>
            <a:r>
              <a:rPr lang="ru-RU" altLang="ru-RU" sz="5400" i="1" dirty="0">
                <a:latin typeface="Cambria" panose="02040503050406030204" pitchFamily="18" charset="0"/>
                <a:sym typeface="Symbol" pitchFamily="18" charset="2"/>
              </a:rPr>
              <a:t>=180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79388" y="260350"/>
            <a:ext cx="8964612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4400" b="1" dirty="0">
                <a:latin typeface="Cambria" panose="02040503050406030204" pitchFamily="18" charset="0"/>
              </a:rPr>
              <a:t>Перевод из радианной меры в </a:t>
            </a:r>
            <a:r>
              <a:rPr lang="ru-RU" altLang="ru-RU" sz="4400" b="1" dirty="0" smtClean="0">
                <a:latin typeface="Cambria" panose="02040503050406030204" pitchFamily="18" charset="0"/>
              </a:rPr>
              <a:t>градусную</a:t>
            </a:r>
            <a:endParaRPr lang="ru-RU" altLang="ru-RU" sz="4400" b="1" dirty="0">
              <a:latin typeface="Cambria" panose="02040503050406030204" pitchFamily="18" charset="0"/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4284663" y="2924175"/>
            <a:ext cx="792162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6600" b="1" dirty="0">
                <a:latin typeface="Cambria" panose="02040503050406030204" pitchFamily="18" charset="0"/>
                <a:sym typeface="Symbol" pitchFamily="18" charset="2"/>
              </a:rPr>
              <a:t>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1769396"/>
              </p:ext>
            </p:extLst>
          </p:nvPr>
        </p:nvGraphicFramePr>
        <p:xfrm>
          <a:off x="4095750" y="4267200"/>
          <a:ext cx="1533525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5" name="Формула" r:id="rId3" imgW="203040" imgH="139680" progId="Equation.3">
                  <p:embed/>
                </p:oleObj>
              </mc:Choice>
              <mc:Fallback>
                <p:oleObj name="Формула" r:id="rId3" imgW="203040" imgH="1396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5750" y="4267200"/>
                        <a:ext cx="1533525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5809040"/>
              </p:ext>
            </p:extLst>
          </p:nvPr>
        </p:nvGraphicFramePr>
        <p:xfrm>
          <a:off x="5486400" y="4114800"/>
          <a:ext cx="1896275" cy="12633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6" name="Формула" r:id="rId5" imgW="304560" imgH="203040" progId="Equation.3">
                  <p:embed/>
                </p:oleObj>
              </mc:Choice>
              <mc:Fallback>
                <p:oleObj name="Формула" r:id="rId5" imgW="3045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114800"/>
                        <a:ext cx="1896275" cy="12633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1924168"/>
              </p:ext>
            </p:extLst>
          </p:nvPr>
        </p:nvGraphicFramePr>
        <p:xfrm>
          <a:off x="5363542" y="4207668"/>
          <a:ext cx="1187450" cy="118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7" name="Формула" r:id="rId7" imgW="139680" imgH="139680" progId="Equation.3">
                  <p:embed/>
                </p:oleObj>
              </mc:Choice>
              <mc:Fallback>
                <p:oleObj name="Формула" r:id="rId7" imgW="139680" imgH="1396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3542" y="4207668"/>
                        <a:ext cx="1187450" cy="1185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5981199"/>
              </p:ext>
            </p:extLst>
          </p:nvPr>
        </p:nvGraphicFramePr>
        <p:xfrm>
          <a:off x="2463800" y="4267200"/>
          <a:ext cx="1820863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8" name="Формула" r:id="rId9" imgW="241200" imgH="139680" progId="Equation.3">
                  <p:embed/>
                </p:oleObj>
              </mc:Choice>
              <mc:Fallback>
                <p:oleObj name="Формула" r:id="rId9" imgW="241200" imgH="1396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3800" y="4267200"/>
                        <a:ext cx="1820863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362200" y="1905000"/>
            <a:ext cx="4419600" cy="10668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486400" y="4419600"/>
            <a:ext cx="838200" cy="8382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637916" y="4343400"/>
            <a:ext cx="1601083" cy="9144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" name="Object 12"/>
          <p:cNvGraphicFramePr>
            <a:graphicFrameLocks noChangeAspect="1"/>
          </p:cNvGraphicFramePr>
          <p:nvPr/>
        </p:nvGraphicFramePr>
        <p:xfrm>
          <a:off x="1943100" y="5251425"/>
          <a:ext cx="803275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9" name="Формула" r:id="rId11" imgW="355320" imgH="419040" progId="Equation.3">
                  <p:embed/>
                </p:oleObj>
              </mc:Choice>
              <mc:Fallback>
                <p:oleObj name="Формула" r:id="rId11" imgW="3553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100" y="5251425"/>
                        <a:ext cx="803275" cy="947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/>
        </p:nvGraphicFramePr>
        <p:xfrm>
          <a:off x="2673350" y="5229200"/>
          <a:ext cx="1062038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0" name="Формула" r:id="rId13" imgW="469800" imgH="444240" progId="Equation.3">
                  <p:embed/>
                </p:oleObj>
              </mc:Choice>
              <mc:Fallback>
                <p:oleObj name="Формула" r:id="rId13" imgW="4698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3350" y="5229200"/>
                        <a:ext cx="1062038" cy="1004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"/>
          <p:cNvGraphicFramePr>
            <a:graphicFrameLocks noChangeAspect="1"/>
          </p:cNvGraphicFramePr>
          <p:nvPr/>
        </p:nvGraphicFramePr>
        <p:xfrm>
          <a:off x="3659188" y="5521300"/>
          <a:ext cx="109061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1" name="Формула" r:id="rId15" imgW="482400" imgH="190440" progId="Equation.3">
                  <p:embed/>
                </p:oleObj>
              </mc:Choice>
              <mc:Fallback>
                <p:oleObj name="Формула" r:id="rId15" imgW="48240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9188" y="5521300"/>
                        <a:ext cx="1090612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4932040" y="5538241"/>
            <a:ext cx="876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sz="2400" b="1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 1</a:t>
            </a:r>
            <a:r>
              <a:rPr lang="en-US" sz="2400" b="1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º</a:t>
            </a:r>
            <a:r>
              <a:rPr lang="ru-RU" sz="2400" b="1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2400" b="1" i="1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= </a:t>
            </a:r>
            <a:r>
              <a:rPr lang="ru-RU" sz="2400" b="1">
                <a:solidFill>
                  <a:prstClr val="black"/>
                </a:solidFill>
                <a:latin typeface="Georgia" pitchFamily="18" charset="0"/>
                <a:cs typeface="Times New Roman" pitchFamily="18" charset="0"/>
              </a:rPr>
              <a:t> </a:t>
            </a:r>
            <a:endParaRPr lang="ru-RU" sz="2400" b="1" i="1">
              <a:solidFill>
                <a:srgbClr val="FF0000"/>
              </a:solidFill>
              <a:latin typeface="Georgia" pitchFamily="18" charset="0"/>
              <a:cs typeface="Times New Roman" pitchFamily="18" charset="0"/>
            </a:endParaRPr>
          </a:p>
        </p:txBody>
      </p:sp>
      <p:graphicFrame>
        <p:nvGraphicFramePr>
          <p:cNvPr id="16" name="Object 5"/>
          <p:cNvGraphicFramePr>
            <a:graphicFrameLocks noChangeAspect="1"/>
          </p:cNvGraphicFramePr>
          <p:nvPr/>
        </p:nvGraphicFramePr>
        <p:xfrm>
          <a:off x="5697215" y="5274716"/>
          <a:ext cx="660400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2" name="Формула" r:id="rId17" imgW="291960" imgH="393480" progId="Equation.3">
                  <p:embed/>
                </p:oleObj>
              </mc:Choice>
              <mc:Fallback>
                <p:oleObj name="Формула" r:id="rId17" imgW="2919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7215" y="5274716"/>
                        <a:ext cx="660400" cy="890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107504" y="5493841"/>
            <a:ext cx="20752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ru-RU" sz="2400" b="1" dirty="0">
                <a:solidFill>
                  <a:srgbClr val="FF0000"/>
                </a:solidFill>
                <a:latin typeface="Georgia" pitchFamily="18" charset="0"/>
              </a:rPr>
              <a:t> 1 </a:t>
            </a:r>
            <a:r>
              <a:rPr lang="ru-RU" sz="2400" b="1" i="1" dirty="0">
                <a:solidFill>
                  <a:srgbClr val="FF0000"/>
                </a:solidFill>
                <a:latin typeface="Georgia" pitchFamily="18" charset="0"/>
              </a:rPr>
              <a:t>радиан = </a:t>
            </a:r>
            <a:r>
              <a:rPr lang="ru-RU" sz="2400" b="1" dirty="0">
                <a:latin typeface="Georgia" pitchFamily="18" charset="0"/>
              </a:rPr>
              <a:t> </a:t>
            </a:r>
            <a:endParaRPr lang="ru-RU" sz="24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2771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xit" presetSubtype="8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xit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1"/>
      <p:bldP spid="10245" grpId="0"/>
      <p:bldP spid="5" grpId="0" animBg="1"/>
      <p:bldP spid="10" grpId="0" animBg="1"/>
      <p:bldP spid="10" grpId="1" animBg="1"/>
      <p:bldP spid="11" grpId="0" animBg="1"/>
      <p:bldP spid="15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0" y="188913"/>
            <a:ext cx="8964613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4800" b="1" i="1" dirty="0" smtClean="0">
                <a:latin typeface="Cambria" panose="02040503050406030204" pitchFamily="18" charset="0"/>
              </a:rPr>
              <a:t>Примеры</a:t>
            </a:r>
            <a:r>
              <a:rPr lang="ru-RU" altLang="ru-RU" sz="4800" b="1" dirty="0" smtClean="0">
                <a:latin typeface="Cambria" panose="02040503050406030204" pitchFamily="18" charset="0"/>
              </a:rPr>
              <a:t>:</a:t>
            </a:r>
            <a:endParaRPr lang="ru-RU" altLang="ru-RU" sz="4800" b="1" dirty="0">
              <a:latin typeface="Cambria" panose="02040503050406030204" pitchFamily="18" charset="0"/>
            </a:endParaRPr>
          </a:p>
        </p:txBody>
      </p:sp>
      <p:graphicFrame>
        <p:nvGraphicFramePr>
          <p:cNvPr id="143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1869835"/>
              </p:ext>
            </p:extLst>
          </p:nvPr>
        </p:nvGraphicFramePr>
        <p:xfrm>
          <a:off x="1392238" y="1196975"/>
          <a:ext cx="2763837" cy="175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1" name="Формула" r:id="rId3" imgW="622080" imgH="393480" progId="Equation.3">
                  <p:embed/>
                </p:oleObj>
              </mc:Choice>
              <mc:Fallback>
                <p:oleObj name="Формула" r:id="rId3" imgW="622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2238" y="1196975"/>
                        <a:ext cx="2763837" cy="175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50825" y="1628775"/>
            <a:ext cx="863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4800" b="1">
                <a:latin typeface="Cambria" panose="02040503050406030204" pitchFamily="18" charset="0"/>
              </a:rPr>
              <a:t>1.</a:t>
            </a:r>
          </a:p>
        </p:txBody>
      </p:sp>
      <p:graphicFrame>
        <p:nvGraphicFramePr>
          <p:cNvPr id="1434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111651"/>
              </p:ext>
            </p:extLst>
          </p:nvPr>
        </p:nvGraphicFramePr>
        <p:xfrm>
          <a:off x="4140200" y="1060450"/>
          <a:ext cx="1524000" cy="186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2" name="Формула" r:id="rId5" imgW="342720" imgH="419040" progId="Equation.3">
                  <p:embed/>
                </p:oleObj>
              </mc:Choice>
              <mc:Fallback>
                <p:oleObj name="Формула" r:id="rId5" imgW="3427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1060450"/>
                        <a:ext cx="1524000" cy="186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0104567"/>
              </p:ext>
            </p:extLst>
          </p:nvPr>
        </p:nvGraphicFramePr>
        <p:xfrm>
          <a:off x="1455738" y="2997200"/>
          <a:ext cx="2032000" cy="175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3" name="Формула" r:id="rId7" imgW="457200" imgH="393480" progId="Equation.3">
                  <p:embed/>
                </p:oleObj>
              </mc:Choice>
              <mc:Fallback>
                <p:oleObj name="Формула" r:id="rId7" imgW="4572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5738" y="2997200"/>
                        <a:ext cx="2032000" cy="175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250825" y="3421063"/>
            <a:ext cx="8636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4800" b="1">
                <a:latin typeface="Cambria" panose="02040503050406030204" pitchFamily="18" charset="0"/>
              </a:rPr>
              <a:t>2.</a:t>
            </a:r>
          </a:p>
        </p:txBody>
      </p:sp>
      <p:graphicFrame>
        <p:nvGraphicFramePr>
          <p:cNvPr id="1434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0668235"/>
              </p:ext>
            </p:extLst>
          </p:nvPr>
        </p:nvGraphicFramePr>
        <p:xfrm>
          <a:off x="3581400" y="2901156"/>
          <a:ext cx="2030413" cy="186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4" name="Формула" r:id="rId9" imgW="457200" imgH="419040" progId="Equation.3">
                  <p:embed/>
                </p:oleObj>
              </mc:Choice>
              <mc:Fallback>
                <p:oleObj name="Формула" r:id="rId9" imgW="4572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901156"/>
                        <a:ext cx="2030413" cy="186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3141383"/>
              </p:ext>
            </p:extLst>
          </p:nvPr>
        </p:nvGraphicFramePr>
        <p:xfrm>
          <a:off x="1231900" y="4868863"/>
          <a:ext cx="2425700" cy="175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5" name="Формула" r:id="rId11" imgW="545760" imgH="393480" progId="Equation.3">
                  <p:embed/>
                </p:oleObj>
              </mc:Choice>
              <mc:Fallback>
                <p:oleObj name="Формула" r:id="rId11" imgW="5457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1900" y="4868863"/>
                        <a:ext cx="2425700" cy="175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323850" y="5300663"/>
            <a:ext cx="8636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4800" b="1">
                <a:latin typeface="Cambria" panose="02040503050406030204" pitchFamily="18" charset="0"/>
              </a:rPr>
              <a:t>3.</a:t>
            </a:r>
          </a:p>
        </p:txBody>
      </p:sp>
      <p:graphicFrame>
        <p:nvGraphicFramePr>
          <p:cNvPr id="1434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1532777"/>
              </p:ext>
            </p:extLst>
          </p:nvPr>
        </p:nvGraphicFramePr>
        <p:xfrm>
          <a:off x="3608388" y="4724400"/>
          <a:ext cx="2708275" cy="186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6" name="Формула" r:id="rId13" imgW="609480" imgH="419040" progId="Equation.3">
                  <p:embed/>
                </p:oleObj>
              </mc:Choice>
              <mc:Fallback>
                <p:oleObj name="Формула" r:id="rId13" imgW="6094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8388" y="4724400"/>
                        <a:ext cx="2708275" cy="186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7213523"/>
              </p:ext>
            </p:extLst>
          </p:nvPr>
        </p:nvGraphicFramePr>
        <p:xfrm>
          <a:off x="5638800" y="1544099"/>
          <a:ext cx="1524000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7" name="Формула" r:id="rId15" imgW="342720" imgH="203040" progId="Equation.3">
                  <p:embed/>
                </p:oleObj>
              </mc:Choice>
              <mc:Fallback>
                <p:oleObj name="Формула" r:id="rId15" imgW="3427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544099"/>
                        <a:ext cx="1524000" cy="903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0844484"/>
              </p:ext>
            </p:extLst>
          </p:nvPr>
        </p:nvGraphicFramePr>
        <p:xfrm>
          <a:off x="5715000" y="3341687"/>
          <a:ext cx="1579563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8" name="Формула" r:id="rId17" imgW="355320" imgH="203040" progId="Equation.3">
                  <p:embed/>
                </p:oleObj>
              </mc:Choice>
              <mc:Fallback>
                <p:oleObj name="Формула" r:id="rId17" imgW="3553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341687"/>
                        <a:ext cx="1579563" cy="903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5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9189388"/>
              </p:ext>
            </p:extLst>
          </p:nvPr>
        </p:nvGraphicFramePr>
        <p:xfrm>
          <a:off x="6281738" y="5189538"/>
          <a:ext cx="1919287" cy="90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9" name="Формула" r:id="rId19" imgW="431640" imgH="203040" progId="Equation.3">
                  <p:embed/>
                </p:oleObj>
              </mc:Choice>
              <mc:Fallback>
                <p:oleObj name="Формула" r:id="rId19" imgW="4316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1738" y="5189538"/>
                        <a:ext cx="1919287" cy="903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68907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188913"/>
            <a:ext cx="8964613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4400" b="1" dirty="0" smtClean="0">
                <a:latin typeface="Cambria" panose="02040503050406030204" pitchFamily="18" charset="0"/>
              </a:rPr>
              <a:t> </a:t>
            </a:r>
            <a:r>
              <a:rPr lang="ru-RU" altLang="ru-RU" sz="4400" b="1" dirty="0">
                <a:latin typeface="Cambria" panose="02040503050406030204" pitchFamily="18" charset="0"/>
              </a:rPr>
              <a:t>Переведите в градусную меру углы: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1219200" y="5181599"/>
            <a:ext cx="2362200" cy="1608137"/>
            <a:chOff x="616226" y="5105400"/>
            <a:chExt cx="2362200" cy="1608137"/>
          </a:xfrm>
        </p:grpSpPr>
        <p:sp>
          <p:nvSpPr>
            <p:cNvPr id="70" name="Скругленный прямоугольник 69"/>
            <p:cNvSpPr/>
            <p:nvPr/>
          </p:nvSpPr>
          <p:spPr>
            <a:xfrm>
              <a:off x="616226" y="5105400"/>
              <a:ext cx="2362200" cy="1608137"/>
            </a:xfrm>
            <a:prstGeom prst="roundRect">
              <a:avLst/>
            </a:prstGeom>
            <a:solidFill>
              <a:srgbClr val="AAEDF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15372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17605262"/>
                </p:ext>
              </p:extLst>
            </p:nvPr>
          </p:nvGraphicFramePr>
          <p:xfrm>
            <a:off x="805138" y="5108575"/>
            <a:ext cx="2173288" cy="1604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48" name="Формула" r:id="rId3" imgW="533160" imgH="393480" progId="Equation.3">
                    <p:embed/>
                  </p:oleObj>
                </mc:Choice>
                <mc:Fallback>
                  <p:oleObj name="Формула" r:id="rId3" imgW="53316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5138" y="5108575"/>
                          <a:ext cx="2173288" cy="16049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Группа 9"/>
          <p:cNvGrpSpPr/>
          <p:nvPr/>
        </p:nvGrpSpPr>
        <p:grpSpPr>
          <a:xfrm>
            <a:off x="1219200" y="3302442"/>
            <a:ext cx="2362200" cy="1676110"/>
            <a:chOff x="492739" y="3559175"/>
            <a:chExt cx="2362200" cy="1676110"/>
          </a:xfrm>
        </p:grpSpPr>
        <p:sp>
          <p:nvSpPr>
            <p:cNvPr id="55" name="Скругленный прямоугольник 54"/>
            <p:cNvSpPr/>
            <p:nvPr/>
          </p:nvSpPr>
          <p:spPr>
            <a:xfrm>
              <a:off x="492739" y="3627148"/>
              <a:ext cx="2362200" cy="1608137"/>
            </a:xfrm>
            <a:prstGeom prst="roundRect">
              <a:avLst/>
            </a:prstGeom>
            <a:solidFill>
              <a:srgbClr val="AAEDF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15373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32815224"/>
                </p:ext>
              </p:extLst>
            </p:nvPr>
          </p:nvGraphicFramePr>
          <p:xfrm>
            <a:off x="990600" y="3559175"/>
            <a:ext cx="1793875" cy="1546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49" name="Формула" r:id="rId5" imgW="457200" imgH="393480" progId="Equation.3">
                    <p:embed/>
                  </p:oleObj>
                </mc:Choice>
                <mc:Fallback>
                  <p:oleObj name="Формула" r:id="rId5" imgW="45720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0600" y="3559175"/>
                          <a:ext cx="1793875" cy="1546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Группа 7"/>
          <p:cNvGrpSpPr/>
          <p:nvPr/>
        </p:nvGrpSpPr>
        <p:grpSpPr>
          <a:xfrm>
            <a:off x="1182757" y="1547515"/>
            <a:ext cx="2362200" cy="1660822"/>
            <a:chOff x="990600" y="1928515"/>
            <a:chExt cx="2362200" cy="166082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990600" y="1981200"/>
              <a:ext cx="2362200" cy="1608137"/>
            </a:xfrm>
            <a:prstGeom prst="roundRect">
              <a:avLst/>
            </a:prstGeom>
            <a:solidFill>
              <a:srgbClr val="AAED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15374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54588064"/>
                </p:ext>
              </p:extLst>
            </p:nvPr>
          </p:nvGraphicFramePr>
          <p:xfrm>
            <a:off x="1109663" y="1928515"/>
            <a:ext cx="2243137" cy="1546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50" name="Формула" r:id="rId7" imgW="571320" imgH="393480" progId="Equation.3">
                    <p:embed/>
                  </p:oleObj>
                </mc:Choice>
                <mc:Fallback>
                  <p:oleObj name="Формула" r:id="rId7" imgW="57132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09663" y="1928515"/>
                          <a:ext cx="2243137" cy="1546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0" name="Группа 29"/>
          <p:cNvGrpSpPr/>
          <p:nvPr/>
        </p:nvGrpSpPr>
        <p:grpSpPr>
          <a:xfrm>
            <a:off x="5638800" y="3323049"/>
            <a:ext cx="2362200" cy="1608137"/>
            <a:chOff x="5582810" y="3363063"/>
            <a:chExt cx="2362200" cy="1608137"/>
          </a:xfrm>
        </p:grpSpPr>
        <p:sp>
          <p:nvSpPr>
            <p:cNvPr id="63" name="Скругленный прямоугольник 62"/>
            <p:cNvSpPr/>
            <p:nvPr/>
          </p:nvSpPr>
          <p:spPr>
            <a:xfrm>
              <a:off x="5582810" y="3363063"/>
              <a:ext cx="2362200" cy="1608137"/>
            </a:xfrm>
            <a:prstGeom prst="roundRect">
              <a:avLst/>
            </a:prstGeom>
            <a:solidFill>
              <a:srgbClr val="AAEDF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15379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53923334"/>
                </p:ext>
              </p:extLst>
            </p:nvPr>
          </p:nvGraphicFramePr>
          <p:xfrm>
            <a:off x="5601860" y="3424975"/>
            <a:ext cx="2343150" cy="1546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51" name="Формула" r:id="rId9" imgW="596880" imgH="393480" progId="Equation.3">
                    <p:embed/>
                  </p:oleObj>
                </mc:Choice>
                <mc:Fallback>
                  <p:oleObj name="Формула" r:id="rId9" imgW="59688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01860" y="3424975"/>
                          <a:ext cx="2343150" cy="1546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3" name="Группа 72"/>
          <p:cNvGrpSpPr/>
          <p:nvPr/>
        </p:nvGrpSpPr>
        <p:grpSpPr>
          <a:xfrm>
            <a:off x="5600700" y="1565551"/>
            <a:ext cx="2362200" cy="1608137"/>
            <a:chOff x="5600700" y="1565551"/>
            <a:chExt cx="2362200" cy="1608137"/>
          </a:xfrm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5600700" y="1565551"/>
              <a:ext cx="2362200" cy="1608137"/>
            </a:xfrm>
            <a:prstGeom prst="roundRect">
              <a:avLst/>
            </a:prstGeom>
            <a:solidFill>
              <a:srgbClr val="AAEDF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15380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96665158"/>
                </p:ext>
              </p:extLst>
            </p:nvPr>
          </p:nvGraphicFramePr>
          <p:xfrm>
            <a:off x="5954671" y="1578644"/>
            <a:ext cx="1793875" cy="1546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52" name="Формула" r:id="rId11" imgW="457200" imgH="393480" progId="Equation.3">
                    <p:embed/>
                  </p:oleObj>
                </mc:Choice>
                <mc:Fallback>
                  <p:oleObj name="Формула" r:id="rId11" imgW="45720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54671" y="1578644"/>
                          <a:ext cx="1793875" cy="1546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Группа 8"/>
          <p:cNvGrpSpPr/>
          <p:nvPr/>
        </p:nvGrpSpPr>
        <p:grpSpPr>
          <a:xfrm>
            <a:off x="1182757" y="1607813"/>
            <a:ext cx="2362200" cy="1608137"/>
            <a:chOff x="2743200" y="2014993"/>
            <a:chExt cx="2362200" cy="16081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2743200" y="2014993"/>
              <a:ext cx="2362200" cy="1608137"/>
            </a:xfrm>
            <a:prstGeom prst="roundRect">
              <a:avLst/>
            </a:prstGeom>
            <a:solidFill>
              <a:srgbClr val="8BFC7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5" name="Объект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67153299"/>
                </p:ext>
              </p:extLst>
            </p:nvPr>
          </p:nvGraphicFramePr>
          <p:xfrm>
            <a:off x="3733800" y="2445204"/>
            <a:ext cx="550863" cy="747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53" name="Формула" r:id="rId13" imgW="139680" imgH="190440" progId="Equation.3">
                    <p:embed/>
                  </p:oleObj>
                </mc:Choice>
                <mc:Fallback>
                  <p:oleObj name="Формула" r:id="rId13" imgW="139680" imgH="190440" progId="Equation.3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33800" y="2445204"/>
                          <a:ext cx="550863" cy="7477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" name="Группа 11"/>
          <p:cNvGrpSpPr/>
          <p:nvPr/>
        </p:nvGrpSpPr>
        <p:grpSpPr>
          <a:xfrm>
            <a:off x="1219200" y="3370415"/>
            <a:ext cx="2362200" cy="1608137"/>
            <a:chOff x="2891715" y="3741736"/>
            <a:chExt cx="2362200" cy="1608137"/>
          </a:xfrm>
        </p:grpSpPr>
        <p:sp>
          <p:nvSpPr>
            <p:cNvPr id="71" name="Скругленный прямоугольник 70"/>
            <p:cNvSpPr/>
            <p:nvPr/>
          </p:nvSpPr>
          <p:spPr>
            <a:xfrm>
              <a:off x="2891715" y="3741736"/>
              <a:ext cx="2362200" cy="1608137"/>
            </a:xfrm>
            <a:prstGeom prst="roundRect">
              <a:avLst/>
            </a:prstGeom>
            <a:solidFill>
              <a:srgbClr val="8BFC78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11" name="Объект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10940694"/>
                </p:ext>
              </p:extLst>
            </p:nvPr>
          </p:nvGraphicFramePr>
          <p:xfrm>
            <a:off x="3627003" y="4146547"/>
            <a:ext cx="947738" cy="798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54" name="Формула" r:id="rId15" imgW="241200" imgH="203040" progId="Equation.3">
                    <p:embed/>
                  </p:oleObj>
                </mc:Choice>
                <mc:Fallback>
                  <p:oleObj name="Формула" r:id="rId15" imgW="241200" imgH="203040" progId="Equation.3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27003" y="4146547"/>
                          <a:ext cx="947738" cy="7985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9" name="Группа 28"/>
          <p:cNvGrpSpPr/>
          <p:nvPr/>
        </p:nvGrpSpPr>
        <p:grpSpPr>
          <a:xfrm>
            <a:off x="1215887" y="5172308"/>
            <a:ext cx="2362200" cy="1608137"/>
            <a:chOff x="3739101" y="5249862"/>
            <a:chExt cx="2362200" cy="1608137"/>
          </a:xfrm>
        </p:grpSpPr>
        <p:sp>
          <p:nvSpPr>
            <p:cNvPr id="68" name="Скругленный прямоугольник 67"/>
            <p:cNvSpPr/>
            <p:nvPr/>
          </p:nvSpPr>
          <p:spPr>
            <a:xfrm>
              <a:off x="3739101" y="5249862"/>
              <a:ext cx="2362200" cy="1608137"/>
            </a:xfrm>
            <a:prstGeom prst="roundRect">
              <a:avLst/>
            </a:prstGeom>
            <a:solidFill>
              <a:srgbClr val="8BFC78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14" name="Объект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39421706"/>
                </p:ext>
              </p:extLst>
            </p:nvPr>
          </p:nvGraphicFramePr>
          <p:xfrm>
            <a:off x="4253617" y="5588000"/>
            <a:ext cx="1447800" cy="931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55" name="Формула" r:id="rId17" imgW="355320" imgH="228600" progId="Equation.3">
                    <p:embed/>
                  </p:oleObj>
                </mc:Choice>
                <mc:Fallback>
                  <p:oleObj name="Формула" r:id="rId17" imgW="355320" imgH="228600" progId="Equation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53617" y="5588000"/>
                          <a:ext cx="1447800" cy="9318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1" name="Группа 30"/>
          <p:cNvGrpSpPr/>
          <p:nvPr/>
        </p:nvGrpSpPr>
        <p:grpSpPr>
          <a:xfrm>
            <a:off x="5671930" y="5074155"/>
            <a:ext cx="2378268" cy="1662980"/>
            <a:chOff x="5375082" y="4903788"/>
            <a:chExt cx="2378268" cy="1662980"/>
          </a:xfrm>
        </p:grpSpPr>
        <p:sp>
          <p:nvSpPr>
            <p:cNvPr id="44" name="Скругленный прямоугольник 43"/>
            <p:cNvSpPr/>
            <p:nvPr/>
          </p:nvSpPr>
          <p:spPr>
            <a:xfrm>
              <a:off x="5375082" y="4958631"/>
              <a:ext cx="2362200" cy="1608137"/>
            </a:xfrm>
            <a:prstGeom prst="roundRect">
              <a:avLst/>
            </a:prstGeom>
            <a:solidFill>
              <a:srgbClr val="AAEDF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15378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99437123"/>
                </p:ext>
              </p:extLst>
            </p:nvPr>
          </p:nvGraphicFramePr>
          <p:xfrm>
            <a:off x="5580063" y="4903788"/>
            <a:ext cx="2173287" cy="1604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56" name="Формула" r:id="rId19" imgW="533160" imgH="393480" progId="Equation.3">
                    <p:embed/>
                  </p:oleObj>
                </mc:Choice>
                <mc:Fallback>
                  <p:oleObj name="Формула" r:id="rId19" imgW="53316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80063" y="4903788"/>
                          <a:ext cx="2173287" cy="16049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8" name="Группа 37"/>
          <p:cNvGrpSpPr/>
          <p:nvPr/>
        </p:nvGrpSpPr>
        <p:grpSpPr>
          <a:xfrm>
            <a:off x="5592266" y="1565550"/>
            <a:ext cx="2362200" cy="1608137"/>
            <a:chOff x="7620000" y="1590261"/>
            <a:chExt cx="2362200" cy="1608137"/>
          </a:xfrm>
        </p:grpSpPr>
        <p:sp>
          <p:nvSpPr>
            <p:cNvPr id="64" name="Скругленный прямоугольник 63"/>
            <p:cNvSpPr/>
            <p:nvPr/>
          </p:nvSpPr>
          <p:spPr>
            <a:xfrm>
              <a:off x="7620000" y="1590261"/>
              <a:ext cx="2362200" cy="1608137"/>
            </a:xfrm>
            <a:prstGeom prst="roundRect">
              <a:avLst/>
            </a:prstGeom>
            <a:solidFill>
              <a:srgbClr val="8BFC78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33" name="Объект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80642921"/>
                </p:ext>
              </p:extLst>
            </p:nvPr>
          </p:nvGraphicFramePr>
          <p:xfrm>
            <a:off x="8393058" y="1995073"/>
            <a:ext cx="947738" cy="798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57" name="Формула" r:id="rId21" imgW="241200" imgH="203040" progId="Equation.3">
                    <p:embed/>
                  </p:oleObj>
                </mc:Choice>
                <mc:Fallback>
                  <p:oleObj name="Формула" r:id="rId21" imgW="241200" imgH="203040" progId="Equation.3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93058" y="1995073"/>
                          <a:ext cx="947738" cy="7985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0" name="Группа 49"/>
          <p:cNvGrpSpPr/>
          <p:nvPr/>
        </p:nvGrpSpPr>
        <p:grpSpPr>
          <a:xfrm>
            <a:off x="5648739" y="3323048"/>
            <a:ext cx="2362200" cy="1608137"/>
            <a:chOff x="7391400" y="3302442"/>
            <a:chExt cx="2362200" cy="1608137"/>
          </a:xfrm>
        </p:grpSpPr>
        <p:sp>
          <p:nvSpPr>
            <p:cNvPr id="65" name="Скругленный прямоугольник 64"/>
            <p:cNvSpPr/>
            <p:nvPr/>
          </p:nvSpPr>
          <p:spPr>
            <a:xfrm>
              <a:off x="7391400" y="3302442"/>
              <a:ext cx="2362200" cy="1608137"/>
            </a:xfrm>
            <a:prstGeom prst="roundRect">
              <a:avLst/>
            </a:prstGeom>
            <a:solidFill>
              <a:srgbClr val="8BFC78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39" name="Объект 3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60617424"/>
                </p:ext>
              </p:extLst>
            </p:nvPr>
          </p:nvGraphicFramePr>
          <p:xfrm>
            <a:off x="8001000" y="3657600"/>
            <a:ext cx="1246188" cy="796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58" name="Формула" r:id="rId23" imgW="317160" imgH="203040" progId="Equation.3">
                    <p:embed/>
                  </p:oleObj>
                </mc:Choice>
                <mc:Fallback>
                  <p:oleObj name="Формула" r:id="rId23" imgW="317160" imgH="203040" progId="Equation.3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01000" y="3657600"/>
                          <a:ext cx="1246188" cy="796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2" name="Группа 71"/>
          <p:cNvGrpSpPr/>
          <p:nvPr/>
        </p:nvGrpSpPr>
        <p:grpSpPr>
          <a:xfrm>
            <a:off x="5660003" y="5128997"/>
            <a:ext cx="2362200" cy="1608137"/>
            <a:chOff x="7391400" y="4944033"/>
            <a:chExt cx="2362200" cy="1608137"/>
          </a:xfrm>
        </p:grpSpPr>
        <p:sp>
          <p:nvSpPr>
            <p:cNvPr id="66" name="Скругленный прямоугольник 65"/>
            <p:cNvSpPr/>
            <p:nvPr/>
          </p:nvSpPr>
          <p:spPr>
            <a:xfrm>
              <a:off x="7391400" y="4944033"/>
              <a:ext cx="2362200" cy="1608137"/>
            </a:xfrm>
            <a:prstGeom prst="roundRect">
              <a:avLst/>
            </a:prstGeom>
            <a:solidFill>
              <a:srgbClr val="8BFC78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51" name="Объект 5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63566763"/>
                </p:ext>
              </p:extLst>
            </p:nvPr>
          </p:nvGraphicFramePr>
          <p:xfrm>
            <a:off x="8001000" y="5263114"/>
            <a:ext cx="1241425" cy="828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59" name="Формула" r:id="rId25" imgW="304560" imgH="203040" progId="Equation.3">
                    <p:embed/>
                  </p:oleObj>
                </mc:Choice>
                <mc:Fallback>
                  <p:oleObj name="Формула" r:id="rId25" imgW="304560" imgH="203040" progId="Equation.3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01000" y="5263114"/>
                          <a:ext cx="1241425" cy="828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0" name="Скругленный прямоугольник 79"/>
          <p:cNvSpPr/>
          <p:nvPr/>
        </p:nvSpPr>
        <p:spPr>
          <a:xfrm>
            <a:off x="1219200" y="1586416"/>
            <a:ext cx="2362200" cy="1608137"/>
          </a:xfrm>
          <a:prstGeom prst="roundRect">
            <a:avLst/>
          </a:prstGeom>
          <a:solidFill>
            <a:srgbClr val="8BFC78">
              <a:alpha val="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1297057" y="3466865"/>
            <a:ext cx="2133600" cy="1464322"/>
          </a:xfrm>
          <a:prstGeom prst="roundRect">
            <a:avLst/>
          </a:prstGeom>
          <a:solidFill>
            <a:srgbClr val="8BFC78">
              <a:alpha val="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1219200" y="5181599"/>
            <a:ext cx="2362200" cy="1608137"/>
          </a:xfrm>
          <a:prstGeom prst="roundRect">
            <a:avLst/>
          </a:prstGeom>
          <a:solidFill>
            <a:srgbClr val="8BFC78">
              <a:alpha val="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5600700" y="1547645"/>
            <a:ext cx="2362200" cy="1608137"/>
          </a:xfrm>
          <a:prstGeom prst="roundRect">
            <a:avLst/>
          </a:prstGeom>
          <a:solidFill>
            <a:srgbClr val="8BFC78">
              <a:alpha val="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5648739" y="3323047"/>
            <a:ext cx="2362200" cy="1608137"/>
          </a:xfrm>
          <a:prstGeom prst="roundRect">
            <a:avLst/>
          </a:prstGeom>
          <a:solidFill>
            <a:srgbClr val="8BFC78">
              <a:alpha val="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5791200" y="5128996"/>
            <a:ext cx="2362200" cy="1608137"/>
          </a:xfrm>
          <a:prstGeom prst="roundRect">
            <a:avLst/>
          </a:prstGeom>
          <a:solidFill>
            <a:srgbClr val="8BFC78">
              <a:alpha val="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Стрелка вправо 92">
            <a:hlinkClick r:id="rId27" action="ppaction://hlinksldjump"/>
          </p:cNvPr>
          <p:cNvSpPr/>
          <p:nvPr/>
        </p:nvSpPr>
        <p:spPr>
          <a:xfrm>
            <a:off x="448469" y="6450440"/>
            <a:ext cx="381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Стрелка вправо 93">
            <a:hlinkClick r:id="rId28" action="ppaction://hlinksldjump"/>
          </p:cNvPr>
          <p:cNvSpPr/>
          <p:nvPr/>
        </p:nvSpPr>
        <p:spPr>
          <a:xfrm rot="10800000">
            <a:off x="0" y="6450440"/>
            <a:ext cx="381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55826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0" y="188913"/>
            <a:ext cx="8964613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4400" b="1" dirty="0" smtClean="0">
                <a:latin typeface="Cambria" panose="02040503050406030204" pitchFamily="18" charset="0"/>
              </a:rPr>
              <a:t>Переведите </a:t>
            </a:r>
            <a:r>
              <a:rPr lang="ru-RU" altLang="ru-RU" sz="4400" b="1" dirty="0">
                <a:latin typeface="Cambria" panose="02040503050406030204" pitchFamily="18" charset="0"/>
              </a:rPr>
              <a:t>в градусную меру углы: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1070113" y="4969663"/>
            <a:ext cx="2381250" cy="1617026"/>
            <a:chOff x="1066800" y="4969663"/>
            <a:chExt cx="2381250" cy="1617026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1066800" y="4978552"/>
              <a:ext cx="2362200" cy="1608137"/>
            </a:xfrm>
            <a:prstGeom prst="roundRect">
              <a:avLst/>
            </a:prstGeom>
            <a:solidFill>
              <a:srgbClr val="AAEDF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16390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48011190"/>
                </p:ext>
              </p:extLst>
            </p:nvPr>
          </p:nvGraphicFramePr>
          <p:xfrm>
            <a:off x="1066800" y="4969663"/>
            <a:ext cx="2381250" cy="1604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05" name="Формула" r:id="rId3" imgW="583920" imgH="393480" progId="Equation.3">
                    <p:embed/>
                  </p:oleObj>
                </mc:Choice>
                <mc:Fallback>
                  <p:oleObj name="Формула" r:id="rId3" imgW="58392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6800" y="4969663"/>
                          <a:ext cx="2381250" cy="16049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Группа 2"/>
          <p:cNvGrpSpPr/>
          <p:nvPr/>
        </p:nvGrpSpPr>
        <p:grpSpPr>
          <a:xfrm>
            <a:off x="1066800" y="3276068"/>
            <a:ext cx="2362200" cy="1608137"/>
            <a:chOff x="1066800" y="3276068"/>
            <a:chExt cx="2362200" cy="1608137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1066800" y="3276068"/>
              <a:ext cx="2362200" cy="1608137"/>
            </a:xfrm>
            <a:prstGeom prst="roundRect">
              <a:avLst/>
            </a:prstGeom>
            <a:solidFill>
              <a:srgbClr val="AAEDF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16391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66880562"/>
                </p:ext>
              </p:extLst>
            </p:nvPr>
          </p:nvGraphicFramePr>
          <p:xfrm>
            <a:off x="1104845" y="3276068"/>
            <a:ext cx="2292350" cy="1546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06" name="Формула" r:id="rId5" imgW="583920" imgH="393480" progId="Equation.3">
                    <p:embed/>
                  </p:oleObj>
                </mc:Choice>
                <mc:Fallback>
                  <p:oleObj name="Формула" r:id="rId5" imgW="58392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04845" y="3276068"/>
                          <a:ext cx="2292350" cy="1546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" name="Группа 1"/>
          <p:cNvGrpSpPr/>
          <p:nvPr/>
        </p:nvGrpSpPr>
        <p:grpSpPr>
          <a:xfrm>
            <a:off x="1066800" y="1588936"/>
            <a:ext cx="2362200" cy="1608137"/>
            <a:chOff x="1066800" y="1588936"/>
            <a:chExt cx="2362200" cy="1608137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1066800" y="1588936"/>
              <a:ext cx="2362200" cy="1608137"/>
            </a:xfrm>
            <a:prstGeom prst="roundRect">
              <a:avLst/>
            </a:prstGeom>
            <a:solidFill>
              <a:srgbClr val="AAEDF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16392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99851649"/>
                </p:ext>
              </p:extLst>
            </p:nvPr>
          </p:nvGraphicFramePr>
          <p:xfrm>
            <a:off x="1066800" y="1631154"/>
            <a:ext cx="2290763" cy="1546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07" name="Формула" r:id="rId7" imgW="583920" imgH="393480" progId="Equation.3">
                    <p:embed/>
                  </p:oleObj>
                </mc:Choice>
                <mc:Fallback>
                  <p:oleObj name="Формула" r:id="rId7" imgW="58392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6800" y="1631154"/>
                          <a:ext cx="2290763" cy="1546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Группа 6"/>
          <p:cNvGrpSpPr/>
          <p:nvPr/>
        </p:nvGrpSpPr>
        <p:grpSpPr>
          <a:xfrm>
            <a:off x="5340626" y="4967674"/>
            <a:ext cx="2482850" cy="1610125"/>
            <a:chOff x="5334000" y="4967674"/>
            <a:chExt cx="2482850" cy="1610125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5334000" y="4969662"/>
              <a:ext cx="2362200" cy="1608137"/>
            </a:xfrm>
            <a:prstGeom prst="roundRect">
              <a:avLst/>
            </a:prstGeom>
            <a:solidFill>
              <a:srgbClr val="AAEDF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16396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19460882"/>
                </p:ext>
              </p:extLst>
            </p:nvPr>
          </p:nvGraphicFramePr>
          <p:xfrm>
            <a:off x="5334000" y="4967674"/>
            <a:ext cx="2482850" cy="1604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08" name="Формула" r:id="rId9" imgW="609480" imgH="393480" progId="Equation.3">
                    <p:embed/>
                  </p:oleObj>
                </mc:Choice>
                <mc:Fallback>
                  <p:oleObj name="Формула" r:id="rId9" imgW="60948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34000" y="4967674"/>
                          <a:ext cx="2482850" cy="16049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Группа 5"/>
          <p:cNvGrpSpPr/>
          <p:nvPr/>
        </p:nvGrpSpPr>
        <p:grpSpPr>
          <a:xfrm>
            <a:off x="5334000" y="3276067"/>
            <a:ext cx="2362200" cy="1608138"/>
            <a:chOff x="5334000" y="3276067"/>
            <a:chExt cx="2362200" cy="1608138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5334000" y="3276067"/>
              <a:ext cx="2362200" cy="1608137"/>
            </a:xfrm>
            <a:prstGeom prst="roundRect">
              <a:avLst/>
            </a:prstGeom>
            <a:solidFill>
              <a:srgbClr val="AAEDF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16397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15237941"/>
                </p:ext>
              </p:extLst>
            </p:nvPr>
          </p:nvGraphicFramePr>
          <p:xfrm>
            <a:off x="5567832" y="3337980"/>
            <a:ext cx="2093912" cy="1546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09" name="Формула" r:id="rId11" imgW="533160" imgH="393480" progId="Equation.3">
                    <p:embed/>
                  </p:oleObj>
                </mc:Choice>
                <mc:Fallback>
                  <p:oleObj name="Формула" r:id="rId11" imgW="53316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67832" y="3337980"/>
                          <a:ext cx="2093912" cy="1546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Группа 4"/>
          <p:cNvGrpSpPr/>
          <p:nvPr/>
        </p:nvGrpSpPr>
        <p:grpSpPr>
          <a:xfrm>
            <a:off x="5334000" y="1588935"/>
            <a:ext cx="2362200" cy="1608137"/>
            <a:chOff x="5334000" y="1588935"/>
            <a:chExt cx="2362200" cy="1608137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5334000" y="1588935"/>
              <a:ext cx="2362200" cy="1608137"/>
            </a:xfrm>
            <a:prstGeom prst="roundRect">
              <a:avLst/>
            </a:prstGeom>
            <a:solidFill>
              <a:srgbClr val="AAEDF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16398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93249704"/>
                </p:ext>
              </p:extLst>
            </p:nvPr>
          </p:nvGraphicFramePr>
          <p:xfrm>
            <a:off x="5609121" y="1993746"/>
            <a:ext cx="1793875" cy="798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10" name="Формула" r:id="rId13" imgW="457200" imgH="203040" progId="Equation.3">
                    <p:embed/>
                  </p:oleObj>
                </mc:Choice>
                <mc:Fallback>
                  <p:oleObj name="Формула" r:id="rId13" imgW="45720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09121" y="1993746"/>
                          <a:ext cx="1793875" cy="7985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Группа 12"/>
          <p:cNvGrpSpPr/>
          <p:nvPr/>
        </p:nvGrpSpPr>
        <p:grpSpPr>
          <a:xfrm>
            <a:off x="1070113" y="1588936"/>
            <a:ext cx="2362200" cy="1608137"/>
            <a:chOff x="2978426" y="1566407"/>
            <a:chExt cx="2362200" cy="1608137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2978426" y="1566407"/>
              <a:ext cx="2362200" cy="1608137"/>
            </a:xfrm>
            <a:prstGeom prst="roundRect">
              <a:avLst/>
            </a:prstGeom>
            <a:solidFill>
              <a:srgbClr val="8BFC78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10" name="Объект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7334584"/>
                </p:ext>
              </p:extLst>
            </p:nvPr>
          </p:nvGraphicFramePr>
          <p:xfrm>
            <a:off x="3537226" y="2034871"/>
            <a:ext cx="1244600" cy="796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11" name="Формула" r:id="rId15" imgW="317160" imgH="203040" progId="Equation.3">
                    <p:embed/>
                  </p:oleObj>
                </mc:Choice>
                <mc:Fallback>
                  <p:oleObj name="Формула" r:id="rId15" imgW="317160" imgH="203040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37226" y="2034871"/>
                          <a:ext cx="1244600" cy="796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" name="Группа 13"/>
          <p:cNvGrpSpPr/>
          <p:nvPr/>
        </p:nvGrpSpPr>
        <p:grpSpPr>
          <a:xfrm>
            <a:off x="1076076" y="3276068"/>
            <a:ext cx="2362200" cy="1608137"/>
            <a:chOff x="2955897" y="3235972"/>
            <a:chExt cx="2362200" cy="1608137"/>
          </a:xfrm>
        </p:grpSpPr>
        <p:sp>
          <p:nvSpPr>
            <p:cNvPr id="44" name="Скругленный прямоугольник 43"/>
            <p:cNvSpPr/>
            <p:nvPr/>
          </p:nvSpPr>
          <p:spPr>
            <a:xfrm>
              <a:off x="2955897" y="3235972"/>
              <a:ext cx="2362200" cy="1608137"/>
            </a:xfrm>
            <a:prstGeom prst="roundRect">
              <a:avLst/>
            </a:prstGeom>
            <a:solidFill>
              <a:srgbClr val="8BFC78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11" name="Объект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81791006"/>
                </p:ext>
              </p:extLst>
            </p:nvPr>
          </p:nvGraphicFramePr>
          <p:xfrm>
            <a:off x="3517216" y="3640783"/>
            <a:ext cx="1246188" cy="798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12" name="Формула" r:id="rId17" imgW="317160" imgH="203040" progId="Equation.3">
                    <p:embed/>
                  </p:oleObj>
                </mc:Choice>
                <mc:Fallback>
                  <p:oleObj name="Формула" r:id="rId17" imgW="317160" imgH="20304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17216" y="3640783"/>
                          <a:ext cx="1246188" cy="7985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6" name="Группа 35"/>
          <p:cNvGrpSpPr/>
          <p:nvPr/>
        </p:nvGrpSpPr>
        <p:grpSpPr>
          <a:xfrm>
            <a:off x="1070113" y="4978552"/>
            <a:ext cx="2362200" cy="1608137"/>
            <a:chOff x="2743200" y="4969661"/>
            <a:chExt cx="2362200" cy="1608137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2743200" y="4969661"/>
              <a:ext cx="2362200" cy="1608137"/>
            </a:xfrm>
            <a:prstGeom prst="roundRect">
              <a:avLst/>
            </a:prstGeom>
            <a:solidFill>
              <a:srgbClr val="8BFC78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12" name="Объект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12410740"/>
                </p:ext>
              </p:extLst>
            </p:nvPr>
          </p:nvGraphicFramePr>
          <p:xfrm>
            <a:off x="3303587" y="5336524"/>
            <a:ext cx="1241425" cy="828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13" name="Формула" r:id="rId19" imgW="304560" imgH="203040" progId="Equation.3">
                    <p:embed/>
                  </p:oleObj>
                </mc:Choice>
                <mc:Fallback>
                  <p:oleObj name="Формула" r:id="rId19" imgW="304560" imgH="203040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03587" y="5336524"/>
                          <a:ext cx="1241425" cy="828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8" name="Группа 37"/>
          <p:cNvGrpSpPr/>
          <p:nvPr/>
        </p:nvGrpSpPr>
        <p:grpSpPr>
          <a:xfrm>
            <a:off x="5334000" y="1588936"/>
            <a:ext cx="2362200" cy="1608137"/>
            <a:chOff x="6858000" y="1447800"/>
            <a:chExt cx="2362200" cy="1608137"/>
          </a:xfrm>
        </p:grpSpPr>
        <p:sp>
          <p:nvSpPr>
            <p:cNvPr id="46" name="Скругленный прямоугольник 45"/>
            <p:cNvSpPr/>
            <p:nvPr/>
          </p:nvSpPr>
          <p:spPr>
            <a:xfrm>
              <a:off x="6858000" y="1447800"/>
              <a:ext cx="2362200" cy="1608137"/>
            </a:xfrm>
            <a:prstGeom prst="roundRect">
              <a:avLst/>
            </a:prstGeom>
            <a:solidFill>
              <a:srgbClr val="8BFC78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37" name="Объект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81883565"/>
                </p:ext>
              </p:extLst>
            </p:nvPr>
          </p:nvGraphicFramePr>
          <p:xfrm>
            <a:off x="7524232" y="1852612"/>
            <a:ext cx="1195388" cy="798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14" name="Формула" r:id="rId21" imgW="304560" imgH="203040" progId="Equation.3">
                    <p:embed/>
                  </p:oleObj>
                </mc:Choice>
                <mc:Fallback>
                  <p:oleObj name="Формула" r:id="rId21" imgW="304560" imgH="203040" progId="Equation.3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24232" y="1852612"/>
                          <a:ext cx="1195388" cy="7985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2" name="Группа 41"/>
          <p:cNvGrpSpPr/>
          <p:nvPr/>
        </p:nvGrpSpPr>
        <p:grpSpPr>
          <a:xfrm>
            <a:off x="5333337" y="3273373"/>
            <a:ext cx="2362200" cy="1608137"/>
            <a:chOff x="6940826" y="3197073"/>
            <a:chExt cx="2362200" cy="1608137"/>
          </a:xfrm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6940826" y="3197073"/>
              <a:ext cx="2362200" cy="1608137"/>
            </a:xfrm>
            <a:prstGeom prst="roundRect">
              <a:avLst/>
            </a:prstGeom>
            <a:solidFill>
              <a:srgbClr val="8BFC78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39" name="Объект 3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44521485"/>
                </p:ext>
              </p:extLst>
            </p:nvPr>
          </p:nvGraphicFramePr>
          <p:xfrm>
            <a:off x="7498832" y="3602678"/>
            <a:ext cx="1246188" cy="796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15" name="Формула" r:id="rId23" imgW="317160" imgH="203040" progId="Equation.3">
                    <p:embed/>
                  </p:oleObj>
                </mc:Choice>
                <mc:Fallback>
                  <p:oleObj name="Формула" r:id="rId23" imgW="317160" imgH="203040" progId="Equation.3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98832" y="3602678"/>
                          <a:ext cx="1246188" cy="796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1" name="Группа 40"/>
          <p:cNvGrpSpPr/>
          <p:nvPr/>
        </p:nvGrpSpPr>
        <p:grpSpPr>
          <a:xfrm>
            <a:off x="5334000" y="4978552"/>
            <a:ext cx="2362200" cy="1608137"/>
            <a:chOff x="6934200" y="4946794"/>
            <a:chExt cx="2362200" cy="1608137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6934200" y="4946794"/>
              <a:ext cx="2362200" cy="1608137"/>
            </a:xfrm>
            <a:prstGeom prst="roundRect">
              <a:avLst/>
            </a:prstGeom>
            <a:solidFill>
              <a:srgbClr val="8BFC78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40" name="Объект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9562083"/>
                </p:ext>
              </p:extLst>
            </p:nvPr>
          </p:nvGraphicFramePr>
          <p:xfrm>
            <a:off x="7475019" y="5257800"/>
            <a:ext cx="1293813" cy="828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16" name="Формула" r:id="rId25" imgW="317160" imgH="203040" progId="Equation.3">
                    <p:embed/>
                  </p:oleObj>
                </mc:Choice>
                <mc:Fallback>
                  <p:oleObj name="Формула" r:id="rId25" imgW="317160" imgH="203040" progId="Equation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75019" y="5257800"/>
                          <a:ext cx="1293813" cy="828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" name="Скругленный прямоугольник 34"/>
          <p:cNvSpPr/>
          <p:nvPr/>
        </p:nvSpPr>
        <p:spPr>
          <a:xfrm>
            <a:off x="1107882" y="1607475"/>
            <a:ext cx="2362200" cy="1608137"/>
          </a:xfrm>
          <a:prstGeom prst="roundRect">
            <a:avLst/>
          </a:prstGeom>
          <a:solidFill>
            <a:srgbClr val="AAEDF0">
              <a:alpha val="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1066800" y="3258984"/>
            <a:ext cx="2362200" cy="1608137"/>
          </a:xfrm>
          <a:prstGeom prst="roundRect">
            <a:avLst/>
          </a:prstGeom>
          <a:solidFill>
            <a:srgbClr val="AAEDF0">
              <a:alpha val="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1107882" y="4981561"/>
            <a:ext cx="2362200" cy="1608137"/>
          </a:xfrm>
          <a:prstGeom prst="roundRect">
            <a:avLst/>
          </a:prstGeom>
          <a:solidFill>
            <a:srgbClr val="AAEDF0">
              <a:alpha val="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5355866" y="1588934"/>
            <a:ext cx="2362200" cy="1608137"/>
          </a:xfrm>
          <a:prstGeom prst="roundRect">
            <a:avLst/>
          </a:prstGeom>
          <a:solidFill>
            <a:srgbClr val="AAEDF0">
              <a:alpha val="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5374419" y="3276068"/>
            <a:ext cx="2362200" cy="1608137"/>
          </a:xfrm>
          <a:prstGeom prst="roundRect">
            <a:avLst/>
          </a:prstGeom>
          <a:solidFill>
            <a:srgbClr val="AAEDF0">
              <a:alpha val="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5343276" y="4960429"/>
            <a:ext cx="2362200" cy="1608137"/>
          </a:xfrm>
          <a:prstGeom prst="roundRect">
            <a:avLst/>
          </a:prstGeom>
          <a:solidFill>
            <a:srgbClr val="AAEDF0">
              <a:alpha val="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Стрелка вправо 65">
            <a:hlinkClick r:id="rId27" action="ppaction://hlinksldjump"/>
          </p:cNvPr>
          <p:cNvSpPr/>
          <p:nvPr/>
        </p:nvSpPr>
        <p:spPr>
          <a:xfrm>
            <a:off x="448469" y="6450440"/>
            <a:ext cx="381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Стрелка вправо 66">
            <a:hlinkClick r:id="rId28" action="ppaction://hlinksldjump"/>
          </p:cNvPr>
          <p:cNvSpPr/>
          <p:nvPr/>
        </p:nvSpPr>
        <p:spPr>
          <a:xfrm rot="10800000">
            <a:off x="0" y="6450440"/>
            <a:ext cx="381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93796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79388" y="-100013"/>
            <a:ext cx="8964612" cy="1555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4800" b="1" i="1" dirty="0">
                <a:latin typeface="Cambria" panose="02040503050406030204" pitchFamily="18" charset="0"/>
              </a:rPr>
              <a:t>Перевод из градусной меры в радианную:</a:t>
            </a:r>
          </a:p>
        </p:txBody>
      </p:sp>
      <p:graphicFrame>
        <p:nvGraphicFramePr>
          <p:cNvPr id="225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7229677"/>
              </p:ext>
            </p:extLst>
          </p:nvPr>
        </p:nvGraphicFramePr>
        <p:xfrm>
          <a:off x="1622425" y="908050"/>
          <a:ext cx="6240463" cy="290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1" name="Формула" r:id="rId3" imgW="901440" imgH="419040" progId="Equation.3">
                  <p:embed/>
                </p:oleObj>
              </mc:Choice>
              <mc:Fallback>
                <p:oleObj name="Формула" r:id="rId3" imgW="9014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2425" y="908050"/>
                        <a:ext cx="6240463" cy="290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179388" y="3817938"/>
            <a:ext cx="8964612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4800" b="1" i="1">
                <a:latin typeface="Cambria" panose="02040503050406030204" pitchFamily="18" charset="0"/>
              </a:rPr>
              <a:t>Перевод из радианной меры в градусную:</a:t>
            </a:r>
          </a:p>
        </p:txBody>
      </p:sp>
      <p:graphicFrame>
        <p:nvGraphicFramePr>
          <p:cNvPr id="2253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9801435"/>
              </p:ext>
            </p:extLst>
          </p:nvPr>
        </p:nvGraphicFramePr>
        <p:xfrm>
          <a:off x="539750" y="5041900"/>
          <a:ext cx="8342313" cy="191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2" name="Формула" r:id="rId5" imgW="1104840" imgH="253800" progId="Equation.3">
                  <p:embed/>
                </p:oleObj>
              </mc:Choice>
              <mc:Fallback>
                <p:oleObj name="Формула" r:id="rId5" imgW="11048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5041900"/>
                        <a:ext cx="8342313" cy="191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22663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 flipV="1">
            <a:off x="1295400" y="2362201"/>
            <a:ext cx="1676400" cy="32765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1281793" y="5646962"/>
            <a:ext cx="3916136" cy="126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1219200" y="5589587"/>
            <a:ext cx="152400" cy="152400"/>
          </a:xfrm>
          <a:prstGeom prst="ellipse">
            <a:avLst/>
          </a:prstGeom>
          <a:solidFill>
            <a:srgbClr val="FF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381000" y="274638"/>
            <a:ext cx="8458200" cy="1701119"/>
          </a:xfrm>
          <a:prstGeom prst="wedgeRoundRectCallout">
            <a:avLst>
              <a:gd name="adj1" fmla="val 38240"/>
              <a:gd name="adj2" fmla="val 75351"/>
              <a:gd name="adj3" fmla="val 16667"/>
            </a:avLst>
          </a:prstGeom>
          <a:solidFill>
            <a:schemeClr val="bg1"/>
          </a:solidFill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6200" y="274638"/>
            <a:ext cx="8915400" cy="63341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3600" b="1" dirty="0" smtClean="0">
                <a:latin typeface="Cambria" pitchFamily="18" charset="0"/>
              </a:rPr>
              <a:t>Угол – геометрическая фигура, состоящая из двух лучей, выходящих из одной точки  </a:t>
            </a:r>
          </a:p>
        </p:txBody>
      </p:sp>
      <p:pic>
        <p:nvPicPr>
          <p:cNvPr id="10" name="Picture 3" descr="http://www.nkj.ru/upload/iblock/0f5/0f5ff636d7eaf9c51689370f5a52a4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11132" y="2438400"/>
            <a:ext cx="3532868" cy="3810000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Дуга 1"/>
          <p:cNvSpPr/>
          <p:nvPr/>
        </p:nvSpPr>
        <p:spPr>
          <a:xfrm rot="816918">
            <a:off x="1403476" y="4913556"/>
            <a:ext cx="877816" cy="877081"/>
          </a:xfrm>
          <a:prstGeom prst="arc">
            <a:avLst>
              <a:gd name="adj1" fmla="val 13631326"/>
              <a:gd name="adj2" fmla="val 1957649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440467" y="4560950"/>
            <a:ext cx="391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α</a:t>
            </a:r>
            <a:endParaRPr lang="ru-RU" sz="2800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0648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8" grpId="0"/>
      <p:bldP spid="2" grpId="0" animBg="1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154" name="Oval 2"/>
          <p:cNvSpPr>
            <a:spLocks noChangeArrowheads="1"/>
          </p:cNvSpPr>
          <p:nvPr/>
        </p:nvSpPr>
        <p:spPr bwMode="auto">
          <a:xfrm>
            <a:off x="1016000" y="1727200"/>
            <a:ext cx="4533900" cy="4495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5155" name="Text Box 3"/>
          <p:cNvSpPr txBox="1">
            <a:spLocks noChangeArrowheads="1"/>
          </p:cNvSpPr>
          <p:nvPr/>
        </p:nvSpPr>
        <p:spPr bwMode="auto">
          <a:xfrm>
            <a:off x="6400800" y="3810000"/>
            <a:ext cx="465138" cy="762000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x</a:t>
            </a:r>
            <a:endParaRPr lang="ru-RU" sz="4400" i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45165" name="Freeform 13"/>
          <p:cNvSpPr>
            <a:spLocks/>
          </p:cNvSpPr>
          <p:nvPr/>
        </p:nvSpPr>
        <p:spPr bwMode="auto">
          <a:xfrm>
            <a:off x="800100" y="3973513"/>
            <a:ext cx="5900738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717" y="0"/>
              </a:cxn>
            </a:cxnLst>
            <a:rect l="0" t="0" r="r" b="b"/>
            <a:pathLst>
              <a:path w="3717" h="1">
                <a:moveTo>
                  <a:pt x="0" y="0"/>
                </a:moveTo>
                <a:lnTo>
                  <a:pt x="3717" y="0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none" w="med" len="med"/>
            <a:tailEnd type="stealth" w="lg" len="lg"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5166" name="Freeform 14"/>
          <p:cNvSpPr>
            <a:spLocks/>
          </p:cNvSpPr>
          <p:nvPr/>
        </p:nvSpPr>
        <p:spPr bwMode="auto">
          <a:xfrm>
            <a:off x="3230881" y="1371600"/>
            <a:ext cx="45719" cy="5486400"/>
          </a:xfrm>
          <a:custGeom>
            <a:avLst/>
            <a:gdLst/>
            <a:ahLst/>
            <a:cxnLst>
              <a:cxn ang="0">
                <a:pos x="11" y="3630"/>
              </a:cxn>
              <a:cxn ang="0">
                <a:pos x="0" y="0"/>
              </a:cxn>
            </a:cxnLst>
            <a:rect l="0" t="0" r="r" b="b"/>
            <a:pathLst>
              <a:path w="11" h="3630">
                <a:moveTo>
                  <a:pt x="11" y="3630"/>
                </a:moveTo>
                <a:lnTo>
                  <a:pt x="0" y="0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none" w="med" len="med"/>
            <a:tailEnd type="stealth" w="lg" len="lg"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5167" name="Text Box 15"/>
          <p:cNvSpPr txBox="1">
            <a:spLocks noChangeArrowheads="1"/>
          </p:cNvSpPr>
          <p:nvPr/>
        </p:nvSpPr>
        <p:spPr bwMode="auto">
          <a:xfrm>
            <a:off x="2695092" y="1066800"/>
            <a:ext cx="431800" cy="762000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y</a:t>
            </a:r>
            <a:endParaRPr lang="ru-RU" sz="4400" i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45168" name="Text Box 16"/>
          <p:cNvSpPr txBox="1">
            <a:spLocks noChangeArrowheads="1"/>
          </p:cNvSpPr>
          <p:nvPr/>
        </p:nvSpPr>
        <p:spPr bwMode="auto">
          <a:xfrm>
            <a:off x="2738438" y="3878263"/>
            <a:ext cx="479425" cy="579437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O</a:t>
            </a:r>
            <a:endParaRPr lang="ru-RU" sz="3200" i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45170" name="Freeform 18"/>
          <p:cNvSpPr>
            <a:spLocks/>
          </p:cNvSpPr>
          <p:nvPr/>
        </p:nvSpPr>
        <p:spPr bwMode="auto">
          <a:xfrm>
            <a:off x="1981200" y="5257800"/>
            <a:ext cx="3206750" cy="12700"/>
          </a:xfrm>
          <a:custGeom>
            <a:avLst/>
            <a:gdLst/>
            <a:ahLst/>
            <a:cxnLst>
              <a:cxn ang="0">
                <a:pos x="1566" y="6"/>
              </a:cxn>
              <a:cxn ang="0">
                <a:pos x="0" y="0"/>
              </a:cxn>
            </a:cxnLst>
            <a:rect l="0" t="0" r="r" b="b"/>
            <a:pathLst>
              <a:path w="1566" h="6">
                <a:moveTo>
                  <a:pt x="1566" y="6"/>
                </a:moveTo>
                <a:lnTo>
                  <a:pt x="0" y="0"/>
                </a:lnTo>
              </a:path>
            </a:pathLst>
          </a:custGeom>
          <a:noFill/>
          <a:ln w="28575" cap="flat" cmpd="sng">
            <a:noFill/>
            <a:prstDash val="solid"/>
            <a:round/>
            <a:headEnd type="none" w="lg" len="lg"/>
            <a:tailEnd type="none" w="lg" len="lg"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5171" name="Oval 19"/>
          <p:cNvSpPr>
            <a:spLocks noChangeArrowheads="1"/>
          </p:cNvSpPr>
          <p:nvPr/>
        </p:nvSpPr>
        <p:spPr bwMode="auto">
          <a:xfrm rot="3834243">
            <a:off x="3216276" y="3924300"/>
            <a:ext cx="131762" cy="1222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2"/>
            </a:solidFill>
            <a:round/>
            <a:headEnd type="none" w="lg" len="lg"/>
            <a:tailEnd type="none" w="lg" len="lg"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939800" y="3886200"/>
            <a:ext cx="4668838" cy="157163"/>
            <a:chOff x="208" y="2448"/>
            <a:chExt cx="2941" cy="99"/>
          </a:xfrm>
        </p:grpSpPr>
        <p:grpSp>
          <p:nvGrpSpPr>
            <p:cNvPr id="3097" name="Group 21"/>
            <p:cNvGrpSpPr>
              <a:grpSpLocks/>
            </p:cNvGrpSpPr>
            <p:nvPr/>
          </p:nvGrpSpPr>
          <p:grpSpPr bwMode="auto">
            <a:xfrm>
              <a:off x="1680" y="2448"/>
              <a:ext cx="1469" cy="83"/>
              <a:chOff x="1680" y="2448"/>
              <a:chExt cx="1469" cy="83"/>
            </a:xfrm>
          </p:grpSpPr>
          <p:sp>
            <p:nvSpPr>
              <p:cNvPr id="945174" name="Freeform 22"/>
              <p:cNvSpPr>
                <a:spLocks/>
              </p:cNvSpPr>
              <p:nvPr/>
            </p:nvSpPr>
            <p:spPr bwMode="auto">
              <a:xfrm>
                <a:off x="1680" y="2488"/>
                <a:ext cx="1440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440" y="0"/>
                  </a:cxn>
                </a:cxnLst>
                <a:rect l="0" t="0" r="r" b="b"/>
                <a:pathLst>
                  <a:path w="1440" h="8">
                    <a:moveTo>
                      <a:pt x="0" y="8"/>
                    </a:moveTo>
                    <a:lnTo>
                      <a:pt x="1440" y="0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45175" name="Oval 23"/>
              <p:cNvSpPr>
                <a:spLocks noChangeArrowheads="1"/>
              </p:cNvSpPr>
              <p:nvPr/>
            </p:nvSpPr>
            <p:spPr bwMode="auto">
              <a:xfrm rot="3834243">
                <a:off x="3069" y="2451"/>
                <a:ext cx="83" cy="7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098" name="Group 24"/>
            <p:cNvGrpSpPr>
              <a:grpSpLocks/>
            </p:cNvGrpSpPr>
            <p:nvPr/>
          </p:nvGrpSpPr>
          <p:grpSpPr bwMode="auto">
            <a:xfrm flipH="1" flipV="1">
              <a:off x="208" y="2464"/>
              <a:ext cx="1469" cy="83"/>
              <a:chOff x="1680" y="2448"/>
              <a:chExt cx="1469" cy="83"/>
            </a:xfrm>
          </p:grpSpPr>
          <p:sp>
            <p:nvSpPr>
              <p:cNvPr id="945177" name="Freeform 25"/>
              <p:cNvSpPr>
                <a:spLocks/>
              </p:cNvSpPr>
              <p:nvPr/>
            </p:nvSpPr>
            <p:spPr bwMode="auto">
              <a:xfrm>
                <a:off x="1680" y="2488"/>
                <a:ext cx="1440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440" y="0"/>
                  </a:cxn>
                </a:cxnLst>
                <a:rect l="0" t="0" r="r" b="b"/>
                <a:pathLst>
                  <a:path w="1440" h="8">
                    <a:moveTo>
                      <a:pt x="0" y="8"/>
                    </a:moveTo>
                    <a:lnTo>
                      <a:pt x="1440" y="0"/>
                    </a:lnTo>
                  </a:path>
                </a:pathLst>
              </a:custGeom>
              <a:noFill/>
              <a:ln w="28575" cap="flat" cmpd="sng">
                <a:noFill/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45178" name="Oval 26"/>
              <p:cNvSpPr>
                <a:spLocks noChangeArrowheads="1"/>
              </p:cNvSpPr>
              <p:nvPr/>
            </p:nvSpPr>
            <p:spPr bwMode="auto">
              <a:xfrm rot="3834243">
                <a:off x="3069" y="2451"/>
                <a:ext cx="83" cy="77"/>
              </a:xfrm>
              <a:prstGeom prst="ellipse">
                <a:avLst/>
              </a:prstGeom>
              <a:noFill/>
              <a:ln w="9525">
                <a:noFill/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945179" name="AutoShape 27"/>
          <p:cNvSpPr>
            <a:spLocks noChangeAspect="1" noChangeArrowheads="1" noTextEdit="1"/>
          </p:cNvSpPr>
          <p:nvPr/>
        </p:nvSpPr>
        <p:spPr bwMode="auto">
          <a:xfrm>
            <a:off x="609600" y="163513"/>
            <a:ext cx="152400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45184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332115"/>
              </p:ext>
            </p:extLst>
          </p:nvPr>
        </p:nvGraphicFramePr>
        <p:xfrm>
          <a:off x="4224338" y="2882106"/>
          <a:ext cx="874712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3" name="Формула" r:id="rId4" imgW="495000" imgH="457200" progId="Equation.3">
                  <p:embed/>
                </p:oleObj>
              </mc:Choice>
              <mc:Fallback>
                <p:oleObj name="Формула" r:id="rId4" imgW="495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4338" y="2882106"/>
                        <a:ext cx="874712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5185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9009401"/>
              </p:ext>
            </p:extLst>
          </p:nvPr>
        </p:nvGraphicFramePr>
        <p:xfrm>
          <a:off x="5006636" y="1999796"/>
          <a:ext cx="1166813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4" name="Формула" r:id="rId6" imgW="660240" imgH="203040" progId="Equation.3">
                  <p:embed/>
                </p:oleObj>
              </mc:Choice>
              <mc:Fallback>
                <p:oleObj name="Формула" r:id="rId6" imgW="6602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6636" y="1999796"/>
                        <a:ext cx="1166813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5186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6397504"/>
              </p:ext>
            </p:extLst>
          </p:nvPr>
        </p:nvGraphicFramePr>
        <p:xfrm>
          <a:off x="469900" y="2026106"/>
          <a:ext cx="103187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5" name="Формула" r:id="rId8" imgW="583947" imgH="203112" progId="Equation.3">
                  <p:embed/>
                </p:oleObj>
              </mc:Choice>
              <mc:Fallback>
                <p:oleObj name="Формула" r:id="rId8" imgW="583947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2026106"/>
                        <a:ext cx="1031875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42"/>
          <p:cNvGrpSpPr>
            <a:grpSpLocks/>
          </p:cNvGrpSpPr>
          <p:nvPr/>
        </p:nvGrpSpPr>
        <p:grpSpPr bwMode="auto">
          <a:xfrm>
            <a:off x="5562600" y="2590800"/>
            <a:ext cx="1065213" cy="1433513"/>
            <a:chOff x="3504" y="1632"/>
            <a:chExt cx="671" cy="903"/>
          </a:xfrm>
        </p:grpSpPr>
        <p:sp>
          <p:nvSpPr>
            <p:cNvPr id="945189" name="Text Box 37"/>
            <p:cNvSpPr txBox="1">
              <a:spLocks noChangeArrowheads="1"/>
            </p:cNvSpPr>
            <p:nvPr/>
          </p:nvSpPr>
          <p:spPr bwMode="auto">
            <a:xfrm>
              <a:off x="3648" y="1632"/>
              <a:ext cx="527" cy="90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88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+</a:t>
              </a:r>
            </a:p>
          </p:txBody>
        </p:sp>
        <p:sp>
          <p:nvSpPr>
            <p:cNvPr id="945192" name="Freeform 40"/>
            <p:cNvSpPr>
              <a:spLocks/>
            </p:cNvSpPr>
            <p:nvPr/>
          </p:nvSpPr>
          <p:spPr bwMode="auto">
            <a:xfrm>
              <a:off x="3504" y="1776"/>
              <a:ext cx="144" cy="624"/>
            </a:xfrm>
            <a:custGeom>
              <a:avLst/>
              <a:gdLst/>
              <a:ahLst/>
              <a:cxnLst>
                <a:cxn ang="0">
                  <a:pos x="144" y="624"/>
                </a:cxn>
                <a:cxn ang="0">
                  <a:pos x="96" y="288"/>
                </a:cxn>
                <a:cxn ang="0">
                  <a:pos x="0" y="0"/>
                </a:cxn>
              </a:cxnLst>
              <a:rect l="0" t="0" r="r" b="b"/>
              <a:pathLst>
                <a:path w="144" h="624">
                  <a:moveTo>
                    <a:pt x="144" y="624"/>
                  </a:moveTo>
                  <a:cubicBezTo>
                    <a:pt x="132" y="508"/>
                    <a:pt x="120" y="392"/>
                    <a:pt x="96" y="288"/>
                  </a:cubicBezTo>
                  <a:cubicBezTo>
                    <a:pt x="72" y="184"/>
                    <a:pt x="36" y="92"/>
                    <a:pt x="0" y="0"/>
                  </a:cubicBezTo>
                </a:path>
              </a:pathLst>
            </a:custGeom>
            <a:noFill/>
            <a:ln w="38100" cap="flat" cmpd="sng">
              <a:solidFill>
                <a:srgbClr val="007CD0"/>
              </a:solidFill>
              <a:prstDash val="solid"/>
              <a:round/>
              <a:headEnd/>
              <a:tailEnd type="stealth" w="lg" len="lg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" name="Group 43"/>
          <p:cNvGrpSpPr>
            <a:grpSpLocks/>
          </p:cNvGrpSpPr>
          <p:nvPr/>
        </p:nvGrpSpPr>
        <p:grpSpPr bwMode="auto">
          <a:xfrm>
            <a:off x="5562600" y="3810000"/>
            <a:ext cx="1111250" cy="1433513"/>
            <a:chOff x="3504" y="2400"/>
            <a:chExt cx="700" cy="903"/>
          </a:xfrm>
        </p:grpSpPr>
        <p:sp>
          <p:nvSpPr>
            <p:cNvPr id="945190" name="Text Box 38"/>
            <p:cNvSpPr txBox="1">
              <a:spLocks noChangeArrowheads="1"/>
            </p:cNvSpPr>
            <p:nvPr/>
          </p:nvSpPr>
          <p:spPr bwMode="auto">
            <a:xfrm>
              <a:off x="3696" y="2400"/>
              <a:ext cx="508" cy="90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88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–</a:t>
              </a:r>
            </a:p>
          </p:txBody>
        </p:sp>
        <p:sp>
          <p:nvSpPr>
            <p:cNvPr id="945193" name="Freeform 41"/>
            <p:cNvSpPr>
              <a:spLocks/>
            </p:cNvSpPr>
            <p:nvPr/>
          </p:nvSpPr>
          <p:spPr bwMode="auto">
            <a:xfrm flipV="1">
              <a:off x="3504" y="2544"/>
              <a:ext cx="144" cy="624"/>
            </a:xfrm>
            <a:custGeom>
              <a:avLst/>
              <a:gdLst/>
              <a:ahLst/>
              <a:cxnLst>
                <a:cxn ang="0">
                  <a:pos x="144" y="624"/>
                </a:cxn>
                <a:cxn ang="0">
                  <a:pos x="96" y="288"/>
                </a:cxn>
                <a:cxn ang="0">
                  <a:pos x="0" y="0"/>
                </a:cxn>
              </a:cxnLst>
              <a:rect l="0" t="0" r="r" b="b"/>
              <a:pathLst>
                <a:path w="144" h="624">
                  <a:moveTo>
                    <a:pt x="144" y="624"/>
                  </a:moveTo>
                  <a:cubicBezTo>
                    <a:pt x="132" y="508"/>
                    <a:pt x="120" y="392"/>
                    <a:pt x="96" y="288"/>
                  </a:cubicBezTo>
                  <a:cubicBezTo>
                    <a:pt x="72" y="184"/>
                    <a:pt x="36" y="92"/>
                    <a:pt x="0" y="0"/>
                  </a:cubicBezTo>
                </a:path>
              </a:pathLst>
            </a:custGeom>
            <a:noFill/>
            <a:ln w="38100" cap="flat" cmpd="sng">
              <a:solidFill>
                <a:srgbClr val="007CD0"/>
              </a:solidFill>
              <a:prstDash val="solid"/>
              <a:round/>
              <a:headEnd/>
              <a:tailEnd type="stealth" w="lg" len="lg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9" name="AutoShape 2"/>
          <p:cNvSpPr txBox="1">
            <a:spLocks noChangeArrowheads="1"/>
          </p:cNvSpPr>
          <p:nvPr/>
        </p:nvSpPr>
        <p:spPr>
          <a:xfrm>
            <a:off x="76200" y="163513"/>
            <a:ext cx="8839200" cy="150018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400" b="1" dirty="0" smtClean="0">
                <a:latin typeface="Cambria" panose="02040503050406030204" pitchFamily="18" charset="0"/>
              </a:rPr>
              <a:t>Окружность с центром в начале системы координат </a:t>
            </a:r>
            <a:r>
              <a:rPr lang="en-US" altLang="ru-RU" sz="2400" b="1" i="1" dirty="0" smtClean="0">
                <a:latin typeface="Cambria" panose="02040503050406030204" pitchFamily="18" charset="0"/>
              </a:rPr>
              <a:t>Oxy</a:t>
            </a:r>
            <a:r>
              <a:rPr lang="en-US" altLang="ru-RU" sz="2400" b="1" dirty="0" smtClean="0">
                <a:latin typeface="Cambria" panose="02040503050406030204" pitchFamily="18" charset="0"/>
              </a:rPr>
              <a:t> </a:t>
            </a:r>
            <a:r>
              <a:rPr lang="ru-RU" altLang="ru-RU" sz="2400" b="1" dirty="0" smtClean="0">
                <a:latin typeface="Cambria" panose="02040503050406030204" pitchFamily="18" charset="0"/>
              </a:rPr>
              <a:t>и радиусом, равным единице, называется </a:t>
            </a:r>
            <a:r>
              <a:rPr lang="ru-RU" altLang="ru-RU" sz="2400" b="1" i="1" u="sng" dirty="0" smtClean="0">
                <a:latin typeface="Cambria" panose="02040503050406030204" pitchFamily="18" charset="0"/>
              </a:rPr>
              <a:t>единичной</a:t>
            </a:r>
            <a:r>
              <a:rPr lang="ru-RU" altLang="ru-RU" sz="2400" b="1" dirty="0" smtClean="0">
                <a:latin typeface="Cambria" panose="02040503050406030204" pitchFamily="18" charset="0"/>
              </a:rPr>
              <a:t>, а ограниченный ей круг – </a:t>
            </a:r>
            <a:r>
              <a:rPr lang="ru-RU" altLang="ru-RU" sz="2400" b="1" i="1" u="sng" dirty="0" smtClean="0">
                <a:latin typeface="Cambria" panose="02040503050406030204" pitchFamily="18" charset="0"/>
              </a:rPr>
              <a:t>тригонометрическим</a:t>
            </a:r>
            <a:r>
              <a:rPr lang="ru-RU" altLang="ru-RU" sz="2400" b="1" dirty="0" smtClean="0">
                <a:latin typeface="Cambria" panose="02040503050406030204" pitchFamily="18" charset="0"/>
              </a:rPr>
              <a:t>.</a:t>
            </a:r>
            <a:endParaRPr lang="ru-RU" altLang="ru-RU" sz="2400" b="1" dirty="0">
              <a:latin typeface="Cambria" panose="02040503050406030204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34950" y="104318"/>
            <a:ext cx="5486400" cy="2590800"/>
            <a:chOff x="2590800" y="217487"/>
            <a:chExt cx="5486400" cy="2590800"/>
          </a:xfrm>
        </p:grpSpPr>
        <p:sp>
          <p:nvSpPr>
            <p:cNvPr id="43" name="Скругленная прямоугольная выноска 42"/>
            <p:cNvSpPr/>
            <p:nvPr/>
          </p:nvSpPr>
          <p:spPr>
            <a:xfrm>
              <a:off x="2590800" y="217487"/>
              <a:ext cx="5486400" cy="2590800"/>
            </a:xfrm>
            <a:prstGeom prst="wedgeRoundRectCallout">
              <a:avLst>
                <a:gd name="adj1" fmla="val 44929"/>
                <a:gd name="adj2" fmla="val 93141"/>
                <a:gd name="adj3" fmla="val 16667"/>
              </a:avLst>
            </a:prstGeom>
            <a:solidFill>
              <a:schemeClr val="bg1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779844" y="522800"/>
              <a:ext cx="4973996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altLang="ru-RU" sz="2800" dirty="0">
                  <a:solidFill>
                    <a:srgbClr val="FF0000"/>
                  </a:solidFill>
                  <a:latin typeface="Cambria" panose="02040503050406030204" pitchFamily="18" charset="0"/>
                </a:rPr>
                <a:t>Точку пересечения окружности с положительной частью оси Ох </a:t>
              </a:r>
              <a:r>
                <a:rPr lang="ru-RU" altLang="ru-RU" sz="2800" dirty="0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принимают </a:t>
              </a:r>
              <a:r>
                <a:rPr lang="ru-RU" altLang="ru-RU" sz="2800" dirty="0">
                  <a:solidFill>
                    <a:srgbClr val="FF0000"/>
                  </a:solidFill>
                  <a:latin typeface="Cambria" panose="02040503050406030204" pitchFamily="18" charset="0"/>
                </a:rPr>
                <a:t>за начало отсчета</a:t>
              </a:r>
              <a:endParaRPr lang="ru-RU" sz="2800" dirty="0">
                <a:solidFill>
                  <a:srgbClr val="FF0000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4596174" y="235406"/>
            <a:ext cx="4519334" cy="1752600"/>
            <a:chOff x="3329266" y="3523105"/>
            <a:chExt cx="4519334" cy="1752600"/>
          </a:xfrm>
        </p:grpSpPr>
        <p:sp>
          <p:nvSpPr>
            <p:cNvPr id="45" name="Скругленная прямоугольная выноска 44"/>
            <p:cNvSpPr/>
            <p:nvPr/>
          </p:nvSpPr>
          <p:spPr>
            <a:xfrm>
              <a:off x="3329266" y="3523105"/>
              <a:ext cx="4519334" cy="1752600"/>
            </a:xfrm>
            <a:prstGeom prst="wedgeRoundRectCallout">
              <a:avLst>
                <a:gd name="adj1" fmla="val -28555"/>
                <a:gd name="adj2" fmla="val 86455"/>
                <a:gd name="adj3" fmla="val 16667"/>
              </a:avLst>
            </a:prstGeom>
            <a:solidFill>
              <a:schemeClr val="bg1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945180" name="Rectangle 28"/>
            <p:cNvSpPr>
              <a:spLocks noChangeArrowheads="1"/>
            </p:cNvSpPr>
            <p:nvPr/>
          </p:nvSpPr>
          <p:spPr bwMode="auto">
            <a:xfrm>
              <a:off x="3329266" y="3657600"/>
              <a:ext cx="4290734" cy="1292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>
                <a:defRPr/>
              </a:pPr>
              <a:r>
                <a:rPr lang="ru-RU" sz="2800" dirty="0">
                  <a:solidFill>
                    <a:srgbClr val="FF0000"/>
                  </a:solidFill>
                  <a:latin typeface="Cambria" panose="02040503050406030204" pitchFamily="18" charset="0"/>
                </a:rPr>
                <a:t>Положительное направление поворота:</a:t>
              </a:r>
            </a:p>
            <a:p>
              <a:pPr algn="ctr">
                <a:defRPr/>
              </a:pPr>
              <a:r>
                <a:rPr lang="ru-RU" sz="2800" dirty="0">
                  <a:solidFill>
                    <a:srgbClr val="FF0000"/>
                  </a:solidFill>
                  <a:latin typeface="Cambria" panose="02040503050406030204" pitchFamily="18" charset="0"/>
                </a:rPr>
                <a:t>против часовой стрелки.</a:t>
              </a:r>
              <a:endPara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103851" y="197306"/>
            <a:ext cx="4381500" cy="1828800"/>
            <a:chOff x="1295400" y="5029200"/>
            <a:chExt cx="4381500" cy="1828800"/>
          </a:xfrm>
        </p:grpSpPr>
        <p:sp>
          <p:nvSpPr>
            <p:cNvPr id="46" name="Скругленная прямоугольная выноска 45"/>
            <p:cNvSpPr/>
            <p:nvPr/>
          </p:nvSpPr>
          <p:spPr>
            <a:xfrm>
              <a:off x="1295400" y="5029200"/>
              <a:ext cx="4381500" cy="1828800"/>
            </a:xfrm>
            <a:prstGeom prst="wedgeRoundRectCallout">
              <a:avLst>
                <a:gd name="adj1" fmla="val 73224"/>
                <a:gd name="adj2" fmla="val 197948"/>
                <a:gd name="adj3" fmla="val 16667"/>
              </a:avLst>
            </a:prstGeom>
            <a:solidFill>
              <a:schemeClr val="bg1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945188" name="Rectangle 36"/>
            <p:cNvSpPr>
              <a:spLocks noChangeArrowheads="1"/>
            </p:cNvSpPr>
            <p:nvPr/>
          </p:nvSpPr>
          <p:spPr bwMode="auto">
            <a:xfrm>
              <a:off x="1295400" y="5241525"/>
              <a:ext cx="4168251" cy="1292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>
                <a:defRPr/>
              </a:pPr>
              <a:r>
                <a:rPr lang="ru-RU" sz="2800" dirty="0">
                  <a:solidFill>
                    <a:srgbClr val="FF0000"/>
                  </a:solidFill>
                  <a:latin typeface="Cambria" panose="02040503050406030204" pitchFamily="18" charset="0"/>
                </a:rPr>
                <a:t>Отрицательное направление поворота:</a:t>
              </a:r>
            </a:p>
            <a:p>
              <a:pPr algn="ctr">
                <a:defRPr/>
              </a:pPr>
              <a:r>
                <a:rPr lang="ru-RU" sz="2800" dirty="0">
                  <a:solidFill>
                    <a:srgbClr val="FF0000"/>
                  </a:solidFill>
                  <a:latin typeface="Cambria" panose="02040503050406030204" pitchFamily="18" charset="0"/>
                </a:rPr>
                <a:t>по часовой стрелке.</a:t>
              </a:r>
              <a:endPara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endParaRPr>
            </a:p>
          </p:txBody>
        </p:sp>
      </p:grpSp>
      <p:sp>
        <p:nvSpPr>
          <p:cNvPr id="37" name="Text Box 3"/>
          <p:cNvSpPr txBox="1">
            <a:spLocks noChangeArrowheads="1"/>
          </p:cNvSpPr>
          <p:nvPr/>
        </p:nvSpPr>
        <p:spPr bwMode="auto">
          <a:xfrm>
            <a:off x="179388" y="90024"/>
            <a:ext cx="896461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4400" b="1" i="1" dirty="0" smtClean="0">
                <a:latin typeface="Cambria" panose="02040503050406030204" pitchFamily="18" charset="0"/>
              </a:rPr>
              <a:t>Единичная окружность</a:t>
            </a:r>
            <a:endParaRPr lang="ru-RU" altLang="ru-RU" sz="4400" b="1" i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6441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820000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45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945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820000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9380000">
                                      <p:cBhvr>
                                        <p:cTn id="7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945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9380000">
                                      <p:cBhvr>
                                        <p:cTn id="8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945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9820000">
                                      <p:cBhvr>
                                        <p:cTn id="9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 Box 12"/>
          <p:cNvSpPr txBox="1">
            <a:spLocks noChangeArrowheads="1"/>
          </p:cNvSpPr>
          <p:nvPr/>
        </p:nvSpPr>
        <p:spPr bwMode="auto">
          <a:xfrm>
            <a:off x="405593" y="584865"/>
            <a:ext cx="23050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 dirty="0" smtClean="0">
                <a:latin typeface="Cambria" panose="02040503050406030204" pitchFamily="18" charset="0"/>
              </a:rPr>
              <a:t> 45</a:t>
            </a:r>
            <a:r>
              <a:rPr lang="ru-RU" altLang="ru-RU" sz="2800" b="1" dirty="0" smtClean="0">
                <a:latin typeface="Cambria" panose="02040503050406030204" pitchFamily="18" charset="0"/>
                <a:sym typeface="Symbol" pitchFamily="18" charset="2"/>
              </a:rPr>
              <a:t></a:t>
            </a:r>
            <a:r>
              <a:rPr lang="ru-RU" altLang="ru-RU" sz="2800" b="1" dirty="0" smtClean="0">
                <a:latin typeface="Cambria" panose="02040503050406030204" pitchFamily="18" charset="0"/>
              </a:rPr>
              <a:t> </a:t>
            </a:r>
            <a:endParaRPr lang="ru-RU" altLang="ru-RU" sz="2800" b="1" dirty="0">
              <a:latin typeface="Cambria" panose="02040503050406030204" pitchFamily="18" charset="0"/>
            </a:endParaRPr>
          </a:p>
        </p:txBody>
      </p:sp>
      <p:sp>
        <p:nvSpPr>
          <p:cNvPr id="104" name="Text Box 12"/>
          <p:cNvSpPr txBox="1">
            <a:spLocks noChangeArrowheads="1"/>
          </p:cNvSpPr>
          <p:nvPr/>
        </p:nvSpPr>
        <p:spPr bwMode="auto">
          <a:xfrm>
            <a:off x="4431168" y="982076"/>
            <a:ext cx="23050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 dirty="0" smtClean="0">
                <a:latin typeface="Cambria" panose="02040503050406030204" pitchFamily="18" charset="0"/>
              </a:rPr>
              <a:t> -60</a:t>
            </a:r>
            <a:r>
              <a:rPr lang="ru-RU" altLang="ru-RU" sz="2800" b="1" dirty="0" smtClean="0">
                <a:latin typeface="Cambria" panose="02040503050406030204" pitchFamily="18" charset="0"/>
                <a:sym typeface="Symbol" pitchFamily="18" charset="2"/>
              </a:rPr>
              <a:t></a:t>
            </a:r>
            <a:r>
              <a:rPr lang="ru-RU" altLang="ru-RU" sz="2800" b="1" dirty="0" smtClean="0">
                <a:latin typeface="Cambria" panose="02040503050406030204" pitchFamily="18" charset="0"/>
              </a:rPr>
              <a:t> </a:t>
            </a:r>
            <a:endParaRPr lang="ru-RU" altLang="ru-RU" sz="2800" b="1" dirty="0">
              <a:latin typeface="Cambria" panose="02040503050406030204" pitchFamily="18" charset="0"/>
            </a:endParaRPr>
          </a:p>
        </p:txBody>
      </p:sp>
      <p:sp>
        <p:nvSpPr>
          <p:cNvPr id="85" name="Text Box 16"/>
          <p:cNvSpPr txBox="1">
            <a:spLocks noChangeArrowheads="1"/>
          </p:cNvSpPr>
          <p:nvPr/>
        </p:nvSpPr>
        <p:spPr bwMode="auto">
          <a:xfrm>
            <a:off x="4251324" y="595785"/>
            <a:ext cx="29162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 dirty="0" smtClean="0">
                <a:latin typeface="Cambria" panose="02040503050406030204" pitchFamily="18" charset="0"/>
              </a:rPr>
              <a:t>135</a:t>
            </a:r>
            <a:r>
              <a:rPr lang="ru-RU" altLang="ru-RU" sz="2800" b="1" dirty="0" smtClean="0">
                <a:latin typeface="Cambria" panose="02040503050406030204" pitchFamily="18" charset="0"/>
                <a:sym typeface="Symbol" pitchFamily="18" charset="2"/>
              </a:rPr>
              <a:t></a:t>
            </a:r>
            <a:r>
              <a:rPr lang="ru-RU" altLang="ru-RU" sz="2800" b="1" dirty="0" smtClean="0">
                <a:latin typeface="Cambria" panose="02040503050406030204" pitchFamily="18" charset="0"/>
              </a:rPr>
              <a:t> </a:t>
            </a:r>
            <a:endParaRPr lang="ru-RU" altLang="ru-RU" sz="2800" b="1" dirty="0">
              <a:latin typeface="Cambria" panose="02040503050406030204" pitchFamily="18" charset="0"/>
            </a:endParaRPr>
          </a:p>
        </p:txBody>
      </p:sp>
      <p:sp>
        <p:nvSpPr>
          <p:cNvPr id="89" name="Text Box 7"/>
          <p:cNvSpPr txBox="1">
            <a:spLocks noChangeArrowheads="1"/>
          </p:cNvSpPr>
          <p:nvPr/>
        </p:nvSpPr>
        <p:spPr bwMode="auto">
          <a:xfrm>
            <a:off x="-552450" y="1353900"/>
            <a:ext cx="23050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 dirty="0" smtClean="0">
                <a:latin typeface="Cambria" panose="02040503050406030204" pitchFamily="18" charset="0"/>
              </a:rPr>
              <a:t>240</a:t>
            </a:r>
            <a:r>
              <a:rPr lang="ru-RU" altLang="ru-RU" sz="2800" b="1" dirty="0" smtClean="0">
                <a:latin typeface="Cambria" panose="02040503050406030204" pitchFamily="18" charset="0"/>
                <a:sym typeface="Symbol" pitchFamily="18" charset="2"/>
              </a:rPr>
              <a:t></a:t>
            </a:r>
            <a:r>
              <a:rPr lang="ru-RU" altLang="ru-RU" sz="2800" b="1" dirty="0" smtClean="0">
                <a:latin typeface="Cambria" panose="02040503050406030204" pitchFamily="18" charset="0"/>
              </a:rPr>
              <a:t> </a:t>
            </a:r>
            <a:endParaRPr lang="ru-RU" altLang="ru-RU" sz="2800" b="1" dirty="0">
              <a:latin typeface="Cambria" panose="02040503050406030204" pitchFamily="18" charset="0"/>
            </a:endParaRPr>
          </a:p>
        </p:txBody>
      </p:sp>
      <p:sp>
        <p:nvSpPr>
          <p:cNvPr id="86" name="Text Box 17"/>
          <p:cNvSpPr txBox="1">
            <a:spLocks noChangeArrowheads="1"/>
          </p:cNvSpPr>
          <p:nvPr/>
        </p:nvSpPr>
        <p:spPr bwMode="auto">
          <a:xfrm>
            <a:off x="1062459" y="584865"/>
            <a:ext cx="257659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 smtClean="0">
                <a:latin typeface="Cambria" panose="02040503050406030204" pitchFamily="18" charset="0"/>
              </a:rPr>
              <a:t>150</a:t>
            </a:r>
            <a:r>
              <a:rPr lang="ru-RU" altLang="ru-RU" sz="2800" b="1" dirty="0">
                <a:latin typeface="Cambria" panose="02040503050406030204" pitchFamily="18" charset="0"/>
                <a:sym typeface="Symbol" pitchFamily="18" charset="2"/>
              </a:rPr>
              <a:t></a:t>
            </a:r>
            <a:r>
              <a:rPr lang="ru-RU" altLang="ru-RU" sz="2800" b="1" dirty="0"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45403" name="Rectangle 347"/>
          <p:cNvSpPr>
            <a:spLocks noChangeArrowheads="1"/>
          </p:cNvSpPr>
          <p:nvPr/>
        </p:nvSpPr>
        <p:spPr bwMode="auto">
          <a:xfrm>
            <a:off x="4267200" y="3749109"/>
            <a:ext cx="1079500" cy="1079500"/>
          </a:xfrm>
          <a:prstGeom prst="rect">
            <a:avLst/>
          </a:prstGeom>
          <a:noFill/>
          <a:ln w="3175">
            <a:solidFill>
              <a:srgbClr val="F8F8F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5404" name="Rectangle 348"/>
          <p:cNvSpPr>
            <a:spLocks noChangeArrowheads="1"/>
          </p:cNvSpPr>
          <p:nvPr/>
        </p:nvSpPr>
        <p:spPr bwMode="auto">
          <a:xfrm>
            <a:off x="4267200" y="1615509"/>
            <a:ext cx="1079500" cy="1079500"/>
          </a:xfrm>
          <a:prstGeom prst="rect">
            <a:avLst/>
          </a:prstGeom>
          <a:noFill/>
          <a:ln w="3175">
            <a:solidFill>
              <a:srgbClr val="F8F8F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5405" name="Rectangle 349"/>
          <p:cNvSpPr>
            <a:spLocks noChangeArrowheads="1"/>
          </p:cNvSpPr>
          <p:nvPr/>
        </p:nvSpPr>
        <p:spPr bwMode="auto">
          <a:xfrm>
            <a:off x="4267200" y="2682309"/>
            <a:ext cx="1079500" cy="1079500"/>
          </a:xfrm>
          <a:prstGeom prst="rect">
            <a:avLst/>
          </a:prstGeom>
          <a:noFill/>
          <a:ln w="3175">
            <a:solidFill>
              <a:srgbClr val="F8F8F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5406" name="Rectangle 350"/>
          <p:cNvSpPr>
            <a:spLocks noChangeArrowheads="1"/>
          </p:cNvSpPr>
          <p:nvPr/>
        </p:nvSpPr>
        <p:spPr bwMode="auto">
          <a:xfrm>
            <a:off x="5334000" y="3749109"/>
            <a:ext cx="1079500" cy="1079500"/>
          </a:xfrm>
          <a:prstGeom prst="rect">
            <a:avLst/>
          </a:prstGeom>
          <a:noFill/>
          <a:ln w="3175">
            <a:solidFill>
              <a:srgbClr val="F8F8F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5407" name="Rectangle 351"/>
          <p:cNvSpPr>
            <a:spLocks noChangeArrowheads="1"/>
          </p:cNvSpPr>
          <p:nvPr/>
        </p:nvSpPr>
        <p:spPr bwMode="auto">
          <a:xfrm>
            <a:off x="5334000" y="2682309"/>
            <a:ext cx="1079500" cy="1079500"/>
          </a:xfrm>
          <a:prstGeom prst="rect">
            <a:avLst/>
          </a:prstGeom>
          <a:noFill/>
          <a:ln w="3175">
            <a:solidFill>
              <a:srgbClr val="F8F8F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5408" name="Rectangle 352"/>
          <p:cNvSpPr>
            <a:spLocks noChangeArrowheads="1"/>
          </p:cNvSpPr>
          <p:nvPr/>
        </p:nvSpPr>
        <p:spPr bwMode="auto">
          <a:xfrm>
            <a:off x="5334000" y="1615509"/>
            <a:ext cx="1079500" cy="1079500"/>
          </a:xfrm>
          <a:prstGeom prst="rect">
            <a:avLst/>
          </a:prstGeom>
          <a:noFill/>
          <a:ln w="3175">
            <a:solidFill>
              <a:srgbClr val="F8F8F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5409" name="Rectangle 353"/>
          <p:cNvSpPr>
            <a:spLocks noChangeArrowheads="1"/>
          </p:cNvSpPr>
          <p:nvPr/>
        </p:nvSpPr>
        <p:spPr bwMode="auto">
          <a:xfrm>
            <a:off x="2133600" y="3749109"/>
            <a:ext cx="1079500" cy="1079500"/>
          </a:xfrm>
          <a:prstGeom prst="rect">
            <a:avLst/>
          </a:prstGeom>
          <a:noFill/>
          <a:ln w="3175">
            <a:solidFill>
              <a:srgbClr val="F8F8F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5410" name="Rectangle 354"/>
          <p:cNvSpPr>
            <a:spLocks noChangeArrowheads="1"/>
          </p:cNvSpPr>
          <p:nvPr/>
        </p:nvSpPr>
        <p:spPr bwMode="auto">
          <a:xfrm>
            <a:off x="2133600" y="1615509"/>
            <a:ext cx="1079500" cy="1079500"/>
          </a:xfrm>
          <a:prstGeom prst="rect">
            <a:avLst/>
          </a:prstGeom>
          <a:noFill/>
          <a:ln w="3175">
            <a:solidFill>
              <a:srgbClr val="F8F8F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5411" name="Rectangle 355"/>
          <p:cNvSpPr>
            <a:spLocks noChangeArrowheads="1"/>
          </p:cNvSpPr>
          <p:nvPr/>
        </p:nvSpPr>
        <p:spPr bwMode="auto">
          <a:xfrm>
            <a:off x="3162842" y="2766066"/>
            <a:ext cx="1079500" cy="1079500"/>
          </a:xfrm>
          <a:prstGeom prst="rect">
            <a:avLst/>
          </a:prstGeom>
          <a:noFill/>
          <a:ln w="3175">
            <a:solidFill>
              <a:srgbClr val="F8F8F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5412" name="Rectangle 356"/>
          <p:cNvSpPr>
            <a:spLocks noChangeArrowheads="1"/>
          </p:cNvSpPr>
          <p:nvPr/>
        </p:nvSpPr>
        <p:spPr bwMode="auto">
          <a:xfrm>
            <a:off x="3200400" y="3749109"/>
            <a:ext cx="1079500" cy="1079500"/>
          </a:xfrm>
          <a:prstGeom prst="rect">
            <a:avLst/>
          </a:prstGeom>
          <a:noFill/>
          <a:ln w="3175">
            <a:solidFill>
              <a:srgbClr val="F8F8F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5413" name="Rectangle 357"/>
          <p:cNvSpPr>
            <a:spLocks noChangeArrowheads="1"/>
          </p:cNvSpPr>
          <p:nvPr/>
        </p:nvSpPr>
        <p:spPr bwMode="auto">
          <a:xfrm>
            <a:off x="3200400" y="2682309"/>
            <a:ext cx="1079500" cy="1079500"/>
          </a:xfrm>
          <a:prstGeom prst="rect">
            <a:avLst/>
          </a:prstGeom>
          <a:noFill/>
          <a:ln w="3175">
            <a:solidFill>
              <a:srgbClr val="F8F8F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5414" name="Rectangle 358"/>
          <p:cNvSpPr>
            <a:spLocks noChangeArrowheads="1"/>
          </p:cNvSpPr>
          <p:nvPr/>
        </p:nvSpPr>
        <p:spPr bwMode="auto">
          <a:xfrm>
            <a:off x="3200400" y="1615509"/>
            <a:ext cx="1079500" cy="1079500"/>
          </a:xfrm>
          <a:prstGeom prst="rect">
            <a:avLst/>
          </a:prstGeom>
          <a:noFill/>
          <a:ln w="3175">
            <a:solidFill>
              <a:srgbClr val="F8F8F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5415" name="Rectangle 359"/>
          <p:cNvSpPr>
            <a:spLocks noChangeArrowheads="1"/>
          </p:cNvSpPr>
          <p:nvPr/>
        </p:nvSpPr>
        <p:spPr bwMode="auto">
          <a:xfrm>
            <a:off x="4267200" y="4815909"/>
            <a:ext cx="1079500" cy="1079500"/>
          </a:xfrm>
          <a:prstGeom prst="rect">
            <a:avLst/>
          </a:prstGeom>
          <a:noFill/>
          <a:ln w="3175">
            <a:solidFill>
              <a:srgbClr val="F8F8F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5416" name="Rectangle 360"/>
          <p:cNvSpPr>
            <a:spLocks noChangeArrowheads="1"/>
          </p:cNvSpPr>
          <p:nvPr/>
        </p:nvSpPr>
        <p:spPr bwMode="auto">
          <a:xfrm>
            <a:off x="3200400" y="4815909"/>
            <a:ext cx="1079500" cy="1079500"/>
          </a:xfrm>
          <a:prstGeom prst="rect">
            <a:avLst/>
          </a:prstGeom>
          <a:noFill/>
          <a:ln w="3175">
            <a:solidFill>
              <a:srgbClr val="F8F8F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5417" name="Rectangle 361"/>
          <p:cNvSpPr>
            <a:spLocks noChangeArrowheads="1"/>
          </p:cNvSpPr>
          <p:nvPr/>
        </p:nvSpPr>
        <p:spPr bwMode="auto">
          <a:xfrm>
            <a:off x="5334000" y="4815909"/>
            <a:ext cx="1079500" cy="1079500"/>
          </a:xfrm>
          <a:prstGeom prst="rect">
            <a:avLst/>
          </a:prstGeom>
          <a:noFill/>
          <a:ln w="3175">
            <a:solidFill>
              <a:srgbClr val="F8F8F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5418" name="Rectangle 362"/>
          <p:cNvSpPr>
            <a:spLocks noChangeArrowheads="1"/>
          </p:cNvSpPr>
          <p:nvPr/>
        </p:nvSpPr>
        <p:spPr bwMode="auto">
          <a:xfrm>
            <a:off x="2133600" y="4815909"/>
            <a:ext cx="1079500" cy="1079500"/>
          </a:xfrm>
          <a:prstGeom prst="rect">
            <a:avLst/>
          </a:prstGeom>
          <a:noFill/>
          <a:ln w="3175">
            <a:solidFill>
              <a:srgbClr val="F8F8F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5419" name="Line 363"/>
          <p:cNvSpPr>
            <a:spLocks noChangeShapeType="1"/>
          </p:cNvSpPr>
          <p:nvPr/>
        </p:nvSpPr>
        <p:spPr bwMode="auto">
          <a:xfrm>
            <a:off x="1676400" y="3749109"/>
            <a:ext cx="624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5420" name="Line 364"/>
          <p:cNvSpPr>
            <a:spLocks noChangeShapeType="1"/>
          </p:cNvSpPr>
          <p:nvPr/>
        </p:nvSpPr>
        <p:spPr bwMode="auto">
          <a:xfrm flipH="1" flipV="1">
            <a:off x="4267200" y="990034"/>
            <a:ext cx="0" cy="55022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5421" name="Text Box 365"/>
          <p:cNvSpPr txBox="1">
            <a:spLocks noChangeArrowheads="1"/>
          </p:cNvSpPr>
          <p:nvPr/>
        </p:nvSpPr>
        <p:spPr bwMode="auto">
          <a:xfrm>
            <a:off x="7543800" y="4053909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FBFBFB"/>
                </a:solidFill>
              </a:rPr>
              <a:t>Х</a:t>
            </a:r>
          </a:p>
        </p:txBody>
      </p:sp>
      <p:sp>
        <p:nvSpPr>
          <p:cNvPr id="45422" name="Text Box 366"/>
          <p:cNvSpPr txBox="1">
            <a:spLocks noChangeArrowheads="1"/>
          </p:cNvSpPr>
          <p:nvPr/>
        </p:nvSpPr>
        <p:spPr bwMode="auto">
          <a:xfrm>
            <a:off x="3733800" y="701109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8F8F8"/>
                </a:solidFill>
              </a:rPr>
              <a:t>у</a:t>
            </a:r>
          </a:p>
        </p:txBody>
      </p:sp>
      <p:sp>
        <p:nvSpPr>
          <p:cNvPr id="45427" name="Oval 371"/>
          <p:cNvSpPr>
            <a:spLocks noChangeArrowheads="1"/>
          </p:cNvSpPr>
          <p:nvPr/>
        </p:nvSpPr>
        <p:spPr bwMode="auto">
          <a:xfrm>
            <a:off x="2133600" y="1615509"/>
            <a:ext cx="4267200" cy="42672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5428" name="Oval 372"/>
          <p:cNvSpPr>
            <a:spLocks noChangeArrowheads="1"/>
          </p:cNvSpPr>
          <p:nvPr/>
        </p:nvSpPr>
        <p:spPr bwMode="auto">
          <a:xfrm>
            <a:off x="6019800" y="2606109"/>
            <a:ext cx="179388" cy="179388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800">
              <a:solidFill>
                <a:srgbClr val="FF3300"/>
              </a:solidFill>
            </a:endParaRPr>
          </a:p>
        </p:txBody>
      </p:sp>
      <p:sp>
        <p:nvSpPr>
          <p:cNvPr id="45429" name="Oval 373"/>
          <p:cNvSpPr>
            <a:spLocks noChangeArrowheads="1"/>
          </p:cNvSpPr>
          <p:nvPr/>
        </p:nvSpPr>
        <p:spPr bwMode="auto">
          <a:xfrm>
            <a:off x="5243513" y="1767909"/>
            <a:ext cx="179388" cy="179388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800">
              <a:solidFill>
                <a:srgbClr val="FF3300"/>
              </a:solidFill>
            </a:endParaRPr>
          </a:p>
        </p:txBody>
      </p:sp>
      <p:sp>
        <p:nvSpPr>
          <p:cNvPr id="45430" name="Text Box 374"/>
          <p:cNvSpPr txBox="1">
            <a:spLocks noChangeArrowheads="1"/>
          </p:cNvSpPr>
          <p:nvPr/>
        </p:nvSpPr>
        <p:spPr bwMode="auto">
          <a:xfrm>
            <a:off x="6503988" y="3293725"/>
            <a:ext cx="99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FF6600"/>
                </a:solidFill>
                <a:latin typeface="Cambria" panose="02040503050406030204" pitchFamily="18" charset="0"/>
              </a:rPr>
              <a:t>0</a:t>
            </a:r>
            <a:r>
              <a:rPr lang="en-US" sz="2400" b="1" dirty="0" smtClean="0">
                <a:solidFill>
                  <a:srgbClr val="FF6600"/>
                </a:solidFill>
                <a:latin typeface="Cambria" panose="02040503050406030204" pitchFamily="18" charset="0"/>
              </a:rPr>
              <a:t>°</a:t>
            </a:r>
            <a:endParaRPr lang="en-US" sz="2400" b="1" dirty="0">
              <a:solidFill>
                <a:srgbClr val="FF6600"/>
              </a:solidFill>
              <a:latin typeface="Cambria" panose="02040503050406030204" pitchFamily="18" charset="0"/>
            </a:endParaRPr>
          </a:p>
        </p:txBody>
      </p:sp>
      <p:sp>
        <p:nvSpPr>
          <p:cNvPr id="45431" name="Oval 375"/>
          <p:cNvSpPr>
            <a:spLocks noChangeArrowheads="1"/>
          </p:cNvSpPr>
          <p:nvPr/>
        </p:nvSpPr>
        <p:spPr bwMode="auto">
          <a:xfrm>
            <a:off x="2057400" y="3672909"/>
            <a:ext cx="179388" cy="179388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800">
              <a:solidFill>
                <a:srgbClr val="FF3300"/>
              </a:solidFill>
            </a:endParaRPr>
          </a:p>
        </p:txBody>
      </p:sp>
      <p:sp>
        <p:nvSpPr>
          <p:cNvPr id="45432" name="Text Box 376"/>
          <p:cNvSpPr txBox="1">
            <a:spLocks noChangeArrowheads="1"/>
          </p:cNvSpPr>
          <p:nvPr/>
        </p:nvSpPr>
        <p:spPr bwMode="auto">
          <a:xfrm>
            <a:off x="1219200" y="3291909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FF6600"/>
                </a:solidFill>
                <a:latin typeface="Cambria" panose="02040503050406030204" pitchFamily="18" charset="0"/>
              </a:rPr>
              <a:t>180</a:t>
            </a:r>
            <a:r>
              <a:rPr lang="en-US" sz="2400" b="1" dirty="0">
                <a:solidFill>
                  <a:srgbClr val="FF6600"/>
                </a:solidFill>
                <a:latin typeface="Cambria" panose="02040503050406030204" pitchFamily="18" charset="0"/>
              </a:rPr>
              <a:t>°</a:t>
            </a:r>
          </a:p>
        </p:txBody>
      </p:sp>
      <p:sp>
        <p:nvSpPr>
          <p:cNvPr id="45433" name="Oval 377"/>
          <p:cNvSpPr>
            <a:spLocks noChangeArrowheads="1"/>
          </p:cNvSpPr>
          <p:nvPr/>
        </p:nvSpPr>
        <p:spPr bwMode="auto">
          <a:xfrm>
            <a:off x="4191000" y="5806509"/>
            <a:ext cx="179388" cy="179388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800">
              <a:solidFill>
                <a:srgbClr val="FF3300"/>
              </a:solidFill>
            </a:endParaRPr>
          </a:p>
        </p:txBody>
      </p:sp>
      <p:sp>
        <p:nvSpPr>
          <p:cNvPr id="45434" name="Oval 378"/>
          <p:cNvSpPr>
            <a:spLocks noChangeArrowheads="1"/>
          </p:cNvSpPr>
          <p:nvPr/>
        </p:nvSpPr>
        <p:spPr bwMode="auto">
          <a:xfrm>
            <a:off x="5715000" y="2148909"/>
            <a:ext cx="179388" cy="179388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800">
              <a:solidFill>
                <a:srgbClr val="FF3300"/>
              </a:solidFill>
            </a:endParaRPr>
          </a:p>
        </p:txBody>
      </p:sp>
      <p:sp>
        <p:nvSpPr>
          <p:cNvPr id="45435" name="Oval 379"/>
          <p:cNvSpPr>
            <a:spLocks noChangeArrowheads="1"/>
          </p:cNvSpPr>
          <p:nvPr/>
        </p:nvSpPr>
        <p:spPr bwMode="auto">
          <a:xfrm>
            <a:off x="6019800" y="4739709"/>
            <a:ext cx="179388" cy="179388"/>
          </a:xfrm>
          <a:prstGeom prst="ellipse">
            <a:avLst/>
          </a:prstGeom>
          <a:solidFill>
            <a:srgbClr val="00CCFF"/>
          </a:solidFill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800">
              <a:solidFill>
                <a:srgbClr val="FF3300"/>
              </a:solidFill>
            </a:endParaRPr>
          </a:p>
        </p:txBody>
      </p:sp>
      <p:sp>
        <p:nvSpPr>
          <p:cNvPr id="45436" name="Oval 380"/>
          <p:cNvSpPr>
            <a:spLocks noChangeArrowheads="1"/>
          </p:cNvSpPr>
          <p:nvPr/>
        </p:nvSpPr>
        <p:spPr bwMode="auto">
          <a:xfrm>
            <a:off x="5257800" y="5501709"/>
            <a:ext cx="179388" cy="179388"/>
          </a:xfrm>
          <a:prstGeom prst="ellipse">
            <a:avLst/>
          </a:prstGeom>
          <a:solidFill>
            <a:srgbClr val="00CCFF"/>
          </a:solidFill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800">
              <a:solidFill>
                <a:srgbClr val="FF3300"/>
              </a:solidFill>
            </a:endParaRPr>
          </a:p>
        </p:txBody>
      </p:sp>
      <p:sp>
        <p:nvSpPr>
          <p:cNvPr id="45437" name="Oval 381"/>
          <p:cNvSpPr>
            <a:spLocks noChangeArrowheads="1"/>
          </p:cNvSpPr>
          <p:nvPr/>
        </p:nvSpPr>
        <p:spPr bwMode="auto">
          <a:xfrm>
            <a:off x="5715000" y="5196909"/>
            <a:ext cx="179388" cy="179388"/>
          </a:xfrm>
          <a:prstGeom prst="ellipse">
            <a:avLst/>
          </a:prstGeom>
          <a:solidFill>
            <a:srgbClr val="00CCFF"/>
          </a:solidFill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800">
              <a:solidFill>
                <a:srgbClr val="FF3300"/>
              </a:solidFill>
            </a:endParaRPr>
          </a:p>
        </p:txBody>
      </p:sp>
      <p:sp>
        <p:nvSpPr>
          <p:cNvPr id="45439" name="Oval 383"/>
          <p:cNvSpPr>
            <a:spLocks noChangeArrowheads="1"/>
          </p:cNvSpPr>
          <p:nvPr/>
        </p:nvSpPr>
        <p:spPr bwMode="auto">
          <a:xfrm>
            <a:off x="2286000" y="2606109"/>
            <a:ext cx="179388" cy="179388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>
              <a:solidFill>
                <a:srgbClr val="FF3300"/>
              </a:solidFill>
            </a:endParaRPr>
          </a:p>
        </p:txBody>
      </p:sp>
      <p:sp>
        <p:nvSpPr>
          <p:cNvPr id="45440" name="Oval 384"/>
          <p:cNvSpPr>
            <a:spLocks noChangeArrowheads="1"/>
          </p:cNvSpPr>
          <p:nvPr/>
        </p:nvSpPr>
        <p:spPr bwMode="auto">
          <a:xfrm>
            <a:off x="3124200" y="1767909"/>
            <a:ext cx="179388" cy="179388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>
              <a:solidFill>
                <a:srgbClr val="FF3300"/>
              </a:solidFill>
            </a:endParaRPr>
          </a:p>
        </p:txBody>
      </p:sp>
      <p:sp>
        <p:nvSpPr>
          <p:cNvPr id="45441" name="Oval 385"/>
          <p:cNvSpPr>
            <a:spLocks noChangeArrowheads="1"/>
          </p:cNvSpPr>
          <p:nvPr/>
        </p:nvSpPr>
        <p:spPr bwMode="auto">
          <a:xfrm>
            <a:off x="2667000" y="2148909"/>
            <a:ext cx="179388" cy="179388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>
              <a:solidFill>
                <a:srgbClr val="FF3300"/>
              </a:solidFill>
            </a:endParaRPr>
          </a:p>
        </p:txBody>
      </p:sp>
      <p:sp>
        <p:nvSpPr>
          <p:cNvPr id="45442" name="Oval 386"/>
          <p:cNvSpPr>
            <a:spLocks noChangeArrowheads="1"/>
          </p:cNvSpPr>
          <p:nvPr/>
        </p:nvSpPr>
        <p:spPr bwMode="auto">
          <a:xfrm>
            <a:off x="3124200" y="5501709"/>
            <a:ext cx="179388" cy="179388"/>
          </a:xfrm>
          <a:prstGeom prst="ellipse">
            <a:avLst/>
          </a:prstGeom>
          <a:solidFill>
            <a:srgbClr val="00CCFF"/>
          </a:solidFill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>
              <a:solidFill>
                <a:srgbClr val="FF3300"/>
              </a:solidFill>
            </a:endParaRPr>
          </a:p>
        </p:txBody>
      </p:sp>
      <p:sp>
        <p:nvSpPr>
          <p:cNvPr id="45443" name="Oval 387"/>
          <p:cNvSpPr>
            <a:spLocks noChangeArrowheads="1"/>
          </p:cNvSpPr>
          <p:nvPr/>
        </p:nvSpPr>
        <p:spPr bwMode="auto">
          <a:xfrm>
            <a:off x="2362200" y="4739709"/>
            <a:ext cx="179388" cy="179388"/>
          </a:xfrm>
          <a:prstGeom prst="ellipse">
            <a:avLst/>
          </a:prstGeom>
          <a:solidFill>
            <a:srgbClr val="00CCFF"/>
          </a:solidFill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>
              <a:solidFill>
                <a:srgbClr val="FF3300"/>
              </a:solidFill>
            </a:endParaRPr>
          </a:p>
        </p:txBody>
      </p:sp>
      <p:sp>
        <p:nvSpPr>
          <p:cNvPr id="45444" name="Oval 388"/>
          <p:cNvSpPr>
            <a:spLocks noChangeArrowheads="1"/>
          </p:cNvSpPr>
          <p:nvPr/>
        </p:nvSpPr>
        <p:spPr bwMode="auto">
          <a:xfrm>
            <a:off x="2667000" y="5196909"/>
            <a:ext cx="179388" cy="179388"/>
          </a:xfrm>
          <a:prstGeom prst="ellipse">
            <a:avLst/>
          </a:prstGeom>
          <a:solidFill>
            <a:srgbClr val="00CCFF"/>
          </a:solidFill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>
              <a:solidFill>
                <a:srgbClr val="FF3300"/>
              </a:solidFill>
            </a:endParaRPr>
          </a:p>
        </p:txBody>
      </p:sp>
      <p:sp>
        <p:nvSpPr>
          <p:cNvPr id="45446" name="Text Box 390"/>
          <p:cNvSpPr txBox="1">
            <a:spLocks noChangeArrowheads="1"/>
          </p:cNvSpPr>
          <p:nvPr/>
        </p:nvSpPr>
        <p:spPr bwMode="auto">
          <a:xfrm>
            <a:off x="6256338" y="2541481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FF6600"/>
                </a:solidFill>
                <a:latin typeface="Cambria" panose="02040503050406030204" pitchFamily="18" charset="0"/>
              </a:rPr>
              <a:t>30</a:t>
            </a:r>
            <a:r>
              <a:rPr lang="en-US" sz="2400" b="1" dirty="0">
                <a:solidFill>
                  <a:srgbClr val="FF3300"/>
                </a:solidFill>
                <a:latin typeface="Cambria" panose="02040503050406030204" pitchFamily="18" charset="0"/>
              </a:rPr>
              <a:t>°</a:t>
            </a:r>
          </a:p>
        </p:txBody>
      </p:sp>
      <p:sp>
        <p:nvSpPr>
          <p:cNvPr id="45447" name="Text Box 391"/>
          <p:cNvSpPr txBox="1">
            <a:spLocks noChangeArrowheads="1"/>
          </p:cNvSpPr>
          <p:nvPr/>
        </p:nvSpPr>
        <p:spPr bwMode="auto">
          <a:xfrm>
            <a:off x="5418138" y="1608031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6600"/>
                </a:solidFill>
                <a:latin typeface="Cambria" panose="02040503050406030204" pitchFamily="18" charset="0"/>
              </a:rPr>
              <a:t>60 </a:t>
            </a:r>
            <a:r>
              <a:rPr lang="en-US" sz="2400" b="1">
                <a:solidFill>
                  <a:srgbClr val="FF6600"/>
                </a:solidFill>
                <a:latin typeface="Cambria" panose="02040503050406030204" pitchFamily="18" charset="0"/>
              </a:rPr>
              <a:t>°</a:t>
            </a:r>
            <a:endParaRPr lang="ru-RU" sz="2400" b="1">
              <a:solidFill>
                <a:srgbClr val="FF6600"/>
              </a:solidFill>
              <a:latin typeface="Cambria" panose="02040503050406030204" pitchFamily="18" charset="0"/>
            </a:endParaRPr>
          </a:p>
        </p:txBody>
      </p:sp>
      <p:sp>
        <p:nvSpPr>
          <p:cNvPr id="45448" name="Text Box 392"/>
          <p:cNvSpPr txBox="1">
            <a:spLocks noChangeArrowheads="1"/>
          </p:cNvSpPr>
          <p:nvPr/>
        </p:nvSpPr>
        <p:spPr bwMode="auto">
          <a:xfrm>
            <a:off x="4351338" y="1209568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FF6600"/>
                </a:solidFill>
                <a:latin typeface="Cambria" panose="02040503050406030204" pitchFamily="18" charset="0"/>
              </a:rPr>
              <a:t>90</a:t>
            </a:r>
            <a:r>
              <a:rPr lang="en-US" sz="2400" b="1" dirty="0">
                <a:solidFill>
                  <a:srgbClr val="FF6600"/>
                </a:solidFill>
                <a:latin typeface="Cambria" panose="02040503050406030204" pitchFamily="18" charset="0"/>
              </a:rPr>
              <a:t>°</a:t>
            </a:r>
          </a:p>
        </p:txBody>
      </p:sp>
      <p:sp>
        <p:nvSpPr>
          <p:cNvPr id="45449" name="Text Box 393"/>
          <p:cNvSpPr txBox="1">
            <a:spLocks noChangeArrowheads="1"/>
          </p:cNvSpPr>
          <p:nvPr/>
        </p:nvSpPr>
        <p:spPr bwMode="auto">
          <a:xfrm>
            <a:off x="3436938" y="5875231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FF6600"/>
                </a:solidFill>
                <a:latin typeface="Cambria" panose="02040503050406030204" pitchFamily="18" charset="0"/>
              </a:rPr>
              <a:t>270</a:t>
            </a:r>
            <a:r>
              <a:rPr lang="en-US" sz="2400" b="1" dirty="0">
                <a:solidFill>
                  <a:srgbClr val="FF6600"/>
                </a:solidFill>
                <a:latin typeface="Cambria" panose="02040503050406030204" pitchFamily="18" charset="0"/>
              </a:rPr>
              <a:t>°</a:t>
            </a:r>
          </a:p>
        </p:txBody>
      </p:sp>
      <p:sp>
        <p:nvSpPr>
          <p:cNvPr id="45450" name="Text Box 394"/>
          <p:cNvSpPr txBox="1">
            <a:spLocks noChangeArrowheads="1"/>
          </p:cNvSpPr>
          <p:nvPr/>
        </p:nvSpPr>
        <p:spPr bwMode="auto">
          <a:xfrm>
            <a:off x="5799138" y="1836631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6600"/>
                </a:solidFill>
                <a:latin typeface="Cambria" panose="02040503050406030204" pitchFamily="18" charset="0"/>
              </a:rPr>
              <a:t>45°</a:t>
            </a:r>
          </a:p>
        </p:txBody>
      </p:sp>
      <p:sp>
        <p:nvSpPr>
          <p:cNvPr id="45451" name="Text Box 395"/>
          <p:cNvSpPr txBox="1">
            <a:spLocks noChangeArrowheads="1"/>
          </p:cNvSpPr>
          <p:nvPr/>
        </p:nvSpPr>
        <p:spPr bwMode="auto">
          <a:xfrm>
            <a:off x="6180138" y="4656031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0070C0"/>
                </a:solidFill>
                <a:latin typeface="Cambria" panose="02040503050406030204" pitchFamily="18" charset="0"/>
              </a:rPr>
              <a:t>- 30</a:t>
            </a: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</a:rPr>
              <a:t>°</a:t>
            </a:r>
          </a:p>
        </p:txBody>
      </p:sp>
      <p:sp>
        <p:nvSpPr>
          <p:cNvPr id="45452" name="Text Box 396"/>
          <p:cNvSpPr txBox="1">
            <a:spLocks noChangeArrowheads="1"/>
          </p:cNvSpPr>
          <p:nvPr/>
        </p:nvSpPr>
        <p:spPr bwMode="auto">
          <a:xfrm>
            <a:off x="5494338" y="5265631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70C0"/>
                </a:solidFill>
                <a:latin typeface="Cambria" panose="02040503050406030204" pitchFamily="18" charset="0"/>
              </a:rPr>
              <a:t>- 45</a:t>
            </a:r>
            <a:r>
              <a:rPr lang="en-US" sz="2400" b="1">
                <a:solidFill>
                  <a:srgbClr val="0070C0"/>
                </a:solidFill>
                <a:latin typeface="Cambria" panose="02040503050406030204" pitchFamily="18" charset="0"/>
              </a:rPr>
              <a:t>°</a:t>
            </a:r>
          </a:p>
        </p:txBody>
      </p:sp>
      <p:sp>
        <p:nvSpPr>
          <p:cNvPr id="45453" name="Text Box 397"/>
          <p:cNvSpPr txBox="1">
            <a:spLocks noChangeArrowheads="1"/>
          </p:cNvSpPr>
          <p:nvPr/>
        </p:nvSpPr>
        <p:spPr bwMode="auto">
          <a:xfrm>
            <a:off x="4939159" y="5721385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0070C0"/>
                </a:solidFill>
                <a:latin typeface="Cambria" panose="02040503050406030204" pitchFamily="18" charset="0"/>
              </a:rPr>
              <a:t>- 60</a:t>
            </a: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</a:rPr>
              <a:t>°</a:t>
            </a:r>
          </a:p>
        </p:txBody>
      </p:sp>
      <p:sp>
        <p:nvSpPr>
          <p:cNvPr id="45454" name="Text Box 398"/>
          <p:cNvSpPr txBox="1">
            <a:spLocks noChangeArrowheads="1"/>
          </p:cNvSpPr>
          <p:nvPr/>
        </p:nvSpPr>
        <p:spPr bwMode="auto">
          <a:xfrm>
            <a:off x="1227138" y="2446231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400" b="1" dirty="0">
                <a:solidFill>
                  <a:srgbClr val="FF6600"/>
                </a:solidFill>
                <a:latin typeface="Cambria" panose="02040503050406030204" pitchFamily="18" charset="0"/>
              </a:rPr>
              <a:t>150</a:t>
            </a:r>
            <a:r>
              <a:rPr lang="en-US" sz="2400" b="1" dirty="0">
                <a:solidFill>
                  <a:srgbClr val="FF6600"/>
                </a:solidFill>
                <a:latin typeface="Cambria" panose="02040503050406030204" pitchFamily="18" charset="0"/>
              </a:rPr>
              <a:t>°</a:t>
            </a:r>
          </a:p>
        </p:txBody>
      </p:sp>
      <p:sp>
        <p:nvSpPr>
          <p:cNvPr id="45455" name="Text Box 399"/>
          <p:cNvSpPr txBox="1">
            <a:spLocks noChangeArrowheads="1"/>
          </p:cNvSpPr>
          <p:nvPr/>
        </p:nvSpPr>
        <p:spPr bwMode="auto">
          <a:xfrm>
            <a:off x="1608138" y="1989031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400" b="1">
                <a:solidFill>
                  <a:srgbClr val="FF6600"/>
                </a:solidFill>
                <a:latin typeface="Cambria" panose="02040503050406030204" pitchFamily="18" charset="0"/>
              </a:rPr>
              <a:t>135</a:t>
            </a:r>
            <a:r>
              <a:rPr lang="en-US" sz="2400" b="1">
                <a:solidFill>
                  <a:srgbClr val="FF6600"/>
                </a:solidFill>
                <a:latin typeface="Cambria" panose="02040503050406030204" pitchFamily="18" charset="0"/>
              </a:rPr>
              <a:t>°</a:t>
            </a:r>
          </a:p>
        </p:txBody>
      </p:sp>
      <p:sp>
        <p:nvSpPr>
          <p:cNvPr id="45456" name="Text Box 400"/>
          <p:cNvSpPr txBox="1">
            <a:spLocks noChangeArrowheads="1"/>
          </p:cNvSpPr>
          <p:nvPr/>
        </p:nvSpPr>
        <p:spPr bwMode="auto">
          <a:xfrm>
            <a:off x="2141538" y="1533418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400" b="1" dirty="0">
                <a:solidFill>
                  <a:srgbClr val="FF6600"/>
                </a:solidFill>
                <a:latin typeface="Cambria" panose="02040503050406030204" pitchFamily="18" charset="0"/>
              </a:rPr>
              <a:t>120</a:t>
            </a:r>
            <a:r>
              <a:rPr lang="en-US" sz="2400" b="1" dirty="0">
                <a:solidFill>
                  <a:srgbClr val="FF6600"/>
                </a:solidFill>
                <a:latin typeface="Cambria" panose="02040503050406030204" pitchFamily="18" charset="0"/>
              </a:rPr>
              <a:t>°</a:t>
            </a:r>
          </a:p>
        </p:txBody>
      </p:sp>
      <p:sp>
        <p:nvSpPr>
          <p:cNvPr id="45457" name="Text Box 401"/>
          <p:cNvSpPr txBox="1">
            <a:spLocks noChangeArrowheads="1"/>
          </p:cNvSpPr>
          <p:nvPr/>
        </p:nvSpPr>
        <p:spPr bwMode="auto">
          <a:xfrm>
            <a:off x="2188617" y="5501709"/>
            <a:ext cx="106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70C0"/>
                </a:solidFill>
                <a:latin typeface="Cambria" panose="02040503050406030204" pitchFamily="18" charset="0"/>
              </a:rPr>
              <a:t>- 120</a:t>
            </a:r>
            <a:r>
              <a:rPr lang="en-US" sz="2400" b="1">
                <a:solidFill>
                  <a:srgbClr val="0070C0"/>
                </a:solidFill>
                <a:latin typeface="Cambria" panose="02040503050406030204" pitchFamily="18" charset="0"/>
              </a:rPr>
              <a:t>°</a:t>
            </a:r>
          </a:p>
        </p:txBody>
      </p:sp>
      <p:sp>
        <p:nvSpPr>
          <p:cNvPr id="45458" name="Text Box 402"/>
          <p:cNvSpPr txBox="1">
            <a:spLocks noChangeArrowheads="1"/>
          </p:cNvSpPr>
          <p:nvPr/>
        </p:nvSpPr>
        <p:spPr bwMode="auto">
          <a:xfrm>
            <a:off x="1493838" y="503333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0070C0"/>
                </a:solidFill>
                <a:latin typeface="Cambria" panose="02040503050406030204" pitchFamily="18" charset="0"/>
              </a:rPr>
              <a:t>- 135</a:t>
            </a: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</a:rPr>
              <a:t>°</a:t>
            </a:r>
          </a:p>
        </p:txBody>
      </p:sp>
      <p:sp>
        <p:nvSpPr>
          <p:cNvPr id="45459" name="Text Box 403"/>
          <p:cNvSpPr txBox="1">
            <a:spLocks noChangeArrowheads="1"/>
          </p:cNvSpPr>
          <p:nvPr/>
        </p:nvSpPr>
        <p:spPr bwMode="auto">
          <a:xfrm>
            <a:off x="1250781" y="4571665"/>
            <a:ext cx="11189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0070C0"/>
                </a:solidFill>
                <a:latin typeface="Cambria" panose="02040503050406030204" pitchFamily="18" charset="0"/>
              </a:rPr>
              <a:t>- 150</a:t>
            </a: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</a:rPr>
              <a:t>°</a:t>
            </a:r>
          </a:p>
        </p:txBody>
      </p:sp>
      <p:sp>
        <p:nvSpPr>
          <p:cNvPr id="45462" name="Oval 406"/>
          <p:cNvSpPr>
            <a:spLocks noChangeArrowheads="1"/>
          </p:cNvSpPr>
          <p:nvPr/>
        </p:nvSpPr>
        <p:spPr bwMode="auto">
          <a:xfrm>
            <a:off x="4191000" y="1539309"/>
            <a:ext cx="179388" cy="179388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800">
              <a:solidFill>
                <a:srgbClr val="FF3300"/>
              </a:solidFill>
            </a:endParaRPr>
          </a:p>
        </p:txBody>
      </p:sp>
      <p:sp>
        <p:nvSpPr>
          <p:cNvPr id="45463" name="Oval 407"/>
          <p:cNvSpPr>
            <a:spLocks noChangeArrowheads="1"/>
          </p:cNvSpPr>
          <p:nvPr/>
        </p:nvSpPr>
        <p:spPr bwMode="auto">
          <a:xfrm>
            <a:off x="6324600" y="3596709"/>
            <a:ext cx="179388" cy="179388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800">
              <a:solidFill>
                <a:srgbClr val="FF3300"/>
              </a:solidFill>
            </a:endParaRPr>
          </a:p>
        </p:txBody>
      </p:sp>
      <p:sp>
        <p:nvSpPr>
          <p:cNvPr id="73" name="Text Box 3"/>
          <p:cNvSpPr txBox="1">
            <a:spLocks noChangeArrowheads="1"/>
          </p:cNvSpPr>
          <p:nvPr/>
        </p:nvSpPr>
        <p:spPr bwMode="auto">
          <a:xfrm>
            <a:off x="7692231" y="3520509"/>
            <a:ext cx="465138" cy="762000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x</a:t>
            </a:r>
            <a:endParaRPr lang="ru-RU" sz="4400" i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4" name="Text Box 3"/>
          <p:cNvSpPr txBox="1">
            <a:spLocks noChangeArrowheads="1"/>
          </p:cNvSpPr>
          <p:nvPr/>
        </p:nvSpPr>
        <p:spPr bwMode="auto">
          <a:xfrm>
            <a:off x="3855002" y="676674"/>
            <a:ext cx="434734" cy="769441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y</a:t>
            </a:r>
            <a:endParaRPr lang="ru-RU" sz="4400" i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5" name="Text Box 16"/>
          <p:cNvSpPr txBox="1">
            <a:spLocks noChangeArrowheads="1"/>
          </p:cNvSpPr>
          <p:nvPr/>
        </p:nvSpPr>
        <p:spPr bwMode="auto">
          <a:xfrm>
            <a:off x="4271962" y="3650310"/>
            <a:ext cx="479425" cy="579437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O</a:t>
            </a:r>
            <a:endParaRPr lang="ru-RU" sz="3200" i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8" name="AutoShape 2"/>
          <p:cNvSpPr txBox="1">
            <a:spLocks noChangeArrowheads="1"/>
          </p:cNvSpPr>
          <p:nvPr/>
        </p:nvSpPr>
        <p:spPr>
          <a:xfrm>
            <a:off x="445274" y="-40444"/>
            <a:ext cx="7934248" cy="150018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400" b="1" dirty="0" smtClean="0">
                <a:latin typeface="Cambria" panose="02040503050406030204" pitchFamily="18" charset="0"/>
              </a:rPr>
              <a:t>Определите где на единичной окружности расположены углы:</a:t>
            </a:r>
            <a:endParaRPr lang="ru-RU" altLang="ru-RU" sz="2400" b="1" dirty="0">
              <a:latin typeface="Cambria" panose="02040503050406030204" pitchFamily="18" charset="0"/>
            </a:endParaRPr>
          </a:p>
        </p:txBody>
      </p:sp>
      <p:sp>
        <p:nvSpPr>
          <p:cNvPr id="79" name="Text Box 4"/>
          <p:cNvSpPr txBox="1">
            <a:spLocks noChangeArrowheads="1"/>
          </p:cNvSpPr>
          <p:nvPr/>
        </p:nvSpPr>
        <p:spPr bwMode="auto">
          <a:xfrm>
            <a:off x="-125785" y="561743"/>
            <a:ext cx="23764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 dirty="0" smtClean="0">
                <a:latin typeface="Cambria" panose="02040503050406030204" pitchFamily="18" charset="0"/>
              </a:rPr>
              <a:t>0</a:t>
            </a:r>
            <a:r>
              <a:rPr lang="ru-RU" altLang="ru-RU" sz="2800" b="1" dirty="0" smtClean="0">
                <a:latin typeface="Cambria" panose="02040503050406030204" pitchFamily="18" charset="0"/>
                <a:sym typeface="Symbol" pitchFamily="18" charset="2"/>
              </a:rPr>
              <a:t></a:t>
            </a:r>
            <a:r>
              <a:rPr lang="ru-RU" altLang="ru-RU" sz="2800" b="1" dirty="0" smtClean="0">
                <a:latin typeface="Cambria" panose="02040503050406030204" pitchFamily="18" charset="0"/>
              </a:rPr>
              <a:t> </a:t>
            </a:r>
            <a:endParaRPr lang="ru-RU" altLang="ru-RU" sz="2800" b="1" dirty="0">
              <a:latin typeface="Cambria" panose="02040503050406030204" pitchFamily="18" charset="0"/>
            </a:endParaRPr>
          </a:p>
        </p:txBody>
      </p:sp>
      <p:sp>
        <p:nvSpPr>
          <p:cNvPr id="80" name="Text Box 7"/>
          <p:cNvSpPr txBox="1">
            <a:spLocks noChangeArrowheads="1"/>
          </p:cNvSpPr>
          <p:nvPr/>
        </p:nvSpPr>
        <p:spPr bwMode="auto">
          <a:xfrm>
            <a:off x="-628650" y="554589"/>
            <a:ext cx="23050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 dirty="0" smtClean="0">
                <a:latin typeface="Cambria" panose="02040503050406030204" pitchFamily="18" charset="0"/>
              </a:rPr>
              <a:t>30</a:t>
            </a:r>
            <a:r>
              <a:rPr lang="ru-RU" altLang="ru-RU" sz="2800" b="1" dirty="0" smtClean="0">
                <a:latin typeface="Cambria" panose="02040503050406030204" pitchFamily="18" charset="0"/>
                <a:sym typeface="Symbol" pitchFamily="18" charset="2"/>
              </a:rPr>
              <a:t></a:t>
            </a:r>
            <a:r>
              <a:rPr lang="ru-RU" altLang="ru-RU" sz="2800" b="1" dirty="0" smtClean="0">
                <a:latin typeface="Cambria" panose="02040503050406030204" pitchFamily="18" charset="0"/>
              </a:rPr>
              <a:t> </a:t>
            </a:r>
            <a:endParaRPr lang="ru-RU" altLang="ru-RU" sz="2800" b="1" dirty="0">
              <a:latin typeface="Cambria" panose="02040503050406030204" pitchFamily="18" charset="0"/>
            </a:endParaRPr>
          </a:p>
        </p:txBody>
      </p:sp>
      <p:sp>
        <p:nvSpPr>
          <p:cNvPr id="82" name="Text Box 13"/>
          <p:cNvSpPr txBox="1">
            <a:spLocks noChangeArrowheads="1"/>
          </p:cNvSpPr>
          <p:nvPr/>
        </p:nvSpPr>
        <p:spPr bwMode="auto">
          <a:xfrm>
            <a:off x="7745896" y="1277699"/>
            <a:ext cx="16113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 smtClean="0">
                <a:latin typeface="Cambria" panose="02040503050406030204" pitchFamily="18" charset="0"/>
              </a:rPr>
              <a:t>60</a:t>
            </a:r>
            <a:r>
              <a:rPr lang="ru-RU" altLang="ru-RU" sz="2800" b="1" dirty="0">
                <a:latin typeface="Cambria" panose="02040503050406030204" pitchFamily="18" charset="0"/>
                <a:sym typeface="Symbol" pitchFamily="18" charset="2"/>
              </a:rPr>
              <a:t></a:t>
            </a:r>
            <a:r>
              <a:rPr lang="ru-RU" altLang="ru-RU" sz="2800" b="1" dirty="0"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83" name="Text Box 14"/>
          <p:cNvSpPr txBox="1">
            <a:spLocks noChangeArrowheads="1"/>
          </p:cNvSpPr>
          <p:nvPr/>
        </p:nvSpPr>
        <p:spPr bwMode="auto">
          <a:xfrm>
            <a:off x="2161430" y="578411"/>
            <a:ext cx="19060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 smtClean="0">
                <a:latin typeface="Cambria" panose="02040503050406030204" pitchFamily="18" charset="0"/>
              </a:rPr>
              <a:t>90</a:t>
            </a:r>
            <a:r>
              <a:rPr lang="ru-RU" altLang="ru-RU" sz="2800" b="1" dirty="0">
                <a:latin typeface="Cambria" panose="02040503050406030204" pitchFamily="18" charset="0"/>
                <a:sym typeface="Symbol" pitchFamily="18" charset="2"/>
              </a:rPr>
              <a:t></a:t>
            </a:r>
            <a:r>
              <a:rPr lang="ru-RU" altLang="ru-RU" sz="2800" b="1" dirty="0"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87" name="Text Box 18"/>
          <p:cNvSpPr txBox="1">
            <a:spLocks noChangeArrowheads="1"/>
          </p:cNvSpPr>
          <p:nvPr/>
        </p:nvSpPr>
        <p:spPr bwMode="auto">
          <a:xfrm>
            <a:off x="6323806" y="602216"/>
            <a:ext cx="27368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 dirty="0" smtClean="0">
                <a:latin typeface="Cambria" panose="02040503050406030204" pitchFamily="18" charset="0"/>
              </a:rPr>
              <a:t>180</a:t>
            </a:r>
            <a:r>
              <a:rPr lang="ru-RU" altLang="ru-RU" sz="2800" b="1" dirty="0" smtClean="0">
                <a:latin typeface="Cambria" panose="02040503050406030204" pitchFamily="18" charset="0"/>
                <a:sym typeface="Symbol" pitchFamily="18" charset="2"/>
              </a:rPr>
              <a:t></a:t>
            </a:r>
            <a:r>
              <a:rPr lang="ru-RU" altLang="ru-RU" sz="2800" b="1" dirty="0" smtClean="0">
                <a:latin typeface="Cambria" panose="02040503050406030204" pitchFamily="18" charset="0"/>
              </a:rPr>
              <a:t> </a:t>
            </a:r>
            <a:endParaRPr lang="ru-RU" altLang="ru-RU" sz="2800" b="1" dirty="0">
              <a:latin typeface="Cambria" panose="02040503050406030204" pitchFamily="18" charset="0"/>
            </a:endParaRPr>
          </a:p>
        </p:txBody>
      </p:sp>
      <p:sp>
        <p:nvSpPr>
          <p:cNvPr id="93" name="Text Box 15"/>
          <p:cNvSpPr txBox="1">
            <a:spLocks noChangeArrowheads="1"/>
          </p:cNvSpPr>
          <p:nvPr/>
        </p:nvSpPr>
        <p:spPr bwMode="auto">
          <a:xfrm>
            <a:off x="4793577" y="4572921"/>
            <a:ext cx="110783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latin typeface="Cambria" panose="02040503050406030204" pitchFamily="18" charset="0"/>
              </a:rPr>
              <a:t> </a:t>
            </a:r>
            <a:r>
              <a:rPr lang="ru-RU" altLang="ru-RU" sz="2400" b="1" dirty="0" smtClean="0">
                <a:solidFill>
                  <a:srgbClr val="FF6600"/>
                </a:solidFill>
                <a:latin typeface="Cambria" panose="02040503050406030204" pitchFamily="18" charset="0"/>
              </a:rPr>
              <a:t>330</a:t>
            </a:r>
            <a:r>
              <a:rPr lang="ru-RU" altLang="ru-RU" sz="2400" b="1" dirty="0">
                <a:solidFill>
                  <a:srgbClr val="FF6600"/>
                </a:solidFill>
                <a:latin typeface="Cambria" panose="02040503050406030204" pitchFamily="18" charset="0"/>
                <a:sym typeface="Symbol" pitchFamily="18" charset="2"/>
              </a:rPr>
              <a:t></a:t>
            </a:r>
            <a:r>
              <a:rPr lang="ru-RU" altLang="ru-RU" sz="2800" b="1" dirty="0"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94" name="Text Box 16"/>
          <p:cNvSpPr txBox="1">
            <a:spLocks noChangeArrowheads="1"/>
          </p:cNvSpPr>
          <p:nvPr/>
        </p:nvSpPr>
        <p:spPr bwMode="auto">
          <a:xfrm>
            <a:off x="2802186" y="4919097"/>
            <a:ext cx="10361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 smtClean="0">
                <a:latin typeface="Cambria" panose="02040503050406030204" pitchFamily="18" charset="0"/>
              </a:rPr>
              <a:t> </a:t>
            </a:r>
            <a:r>
              <a:rPr lang="ru-RU" altLang="ru-RU" sz="2400" b="1" dirty="0" smtClean="0">
                <a:solidFill>
                  <a:srgbClr val="FF6600"/>
                </a:solidFill>
                <a:latin typeface="Cambria" panose="02040503050406030204" pitchFamily="18" charset="0"/>
              </a:rPr>
              <a:t>240</a:t>
            </a:r>
            <a:r>
              <a:rPr lang="ru-RU" altLang="ru-RU" sz="2800" b="1" dirty="0" smtClean="0">
                <a:solidFill>
                  <a:srgbClr val="FF6600"/>
                </a:solidFill>
                <a:latin typeface="Cambria" panose="02040503050406030204" pitchFamily="18" charset="0"/>
                <a:sym typeface="Symbol" pitchFamily="18" charset="2"/>
              </a:rPr>
              <a:t></a:t>
            </a:r>
            <a:r>
              <a:rPr lang="ru-RU" altLang="ru-RU" sz="2800" b="1" dirty="0" smtClean="0">
                <a:solidFill>
                  <a:srgbClr val="FF6600"/>
                </a:solidFill>
                <a:latin typeface="Cambria" panose="02040503050406030204" pitchFamily="18" charset="0"/>
              </a:rPr>
              <a:t> </a:t>
            </a:r>
            <a:endParaRPr lang="ru-RU" altLang="ru-RU" sz="2800" b="1" dirty="0">
              <a:solidFill>
                <a:srgbClr val="FF6600"/>
              </a:solidFill>
              <a:latin typeface="Cambria" panose="02040503050406030204" pitchFamily="18" charset="0"/>
            </a:endParaRPr>
          </a:p>
        </p:txBody>
      </p:sp>
      <p:sp>
        <p:nvSpPr>
          <p:cNvPr id="95" name="Text Box 17"/>
          <p:cNvSpPr txBox="1">
            <a:spLocks noChangeArrowheads="1"/>
          </p:cNvSpPr>
          <p:nvPr/>
        </p:nvSpPr>
        <p:spPr bwMode="auto">
          <a:xfrm>
            <a:off x="7098672" y="602216"/>
            <a:ext cx="29162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 dirty="0" smtClean="0">
                <a:latin typeface="Cambria" panose="02040503050406030204" pitchFamily="18" charset="0"/>
              </a:rPr>
              <a:t>270</a:t>
            </a:r>
            <a:r>
              <a:rPr lang="ru-RU" altLang="ru-RU" sz="2800" b="1" dirty="0">
                <a:latin typeface="Cambria" panose="02040503050406030204" pitchFamily="18" charset="0"/>
                <a:sym typeface="Symbol" pitchFamily="18" charset="2"/>
              </a:rPr>
              <a:t></a:t>
            </a:r>
            <a:r>
              <a:rPr lang="ru-RU" altLang="ru-RU" sz="2800" b="1" dirty="0"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96" name="Text Box 18"/>
          <p:cNvSpPr txBox="1">
            <a:spLocks noChangeArrowheads="1"/>
          </p:cNvSpPr>
          <p:nvPr/>
        </p:nvSpPr>
        <p:spPr bwMode="auto">
          <a:xfrm>
            <a:off x="5367793" y="596846"/>
            <a:ext cx="27368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 dirty="0" smtClean="0">
                <a:latin typeface="Cambria" panose="02040503050406030204" pitchFamily="18" charset="0"/>
              </a:rPr>
              <a:t>330</a:t>
            </a:r>
            <a:r>
              <a:rPr lang="ru-RU" altLang="ru-RU" sz="2800" b="1" dirty="0">
                <a:latin typeface="Cambria" panose="02040503050406030204" pitchFamily="18" charset="0"/>
                <a:sym typeface="Symbol" pitchFamily="18" charset="2"/>
              </a:rPr>
              <a:t></a:t>
            </a:r>
            <a:r>
              <a:rPr lang="ru-RU" altLang="ru-RU" sz="2800" b="1" dirty="0"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99" name="Text Box 7"/>
          <p:cNvSpPr txBox="1">
            <a:spLocks noChangeArrowheads="1"/>
          </p:cNvSpPr>
          <p:nvPr/>
        </p:nvSpPr>
        <p:spPr bwMode="auto">
          <a:xfrm>
            <a:off x="-636525" y="935385"/>
            <a:ext cx="23050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 dirty="0" smtClean="0">
                <a:latin typeface="Cambria" panose="02040503050406030204" pitchFamily="18" charset="0"/>
              </a:rPr>
              <a:t>-30</a:t>
            </a:r>
            <a:r>
              <a:rPr lang="ru-RU" altLang="ru-RU" sz="2800" b="1" dirty="0" smtClean="0">
                <a:latin typeface="Cambria" panose="02040503050406030204" pitchFamily="18" charset="0"/>
                <a:sym typeface="Symbol" pitchFamily="18" charset="2"/>
              </a:rPr>
              <a:t></a:t>
            </a:r>
            <a:r>
              <a:rPr lang="ru-RU" altLang="ru-RU" sz="2800" b="1" dirty="0" smtClean="0">
                <a:latin typeface="Cambria" panose="02040503050406030204" pitchFamily="18" charset="0"/>
              </a:rPr>
              <a:t> </a:t>
            </a:r>
            <a:endParaRPr lang="ru-RU" altLang="ru-RU" sz="2800" b="1" dirty="0">
              <a:latin typeface="Cambria" panose="02040503050406030204" pitchFamily="18" charset="0"/>
            </a:endParaRPr>
          </a:p>
        </p:txBody>
      </p:sp>
      <p:sp>
        <p:nvSpPr>
          <p:cNvPr id="100" name="Text Box 12"/>
          <p:cNvSpPr txBox="1">
            <a:spLocks noChangeArrowheads="1"/>
          </p:cNvSpPr>
          <p:nvPr/>
        </p:nvSpPr>
        <p:spPr bwMode="auto">
          <a:xfrm>
            <a:off x="160338" y="936523"/>
            <a:ext cx="23050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 dirty="0" smtClean="0">
                <a:latin typeface="Cambria" panose="02040503050406030204" pitchFamily="18" charset="0"/>
              </a:rPr>
              <a:t> -45</a:t>
            </a:r>
            <a:r>
              <a:rPr lang="ru-RU" altLang="ru-RU" sz="2800" b="1" dirty="0" smtClean="0">
                <a:latin typeface="Cambria" panose="02040503050406030204" pitchFamily="18" charset="0"/>
                <a:sym typeface="Symbol" pitchFamily="18" charset="2"/>
              </a:rPr>
              <a:t></a:t>
            </a:r>
            <a:r>
              <a:rPr lang="ru-RU" altLang="ru-RU" sz="2800" b="1" dirty="0" smtClean="0">
                <a:latin typeface="Cambria" panose="02040503050406030204" pitchFamily="18" charset="0"/>
              </a:rPr>
              <a:t> </a:t>
            </a:r>
            <a:endParaRPr lang="ru-RU" altLang="ru-RU" sz="2800" b="1" dirty="0">
              <a:latin typeface="Cambria" panose="02040503050406030204" pitchFamily="18" charset="0"/>
            </a:endParaRPr>
          </a:p>
        </p:txBody>
      </p:sp>
      <p:sp>
        <p:nvSpPr>
          <p:cNvPr id="101" name="Text Box 14"/>
          <p:cNvSpPr txBox="1">
            <a:spLocks noChangeArrowheads="1"/>
          </p:cNvSpPr>
          <p:nvPr/>
        </p:nvSpPr>
        <p:spPr bwMode="auto">
          <a:xfrm>
            <a:off x="1256758" y="941535"/>
            <a:ext cx="19060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 smtClean="0">
                <a:latin typeface="Cambria" panose="02040503050406030204" pitchFamily="18" charset="0"/>
              </a:rPr>
              <a:t>-120</a:t>
            </a:r>
            <a:r>
              <a:rPr lang="ru-RU" altLang="ru-RU" sz="2800" b="1" dirty="0">
                <a:latin typeface="Cambria" panose="02040503050406030204" pitchFamily="18" charset="0"/>
                <a:sym typeface="Symbol" pitchFamily="18" charset="2"/>
              </a:rPr>
              <a:t></a:t>
            </a:r>
            <a:r>
              <a:rPr lang="ru-RU" altLang="ru-RU" sz="2800" b="1" dirty="0"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102" name="Text Box 18"/>
          <p:cNvSpPr txBox="1">
            <a:spLocks noChangeArrowheads="1"/>
          </p:cNvSpPr>
          <p:nvPr/>
        </p:nvSpPr>
        <p:spPr bwMode="auto">
          <a:xfrm>
            <a:off x="1831975" y="943250"/>
            <a:ext cx="27368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 dirty="0" smtClean="0">
                <a:latin typeface="Cambria" panose="02040503050406030204" pitchFamily="18" charset="0"/>
              </a:rPr>
              <a:t>-150</a:t>
            </a:r>
            <a:r>
              <a:rPr lang="ru-RU" altLang="ru-RU" sz="2800" b="1" dirty="0">
                <a:latin typeface="Cambria" panose="02040503050406030204" pitchFamily="18" charset="0"/>
                <a:sym typeface="Symbol" pitchFamily="18" charset="2"/>
              </a:rPr>
              <a:t></a:t>
            </a:r>
            <a:r>
              <a:rPr lang="ru-RU" altLang="ru-RU" sz="2800" b="1" dirty="0"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103" name="Text Box 7"/>
          <p:cNvSpPr txBox="1">
            <a:spLocks noChangeArrowheads="1"/>
          </p:cNvSpPr>
          <p:nvPr/>
        </p:nvSpPr>
        <p:spPr bwMode="auto">
          <a:xfrm>
            <a:off x="6477000" y="896699"/>
            <a:ext cx="23050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 dirty="0" smtClean="0">
                <a:latin typeface="Cambria" panose="02040503050406030204" pitchFamily="18" charset="0"/>
              </a:rPr>
              <a:t>120</a:t>
            </a:r>
            <a:r>
              <a:rPr lang="ru-RU" altLang="ru-RU" sz="2800" b="1" dirty="0" smtClean="0">
                <a:latin typeface="Cambria" panose="02040503050406030204" pitchFamily="18" charset="0"/>
                <a:sym typeface="Symbol" pitchFamily="18" charset="2"/>
              </a:rPr>
              <a:t></a:t>
            </a:r>
            <a:r>
              <a:rPr lang="ru-RU" altLang="ru-RU" sz="2800" b="1" dirty="0" smtClean="0">
                <a:latin typeface="Cambria" panose="02040503050406030204" pitchFamily="18" charset="0"/>
              </a:rPr>
              <a:t> </a:t>
            </a:r>
            <a:endParaRPr lang="ru-RU" altLang="ru-RU" sz="2800" b="1" dirty="0">
              <a:latin typeface="Cambria" panose="02040503050406030204" pitchFamily="18" charset="0"/>
            </a:endParaRPr>
          </a:p>
        </p:txBody>
      </p:sp>
      <p:sp>
        <p:nvSpPr>
          <p:cNvPr id="105" name="Text Box 14"/>
          <p:cNvSpPr txBox="1">
            <a:spLocks noChangeArrowheads="1"/>
          </p:cNvSpPr>
          <p:nvPr/>
        </p:nvSpPr>
        <p:spPr bwMode="auto">
          <a:xfrm>
            <a:off x="7664478" y="922895"/>
            <a:ext cx="19060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 smtClean="0">
                <a:latin typeface="Cambria" panose="02040503050406030204" pitchFamily="18" charset="0"/>
              </a:rPr>
              <a:t>360</a:t>
            </a:r>
            <a:r>
              <a:rPr lang="ru-RU" altLang="ru-RU" sz="2800" b="1" dirty="0">
                <a:latin typeface="Cambria" panose="02040503050406030204" pitchFamily="18" charset="0"/>
                <a:sym typeface="Symbol" pitchFamily="18" charset="2"/>
              </a:rPr>
              <a:t></a:t>
            </a:r>
            <a:r>
              <a:rPr lang="ru-RU" altLang="ru-RU" sz="2800" b="1" dirty="0"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106" name="Text Box 18"/>
          <p:cNvSpPr txBox="1">
            <a:spLocks noChangeArrowheads="1"/>
          </p:cNvSpPr>
          <p:nvPr/>
        </p:nvSpPr>
        <p:spPr bwMode="auto">
          <a:xfrm>
            <a:off x="5299075" y="896699"/>
            <a:ext cx="27368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 dirty="0" smtClean="0">
                <a:latin typeface="Cambria" panose="02040503050406030204" pitchFamily="18" charset="0"/>
              </a:rPr>
              <a:t>-135</a:t>
            </a:r>
            <a:r>
              <a:rPr lang="ru-RU" altLang="ru-RU" sz="2800" b="1" dirty="0" smtClean="0">
                <a:latin typeface="Cambria" panose="02040503050406030204" pitchFamily="18" charset="0"/>
                <a:sym typeface="Symbol" pitchFamily="18" charset="2"/>
              </a:rPr>
              <a:t></a:t>
            </a:r>
            <a:r>
              <a:rPr lang="ru-RU" altLang="ru-RU" sz="2800" b="1" dirty="0" smtClean="0">
                <a:latin typeface="Cambria" panose="02040503050406030204" pitchFamily="18" charset="0"/>
              </a:rPr>
              <a:t> </a:t>
            </a:r>
            <a:endParaRPr lang="ru-RU" altLang="ru-RU" sz="2800" b="1" dirty="0">
              <a:latin typeface="Cambria" panose="02040503050406030204" pitchFamily="18" charset="0"/>
            </a:endParaRPr>
          </a:p>
        </p:txBody>
      </p:sp>
      <p:sp>
        <p:nvSpPr>
          <p:cNvPr id="107" name="Text Box 13"/>
          <p:cNvSpPr txBox="1">
            <a:spLocks noChangeArrowheads="1"/>
          </p:cNvSpPr>
          <p:nvPr/>
        </p:nvSpPr>
        <p:spPr bwMode="auto">
          <a:xfrm>
            <a:off x="6780136" y="1246277"/>
            <a:ext cx="16113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 smtClean="0">
                <a:latin typeface="Cambria" panose="02040503050406030204" pitchFamily="18" charset="0"/>
              </a:rPr>
              <a:t>-210</a:t>
            </a:r>
            <a:r>
              <a:rPr lang="ru-RU" altLang="ru-RU" sz="2800" b="1" dirty="0">
                <a:latin typeface="Cambria" panose="02040503050406030204" pitchFamily="18" charset="0"/>
                <a:sym typeface="Symbol" pitchFamily="18" charset="2"/>
              </a:rPr>
              <a:t></a:t>
            </a:r>
            <a:r>
              <a:rPr lang="ru-RU" altLang="ru-RU" sz="2800" b="1" dirty="0"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108" name="Text Box 13"/>
          <p:cNvSpPr txBox="1">
            <a:spLocks noChangeArrowheads="1"/>
          </p:cNvSpPr>
          <p:nvPr/>
        </p:nvSpPr>
        <p:spPr bwMode="auto">
          <a:xfrm>
            <a:off x="2122487" y="2451476"/>
            <a:ext cx="16113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FF6600"/>
                </a:solidFill>
                <a:latin typeface="Cambria" panose="02040503050406030204" pitchFamily="18" charset="0"/>
              </a:rPr>
              <a:t>-210</a:t>
            </a:r>
            <a:r>
              <a:rPr lang="ru-RU" altLang="ru-RU" sz="2400" b="1" dirty="0">
                <a:solidFill>
                  <a:srgbClr val="FF6600"/>
                </a:solidFill>
                <a:latin typeface="Cambria" panose="02040503050406030204" pitchFamily="18" charset="0"/>
                <a:sym typeface="Symbol" pitchFamily="18" charset="2"/>
              </a:rPr>
              <a:t></a:t>
            </a:r>
            <a:r>
              <a:rPr lang="ru-RU" altLang="ru-RU" sz="2400" b="1" dirty="0">
                <a:solidFill>
                  <a:srgbClr val="FF6600"/>
                </a:solidFill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109" name="Text Box 7"/>
          <p:cNvSpPr txBox="1">
            <a:spLocks noChangeArrowheads="1"/>
          </p:cNvSpPr>
          <p:nvPr/>
        </p:nvSpPr>
        <p:spPr bwMode="auto">
          <a:xfrm>
            <a:off x="381221" y="1367393"/>
            <a:ext cx="23050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 dirty="0" smtClean="0">
                <a:latin typeface="Cambria" panose="02040503050406030204" pitchFamily="18" charset="0"/>
              </a:rPr>
              <a:t>405</a:t>
            </a:r>
            <a:r>
              <a:rPr lang="ru-RU" altLang="ru-RU" sz="2800" b="1" dirty="0" smtClean="0">
                <a:latin typeface="Cambria" panose="02040503050406030204" pitchFamily="18" charset="0"/>
                <a:sym typeface="Symbol" pitchFamily="18" charset="2"/>
              </a:rPr>
              <a:t></a:t>
            </a:r>
            <a:r>
              <a:rPr lang="ru-RU" altLang="ru-RU" sz="2800" b="1" dirty="0" smtClean="0">
                <a:latin typeface="Cambria" panose="02040503050406030204" pitchFamily="18" charset="0"/>
              </a:rPr>
              <a:t> </a:t>
            </a:r>
            <a:endParaRPr lang="ru-RU" altLang="ru-RU" sz="2800" b="1" dirty="0">
              <a:latin typeface="Cambria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" y="701108"/>
            <a:ext cx="634206" cy="23541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Прямоугольник 111"/>
          <p:cNvSpPr/>
          <p:nvPr/>
        </p:nvSpPr>
        <p:spPr>
          <a:xfrm>
            <a:off x="862806" y="655359"/>
            <a:ext cx="387975" cy="33467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Прямоугольник 112"/>
          <p:cNvSpPr/>
          <p:nvPr/>
        </p:nvSpPr>
        <p:spPr>
          <a:xfrm>
            <a:off x="1329593" y="663524"/>
            <a:ext cx="541275" cy="39787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Прямоугольник 113"/>
          <p:cNvSpPr/>
          <p:nvPr/>
        </p:nvSpPr>
        <p:spPr>
          <a:xfrm>
            <a:off x="1981200" y="701108"/>
            <a:ext cx="685799" cy="30690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Прямоугольник 114"/>
          <p:cNvSpPr/>
          <p:nvPr/>
        </p:nvSpPr>
        <p:spPr>
          <a:xfrm>
            <a:off x="2766606" y="673917"/>
            <a:ext cx="677862" cy="47652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рямоугольник 115"/>
          <p:cNvSpPr/>
          <p:nvPr/>
        </p:nvSpPr>
        <p:spPr>
          <a:xfrm>
            <a:off x="192040" y="982076"/>
            <a:ext cx="677862" cy="47652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рямоугольник 116"/>
          <p:cNvSpPr/>
          <p:nvPr/>
        </p:nvSpPr>
        <p:spPr>
          <a:xfrm>
            <a:off x="1062459" y="1008012"/>
            <a:ext cx="677862" cy="47652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Прямоугольник 117"/>
          <p:cNvSpPr/>
          <p:nvPr/>
        </p:nvSpPr>
        <p:spPr>
          <a:xfrm>
            <a:off x="1870869" y="959868"/>
            <a:ext cx="677862" cy="47652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Прямоугольник 118"/>
          <p:cNvSpPr/>
          <p:nvPr/>
        </p:nvSpPr>
        <p:spPr>
          <a:xfrm>
            <a:off x="2823911" y="961639"/>
            <a:ext cx="677862" cy="47652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Прямоугольник 119"/>
          <p:cNvSpPr/>
          <p:nvPr/>
        </p:nvSpPr>
        <p:spPr>
          <a:xfrm>
            <a:off x="184944" y="1432729"/>
            <a:ext cx="677862" cy="47652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Прямоугольник 120"/>
          <p:cNvSpPr/>
          <p:nvPr/>
        </p:nvSpPr>
        <p:spPr>
          <a:xfrm>
            <a:off x="1154355" y="1390738"/>
            <a:ext cx="677862" cy="47652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Прямоугольник 121"/>
          <p:cNvSpPr/>
          <p:nvPr/>
        </p:nvSpPr>
        <p:spPr>
          <a:xfrm>
            <a:off x="5380038" y="658434"/>
            <a:ext cx="677862" cy="47652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рямоугольник 122"/>
          <p:cNvSpPr/>
          <p:nvPr/>
        </p:nvSpPr>
        <p:spPr>
          <a:xfrm>
            <a:off x="6372564" y="655359"/>
            <a:ext cx="677862" cy="47652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Прямоугольник 123"/>
          <p:cNvSpPr/>
          <p:nvPr/>
        </p:nvSpPr>
        <p:spPr>
          <a:xfrm>
            <a:off x="7363606" y="673918"/>
            <a:ext cx="677862" cy="47652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Прямоугольник 124"/>
          <p:cNvSpPr/>
          <p:nvPr/>
        </p:nvSpPr>
        <p:spPr>
          <a:xfrm>
            <a:off x="8159026" y="608434"/>
            <a:ext cx="677862" cy="47652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Прямоугольник 125"/>
          <p:cNvSpPr/>
          <p:nvPr/>
        </p:nvSpPr>
        <p:spPr>
          <a:xfrm>
            <a:off x="5301725" y="978782"/>
            <a:ext cx="677862" cy="47652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рямоугольник 126"/>
          <p:cNvSpPr/>
          <p:nvPr/>
        </p:nvSpPr>
        <p:spPr>
          <a:xfrm>
            <a:off x="6364434" y="949469"/>
            <a:ext cx="677862" cy="47652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Прямоугольник 127"/>
          <p:cNvSpPr/>
          <p:nvPr/>
        </p:nvSpPr>
        <p:spPr>
          <a:xfrm>
            <a:off x="7290594" y="975529"/>
            <a:ext cx="677862" cy="47652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рямоугольник 128"/>
          <p:cNvSpPr/>
          <p:nvPr/>
        </p:nvSpPr>
        <p:spPr>
          <a:xfrm>
            <a:off x="8246414" y="943250"/>
            <a:ext cx="677862" cy="47652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рямоугольник 129"/>
          <p:cNvSpPr/>
          <p:nvPr/>
        </p:nvSpPr>
        <p:spPr>
          <a:xfrm>
            <a:off x="7252246" y="1302632"/>
            <a:ext cx="677862" cy="47652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Прямоугольник 130"/>
          <p:cNvSpPr/>
          <p:nvPr/>
        </p:nvSpPr>
        <p:spPr>
          <a:xfrm>
            <a:off x="8212621" y="1353900"/>
            <a:ext cx="677862" cy="47652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Text Box 7"/>
          <p:cNvSpPr txBox="1">
            <a:spLocks noChangeArrowheads="1"/>
          </p:cNvSpPr>
          <p:nvPr/>
        </p:nvSpPr>
        <p:spPr bwMode="auto">
          <a:xfrm>
            <a:off x="4637509" y="2037863"/>
            <a:ext cx="9696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FF6600"/>
                </a:solidFill>
                <a:latin typeface="Cambria" panose="02040503050406030204" pitchFamily="18" charset="0"/>
              </a:rPr>
              <a:t>405</a:t>
            </a:r>
            <a:r>
              <a:rPr lang="ru-RU" altLang="ru-RU" sz="2400" b="1" dirty="0" smtClean="0">
                <a:solidFill>
                  <a:srgbClr val="FF6600"/>
                </a:solidFill>
                <a:latin typeface="Cambria" panose="02040503050406030204" pitchFamily="18" charset="0"/>
                <a:sym typeface="Symbol" pitchFamily="18" charset="2"/>
              </a:rPr>
              <a:t></a:t>
            </a:r>
            <a:r>
              <a:rPr lang="ru-RU" altLang="ru-RU" sz="2400" b="1" dirty="0" smtClean="0">
                <a:solidFill>
                  <a:srgbClr val="FF6600"/>
                </a:solidFill>
                <a:latin typeface="Cambria" panose="02040503050406030204" pitchFamily="18" charset="0"/>
              </a:rPr>
              <a:t> </a:t>
            </a:r>
            <a:endParaRPr lang="ru-RU" altLang="ru-RU" sz="2400" b="1" dirty="0">
              <a:solidFill>
                <a:srgbClr val="FF6600"/>
              </a:solidFill>
              <a:latin typeface="Cambria" panose="02040503050406030204" pitchFamily="18" charset="0"/>
            </a:endParaRPr>
          </a:p>
        </p:txBody>
      </p:sp>
      <p:sp>
        <p:nvSpPr>
          <p:cNvPr id="132" name="Text Box 374"/>
          <p:cNvSpPr txBox="1">
            <a:spLocks noChangeArrowheads="1"/>
          </p:cNvSpPr>
          <p:nvPr/>
        </p:nvSpPr>
        <p:spPr bwMode="auto">
          <a:xfrm>
            <a:off x="6474619" y="3802995"/>
            <a:ext cx="99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rgbClr val="FF6600"/>
                </a:solidFill>
                <a:latin typeface="Cambria" panose="02040503050406030204" pitchFamily="18" charset="0"/>
              </a:rPr>
              <a:t>360</a:t>
            </a:r>
            <a:r>
              <a:rPr lang="en-US" sz="2400" b="1" dirty="0">
                <a:solidFill>
                  <a:srgbClr val="FF6600"/>
                </a:solidFill>
                <a:latin typeface="Cambria" panose="02040503050406030204" pitchFamily="18" charset="0"/>
              </a:rPr>
              <a:t>°</a:t>
            </a:r>
          </a:p>
        </p:txBody>
      </p:sp>
      <p:sp>
        <p:nvSpPr>
          <p:cNvPr id="111" name="Oval 386"/>
          <p:cNvSpPr>
            <a:spLocks noChangeArrowheads="1"/>
          </p:cNvSpPr>
          <p:nvPr/>
        </p:nvSpPr>
        <p:spPr bwMode="auto">
          <a:xfrm>
            <a:off x="3124200" y="5501709"/>
            <a:ext cx="179388" cy="179388"/>
          </a:xfrm>
          <a:prstGeom prst="ellipse">
            <a:avLst/>
          </a:prstGeom>
          <a:solidFill>
            <a:srgbClr val="00CCFF"/>
          </a:solidFill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>
              <a:solidFill>
                <a:srgbClr val="FF3300"/>
              </a:solidFill>
            </a:endParaRPr>
          </a:p>
        </p:txBody>
      </p:sp>
      <p:sp>
        <p:nvSpPr>
          <p:cNvPr id="133" name="Oval 378"/>
          <p:cNvSpPr>
            <a:spLocks noChangeArrowheads="1"/>
          </p:cNvSpPr>
          <p:nvPr/>
        </p:nvSpPr>
        <p:spPr bwMode="auto">
          <a:xfrm>
            <a:off x="5724659" y="2130510"/>
            <a:ext cx="179388" cy="179388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800">
              <a:solidFill>
                <a:srgbClr val="FF3300"/>
              </a:solidFill>
            </a:endParaRPr>
          </a:p>
        </p:txBody>
      </p:sp>
      <p:sp>
        <p:nvSpPr>
          <p:cNvPr id="134" name="Oval 379"/>
          <p:cNvSpPr>
            <a:spLocks noChangeArrowheads="1"/>
          </p:cNvSpPr>
          <p:nvPr/>
        </p:nvSpPr>
        <p:spPr bwMode="auto">
          <a:xfrm>
            <a:off x="6019175" y="4738915"/>
            <a:ext cx="179388" cy="179388"/>
          </a:xfrm>
          <a:prstGeom prst="ellipse">
            <a:avLst/>
          </a:prstGeom>
          <a:solidFill>
            <a:srgbClr val="00CCFF"/>
          </a:solidFill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800">
              <a:solidFill>
                <a:srgbClr val="FF3300"/>
              </a:solidFill>
            </a:endParaRPr>
          </a:p>
        </p:txBody>
      </p:sp>
      <p:sp>
        <p:nvSpPr>
          <p:cNvPr id="135" name="Oval 383"/>
          <p:cNvSpPr>
            <a:spLocks noChangeArrowheads="1"/>
          </p:cNvSpPr>
          <p:nvPr/>
        </p:nvSpPr>
        <p:spPr bwMode="auto">
          <a:xfrm>
            <a:off x="2287712" y="2596130"/>
            <a:ext cx="179388" cy="179388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>
              <a:solidFill>
                <a:srgbClr val="FF3300"/>
              </a:solidFill>
            </a:endParaRPr>
          </a:p>
        </p:txBody>
      </p:sp>
      <p:sp>
        <p:nvSpPr>
          <p:cNvPr id="136" name="Стрелка вправо 135">
            <a:hlinkClick r:id="rId2" action="ppaction://hlinksldjump"/>
          </p:cNvPr>
          <p:cNvSpPr/>
          <p:nvPr/>
        </p:nvSpPr>
        <p:spPr>
          <a:xfrm>
            <a:off x="76200" y="6400800"/>
            <a:ext cx="381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11113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5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5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5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5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5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5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5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5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5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5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5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5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5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5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5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5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5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5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5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5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5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5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5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5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5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5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5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5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5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5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5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5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5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5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5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5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5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5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5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5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5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45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45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45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5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5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45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5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45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45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45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45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45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45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45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45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45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5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45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45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45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45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45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00"/>
                                        <p:tgtEl>
                                          <p:spTgt spid="45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4" dur="500"/>
                                        <p:tgtEl>
                                          <p:spTgt spid="45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45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45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45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45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45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45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</p:childTnLst>
        </p:cTn>
      </p:par>
    </p:tnLst>
    <p:bldLst>
      <p:bldP spid="45428" grpId="0" animBg="1"/>
      <p:bldP spid="45429" grpId="0" animBg="1"/>
      <p:bldP spid="45430" grpId="0"/>
      <p:bldP spid="45431" grpId="0" animBg="1"/>
      <p:bldP spid="45432" grpId="0"/>
      <p:bldP spid="45433" grpId="0" animBg="1"/>
      <p:bldP spid="45434" grpId="0" animBg="1"/>
      <p:bldP spid="45435" grpId="0" animBg="1"/>
      <p:bldP spid="45436" grpId="0" animBg="1"/>
      <p:bldP spid="45437" grpId="1" animBg="1"/>
      <p:bldP spid="45439" grpId="0" animBg="1"/>
      <p:bldP spid="45440" grpId="0" animBg="1"/>
      <p:bldP spid="45441" grpId="0" animBg="1"/>
      <p:bldP spid="45442" grpId="0" animBg="1"/>
      <p:bldP spid="45443" grpId="0" animBg="1"/>
      <p:bldP spid="45444" grpId="0" animBg="1"/>
      <p:bldP spid="45446" grpId="0"/>
      <p:bldP spid="45447" grpId="0"/>
      <p:bldP spid="45448" grpId="0"/>
      <p:bldP spid="45449" grpId="0"/>
      <p:bldP spid="45450" grpId="0"/>
      <p:bldP spid="45451" grpId="0"/>
      <p:bldP spid="45452" grpId="1"/>
      <p:bldP spid="45453" grpId="0"/>
      <p:bldP spid="45454" grpId="0"/>
      <p:bldP spid="45455" grpId="0"/>
      <p:bldP spid="45456" grpId="0"/>
      <p:bldP spid="45457" grpId="0"/>
      <p:bldP spid="45458" grpId="0"/>
      <p:bldP spid="45459" grpId="0"/>
      <p:bldP spid="45462" grpId="0" animBg="1"/>
      <p:bldP spid="45463" grpId="0" animBg="1"/>
      <p:bldP spid="45463" grpId="1" animBg="1"/>
      <p:bldP spid="93" grpId="0"/>
      <p:bldP spid="94" grpId="0"/>
      <p:bldP spid="108" grpId="0"/>
      <p:bldP spid="110" grpId="0"/>
      <p:bldP spid="132" grpId="0"/>
      <p:bldP spid="111" grpId="0" animBg="1"/>
      <p:bldP spid="133" grpId="0" animBg="1"/>
      <p:bldP spid="134" grpId="0" animBg="1"/>
      <p:bldP spid="13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4953000" y="3733800"/>
            <a:ext cx="1079500" cy="1079500"/>
          </a:xfrm>
          <a:prstGeom prst="rect">
            <a:avLst/>
          </a:prstGeom>
          <a:noFill/>
          <a:ln w="3175">
            <a:solidFill>
              <a:srgbClr val="F8F8F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4953000" y="1600200"/>
            <a:ext cx="1079500" cy="1079500"/>
          </a:xfrm>
          <a:prstGeom prst="rect">
            <a:avLst/>
          </a:prstGeom>
          <a:noFill/>
          <a:ln w="3175">
            <a:solidFill>
              <a:srgbClr val="F8F8F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4953000" y="2667000"/>
            <a:ext cx="1079500" cy="1079500"/>
          </a:xfrm>
          <a:prstGeom prst="rect">
            <a:avLst/>
          </a:prstGeom>
          <a:noFill/>
          <a:ln w="3175">
            <a:solidFill>
              <a:srgbClr val="F8F8F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6019800" y="3733800"/>
            <a:ext cx="1079500" cy="1079500"/>
          </a:xfrm>
          <a:prstGeom prst="rect">
            <a:avLst/>
          </a:prstGeom>
          <a:noFill/>
          <a:ln w="3175">
            <a:solidFill>
              <a:srgbClr val="F8F8F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6019800" y="2667000"/>
            <a:ext cx="1079500" cy="1079500"/>
          </a:xfrm>
          <a:prstGeom prst="rect">
            <a:avLst/>
          </a:prstGeom>
          <a:noFill/>
          <a:ln w="3175">
            <a:solidFill>
              <a:srgbClr val="F8F8F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6019800" y="1600200"/>
            <a:ext cx="1079500" cy="1079500"/>
          </a:xfrm>
          <a:prstGeom prst="rect">
            <a:avLst/>
          </a:prstGeom>
          <a:noFill/>
          <a:ln w="3175">
            <a:solidFill>
              <a:srgbClr val="F8F8F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2819400" y="3733800"/>
            <a:ext cx="1079500" cy="1079500"/>
          </a:xfrm>
          <a:prstGeom prst="rect">
            <a:avLst/>
          </a:prstGeom>
          <a:noFill/>
          <a:ln w="3175">
            <a:solidFill>
              <a:srgbClr val="F8F8F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40" name="Rectangle 12"/>
          <p:cNvSpPr>
            <a:spLocks noChangeArrowheads="1"/>
          </p:cNvSpPr>
          <p:nvPr/>
        </p:nvSpPr>
        <p:spPr bwMode="auto">
          <a:xfrm>
            <a:off x="2819400" y="1600200"/>
            <a:ext cx="1079500" cy="1079500"/>
          </a:xfrm>
          <a:prstGeom prst="rect">
            <a:avLst/>
          </a:prstGeom>
          <a:noFill/>
          <a:ln w="3175">
            <a:solidFill>
              <a:srgbClr val="F8F8F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41" name="Rectangle 13"/>
          <p:cNvSpPr>
            <a:spLocks noChangeArrowheads="1"/>
          </p:cNvSpPr>
          <p:nvPr/>
        </p:nvSpPr>
        <p:spPr bwMode="auto">
          <a:xfrm>
            <a:off x="2819400" y="2667000"/>
            <a:ext cx="1079500" cy="1079500"/>
          </a:xfrm>
          <a:prstGeom prst="rect">
            <a:avLst/>
          </a:prstGeom>
          <a:noFill/>
          <a:ln w="3175">
            <a:solidFill>
              <a:srgbClr val="F8F8F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42" name="Rectangle 14"/>
          <p:cNvSpPr>
            <a:spLocks noChangeArrowheads="1"/>
          </p:cNvSpPr>
          <p:nvPr/>
        </p:nvSpPr>
        <p:spPr bwMode="auto">
          <a:xfrm>
            <a:off x="3886200" y="3733800"/>
            <a:ext cx="1079500" cy="1079500"/>
          </a:xfrm>
          <a:prstGeom prst="rect">
            <a:avLst/>
          </a:prstGeom>
          <a:noFill/>
          <a:ln w="3175">
            <a:solidFill>
              <a:srgbClr val="F8F8F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43" name="Rectangle 15"/>
          <p:cNvSpPr>
            <a:spLocks noChangeArrowheads="1"/>
          </p:cNvSpPr>
          <p:nvPr/>
        </p:nvSpPr>
        <p:spPr bwMode="auto">
          <a:xfrm>
            <a:off x="3886200" y="2667000"/>
            <a:ext cx="1079500" cy="1079500"/>
          </a:xfrm>
          <a:prstGeom prst="rect">
            <a:avLst/>
          </a:prstGeom>
          <a:noFill/>
          <a:ln w="3175">
            <a:solidFill>
              <a:srgbClr val="F8F8F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44" name="Rectangle 16"/>
          <p:cNvSpPr>
            <a:spLocks noChangeArrowheads="1"/>
          </p:cNvSpPr>
          <p:nvPr/>
        </p:nvSpPr>
        <p:spPr bwMode="auto">
          <a:xfrm>
            <a:off x="3886200" y="1600200"/>
            <a:ext cx="1079500" cy="1079500"/>
          </a:xfrm>
          <a:prstGeom prst="rect">
            <a:avLst/>
          </a:prstGeom>
          <a:noFill/>
          <a:ln w="3175">
            <a:solidFill>
              <a:srgbClr val="F8F8F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45" name="Rectangle 17"/>
          <p:cNvSpPr>
            <a:spLocks noChangeArrowheads="1"/>
          </p:cNvSpPr>
          <p:nvPr/>
        </p:nvSpPr>
        <p:spPr bwMode="auto">
          <a:xfrm>
            <a:off x="4953000" y="4800600"/>
            <a:ext cx="1079500" cy="1079500"/>
          </a:xfrm>
          <a:prstGeom prst="rect">
            <a:avLst/>
          </a:prstGeom>
          <a:noFill/>
          <a:ln w="3175">
            <a:solidFill>
              <a:srgbClr val="F8F8F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46" name="Rectangle 18"/>
          <p:cNvSpPr>
            <a:spLocks noChangeArrowheads="1"/>
          </p:cNvSpPr>
          <p:nvPr/>
        </p:nvSpPr>
        <p:spPr bwMode="auto">
          <a:xfrm>
            <a:off x="3886200" y="4800600"/>
            <a:ext cx="1079500" cy="1079500"/>
          </a:xfrm>
          <a:prstGeom prst="rect">
            <a:avLst/>
          </a:prstGeom>
          <a:noFill/>
          <a:ln w="3175">
            <a:solidFill>
              <a:srgbClr val="F8F8F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47" name="Rectangle 19"/>
          <p:cNvSpPr>
            <a:spLocks noChangeArrowheads="1"/>
          </p:cNvSpPr>
          <p:nvPr/>
        </p:nvSpPr>
        <p:spPr bwMode="auto">
          <a:xfrm>
            <a:off x="6019800" y="4800600"/>
            <a:ext cx="1079500" cy="1079500"/>
          </a:xfrm>
          <a:prstGeom prst="rect">
            <a:avLst/>
          </a:prstGeom>
          <a:noFill/>
          <a:ln w="3175">
            <a:solidFill>
              <a:srgbClr val="F8F8F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49" name="Line 21"/>
          <p:cNvSpPr>
            <a:spLocks noChangeShapeType="1"/>
          </p:cNvSpPr>
          <p:nvPr/>
        </p:nvSpPr>
        <p:spPr bwMode="auto">
          <a:xfrm>
            <a:off x="2713383" y="3744733"/>
            <a:ext cx="62484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8150" name="Line 22"/>
          <p:cNvSpPr>
            <a:spLocks noChangeShapeType="1"/>
          </p:cNvSpPr>
          <p:nvPr/>
        </p:nvSpPr>
        <p:spPr bwMode="auto">
          <a:xfrm flipH="1" flipV="1">
            <a:off x="5836920" y="775073"/>
            <a:ext cx="0" cy="5715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8157" name="Oval 29"/>
          <p:cNvSpPr>
            <a:spLocks noChangeArrowheads="1"/>
          </p:cNvSpPr>
          <p:nvPr/>
        </p:nvSpPr>
        <p:spPr bwMode="auto">
          <a:xfrm>
            <a:off x="3608388" y="1613694"/>
            <a:ext cx="4267200" cy="426720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63" name="Rectangle 35"/>
          <p:cNvSpPr>
            <a:spLocks noChangeArrowheads="1"/>
          </p:cNvSpPr>
          <p:nvPr/>
        </p:nvSpPr>
        <p:spPr bwMode="auto">
          <a:xfrm>
            <a:off x="0" y="2636838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sz="1800" i="1">
              <a:latin typeface="Calibri" pitchFamily="34" charset="0"/>
            </a:endParaRPr>
          </a:p>
        </p:txBody>
      </p:sp>
      <p:sp>
        <p:nvSpPr>
          <p:cNvPr id="48172" name="Oval 44"/>
          <p:cNvSpPr>
            <a:spLocks noChangeArrowheads="1"/>
          </p:cNvSpPr>
          <p:nvPr/>
        </p:nvSpPr>
        <p:spPr bwMode="auto">
          <a:xfrm>
            <a:off x="6957938" y="1948490"/>
            <a:ext cx="179388" cy="179388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800" i="1">
              <a:latin typeface="Calibri" pitchFamily="34" charset="0"/>
            </a:endParaRPr>
          </a:p>
        </p:txBody>
      </p:sp>
      <p:sp>
        <p:nvSpPr>
          <p:cNvPr id="48173" name="Oval 45"/>
          <p:cNvSpPr>
            <a:spLocks noChangeArrowheads="1"/>
          </p:cNvSpPr>
          <p:nvPr/>
        </p:nvSpPr>
        <p:spPr bwMode="auto">
          <a:xfrm>
            <a:off x="5747889" y="1562431"/>
            <a:ext cx="179388" cy="179388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800" i="1">
              <a:latin typeface="Calibri" pitchFamily="34" charset="0"/>
            </a:endParaRPr>
          </a:p>
        </p:txBody>
      </p:sp>
      <p:sp>
        <p:nvSpPr>
          <p:cNvPr id="48175" name="Oval 47"/>
          <p:cNvSpPr>
            <a:spLocks noChangeArrowheads="1"/>
          </p:cNvSpPr>
          <p:nvPr/>
        </p:nvSpPr>
        <p:spPr bwMode="auto">
          <a:xfrm>
            <a:off x="7785894" y="3660734"/>
            <a:ext cx="179388" cy="179388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800" i="1">
              <a:latin typeface="Calibri" pitchFamily="34" charset="0"/>
            </a:endParaRPr>
          </a:p>
        </p:txBody>
      </p:sp>
      <p:sp>
        <p:nvSpPr>
          <p:cNvPr id="48177" name="Oval 49"/>
          <p:cNvSpPr>
            <a:spLocks noChangeArrowheads="1"/>
          </p:cNvSpPr>
          <p:nvPr/>
        </p:nvSpPr>
        <p:spPr bwMode="auto">
          <a:xfrm>
            <a:off x="3540918" y="3670915"/>
            <a:ext cx="179388" cy="179388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800" i="1">
              <a:latin typeface="Calibri" pitchFamily="34" charset="0"/>
            </a:endParaRPr>
          </a:p>
        </p:txBody>
      </p:sp>
      <p:sp>
        <p:nvSpPr>
          <p:cNvPr id="48179" name="Oval 51"/>
          <p:cNvSpPr>
            <a:spLocks noChangeArrowheads="1"/>
          </p:cNvSpPr>
          <p:nvPr/>
        </p:nvSpPr>
        <p:spPr bwMode="auto">
          <a:xfrm>
            <a:off x="5738917" y="5803237"/>
            <a:ext cx="179388" cy="179388"/>
          </a:xfrm>
          <a:prstGeom prst="ellipse">
            <a:avLst/>
          </a:prstGeom>
          <a:solidFill>
            <a:srgbClr val="66FFFF"/>
          </a:solidFill>
          <a:ln w="9525">
            <a:solidFill>
              <a:srgbClr val="66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800" i="1">
              <a:latin typeface="Calibri" pitchFamily="34" charset="0"/>
            </a:endParaRPr>
          </a:p>
        </p:txBody>
      </p:sp>
      <p:sp>
        <p:nvSpPr>
          <p:cNvPr id="48181" name="Oval 53"/>
          <p:cNvSpPr>
            <a:spLocks noChangeArrowheads="1"/>
          </p:cNvSpPr>
          <p:nvPr/>
        </p:nvSpPr>
        <p:spPr bwMode="auto">
          <a:xfrm>
            <a:off x="7302431" y="2294014"/>
            <a:ext cx="179388" cy="179388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800" i="1">
              <a:latin typeface="Calibri" pitchFamily="34" charset="0"/>
            </a:endParaRPr>
          </a:p>
        </p:txBody>
      </p:sp>
      <p:sp>
        <p:nvSpPr>
          <p:cNvPr id="48187" name="Oval 59"/>
          <p:cNvSpPr>
            <a:spLocks noChangeArrowheads="1"/>
          </p:cNvSpPr>
          <p:nvPr/>
        </p:nvSpPr>
        <p:spPr bwMode="auto">
          <a:xfrm>
            <a:off x="3720306" y="2730500"/>
            <a:ext cx="179388" cy="179388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800" i="1">
              <a:latin typeface="Calibri" pitchFamily="34" charset="0"/>
            </a:endParaRPr>
          </a:p>
        </p:txBody>
      </p:sp>
      <p:sp>
        <p:nvSpPr>
          <p:cNvPr id="48188" name="Oval 60"/>
          <p:cNvSpPr>
            <a:spLocks noChangeArrowheads="1"/>
          </p:cNvSpPr>
          <p:nvPr/>
        </p:nvSpPr>
        <p:spPr bwMode="auto">
          <a:xfrm>
            <a:off x="3989388" y="2294014"/>
            <a:ext cx="179388" cy="179388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800" i="1">
              <a:latin typeface="Calibri" pitchFamily="34" charset="0"/>
            </a:endParaRPr>
          </a:p>
        </p:txBody>
      </p:sp>
      <p:sp>
        <p:nvSpPr>
          <p:cNvPr id="48315" name="Oval 187"/>
          <p:cNvSpPr>
            <a:spLocks noChangeArrowheads="1"/>
          </p:cNvSpPr>
          <p:nvPr/>
        </p:nvSpPr>
        <p:spPr bwMode="auto">
          <a:xfrm>
            <a:off x="7149306" y="5181600"/>
            <a:ext cx="179388" cy="179388"/>
          </a:xfrm>
          <a:prstGeom prst="ellipse">
            <a:avLst/>
          </a:prstGeom>
          <a:solidFill>
            <a:srgbClr val="66FFFF"/>
          </a:solidFill>
          <a:ln w="9525">
            <a:solidFill>
              <a:srgbClr val="66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800" i="1">
              <a:latin typeface="Calibri" pitchFamily="34" charset="0"/>
            </a:endParaRPr>
          </a:p>
        </p:txBody>
      </p:sp>
      <p:sp>
        <p:nvSpPr>
          <p:cNvPr id="48316" name="Oval 188"/>
          <p:cNvSpPr>
            <a:spLocks noChangeArrowheads="1"/>
          </p:cNvSpPr>
          <p:nvPr/>
        </p:nvSpPr>
        <p:spPr bwMode="auto">
          <a:xfrm>
            <a:off x="7508082" y="4710906"/>
            <a:ext cx="179388" cy="179388"/>
          </a:xfrm>
          <a:prstGeom prst="ellipse">
            <a:avLst/>
          </a:prstGeom>
          <a:solidFill>
            <a:srgbClr val="66FFFF"/>
          </a:solidFill>
          <a:ln w="9525">
            <a:solidFill>
              <a:srgbClr val="66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800" i="1">
              <a:latin typeface="Calibri" pitchFamily="34" charset="0"/>
            </a:endParaRPr>
          </a:p>
        </p:txBody>
      </p:sp>
      <p:sp>
        <p:nvSpPr>
          <p:cNvPr id="48318" name="Oval 190"/>
          <p:cNvSpPr>
            <a:spLocks noChangeArrowheads="1"/>
          </p:cNvSpPr>
          <p:nvPr/>
        </p:nvSpPr>
        <p:spPr bwMode="auto">
          <a:xfrm>
            <a:off x="3767172" y="4724400"/>
            <a:ext cx="179388" cy="179388"/>
          </a:xfrm>
          <a:prstGeom prst="ellipse">
            <a:avLst/>
          </a:prstGeom>
          <a:solidFill>
            <a:srgbClr val="66FFFF"/>
          </a:solidFill>
          <a:ln w="9525">
            <a:solidFill>
              <a:srgbClr val="66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800" i="1">
              <a:latin typeface="Calibri" pitchFamily="34" charset="0"/>
            </a:endParaRPr>
          </a:p>
        </p:txBody>
      </p:sp>
      <p:sp>
        <p:nvSpPr>
          <p:cNvPr id="48320" name="Oval 192"/>
          <p:cNvSpPr>
            <a:spLocks noChangeArrowheads="1"/>
          </p:cNvSpPr>
          <p:nvPr/>
        </p:nvSpPr>
        <p:spPr bwMode="auto">
          <a:xfrm>
            <a:off x="4168776" y="5181600"/>
            <a:ext cx="179388" cy="179388"/>
          </a:xfrm>
          <a:prstGeom prst="ellipse">
            <a:avLst/>
          </a:prstGeom>
          <a:solidFill>
            <a:srgbClr val="66FFFF"/>
          </a:solidFill>
          <a:ln w="9525">
            <a:solidFill>
              <a:srgbClr val="66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800" i="1">
              <a:latin typeface="Calibri" pitchFamily="34" charset="0"/>
            </a:endParaRPr>
          </a:p>
        </p:txBody>
      </p:sp>
      <p:sp>
        <p:nvSpPr>
          <p:cNvPr id="48321" name="Oval 193"/>
          <p:cNvSpPr>
            <a:spLocks noChangeArrowheads="1"/>
          </p:cNvSpPr>
          <p:nvPr/>
        </p:nvSpPr>
        <p:spPr bwMode="auto">
          <a:xfrm>
            <a:off x="4648200" y="5516943"/>
            <a:ext cx="179388" cy="179388"/>
          </a:xfrm>
          <a:prstGeom prst="ellipse">
            <a:avLst/>
          </a:prstGeom>
          <a:solidFill>
            <a:srgbClr val="66FFFF"/>
          </a:solidFill>
          <a:ln w="9525">
            <a:solidFill>
              <a:srgbClr val="66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800" i="1">
              <a:latin typeface="Calibri" pitchFamily="34" charset="0"/>
            </a:endParaRPr>
          </a:p>
        </p:txBody>
      </p:sp>
      <p:pic>
        <p:nvPicPr>
          <p:cNvPr id="67" name="Object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3001" y="4557154"/>
            <a:ext cx="412750" cy="1070686"/>
          </a:xfrm>
          <a:prstGeom prst="rect">
            <a:avLst/>
          </a:prstGeom>
          <a:noFill/>
        </p:spPr>
      </p:pic>
      <p:pic>
        <p:nvPicPr>
          <p:cNvPr id="68" name="Object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9444" y="556883"/>
            <a:ext cx="458787" cy="1095242"/>
          </a:xfrm>
          <a:prstGeom prst="rect">
            <a:avLst/>
          </a:prstGeom>
          <a:noFill/>
        </p:spPr>
      </p:pic>
      <p:pic>
        <p:nvPicPr>
          <p:cNvPr id="72" name="Object 1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0200" y="610299"/>
            <a:ext cx="609600" cy="1031224"/>
          </a:xfrm>
          <a:prstGeom prst="rect">
            <a:avLst/>
          </a:prstGeom>
          <a:noFill/>
        </p:spPr>
      </p:pic>
      <p:pic>
        <p:nvPicPr>
          <p:cNvPr id="73" name="Object 1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40566" y="1602748"/>
            <a:ext cx="685800" cy="981512"/>
          </a:xfrm>
          <a:prstGeom prst="rect">
            <a:avLst/>
          </a:prstGeom>
          <a:noFill/>
        </p:spPr>
      </p:pic>
      <p:sp>
        <p:nvSpPr>
          <p:cNvPr id="74" name="AutoShape 2"/>
          <p:cNvSpPr txBox="1">
            <a:spLocks noChangeArrowheads="1"/>
          </p:cNvSpPr>
          <p:nvPr/>
        </p:nvSpPr>
        <p:spPr>
          <a:xfrm>
            <a:off x="629444" y="107302"/>
            <a:ext cx="7481888" cy="150018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400" b="1" dirty="0" smtClean="0">
                <a:latin typeface="Cambria" panose="02040503050406030204" pitchFamily="18" charset="0"/>
              </a:rPr>
              <a:t>Расположите на единичной окружности углы:</a:t>
            </a:r>
            <a:endParaRPr lang="ru-RU" altLang="ru-RU" sz="2400" b="1" dirty="0">
              <a:latin typeface="Cambria" panose="02040503050406030204" pitchFamily="18" charset="0"/>
            </a:endParaRPr>
          </a:p>
        </p:txBody>
      </p:sp>
      <p:pic>
        <p:nvPicPr>
          <p:cNvPr id="2" name="Объект 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93343" y="1257499"/>
            <a:ext cx="370429" cy="780685"/>
          </a:xfrm>
          <a:prstGeom prst="rect">
            <a:avLst/>
          </a:prstGeom>
          <a:noFill/>
        </p:spPr>
      </p:pic>
      <p:pic>
        <p:nvPicPr>
          <p:cNvPr id="3" name="Объект 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96758" y="1873844"/>
            <a:ext cx="404682" cy="762994"/>
          </a:xfrm>
          <a:prstGeom prst="rect">
            <a:avLst/>
          </a:prstGeom>
          <a:noFill/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95500" y="4392791"/>
            <a:ext cx="539750" cy="772486"/>
          </a:xfrm>
          <a:prstGeom prst="rect">
            <a:avLst/>
          </a:prstGeom>
          <a:noFill/>
        </p:spPr>
      </p:pic>
      <p:pic>
        <p:nvPicPr>
          <p:cNvPr id="5" name="Объект 4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427601" y="910431"/>
            <a:ext cx="293687" cy="703263"/>
          </a:xfrm>
          <a:prstGeom prst="rect">
            <a:avLst/>
          </a:prstGeom>
          <a:noFill/>
        </p:spPr>
      </p:pic>
      <p:pic>
        <p:nvPicPr>
          <p:cNvPr id="6" name="Объект 5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785894" y="4356894"/>
            <a:ext cx="525375" cy="735012"/>
          </a:xfrm>
          <a:prstGeom prst="rect">
            <a:avLst/>
          </a:prstGeom>
          <a:noFill/>
        </p:spPr>
      </p:pic>
      <p:pic>
        <p:nvPicPr>
          <p:cNvPr id="7" name="Объект 6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524000" y="3604323"/>
            <a:ext cx="762000" cy="1098353"/>
          </a:xfrm>
          <a:prstGeom prst="rect">
            <a:avLst/>
          </a:prstGeom>
          <a:noFill/>
        </p:spPr>
      </p:pic>
      <p:pic>
        <p:nvPicPr>
          <p:cNvPr id="9" name="Объект 8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579465" y="1891506"/>
            <a:ext cx="799004" cy="751107"/>
          </a:xfrm>
          <a:prstGeom prst="rect">
            <a:avLst/>
          </a:prstGeom>
          <a:noFill/>
        </p:spPr>
      </p:pic>
      <p:pic>
        <p:nvPicPr>
          <p:cNvPr id="10" name="Объект 9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96740" y="3652120"/>
            <a:ext cx="1066799" cy="1004218"/>
          </a:xfrm>
          <a:prstGeom prst="rect">
            <a:avLst/>
          </a:prstGeom>
          <a:noFill/>
        </p:spPr>
      </p:pic>
      <p:pic>
        <p:nvPicPr>
          <p:cNvPr id="11" name="Объект 10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495675" y="5081493"/>
            <a:ext cx="628650" cy="721744"/>
          </a:xfrm>
          <a:prstGeom prst="rect">
            <a:avLst/>
          </a:prstGeom>
          <a:noFill/>
        </p:spPr>
      </p:pic>
      <p:pic>
        <p:nvPicPr>
          <p:cNvPr id="12" name="Объект 11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371600" y="2613577"/>
            <a:ext cx="886083" cy="1018996"/>
          </a:xfrm>
          <a:prstGeom prst="rect">
            <a:avLst/>
          </a:prstGeom>
          <a:noFill/>
        </p:spPr>
      </p:pic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8678924"/>
              </p:ext>
            </p:extLst>
          </p:nvPr>
        </p:nvGraphicFramePr>
        <p:xfrm>
          <a:off x="304800" y="2575540"/>
          <a:ext cx="776287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6" name="Формула" r:id="rId17" imgW="279360" imgH="393480" progId="Equation.3">
                  <p:embed/>
                </p:oleObj>
              </mc:Choice>
              <mc:Fallback>
                <p:oleObj name="Формула" r:id="rId17" imgW="279360" imgH="39348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575540"/>
                        <a:ext cx="776287" cy="109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2593771"/>
              </p:ext>
            </p:extLst>
          </p:nvPr>
        </p:nvGraphicFramePr>
        <p:xfrm>
          <a:off x="5056188" y="5771805"/>
          <a:ext cx="539750" cy="761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7" name="Формула" r:id="rId19" imgW="279360" imgH="393480" progId="Equation.3">
                  <p:embed/>
                </p:oleObj>
              </mc:Choice>
              <mc:Fallback>
                <p:oleObj name="Формула" r:id="rId19" imgW="279360" imgH="39348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6188" y="5771805"/>
                        <a:ext cx="539750" cy="7616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6371317"/>
              </p:ext>
            </p:extLst>
          </p:nvPr>
        </p:nvGraphicFramePr>
        <p:xfrm>
          <a:off x="1295400" y="4593667"/>
          <a:ext cx="989012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8" name="Формула" r:id="rId21" imgW="355320" imgH="393480" progId="Equation.3">
                  <p:embed/>
                </p:oleObj>
              </mc:Choice>
              <mc:Fallback>
                <p:oleObj name="Формула" r:id="rId21" imgW="355320" imgH="39348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593667"/>
                        <a:ext cx="989012" cy="109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0786576"/>
              </p:ext>
            </p:extLst>
          </p:nvPr>
        </p:nvGraphicFramePr>
        <p:xfrm>
          <a:off x="4182512" y="5674256"/>
          <a:ext cx="736600" cy="8158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9" name="Формула" r:id="rId23" imgW="355320" imgH="393480" progId="Equation.3">
                  <p:embed/>
                </p:oleObj>
              </mc:Choice>
              <mc:Fallback>
                <p:oleObj name="Формула" r:id="rId23" imgW="355320" imgH="39348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2512" y="5674256"/>
                        <a:ext cx="736600" cy="8158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3363430"/>
              </p:ext>
            </p:extLst>
          </p:nvPr>
        </p:nvGraphicFramePr>
        <p:xfrm>
          <a:off x="7455881" y="4839141"/>
          <a:ext cx="596900" cy="840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0" name="Формула" r:id="rId25" imgW="279360" imgH="393480" progId="Equation.3">
                  <p:embed/>
                </p:oleObj>
              </mc:Choice>
              <mc:Fallback>
                <p:oleObj name="Формула" r:id="rId25" imgW="279360" imgH="39348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5881" y="4839141"/>
                        <a:ext cx="596900" cy="8405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047814"/>
              </p:ext>
            </p:extLst>
          </p:nvPr>
        </p:nvGraphicFramePr>
        <p:xfrm>
          <a:off x="304800" y="1562431"/>
          <a:ext cx="777875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1" name="Формула" r:id="rId27" imgW="279360" imgH="393480" progId="Equation.3">
                  <p:embed/>
                </p:oleObj>
              </mc:Choice>
              <mc:Fallback>
                <p:oleObj name="Формула" r:id="rId27" imgW="279360" imgH="39348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562431"/>
                        <a:ext cx="777875" cy="109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" name="Text Box 3"/>
          <p:cNvSpPr txBox="1">
            <a:spLocks noChangeArrowheads="1"/>
          </p:cNvSpPr>
          <p:nvPr/>
        </p:nvSpPr>
        <p:spPr bwMode="auto">
          <a:xfrm>
            <a:off x="8211041" y="3074988"/>
            <a:ext cx="465138" cy="762000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x</a:t>
            </a:r>
            <a:endParaRPr lang="ru-RU" sz="4400" i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3" name="Text Box 3"/>
          <p:cNvSpPr txBox="1">
            <a:spLocks noChangeArrowheads="1"/>
          </p:cNvSpPr>
          <p:nvPr/>
        </p:nvSpPr>
        <p:spPr bwMode="auto">
          <a:xfrm>
            <a:off x="5837583" y="390352"/>
            <a:ext cx="434734" cy="769441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у</a:t>
            </a:r>
            <a:endParaRPr lang="ru-RU" sz="4400" i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0655194"/>
              </p:ext>
            </p:extLst>
          </p:nvPr>
        </p:nvGraphicFramePr>
        <p:xfrm>
          <a:off x="1600200" y="5522244"/>
          <a:ext cx="609600" cy="1061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2" name="Формула" r:id="rId29" imgW="241200" imgH="393480" progId="Equation.3">
                  <p:embed/>
                </p:oleObj>
              </mc:Choice>
              <mc:Fallback>
                <p:oleObj name="Формула" r:id="rId29" imgW="241200" imgH="393480" progId="Equation.3">
                  <p:embed/>
                  <p:pic>
                    <p:nvPicPr>
                      <p:cNvPr id="0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522244"/>
                        <a:ext cx="609600" cy="10614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0947834"/>
              </p:ext>
            </p:extLst>
          </p:nvPr>
        </p:nvGraphicFramePr>
        <p:xfrm>
          <a:off x="3227596" y="2494818"/>
          <a:ext cx="347662" cy="650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3" name="Формула" r:id="rId31" imgW="241200" imgH="393480" progId="Equation.3">
                  <p:embed/>
                </p:oleObj>
              </mc:Choice>
              <mc:Fallback>
                <p:oleObj name="Формула" r:id="rId31" imgW="241200" imgH="393480" progId="Equation.3">
                  <p:embed/>
                  <p:pic>
                    <p:nvPicPr>
                      <p:cNvPr id="0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7596" y="2494818"/>
                        <a:ext cx="347662" cy="6507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Объект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1169933"/>
              </p:ext>
            </p:extLst>
          </p:nvPr>
        </p:nvGraphicFramePr>
        <p:xfrm>
          <a:off x="533400" y="5760043"/>
          <a:ext cx="408066" cy="44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4" name="Формула" r:id="rId33" imgW="139680" imgH="139680" progId="Equation.3">
                  <p:embed/>
                </p:oleObj>
              </mc:Choice>
              <mc:Fallback>
                <p:oleObj name="Формула" r:id="rId33" imgW="139680" imgH="1396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760043"/>
                        <a:ext cx="408066" cy="44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Объект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372064"/>
              </p:ext>
            </p:extLst>
          </p:nvPr>
        </p:nvGraphicFramePr>
        <p:xfrm>
          <a:off x="3124200" y="3384910"/>
          <a:ext cx="3492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5" name="Формула" r:id="rId35" imgW="139680" imgH="139680" progId="Equation.3">
                  <p:embed/>
                </p:oleObj>
              </mc:Choice>
              <mc:Fallback>
                <p:oleObj name="Формула" r:id="rId35" imgW="139680" imgH="139680" progId="Equation.3">
                  <p:embed/>
                  <p:pic>
                    <p:nvPicPr>
                      <p:cNvPr id="0" name="Объект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384910"/>
                        <a:ext cx="3492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457200" y="676630"/>
            <a:ext cx="762000" cy="96632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Прямоугольник 102"/>
          <p:cNvSpPr/>
          <p:nvPr/>
        </p:nvSpPr>
        <p:spPr>
          <a:xfrm>
            <a:off x="1467679" y="637188"/>
            <a:ext cx="762000" cy="96632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Прямоугольник 103"/>
          <p:cNvSpPr/>
          <p:nvPr/>
        </p:nvSpPr>
        <p:spPr>
          <a:xfrm>
            <a:off x="457200" y="1700675"/>
            <a:ext cx="762000" cy="96632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Прямоугольник 104"/>
          <p:cNvSpPr/>
          <p:nvPr/>
        </p:nvSpPr>
        <p:spPr>
          <a:xfrm>
            <a:off x="1506110" y="1608035"/>
            <a:ext cx="762000" cy="96632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рямоугольник 105"/>
          <p:cNvSpPr/>
          <p:nvPr/>
        </p:nvSpPr>
        <p:spPr>
          <a:xfrm>
            <a:off x="494306" y="2633525"/>
            <a:ext cx="762000" cy="96632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Прямоугольник 106"/>
          <p:cNvSpPr/>
          <p:nvPr/>
        </p:nvSpPr>
        <p:spPr>
          <a:xfrm>
            <a:off x="1524000" y="2603693"/>
            <a:ext cx="762000" cy="96632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Прямоугольник 107"/>
          <p:cNvSpPr/>
          <p:nvPr/>
        </p:nvSpPr>
        <p:spPr>
          <a:xfrm>
            <a:off x="494306" y="3670915"/>
            <a:ext cx="762000" cy="96632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Прямоугольник 108"/>
          <p:cNvSpPr/>
          <p:nvPr/>
        </p:nvSpPr>
        <p:spPr>
          <a:xfrm>
            <a:off x="1600200" y="3729586"/>
            <a:ext cx="762000" cy="96632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Прямоугольник 109"/>
          <p:cNvSpPr/>
          <p:nvPr/>
        </p:nvSpPr>
        <p:spPr>
          <a:xfrm>
            <a:off x="381000" y="4710906"/>
            <a:ext cx="762000" cy="96632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Прямоугольник 110"/>
          <p:cNvSpPr/>
          <p:nvPr/>
        </p:nvSpPr>
        <p:spPr>
          <a:xfrm>
            <a:off x="1524000" y="4640312"/>
            <a:ext cx="762000" cy="96632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Прямоугольник 111"/>
          <p:cNvSpPr/>
          <p:nvPr/>
        </p:nvSpPr>
        <p:spPr>
          <a:xfrm>
            <a:off x="341243" y="5666334"/>
            <a:ext cx="762000" cy="96632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Прямоугольник 112"/>
          <p:cNvSpPr/>
          <p:nvPr/>
        </p:nvSpPr>
        <p:spPr>
          <a:xfrm>
            <a:off x="1524000" y="5585921"/>
            <a:ext cx="762000" cy="96632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Стрелка вправо 74">
            <a:hlinkClick r:id="rId37" action="ppaction://hlinksldjump"/>
          </p:cNvPr>
          <p:cNvSpPr/>
          <p:nvPr/>
        </p:nvSpPr>
        <p:spPr>
          <a:xfrm>
            <a:off x="76200" y="6400800"/>
            <a:ext cx="381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06873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8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8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8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8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8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8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8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8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8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8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8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8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8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8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8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8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8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8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8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8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8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8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8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48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48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8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</p:childTnLst>
        </p:cTn>
      </p:par>
    </p:tnLst>
    <p:bldLst>
      <p:bldP spid="48172" grpId="0" animBg="1"/>
      <p:bldP spid="48173" grpId="0" animBg="1"/>
      <p:bldP spid="48177" grpId="0" animBg="1"/>
      <p:bldP spid="48179" grpId="0" animBg="1"/>
      <p:bldP spid="48181" grpId="0" animBg="1"/>
      <p:bldP spid="48187" grpId="0" animBg="1"/>
      <p:bldP spid="48188" grpId="0" animBg="1"/>
      <p:bldP spid="48315" grpId="0" animBg="1"/>
      <p:bldP spid="48316" grpId="0" animBg="1"/>
      <p:bldP spid="48318" grpId="0" animBg="1"/>
      <p:bldP spid="48320" grpId="0" animBg="1"/>
      <p:bldP spid="483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154" name="Oval 2"/>
          <p:cNvSpPr>
            <a:spLocks noChangeArrowheads="1"/>
          </p:cNvSpPr>
          <p:nvPr/>
        </p:nvSpPr>
        <p:spPr bwMode="auto">
          <a:xfrm>
            <a:off x="2184642" y="1739433"/>
            <a:ext cx="4533900" cy="4495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5155" name="Text Box 3"/>
          <p:cNvSpPr txBox="1">
            <a:spLocks noChangeArrowheads="1"/>
          </p:cNvSpPr>
          <p:nvPr/>
        </p:nvSpPr>
        <p:spPr bwMode="auto">
          <a:xfrm>
            <a:off x="7778992" y="3312709"/>
            <a:ext cx="465138" cy="762000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x</a:t>
            </a:r>
            <a:endParaRPr lang="ru-RU" sz="4400" i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45165" name="Freeform 13"/>
          <p:cNvSpPr>
            <a:spLocks/>
          </p:cNvSpPr>
          <p:nvPr/>
        </p:nvSpPr>
        <p:spPr bwMode="auto">
          <a:xfrm flipV="1">
            <a:off x="2110823" y="3951095"/>
            <a:ext cx="5900738" cy="4571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717" y="0"/>
              </a:cxn>
            </a:cxnLst>
            <a:rect l="0" t="0" r="r" b="b"/>
            <a:pathLst>
              <a:path w="3717" h="1">
                <a:moveTo>
                  <a:pt x="0" y="0"/>
                </a:moveTo>
                <a:lnTo>
                  <a:pt x="3717" y="0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none" w="med" len="med"/>
            <a:tailEnd type="stealth" w="lg" len="lg"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5166" name="Freeform 14"/>
          <p:cNvSpPr>
            <a:spLocks/>
          </p:cNvSpPr>
          <p:nvPr/>
        </p:nvSpPr>
        <p:spPr bwMode="auto">
          <a:xfrm>
            <a:off x="4419600" y="1371600"/>
            <a:ext cx="45719" cy="5486400"/>
          </a:xfrm>
          <a:custGeom>
            <a:avLst/>
            <a:gdLst/>
            <a:ahLst/>
            <a:cxnLst>
              <a:cxn ang="0">
                <a:pos x="11" y="3630"/>
              </a:cxn>
              <a:cxn ang="0">
                <a:pos x="0" y="0"/>
              </a:cxn>
            </a:cxnLst>
            <a:rect l="0" t="0" r="r" b="b"/>
            <a:pathLst>
              <a:path w="11" h="3630">
                <a:moveTo>
                  <a:pt x="11" y="3630"/>
                </a:moveTo>
                <a:lnTo>
                  <a:pt x="0" y="0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none" w="med" len="med"/>
            <a:tailEnd type="stealth" w="lg" len="lg"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5167" name="Text Box 15"/>
          <p:cNvSpPr txBox="1">
            <a:spLocks noChangeArrowheads="1"/>
          </p:cNvSpPr>
          <p:nvPr/>
        </p:nvSpPr>
        <p:spPr bwMode="auto">
          <a:xfrm>
            <a:off x="4033519" y="1084549"/>
            <a:ext cx="431800" cy="762000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y</a:t>
            </a:r>
            <a:endParaRPr lang="ru-RU" sz="4400" i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45168" name="Text Box 16"/>
          <p:cNvSpPr txBox="1">
            <a:spLocks noChangeArrowheads="1"/>
          </p:cNvSpPr>
          <p:nvPr/>
        </p:nvSpPr>
        <p:spPr bwMode="auto">
          <a:xfrm>
            <a:off x="2738438" y="3878263"/>
            <a:ext cx="479425" cy="579437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O</a:t>
            </a:r>
            <a:endParaRPr lang="ru-RU" sz="3200" i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45170" name="Freeform 18"/>
          <p:cNvSpPr>
            <a:spLocks/>
          </p:cNvSpPr>
          <p:nvPr/>
        </p:nvSpPr>
        <p:spPr bwMode="auto">
          <a:xfrm>
            <a:off x="1981200" y="5257800"/>
            <a:ext cx="3206750" cy="12700"/>
          </a:xfrm>
          <a:custGeom>
            <a:avLst/>
            <a:gdLst/>
            <a:ahLst/>
            <a:cxnLst>
              <a:cxn ang="0">
                <a:pos x="1566" y="6"/>
              </a:cxn>
              <a:cxn ang="0">
                <a:pos x="0" y="0"/>
              </a:cxn>
            </a:cxnLst>
            <a:rect l="0" t="0" r="r" b="b"/>
            <a:pathLst>
              <a:path w="1566" h="6">
                <a:moveTo>
                  <a:pt x="1566" y="6"/>
                </a:moveTo>
                <a:lnTo>
                  <a:pt x="0" y="0"/>
                </a:lnTo>
              </a:path>
            </a:pathLst>
          </a:custGeom>
          <a:noFill/>
          <a:ln w="28575" cap="flat" cmpd="sng">
            <a:noFill/>
            <a:prstDash val="solid"/>
            <a:round/>
            <a:headEnd type="none" w="lg" len="lg"/>
            <a:tailEnd type="none" w="lg" len="lg"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5171" name="Oval 19"/>
          <p:cNvSpPr>
            <a:spLocks noChangeArrowheads="1"/>
          </p:cNvSpPr>
          <p:nvPr/>
        </p:nvSpPr>
        <p:spPr bwMode="auto">
          <a:xfrm rot="3834243">
            <a:off x="4376577" y="3961932"/>
            <a:ext cx="131762" cy="1222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2"/>
            </a:solidFill>
            <a:round/>
            <a:headEnd type="none" w="lg" len="lg"/>
            <a:tailEnd type="none" w="lg" len="lg"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2110823" y="3921451"/>
            <a:ext cx="4668838" cy="157163"/>
            <a:chOff x="208" y="2448"/>
            <a:chExt cx="2941" cy="99"/>
          </a:xfrm>
        </p:grpSpPr>
        <p:grpSp>
          <p:nvGrpSpPr>
            <p:cNvPr id="3097" name="Group 21"/>
            <p:cNvGrpSpPr>
              <a:grpSpLocks/>
            </p:cNvGrpSpPr>
            <p:nvPr/>
          </p:nvGrpSpPr>
          <p:grpSpPr bwMode="auto">
            <a:xfrm>
              <a:off x="1680" y="2448"/>
              <a:ext cx="1469" cy="83"/>
              <a:chOff x="1680" y="2448"/>
              <a:chExt cx="1469" cy="83"/>
            </a:xfrm>
          </p:grpSpPr>
          <p:sp>
            <p:nvSpPr>
              <p:cNvPr id="945174" name="Freeform 22"/>
              <p:cNvSpPr>
                <a:spLocks/>
              </p:cNvSpPr>
              <p:nvPr/>
            </p:nvSpPr>
            <p:spPr bwMode="auto">
              <a:xfrm>
                <a:off x="1680" y="2488"/>
                <a:ext cx="1440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440" y="0"/>
                  </a:cxn>
                </a:cxnLst>
                <a:rect l="0" t="0" r="r" b="b"/>
                <a:pathLst>
                  <a:path w="1440" h="8">
                    <a:moveTo>
                      <a:pt x="0" y="8"/>
                    </a:moveTo>
                    <a:lnTo>
                      <a:pt x="1440" y="0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45175" name="Oval 23"/>
              <p:cNvSpPr>
                <a:spLocks noChangeArrowheads="1"/>
              </p:cNvSpPr>
              <p:nvPr/>
            </p:nvSpPr>
            <p:spPr bwMode="auto">
              <a:xfrm rot="3834243">
                <a:off x="3069" y="2451"/>
                <a:ext cx="83" cy="7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098" name="Group 24"/>
            <p:cNvGrpSpPr>
              <a:grpSpLocks/>
            </p:cNvGrpSpPr>
            <p:nvPr/>
          </p:nvGrpSpPr>
          <p:grpSpPr bwMode="auto">
            <a:xfrm flipH="1" flipV="1">
              <a:off x="208" y="2464"/>
              <a:ext cx="1531" cy="83"/>
              <a:chOff x="1618" y="2448"/>
              <a:chExt cx="1531" cy="83"/>
            </a:xfrm>
          </p:grpSpPr>
          <p:sp>
            <p:nvSpPr>
              <p:cNvPr id="945177" name="Freeform 25"/>
              <p:cNvSpPr>
                <a:spLocks/>
              </p:cNvSpPr>
              <p:nvPr/>
            </p:nvSpPr>
            <p:spPr bwMode="auto">
              <a:xfrm>
                <a:off x="1618" y="2483"/>
                <a:ext cx="1440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440" y="0"/>
                  </a:cxn>
                </a:cxnLst>
                <a:rect l="0" t="0" r="r" b="b"/>
                <a:pathLst>
                  <a:path w="1440" h="8">
                    <a:moveTo>
                      <a:pt x="0" y="8"/>
                    </a:moveTo>
                    <a:lnTo>
                      <a:pt x="1440" y="0"/>
                    </a:lnTo>
                  </a:path>
                </a:pathLst>
              </a:custGeom>
              <a:noFill/>
              <a:ln w="28575" cap="flat" cmpd="sng">
                <a:noFill/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45178" name="Oval 26"/>
              <p:cNvSpPr>
                <a:spLocks noChangeArrowheads="1"/>
              </p:cNvSpPr>
              <p:nvPr/>
            </p:nvSpPr>
            <p:spPr bwMode="auto">
              <a:xfrm rot="3834243">
                <a:off x="3069" y="2451"/>
                <a:ext cx="83" cy="77"/>
              </a:xfrm>
              <a:prstGeom prst="ellipse">
                <a:avLst/>
              </a:prstGeom>
              <a:noFill/>
              <a:ln w="9525">
                <a:noFill/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945179" name="AutoShape 27"/>
          <p:cNvSpPr>
            <a:spLocks noChangeAspect="1" noChangeArrowheads="1" noTextEdit="1"/>
          </p:cNvSpPr>
          <p:nvPr/>
        </p:nvSpPr>
        <p:spPr bwMode="auto">
          <a:xfrm>
            <a:off x="609600" y="163513"/>
            <a:ext cx="152400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" name="Object 14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2453" y="3048000"/>
            <a:ext cx="1762530" cy="535330"/>
          </a:xfrm>
          <a:prstGeom prst="rect">
            <a:avLst/>
          </a:prstGeom>
          <a:noFill/>
        </p:spPr>
      </p:pic>
      <p:pic>
        <p:nvPicPr>
          <p:cNvPr id="41" name="Object 14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9038" y="4726361"/>
            <a:ext cx="1802848" cy="602677"/>
          </a:xfrm>
          <a:prstGeom prst="rect">
            <a:avLst/>
          </a:prstGeom>
          <a:noFill/>
        </p:spPr>
      </p:pic>
      <p:sp>
        <p:nvSpPr>
          <p:cNvPr id="42" name="Rectangle 82"/>
          <p:cNvSpPr>
            <a:spLocks noChangeArrowheads="1"/>
          </p:cNvSpPr>
          <p:nvPr/>
        </p:nvSpPr>
        <p:spPr bwMode="auto">
          <a:xfrm>
            <a:off x="5417641" y="5759824"/>
            <a:ext cx="28686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ru-RU" altLang="ru-RU" sz="2800"/>
          </a:p>
        </p:txBody>
      </p:sp>
      <p:sp>
        <p:nvSpPr>
          <p:cNvPr id="47" name="Rectangle 68"/>
          <p:cNvSpPr>
            <a:spLocks noChangeArrowheads="1"/>
          </p:cNvSpPr>
          <p:nvPr/>
        </p:nvSpPr>
        <p:spPr bwMode="auto">
          <a:xfrm>
            <a:off x="5390653" y="5275636"/>
            <a:ext cx="16002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ru-RU" altLang="ru-RU" sz="2800"/>
          </a:p>
        </p:txBody>
      </p:sp>
      <p:sp>
        <p:nvSpPr>
          <p:cNvPr id="48" name="Rectangle 67"/>
          <p:cNvSpPr>
            <a:spLocks noChangeArrowheads="1"/>
          </p:cNvSpPr>
          <p:nvPr/>
        </p:nvSpPr>
        <p:spPr bwMode="auto">
          <a:xfrm>
            <a:off x="1794082" y="5910925"/>
            <a:ext cx="13223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altLang="ru-RU" sz="2800" dirty="0">
                <a:latin typeface="Cambria" panose="02040503050406030204" pitchFamily="18" charset="0"/>
              </a:rPr>
              <a:t>   </a:t>
            </a:r>
            <a:r>
              <a:rPr lang="en-US" altLang="ru-RU" sz="2800" dirty="0">
                <a:latin typeface="Cambria" panose="02040503050406030204" pitchFamily="18" charset="0"/>
              </a:rPr>
              <a:t>III</a:t>
            </a:r>
            <a:endParaRPr lang="ru-RU" altLang="ru-RU" sz="2800" dirty="0">
              <a:latin typeface="Cambria" panose="02040503050406030204" pitchFamily="18" charset="0"/>
            </a:endParaRPr>
          </a:p>
        </p:txBody>
      </p:sp>
      <p:sp>
        <p:nvSpPr>
          <p:cNvPr id="50" name="Rectangle 64"/>
          <p:cNvSpPr>
            <a:spLocks noChangeArrowheads="1"/>
          </p:cNvSpPr>
          <p:nvPr/>
        </p:nvSpPr>
        <p:spPr bwMode="auto">
          <a:xfrm>
            <a:off x="5390653" y="4208836"/>
            <a:ext cx="1524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ru-RU" altLang="ru-RU" sz="2800"/>
          </a:p>
        </p:txBody>
      </p:sp>
      <p:sp>
        <p:nvSpPr>
          <p:cNvPr id="63" name="Text Box 103"/>
          <p:cNvSpPr txBox="1">
            <a:spLocks noChangeArrowheads="1"/>
          </p:cNvSpPr>
          <p:nvPr/>
        </p:nvSpPr>
        <p:spPr bwMode="auto">
          <a:xfrm>
            <a:off x="4628118" y="2575175"/>
            <a:ext cx="14713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dirty="0">
                <a:latin typeface="+mn-lt"/>
              </a:rPr>
              <a:t>0</a:t>
            </a:r>
            <a:r>
              <a:rPr lang="en-US" altLang="ru-RU" dirty="0">
                <a:latin typeface="+mn-lt"/>
              </a:rPr>
              <a:t>°</a:t>
            </a:r>
            <a:r>
              <a:rPr lang="ru-RU" altLang="ru-RU" dirty="0">
                <a:latin typeface="+mn-lt"/>
              </a:rPr>
              <a:t> </a:t>
            </a:r>
            <a:r>
              <a:rPr lang="en-US" altLang="ru-RU" dirty="0">
                <a:latin typeface="+mn-lt"/>
              </a:rPr>
              <a:t>&lt;</a:t>
            </a:r>
            <a:r>
              <a:rPr lang="ru-RU" altLang="ru-RU" dirty="0">
                <a:latin typeface="+mn-lt"/>
              </a:rPr>
              <a:t> </a:t>
            </a:r>
            <a:r>
              <a:rPr lang="ru-RU" altLang="ru-RU" dirty="0">
                <a:latin typeface="+mn-lt"/>
                <a:sym typeface="Symbol" pitchFamily="18" charset="2"/>
              </a:rPr>
              <a:t> </a:t>
            </a:r>
            <a:r>
              <a:rPr lang="en-US" altLang="ru-RU" dirty="0">
                <a:latin typeface="+mn-lt"/>
                <a:sym typeface="Symbol" pitchFamily="18" charset="2"/>
              </a:rPr>
              <a:t>&lt;</a:t>
            </a:r>
            <a:r>
              <a:rPr lang="ru-RU" altLang="ru-RU" dirty="0">
                <a:latin typeface="+mn-lt"/>
                <a:sym typeface="Symbol" pitchFamily="18" charset="2"/>
              </a:rPr>
              <a:t> 90</a:t>
            </a:r>
            <a:r>
              <a:rPr lang="en-US" altLang="ru-RU" dirty="0">
                <a:latin typeface="+mn-lt"/>
                <a:sym typeface="Symbol" pitchFamily="18" charset="2"/>
              </a:rPr>
              <a:t>°</a:t>
            </a:r>
          </a:p>
        </p:txBody>
      </p:sp>
      <p:sp>
        <p:nvSpPr>
          <p:cNvPr id="64" name="Text Box 104"/>
          <p:cNvSpPr txBox="1">
            <a:spLocks noChangeArrowheads="1"/>
          </p:cNvSpPr>
          <p:nvPr/>
        </p:nvSpPr>
        <p:spPr bwMode="auto">
          <a:xfrm>
            <a:off x="2628781" y="2601340"/>
            <a:ext cx="1971841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dirty="0">
                <a:latin typeface="+mn-lt"/>
                <a:sym typeface="Symbol" pitchFamily="18" charset="2"/>
              </a:rPr>
              <a:t>90</a:t>
            </a:r>
            <a:r>
              <a:rPr lang="en-US" altLang="ru-RU" dirty="0">
                <a:latin typeface="+mn-lt"/>
              </a:rPr>
              <a:t> °</a:t>
            </a:r>
            <a:r>
              <a:rPr lang="ru-RU" altLang="ru-RU" dirty="0">
                <a:latin typeface="+mn-lt"/>
              </a:rPr>
              <a:t> </a:t>
            </a:r>
            <a:r>
              <a:rPr lang="en-US" altLang="ru-RU" dirty="0">
                <a:latin typeface="+mn-lt"/>
              </a:rPr>
              <a:t>&lt;</a:t>
            </a:r>
            <a:r>
              <a:rPr lang="ru-RU" altLang="ru-RU" dirty="0">
                <a:latin typeface="+mn-lt"/>
              </a:rPr>
              <a:t> </a:t>
            </a:r>
            <a:r>
              <a:rPr lang="ru-RU" altLang="ru-RU" dirty="0">
                <a:latin typeface="+mn-lt"/>
                <a:sym typeface="Symbol" pitchFamily="18" charset="2"/>
              </a:rPr>
              <a:t> </a:t>
            </a:r>
            <a:r>
              <a:rPr lang="en-US" altLang="ru-RU" dirty="0">
                <a:latin typeface="+mn-lt"/>
                <a:sym typeface="Symbol" pitchFamily="18" charset="2"/>
              </a:rPr>
              <a:t>&lt;</a:t>
            </a:r>
            <a:r>
              <a:rPr lang="ru-RU" altLang="ru-RU" dirty="0">
                <a:latin typeface="+mn-lt"/>
                <a:sym typeface="Symbol" pitchFamily="18" charset="2"/>
              </a:rPr>
              <a:t> </a:t>
            </a:r>
            <a:r>
              <a:rPr lang="ru-RU" altLang="ru-RU" dirty="0">
                <a:latin typeface="+mn-lt"/>
              </a:rPr>
              <a:t>180</a:t>
            </a:r>
            <a:r>
              <a:rPr lang="ru-RU" altLang="ru-RU" dirty="0">
                <a:latin typeface="+mn-lt"/>
                <a:sym typeface="Symbol" pitchFamily="18" charset="2"/>
              </a:rPr>
              <a:t> </a:t>
            </a:r>
            <a:r>
              <a:rPr lang="en-US" altLang="ru-RU" dirty="0">
                <a:latin typeface="+mn-lt"/>
                <a:sym typeface="Symbol" pitchFamily="18" charset="2"/>
              </a:rPr>
              <a:t>°</a:t>
            </a:r>
          </a:p>
        </p:txBody>
      </p:sp>
      <p:sp>
        <p:nvSpPr>
          <p:cNvPr id="65" name="Text Box 105"/>
          <p:cNvSpPr txBox="1">
            <a:spLocks noChangeArrowheads="1"/>
          </p:cNvSpPr>
          <p:nvPr/>
        </p:nvSpPr>
        <p:spPr bwMode="auto">
          <a:xfrm>
            <a:off x="2557273" y="4340576"/>
            <a:ext cx="17446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dirty="0">
                <a:latin typeface="+mn-lt"/>
              </a:rPr>
              <a:t>180</a:t>
            </a:r>
            <a:r>
              <a:rPr lang="en-US" altLang="ru-RU" dirty="0">
                <a:latin typeface="+mn-lt"/>
                <a:sym typeface="Symbol" pitchFamily="18" charset="2"/>
              </a:rPr>
              <a:t>°</a:t>
            </a:r>
            <a:r>
              <a:rPr lang="ru-RU" altLang="ru-RU" dirty="0">
                <a:latin typeface="+mn-lt"/>
              </a:rPr>
              <a:t> </a:t>
            </a:r>
            <a:r>
              <a:rPr lang="en-US" altLang="ru-RU" dirty="0">
                <a:latin typeface="+mn-lt"/>
              </a:rPr>
              <a:t>&lt;</a:t>
            </a:r>
            <a:r>
              <a:rPr lang="ru-RU" altLang="ru-RU" dirty="0">
                <a:latin typeface="+mn-lt"/>
              </a:rPr>
              <a:t> </a:t>
            </a:r>
            <a:r>
              <a:rPr lang="ru-RU" altLang="ru-RU" dirty="0">
                <a:latin typeface="+mn-lt"/>
                <a:sym typeface="Symbol" pitchFamily="18" charset="2"/>
              </a:rPr>
              <a:t> </a:t>
            </a:r>
            <a:r>
              <a:rPr lang="en-US" altLang="ru-RU" dirty="0">
                <a:latin typeface="+mn-lt"/>
                <a:sym typeface="Symbol" pitchFamily="18" charset="2"/>
              </a:rPr>
              <a:t>&lt;</a:t>
            </a:r>
            <a:r>
              <a:rPr lang="ru-RU" altLang="ru-RU" dirty="0">
                <a:latin typeface="+mn-lt"/>
                <a:sym typeface="Symbol" pitchFamily="18" charset="2"/>
              </a:rPr>
              <a:t> 270</a:t>
            </a:r>
            <a:r>
              <a:rPr lang="en-US" altLang="ru-RU" dirty="0">
                <a:latin typeface="+mn-lt"/>
                <a:sym typeface="Symbol" pitchFamily="18" charset="2"/>
              </a:rPr>
              <a:t>°</a:t>
            </a:r>
          </a:p>
        </p:txBody>
      </p:sp>
      <p:pic>
        <p:nvPicPr>
          <p:cNvPr id="66" name="Object 14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16572" y="4730337"/>
            <a:ext cx="1748161" cy="607640"/>
          </a:xfrm>
          <a:prstGeom prst="rect">
            <a:avLst/>
          </a:prstGeom>
          <a:noFill/>
        </p:spPr>
      </p:pic>
      <p:pic>
        <p:nvPicPr>
          <p:cNvPr id="67" name="Object 14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38438" y="2997885"/>
            <a:ext cx="1550157" cy="618968"/>
          </a:xfrm>
          <a:prstGeom prst="rect">
            <a:avLst/>
          </a:prstGeom>
          <a:noFill/>
        </p:spPr>
      </p:pic>
      <p:sp>
        <p:nvSpPr>
          <p:cNvPr id="68" name="Text Box 148"/>
          <p:cNvSpPr txBox="1">
            <a:spLocks noChangeArrowheads="1"/>
          </p:cNvSpPr>
          <p:nvPr/>
        </p:nvSpPr>
        <p:spPr bwMode="auto">
          <a:xfrm>
            <a:off x="4468944" y="4312629"/>
            <a:ext cx="228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dirty="0">
                <a:latin typeface="+mn-lt"/>
              </a:rPr>
              <a:t>270</a:t>
            </a:r>
            <a:r>
              <a:rPr lang="en-US" altLang="ru-RU" dirty="0">
                <a:latin typeface="+mn-lt"/>
              </a:rPr>
              <a:t>°</a:t>
            </a:r>
            <a:r>
              <a:rPr lang="ru-RU" altLang="ru-RU" dirty="0">
                <a:latin typeface="+mn-lt"/>
              </a:rPr>
              <a:t> </a:t>
            </a:r>
            <a:r>
              <a:rPr lang="en-US" altLang="ru-RU" dirty="0">
                <a:latin typeface="+mn-lt"/>
              </a:rPr>
              <a:t>&lt;</a:t>
            </a:r>
            <a:r>
              <a:rPr lang="ru-RU" altLang="ru-RU" dirty="0">
                <a:latin typeface="+mn-lt"/>
              </a:rPr>
              <a:t> </a:t>
            </a:r>
            <a:r>
              <a:rPr lang="ru-RU" altLang="ru-RU" dirty="0">
                <a:latin typeface="+mn-lt"/>
                <a:sym typeface="Symbol" pitchFamily="18" charset="2"/>
              </a:rPr>
              <a:t> </a:t>
            </a:r>
            <a:r>
              <a:rPr lang="en-US" altLang="ru-RU" dirty="0">
                <a:latin typeface="+mn-lt"/>
                <a:sym typeface="Symbol" pitchFamily="18" charset="2"/>
              </a:rPr>
              <a:t>&lt;</a:t>
            </a:r>
            <a:r>
              <a:rPr lang="ru-RU" altLang="ru-RU" dirty="0">
                <a:latin typeface="+mn-lt"/>
                <a:sym typeface="Symbol" pitchFamily="18" charset="2"/>
              </a:rPr>
              <a:t> 360</a:t>
            </a:r>
            <a:r>
              <a:rPr lang="en-US" altLang="ru-RU" dirty="0">
                <a:latin typeface="+mn-lt"/>
                <a:sym typeface="Symbol" pitchFamily="18" charset="2"/>
              </a:rPr>
              <a:t>°</a:t>
            </a:r>
          </a:p>
        </p:txBody>
      </p:sp>
      <p:sp>
        <p:nvSpPr>
          <p:cNvPr id="71" name="Rectangle 63"/>
          <p:cNvSpPr>
            <a:spLocks noChangeArrowheads="1"/>
          </p:cNvSpPr>
          <p:nvPr/>
        </p:nvSpPr>
        <p:spPr bwMode="auto">
          <a:xfrm>
            <a:off x="4777046" y="1329023"/>
            <a:ext cx="13223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altLang="ru-RU" sz="2800" dirty="0">
                <a:latin typeface="Cambria" panose="02040503050406030204" pitchFamily="18" charset="0"/>
              </a:rPr>
              <a:t>    </a:t>
            </a:r>
            <a:r>
              <a:rPr lang="en-US" altLang="ru-RU" sz="2800" dirty="0">
                <a:latin typeface="Cambria" panose="02040503050406030204" pitchFamily="18" charset="0"/>
              </a:rPr>
              <a:t>I</a:t>
            </a:r>
            <a:endParaRPr lang="ru-RU" altLang="ru-RU" sz="2800" dirty="0">
              <a:latin typeface="Cambria" panose="02040503050406030204" pitchFamily="18" charset="0"/>
            </a:endParaRPr>
          </a:p>
        </p:txBody>
      </p:sp>
      <p:sp>
        <p:nvSpPr>
          <p:cNvPr id="72" name="Rectangle 65"/>
          <p:cNvSpPr>
            <a:spLocks noChangeArrowheads="1"/>
          </p:cNvSpPr>
          <p:nvPr/>
        </p:nvSpPr>
        <p:spPr bwMode="auto">
          <a:xfrm>
            <a:off x="1896079" y="1390342"/>
            <a:ext cx="13223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altLang="ru-RU" sz="2800" dirty="0">
                <a:latin typeface="Cambria" panose="02040503050406030204" pitchFamily="18" charset="0"/>
              </a:rPr>
              <a:t>    </a:t>
            </a:r>
            <a:r>
              <a:rPr lang="en-US" altLang="ru-RU" sz="2800" dirty="0">
                <a:latin typeface="Cambria" panose="02040503050406030204" pitchFamily="18" charset="0"/>
              </a:rPr>
              <a:t>II</a:t>
            </a:r>
            <a:endParaRPr lang="ru-RU" altLang="ru-RU" sz="2800" dirty="0">
              <a:latin typeface="Cambria" panose="02040503050406030204" pitchFamily="18" charset="0"/>
            </a:endParaRPr>
          </a:p>
        </p:txBody>
      </p:sp>
      <p:sp>
        <p:nvSpPr>
          <p:cNvPr id="74" name="Rectangle 80"/>
          <p:cNvSpPr>
            <a:spLocks noChangeArrowheads="1"/>
          </p:cNvSpPr>
          <p:nvPr/>
        </p:nvSpPr>
        <p:spPr bwMode="auto">
          <a:xfrm>
            <a:off x="5061192" y="5908852"/>
            <a:ext cx="13223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altLang="ru-RU" sz="2800" dirty="0">
                <a:latin typeface="Cambria" panose="02040503050406030204" pitchFamily="18" charset="0"/>
              </a:rPr>
              <a:t>   </a:t>
            </a:r>
            <a:r>
              <a:rPr lang="en-US" altLang="ru-RU" sz="2800" dirty="0">
                <a:latin typeface="Cambria" panose="02040503050406030204" pitchFamily="18" charset="0"/>
              </a:rPr>
              <a:t>IV</a:t>
            </a:r>
            <a:endParaRPr lang="ru-RU" altLang="ru-RU" sz="2800" dirty="0">
              <a:latin typeface="Cambria" panose="02040503050406030204" pitchFamily="18" charset="0"/>
            </a:endParaRPr>
          </a:p>
        </p:txBody>
      </p:sp>
      <p:sp>
        <p:nvSpPr>
          <p:cNvPr id="75" name="Rectangle 61"/>
          <p:cNvSpPr>
            <a:spLocks noChangeArrowheads="1"/>
          </p:cNvSpPr>
          <p:nvPr/>
        </p:nvSpPr>
        <p:spPr bwMode="auto">
          <a:xfrm>
            <a:off x="5262777" y="1436220"/>
            <a:ext cx="1526382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altLang="ru-RU" sz="2000" dirty="0">
                <a:latin typeface="+mn-lt"/>
              </a:rPr>
              <a:t>четверть</a:t>
            </a:r>
          </a:p>
        </p:txBody>
      </p:sp>
      <p:sp>
        <p:nvSpPr>
          <p:cNvPr id="77" name="Rectangle 61"/>
          <p:cNvSpPr>
            <a:spLocks noChangeArrowheads="1"/>
          </p:cNvSpPr>
          <p:nvPr/>
        </p:nvSpPr>
        <p:spPr bwMode="auto">
          <a:xfrm>
            <a:off x="2455276" y="1499829"/>
            <a:ext cx="1526382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altLang="ru-RU" sz="2000" dirty="0">
                <a:latin typeface="+mn-lt"/>
              </a:rPr>
              <a:t>четверть</a:t>
            </a:r>
          </a:p>
        </p:txBody>
      </p:sp>
      <p:sp>
        <p:nvSpPr>
          <p:cNvPr id="78" name="Rectangle 61"/>
          <p:cNvSpPr>
            <a:spLocks noChangeArrowheads="1"/>
          </p:cNvSpPr>
          <p:nvPr/>
        </p:nvSpPr>
        <p:spPr bwMode="auto">
          <a:xfrm>
            <a:off x="2405891" y="6023952"/>
            <a:ext cx="1526382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altLang="ru-RU" sz="2000" dirty="0">
                <a:latin typeface="+mn-lt"/>
              </a:rPr>
              <a:t>четверть</a:t>
            </a:r>
          </a:p>
        </p:txBody>
      </p:sp>
      <p:sp>
        <p:nvSpPr>
          <p:cNvPr id="79" name="Rectangle 61"/>
          <p:cNvSpPr>
            <a:spLocks noChangeArrowheads="1"/>
          </p:cNvSpPr>
          <p:nvPr/>
        </p:nvSpPr>
        <p:spPr bwMode="auto">
          <a:xfrm>
            <a:off x="5620389" y="6018082"/>
            <a:ext cx="1526382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altLang="ru-RU" sz="2000" dirty="0">
                <a:latin typeface="+mn-lt"/>
              </a:rPr>
              <a:t>четверть</a:t>
            </a:r>
          </a:p>
        </p:txBody>
      </p:sp>
      <p:sp>
        <p:nvSpPr>
          <p:cNvPr id="80" name="Text Box 3"/>
          <p:cNvSpPr txBox="1">
            <a:spLocks noChangeArrowheads="1"/>
          </p:cNvSpPr>
          <p:nvPr/>
        </p:nvSpPr>
        <p:spPr bwMode="auto">
          <a:xfrm>
            <a:off x="118316" y="155139"/>
            <a:ext cx="896461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4400" i="1" dirty="0" smtClean="0">
                <a:latin typeface="Cambria" panose="02040503050406030204" pitchFamily="18" charset="0"/>
              </a:rPr>
              <a:t>Единичная окружность</a:t>
            </a:r>
            <a:endParaRPr lang="ru-RU" altLang="ru-RU" sz="4400" i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8390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63" grpId="0"/>
      <p:bldP spid="64" grpId="0"/>
      <p:bldP spid="65" grpId="0"/>
      <p:bldP spid="68" grpId="0"/>
      <p:bldP spid="71" grpId="0"/>
      <p:bldP spid="72" grpId="0"/>
      <p:bldP spid="74" grpId="0"/>
      <p:bldP spid="75" grpId="0"/>
      <p:bldP spid="77" grpId="0"/>
      <p:bldP spid="78" grpId="0"/>
      <p:bldP spid="7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154" name="Oval 2"/>
          <p:cNvSpPr>
            <a:spLocks noChangeArrowheads="1"/>
          </p:cNvSpPr>
          <p:nvPr/>
        </p:nvSpPr>
        <p:spPr bwMode="auto">
          <a:xfrm>
            <a:off x="1016000" y="1727200"/>
            <a:ext cx="4533900" cy="4495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5155" name="Text Box 3"/>
          <p:cNvSpPr txBox="1">
            <a:spLocks noChangeArrowheads="1"/>
          </p:cNvSpPr>
          <p:nvPr/>
        </p:nvSpPr>
        <p:spPr bwMode="auto">
          <a:xfrm>
            <a:off x="6400800" y="3810000"/>
            <a:ext cx="465138" cy="762000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x</a:t>
            </a:r>
            <a:endParaRPr lang="ru-RU" sz="4400" i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45165" name="Freeform 13"/>
          <p:cNvSpPr>
            <a:spLocks/>
          </p:cNvSpPr>
          <p:nvPr/>
        </p:nvSpPr>
        <p:spPr bwMode="auto">
          <a:xfrm>
            <a:off x="800100" y="3973513"/>
            <a:ext cx="5900738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717" y="0"/>
              </a:cxn>
            </a:cxnLst>
            <a:rect l="0" t="0" r="r" b="b"/>
            <a:pathLst>
              <a:path w="3717" h="1">
                <a:moveTo>
                  <a:pt x="0" y="0"/>
                </a:moveTo>
                <a:lnTo>
                  <a:pt x="3717" y="0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none" w="med" len="med"/>
            <a:tailEnd type="stealth" w="lg" len="lg"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5166" name="Freeform 14"/>
          <p:cNvSpPr>
            <a:spLocks/>
          </p:cNvSpPr>
          <p:nvPr/>
        </p:nvSpPr>
        <p:spPr bwMode="auto">
          <a:xfrm>
            <a:off x="3230881" y="1371600"/>
            <a:ext cx="45719" cy="5486400"/>
          </a:xfrm>
          <a:custGeom>
            <a:avLst/>
            <a:gdLst/>
            <a:ahLst/>
            <a:cxnLst>
              <a:cxn ang="0">
                <a:pos x="11" y="3630"/>
              </a:cxn>
              <a:cxn ang="0">
                <a:pos x="0" y="0"/>
              </a:cxn>
            </a:cxnLst>
            <a:rect l="0" t="0" r="r" b="b"/>
            <a:pathLst>
              <a:path w="11" h="3630">
                <a:moveTo>
                  <a:pt x="11" y="3630"/>
                </a:moveTo>
                <a:lnTo>
                  <a:pt x="0" y="0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none" w="med" len="med"/>
            <a:tailEnd type="stealth" w="lg" len="lg"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5167" name="Text Box 15"/>
          <p:cNvSpPr txBox="1">
            <a:spLocks noChangeArrowheads="1"/>
          </p:cNvSpPr>
          <p:nvPr/>
        </p:nvSpPr>
        <p:spPr bwMode="auto">
          <a:xfrm>
            <a:off x="2695092" y="1066800"/>
            <a:ext cx="431800" cy="762000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y</a:t>
            </a:r>
            <a:endParaRPr lang="ru-RU" sz="4400" i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45168" name="Text Box 16"/>
          <p:cNvSpPr txBox="1">
            <a:spLocks noChangeArrowheads="1"/>
          </p:cNvSpPr>
          <p:nvPr/>
        </p:nvSpPr>
        <p:spPr bwMode="auto">
          <a:xfrm>
            <a:off x="2738438" y="3878263"/>
            <a:ext cx="479425" cy="579437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O</a:t>
            </a:r>
            <a:endParaRPr lang="ru-RU" sz="3200" i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45170" name="Freeform 18"/>
          <p:cNvSpPr>
            <a:spLocks/>
          </p:cNvSpPr>
          <p:nvPr/>
        </p:nvSpPr>
        <p:spPr bwMode="auto">
          <a:xfrm>
            <a:off x="1981200" y="5257800"/>
            <a:ext cx="3206750" cy="12700"/>
          </a:xfrm>
          <a:custGeom>
            <a:avLst/>
            <a:gdLst/>
            <a:ahLst/>
            <a:cxnLst>
              <a:cxn ang="0">
                <a:pos x="1566" y="6"/>
              </a:cxn>
              <a:cxn ang="0">
                <a:pos x="0" y="0"/>
              </a:cxn>
            </a:cxnLst>
            <a:rect l="0" t="0" r="r" b="b"/>
            <a:pathLst>
              <a:path w="1566" h="6">
                <a:moveTo>
                  <a:pt x="1566" y="6"/>
                </a:moveTo>
                <a:lnTo>
                  <a:pt x="0" y="0"/>
                </a:lnTo>
              </a:path>
            </a:pathLst>
          </a:custGeom>
          <a:noFill/>
          <a:ln w="28575" cap="flat" cmpd="sng">
            <a:noFill/>
            <a:prstDash val="solid"/>
            <a:round/>
            <a:headEnd type="none" w="lg" len="lg"/>
            <a:tailEnd type="none" w="lg" len="lg"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5171" name="Oval 19"/>
          <p:cNvSpPr>
            <a:spLocks noChangeArrowheads="1"/>
          </p:cNvSpPr>
          <p:nvPr/>
        </p:nvSpPr>
        <p:spPr bwMode="auto">
          <a:xfrm rot="3834243">
            <a:off x="3216276" y="3924300"/>
            <a:ext cx="131762" cy="1222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2"/>
            </a:solidFill>
            <a:round/>
            <a:headEnd type="none" w="lg" len="lg"/>
            <a:tailEnd type="none" w="lg" len="lg"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939800" y="3886200"/>
            <a:ext cx="4668838" cy="157163"/>
            <a:chOff x="208" y="2448"/>
            <a:chExt cx="2941" cy="99"/>
          </a:xfrm>
        </p:grpSpPr>
        <p:grpSp>
          <p:nvGrpSpPr>
            <p:cNvPr id="3097" name="Group 21"/>
            <p:cNvGrpSpPr>
              <a:grpSpLocks/>
            </p:cNvGrpSpPr>
            <p:nvPr/>
          </p:nvGrpSpPr>
          <p:grpSpPr bwMode="auto">
            <a:xfrm>
              <a:off x="1680" y="2448"/>
              <a:ext cx="1469" cy="83"/>
              <a:chOff x="1680" y="2448"/>
              <a:chExt cx="1469" cy="83"/>
            </a:xfrm>
          </p:grpSpPr>
          <p:sp>
            <p:nvSpPr>
              <p:cNvPr id="945174" name="Freeform 22"/>
              <p:cNvSpPr>
                <a:spLocks/>
              </p:cNvSpPr>
              <p:nvPr/>
            </p:nvSpPr>
            <p:spPr bwMode="auto">
              <a:xfrm>
                <a:off x="1680" y="2488"/>
                <a:ext cx="1440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440" y="0"/>
                  </a:cxn>
                </a:cxnLst>
                <a:rect l="0" t="0" r="r" b="b"/>
                <a:pathLst>
                  <a:path w="1440" h="8">
                    <a:moveTo>
                      <a:pt x="0" y="8"/>
                    </a:moveTo>
                    <a:lnTo>
                      <a:pt x="1440" y="0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45175" name="Oval 23"/>
              <p:cNvSpPr>
                <a:spLocks noChangeArrowheads="1"/>
              </p:cNvSpPr>
              <p:nvPr/>
            </p:nvSpPr>
            <p:spPr bwMode="auto">
              <a:xfrm rot="3834243">
                <a:off x="3069" y="2451"/>
                <a:ext cx="83" cy="7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098" name="Group 24"/>
            <p:cNvGrpSpPr>
              <a:grpSpLocks/>
            </p:cNvGrpSpPr>
            <p:nvPr/>
          </p:nvGrpSpPr>
          <p:grpSpPr bwMode="auto">
            <a:xfrm flipH="1" flipV="1">
              <a:off x="208" y="2464"/>
              <a:ext cx="1469" cy="83"/>
              <a:chOff x="1680" y="2448"/>
              <a:chExt cx="1469" cy="83"/>
            </a:xfrm>
          </p:grpSpPr>
          <p:sp>
            <p:nvSpPr>
              <p:cNvPr id="945177" name="Freeform 25"/>
              <p:cNvSpPr>
                <a:spLocks/>
              </p:cNvSpPr>
              <p:nvPr/>
            </p:nvSpPr>
            <p:spPr bwMode="auto">
              <a:xfrm>
                <a:off x="1680" y="2488"/>
                <a:ext cx="1440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440" y="0"/>
                  </a:cxn>
                </a:cxnLst>
                <a:rect l="0" t="0" r="r" b="b"/>
                <a:pathLst>
                  <a:path w="1440" h="8">
                    <a:moveTo>
                      <a:pt x="0" y="8"/>
                    </a:moveTo>
                    <a:lnTo>
                      <a:pt x="1440" y="0"/>
                    </a:lnTo>
                  </a:path>
                </a:pathLst>
              </a:custGeom>
              <a:noFill/>
              <a:ln w="28575" cap="flat" cmpd="sng">
                <a:noFill/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45178" name="Oval 26"/>
              <p:cNvSpPr>
                <a:spLocks noChangeArrowheads="1"/>
              </p:cNvSpPr>
              <p:nvPr/>
            </p:nvSpPr>
            <p:spPr bwMode="auto">
              <a:xfrm rot="3834243">
                <a:off x="3069" y="2451"/>
                <a:ext cx="83" cy="77"/>
              </a:xfrm>
              <a:prstGeom prst="ellipse">
                <a:avLst/>
              </a:prstGeom>
              <a:noFill/>
              <a:ln w="9525">
                <a:noFill/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945179" name="AutoShape 27"/>
          <p:cNvSpPr>
            <a:spLocks noChangeAspect="1" noChangeArrowheads="1" noTextEdit="1"/>
          </p:cNvSpPr>
          <p:nvPr/>
        </p:nvSpPr>
        <p:spPr bwMode="auto">
          <a:xfrm>
            <a:off x="609600" y="163513"/>
            <a:ext cx="152400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45184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0607178"/>
              </p:ext>
            </p:extLst>
          </p:nvPr>
        </p:nvGraphicFramePr>
        <p:xfrm>
          <a:off x="5664315" y="2808753"/>
          <a:ext cx="919163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7" name="Формула" r:id="rId4" imgW="520560" imgH="457200" progId="Equation.3">
                  <p:embed/>
                </p:oleObj>
              </mc:Choice>
              <mc:Fallback>
                <p:oleObj name="Формула" r:id="rId4" imgW="5205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4315" y="2808753"/>
                        <a:ext cx="919163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5185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6416420"/>
              </p:ext>
            </p:extLst>
          </p:nvPr>
        </p:nvGraphicFramePr>
        <p:xfrm>
          <a:off x="1524000" y="6019800"/>
          <a:ext cx="1077913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8" name="Формула" r:id="rId6" imgW="609480" imgH="393480" progId="Equation.3">
                  <p:embed/>
                </p:oleObj>
              </mc:Choice>
              <mc:Fallback>
                <p:oleObj name="Формула" r:id="rId6" imgW="609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6019800"/>
                        <a:ext cx="1077913" cy="73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5186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3255792"/>
              </p:ext>
            </p:extLst>
          </p:nvPr>
        </p:nvGraphicFramePr>
        <p:xfrm>
          <a:off x="230891" y="5045868"/>
          <a:ext cx="1008063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9" name="Формула" r:id="rId8" imgW="571320" imgH="228600" progId="Equation.3">
                  <p:embed/>
                </p:oleObj>
              </mc:Choice>
              <mc:Fallback>
                <p:oleObj name="Формула" r:id="rId8" imgW="5713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891" y="5045868"/>
                        <a:ext cx="1008063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 Box 114"/>
          <p:cNvSpPr txBox="1">
            <a:spLocks noChangeArrowheads="1"/>
          </p:cNvSpPr>
          <p:nvPr/>
        </p:nvSpPr>
        <p:spPr bwMode="auto">
          <a:xfrm>
            <a:off x="202096" y="60507"/>
            <a:ext cx="8915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4000" i="1" dirty="0" smtClean="0">
                <a:latin typeface="Cambria" panose="02040503050406030204" pitchFamily="18" charset="0"/>
              </a:rPr>
              <a:t>Определите</a:t>
            </a:r>
            <a:r>
              <a:rPr lang="ru-RU" altLang="ru-RU" sz="4000" i="1" dirty="0">
                <a:latin typeface="Cambria" panose="02040503050406030204" pitchFamily="18" charset="0"/>
              </a:rPr>
              <a:t>, в какой четверти расположены углы:</a:t>
            </a:r>
          </a:p>
        </p:txBody>
      </p:sp>
      <p:sp>
        <p:nvSpPr>
          <p:cNvPr id="40" name="Text Box 125"/>
          <p:cNvSpPr txBox="1">
            <a:spLocks noChangeArrowheads="1"/>
          </p:cNvSpPr>
          <p:nvPr/>
        </p:nvSpPr>
        <p:spPr bwMode="auto">
          <a:xfrm>
            <a:off x="7010400" y="1727200"/>
            <a:ext cx="1295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b="1" i="1" dirty="0">
                <a:latin typeface="Cambria" panose="02040503050406030204" pitchFamily="18" charset="0"/>
                <a:sym typeface="Symbol" pitchFamily="18" charset="2"/>
              </a:rPr>
              <a:t></a:t>
            </a:r>
            <a:r>
              <a:rPr lang="ru-RU" altLang="ru-RU" sz="2800" i="1" dirty="0">
                <a:latin typeface="Cambria" panose="02040503050406030204" pitchFamily="18" charset="0"/>
                <a:sym typeface="Symbol" pitchFamily="18" charset="2"/>
              </a:rPr>
              <a:t> = 25</a:t>
            </a:r>
            <a:r>
              <a:rPr lang="en-US" altLang="ru-RU" sz="2800" i="1" dirty="0">
                <a:latin typeface="Cambria" panose="02040503050406030204" pitchFamily="18" charset="0"/>
                <a:sym typeface="Symbol" pitchFamily="18" charset="2"/>
              </a:rPr>
              <a:t>°</a:t>
            </a:r>
          </a:p>
        </p:txBody>
      </p:sp>
      <p:sp>
        <p:nvSpPr>
          <p:cNvPr id="41" name="Text Box 126"/>
          <p:cNvSpPr txBox="1">
            <a:spLocks noChangeArrowheads="1"/>
          </p:cNvSpPr>
          <p:nvPr/>
        </p:nvSpPr>
        <p:spPr bwMode="auto">
          <a:xfrm>
            <a:off x="7010400" y="2438400"/>
            <a:ext cx="1447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b="1" i="1" dirty="0">
                <a:latin typeface="Cambria" panose="02040503050406030204" pitchFamily="18" charset="0"/>
                <a:sym typeface="Symbol" pitchFamily="18" charset="2"/>
              </a:rPr>
              <a:t></a:t>
            </a:r>
            <a:r>
              <a:rPr lang="ru-RU" altLang="ru-RU" sz="2800" i="1" dirty="0">
                <a:latin typeface="Cambria" panose="02040503050406030204" pitchFamily="18" charset="0"/>
                <a:sym typeface="Symbol" pitchFamily="18" charset="2"/>
              </a:rPr>
              <a:t> = </a:t>
            </a:r>
            <a:endParaRPr lang="en-US" altLang="ru-RU" sz="2800" i="1" dirty="0">
              <a:latin typeface="Cambria" panose="02040503050406030204" pitchFamily="18" charset="0"/>
              <a:sym typeface="Symbol" pitchFamily="18" charset="2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2961388"/>
              </p:ext>
            </p:extLst>
          </p:nvPr>
        </p:nvGraphicFramePr>
        <p:xfrm>
          <a:off x="7620000" y="2254396"/>
          <a:ext cx="771525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0" name="Формула" r:id="rId10" imgW="355320" imgH="393480" progId="Equation.3">
                  <p:embed/>
                </p:oleObj>
              </mc:Choice>
              <mc:Fallback>
                <p:oleObj name="Формула" r:id="rId10" imgW="355320" imgH="393480" progId="Equation.3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2254396"/>
                        <a:ext cx="771525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 Box 129"/>
          <p:cNvSpPr txBox="1">
            <a:spLocks noChangeArrowheads="1"/>
          </p:cNvSpPr>
          <p:nvPr/>
        </p:nvSpPr>
        <p:spPr bwMode="auto">
          <a:xfrm>
            <a:off x="6999798" y="3124200"/>
            <a:ext cx="1676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b="1" i="1" dirty="0">
                <a:latin typeface="Cambria" panose="02040503050406030204" pitchFamily="18" charset="0"/>
                <a:sym typeface="Symbol" pitchFamily="18" charset="2"/>
              </a:rPr>
              <a:t> </a:t>
            </a:r>
            <a:r>
              <a:rPr lang="ru-RU" altLang="ru-RU" sz="2800" i="1" dirty="0">
                <a:latin typeface="Cambria" panose="02040503050406030204" pitchFamily="18" charset="0"/>
                <a:sym typeface="Symbol" pitchFamily="18" charset="2"/>
              </a:rPr>
              <a:t>= 220</a:t>
            </a:r>
            <a:r>
              <a:rPr lang="en-US" altLang="ru-RU" sz="2800" i="1" dirty="0">
                <a:latin typeface="Cambria" panose="02040503050406030204" pitchFamily="18" charset="0"/>
                <a:sym typeface="Symbol" pitchFamily="18" charset="2"/>
              </a:rPr>
              <a:t>°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7925545"/>
              </p:ext>
            </p:extLst>
          </p:nvPr>
        </p:nvGraphicFramePr>
        <p:xfrm>
          <a:off x="7658100" y="3609962"/>
          <a:ext cx="549275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1" name="Формула" r:id="rId12" imgW="241200" imgH="393480" progId="Equation.3">
                  <p:embed/>
                </p:oleObj>
              </mc:Choice>
              <mc:Fallback>
                <p:oleObj name="Формула" r:id="rId12" imgW="241200" imgH="393480" progId="Equation.3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8100" y="3609962"/>
                        <a:ext cx="549275" cy="954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 Box 128"/>
          <p:cNvSpPr txBox="1">
            <a:spLocks noChangeArrowheads="1"/>
          </p:cNvSpPr>
          <p:nvPr/>
        </p:nvSpPr>
        <p:spPr bwMode="auto">
          <a:xfrm>
            <a:off x="6999798" y="3810000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b="1" i="1" dirty="0">
                <a:latin typeface="Cambria" panose="02040503050406030204" pitchFamily="18" charset="0"/>
                <a:sym typeface="Symbol" pitchFamily="18" charset="2"/>
              </a:rPr>
              <a:t></a:t>
            </a:r>
            <a:r>
              <a:rPr lang="ru-RU" altLang="ru-RU" sz="2800" i="1" dirty="0">
                <a:latin typeface="Cambria" panose="02040503050406030204" pitchFamily="18" charset="0"/>
                <a:sym typeface="Symbol" pitchFamily="18" charset="2"/>
              </a:rPr>
              <a:t> </a:t>
            </a:r>
            <a:r>
              <a:rPr lang="ru-RU" altLang="ru-RU" sz="2800" i="1" dirty="0" smtClean="0">
                <a:latin typeface="Cambria" panose="02040503050406030204" pitchFamily="18" charset="0"/>
                <a:sym typeface="Symbol" pitchFamily="18" charset="2"/>
              </a:rPr>
              <a:t>=</a:t>
            </a:r>
            <a:endParaRPr lang="en-US" altLang="ru-RU" sz="2800" i="1" dirty="0">
              <a:latin typeface="Cambria" panose="02040503050406030204" pitchFamily="18" charset="0"/>
              <a:sym typeface="Symbol" pitchFamily="18" charset="2"/>
            </a:endParaRPr>
          </a:p>
        </p:txBody>
      </p:sp>
      <p:sp>
        <p:nvSpPr>
          <p:cNvPr id="48" name="Rectangle 63"/>
          <p:cNvSpPr>
            <a:spLocks noChangeArrowheads="1"/>
          </p:cNvSpPr>
          <p:nvPr/>
        </p:nvSpPr>
        <p:spPr bwMode="auto">
          <a:xfrm>
            <a:off x="3398296" y="2687058"/>
            <a:ext cx="13223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altLang="ru-RU" sz="2800" dirty="0">
                <a:latin typeface="Cambria" panose="02040503050406030204" pitchFamily="18" charset="0"/>
              </a:rPr>
              <a:t>    </a:t>
            </a:r>
            <a:r>
              <a:rPr lang="en-US" altLang="ru-RU" sz="2800" dirty="0">
                <a:latin typeface="Cambria" panose="02040503050406030204" pitchFamily="18" charset="0"/>
              </a:rPr>
              <a:t>I</a:t>
            </a:r>
            <a:endParaRPr lang="ru-RU" altLang="ru-RU" sz="2800" dirty="0">
              <a:latin typeface="Cambria" panose="02040503050406030204" pitchFamily="18" charset="0"/>
            </a:endParaRPr>
          </a:p>
        </p:txBody>
      </p:sp>
      <p:sp>
        <p:nvSpPr>
          <p:cNvPr id="49" name="Rectangle 61"/>
          <p:cNvSpPr>
            <a:spLocks noChangeArrowheads="1"/>
          </p:cNvSpPr>
          <p:nvPr/>
        </p:nvSpPr>
        <p:spPr bwMode="auto">
          <a:xfrm>
            <a:off x="3896605" y="2801961"/>
            <a:ext cx="1526382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altLang="ru-RU" sz="2000" dirty="0">
                <a:latin typeface="+mn-lt"/>
              </a:rPr>
              <a:t>четверть</a:t>
            </a:r>
          </a:p>
        </p:txBody>
      </p:sp>
      <p:sp>
        <p:nvSpPr>
          <p:cNvPr id="50" name="Rectangle 61"/>
          <p:cNvSpPr>
            <a:spLocks noChangeArrowheads="1"/>
          </p:cNvSpPr>
          <p:nvPr/>
        </p:nvSpPr>
        <p:spPr bwMode="auto">
          <a:xfrm>
            <a:off x="2189631" y="4966035"/>
            <a:ext cx="1526382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altLang="ru-RU" sz="2000" dirty="0">
                <a:latin typeface="+mn-lt"/>
              </a:rPr>
              <a:t>четверть</a:t>
            </a:r>
          </a:p>
        </p:txBody>
      </p:sp>
      <p:sp>
        <p:nvSpPr>
          <p:cNvPr id="51" name="Rectangle 67"/>
          <p:cNvSpPr>
            <a:spLocks noChangeArrowheads="1"/>
          </p:cNvSpPr>
          <p:nvPr/>
        </p:nvSpPr>
        <p:spPr bwMode="auto">
          <a:xfrm>
            <a:off x="1528437" y="4858876"/>
            <a:ext cx="13223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altLang="ru-RU" sz="2800" dirty="0">
                <a:latin typeface="Cambria" panose="02040503050406030204" pitchFamily="18" charset="0"/>
              </a:rPr>
              <a:t>   </a:t>
            </a:r>
            <a:r>
              <a:rPr lang="en-US" altLang="ru-RU" sz="2800" dirty="0">
                <a:latin typeface="Cambria" panose="02040503050406030204" pitchFamily="18" charset="0"/>
              </a:rPr>
              <a:t>III</a:t>
            </a:r>
            <a:endParaRPr lang="ru-RU" altLang="ru-RU" sz="2800" dirty="0">
              <a:latin typeface="Cambria" panose="02040503050406030204" pitchFamily="18" charset="0"/>
            </a:endParaRPr>
          </a:p>
        </p:txBody>
      </p:sp>
      <p:sp>
        <p:nvSpPr>
          <p:cNvPr id="54" name="Rectangle 67"/>
          <p:cNvSpPr>
            <a:spLocks noChangeArrowheads="1"/>
          </p:cNvSpPr>
          <p:nvPr/>
        </p:nvSpPr>
        <p:spPr bwMode="auto">
          <a:xfrm>
            <a:off x="1416050" y="4571999"/>
            <a:ext cx="13223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altLang="ru-RU" sz="2800" dirty="0">
                <a:latin typeface="Cambria" panose="02040503050406030204" pitchFamily="18" charset="0"/>
              </a:rPr>
              <a:t>   </a:t>
            </a:r>
            <a:r>
              <a:rPr lang="en-US" altLang="ru-RU" sz="2800" dirty="0">
                <a:latin typeface="Cambria" panose="02040503050406030204" pitchFamily="18" charset="0"/>
              </a:rPr>
              <a:t>III</a:t>
            </a:r>
            <a:endParaRPr lang="ru-RU" altLang="ru-RU" sz="2800" dirty="0">
              <a:latin typeface="Cambria" panose="02040503050406030204" pitchFamily="18" charset="0"/>
            </a:endParaRPr>
          </a:p>
        </p:txBody>
      </p:sp>
      <p:sp>
        <p:nvSpPr>
          <p:cNvPr id="55" name="Rectangle 61"/>
          <p:cNvSpPr>
            <a:spLocks noChangeArrowheads="1"/>
          </p:cNvSpPr>
          <p:nvPr/>
        </p:nvSpPr>
        <p:spPr bwMode="auto">
          <a:xfrm>
            <a:off x="2058193" y="4723606"/>
            <a:ext cx="1526382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altLang="ru-RU" sz="2000" dirty="0">
                <a:latin typeface="+mn-lt"/>
              </a:rPr>
              <a:t>четверть</a:t>
            </a:r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3185776"/>
              </p:ext>
            </p:extLst>
          </p:nvPr>
        </p:nvGraphicFramePr>
        <p:xfrm>
          <a:off x="577850" y="1701800"/>
          <a:ext cx="874713" cy="118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2" name="Формула" r:id="rId14" imgW="495000" imgH="634680" progId="Equation.3">
                  <p:embed/>
                </p:oleObj>
              </mc:Choice>
              <mc:Fallback>
                <p:oleObj name="Формула" r:id="rId14" imgW="495000" imgH="63468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50" y="1701800"/>
                        <a:ext cx="874713" cy="1182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Rectangle 61"/>
          <p:cNvSpPr>
            <a:spLocks noChangeArrowheads="1"/>
          </p:cNvSpPr>
          <p:nvPr/>
        </p:nvSpPr>
        <p:spPr bwMode="auto">
          <a:xfrm>
            <a:off x="1756568" y="2820987"/>
            <a:ext cx="1526382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altLang="ru-RU" sz="2000" dirty="0">
                <a:latin typeface="+mn-lt"/>
              </a:rPr>
              <a:t>четверть</a:t>
            </a:r>
          </a:p>
        </p:txBody>
      </p:sp>
      <p:sp>
        <p:nvSpPr>
          <p:cNvPr id="58" name="Rectangle 67"/>
          <p:cNvSpPr>
            <a:spLocks noChangeArrowheads="1"/>
          </p:cNvSpPr>
          <p:nvPr/>
        </p:nvSpPr>
        <p:spPr bwMode="auto">
          <a:xfrm>
            <a:off x="1197371" y="2713830"/>
            <a:ext cx="13223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altLang="ru-RU" sz="2800" dirty="0">
                <a:latin typeface="Cambria" panose="02040503050406030204" pitchFamily="18" charset="0"/>
              </a:rPr>
              <a:t>   </a:t>
            </a:r>
            <a:r>
              <a:rPr lang="en-US" altLang="ru-RU" sz="2800" dirty="0" smtClean="0">
                <a:latin typeface="Cambria" panose="02040503050406030204" pitchFamily="18" charset="0"/>
              </a:rPr>
              <a:t>II</a:t>
            </a:r>
            <a:endParaRPr lang="ru-RU" altLang="ru-RU" sz="28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4151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45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500000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945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500000">
                                      <p:cBhvr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945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000000">
                                      <p:cBhvr>
                                        <p:cTn id="7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945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6000000">
                                      <p:cBhvr>
                                        <p:cTn id="10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945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3200000">
                                      <p:cBhvr>
                                        <p:cTn id="1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3" dur="500"/>
                                        <p:tgtEl>
                                          <p:spTgt spid="945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3200000">
                                      <p:cBhvr>
                                        <p:cTn id="1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8800000">
                                      <p:cBhvr>
                                        <p:cTn id="1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1" grpId="0"/>
      <p:bldP spid="44" grpId="0"/>
      <p:bldP spid="48" grpId="0"/>
      <p:bldP spid="48" grpId="1"/>
      <p:bldP spid="49" grpId="0"/>
      <p:bldP spid="49" grpId="1"/>
      <p:bldP spid="50" grpId="0"/>
      <p:bldP spid="50" grpId="2"/>
      <p:bldP spid="51" grpId="0"/>
      <p:bldP spid="51" grpId="1"/>
      <p:bldP spid="54" grpId="0"/>
      <p:bldP spid="54" grpId="1"/>
      <p:bldP spid="55" grpId="0"/>
      <p:bldP spid="55" grpId="2"/>
      <p:bldP spid="57" grpId="0"/>
      <p:bldP spid="5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0" y="188913"/>
            <a:ext cx="896461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4400" dirty="0">
                <a:latin typeface="Cambria" panose="02040503050406030204" pitchFamily="18" charset="0"/>
              </a:rPr>
              <a:t>Самостоятельная работа</a:t>
            </a: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0" y="1322472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i="1" dirty="0">
                <a:latin typeface="Cambria" panose="02040503050406030204" pitchFamily="18" charset="0"/>
              </a:rPr>
              <a:t>1. Переведите в радианную меру </a:t>
            </a:r>
            <a:r>
              <a:rPr lang="ru-RU" altLang="ru-RU" sz="2800" i="1" dirty="0" smtClean="0">
                <a:latin typeface="Cambria" panose="02040503050406030204" pitchFamily="18" charset="0"/>
              </a:rPr>
              <a:t>углы, определите в какой четверти они расположены:</a:t>
            </a:r>
            <a:endParaRPr lang="ru-RU" altLang="ru-RU" sz="2800" i="1" dirty="0">
              <a:latin typeface="Cambria" panose="02040503050406030204" pitchFamily="18" charset="0"/>
            </a:endParaRP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-76200" y="2276475"/>
            <a:ext cx="23764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3200" dirty="0">
                <a:latin typeface="+mn-lt"/>
              </a:rPr>
              <a:t>1) 60</a:t>
            </a:r>
            <a:r>
              <a:rPr lang="ru-RU" altLang="ru-RU" sz="3200" dirty="0">
                <a:latin typeface="+mn-lt"/>
                <a:sym typeface="Symbol" pitchFamily="18" charset="2"/>
              </a:rPr>
              <a:t></a:t>
            </a:r>
            <a:r>
              <a:rPr lang="ru-RU" altLang="ru-RU" sz="3200" dirty="0">
                <a:latin typeface="+mn-lt"/>
              </a:rPr>
              <a:t> </a:t>
            </a:r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107950" y="2852738"/>
            <a:ext cx="23050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3200" dirty="0">
                <a:latin typeface="+mn-lt"/>
              </a:rPr>
              <a:t>2) 145</a:t>
            </a:r>
            <a:r>
              <a:rPr lang="ru-RU" altLang="ru-RU" sz="3200" dirty="0">
                <a:latin typeface="+mn-lt"/>
                <a:sym typeface="Symbol" pitchFamily="18" charset="2"/>
              </a:rPr>
              <a:t></a:t>
            </a:r>
            <a:r>
              <a:rPr lang="ru-RU" altLang="ru-RU" sz="3200" dirty="0">
                <a:latin typeface="+mn-lt"/>
              </a:rPr>
              <a:t> </a:t>
            </a:r>
          </a:p>
        </p:txBody>
      </p:sp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71438" y="3429000"/>
            <a:ext cx="23050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3200" dirty="0">
                <a:latin typeface="+mn-lt"/>
              </a:rPr>
              <a:t>3) 240</a:t>
            </a:r>
            <a:r>
              <a:rPr lang="ru-RU" altLang="ru-RU" sz="3200" dirty="0">
                <a:latin typeface="+mn-lt"/>
                <a:sym typeface="Symbol" pitchFamily="18" charset="2"/>
              </a:rPr>
              <a:t></a:t>
            </a:r>
            <a:r>
              <a:rPr lang="ru-RU" altLang="ru-RU" sz="3200" dirty="0">
                <a:latin typeface="+mn-lt"/>
              </a:rPr>
              <a:t> </a:t>
            </a:r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955647" y="902600"/>
            <a:ext cx="23764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ru-RU" sz="3200" b="1" dirty="0">
                <a:latin typeface="Cambria" panose="02040503050406030204" pitchFamily="18" charset="0"/>
              </a:rPr>
              <a:t>I</a:t>
            </a:r>
            <a:r>
              <a:rPr lang="ru-RU" altLang="ru-RU" sz="3200" b="1" dirty="0">
                <a:latin typeface="Cambria" panose="02040503050406030204" pitchFamily="18" charset="0"/>
              </a:rPr>
              <a:t> вариант </a:t>
            </a:r>
          </a:p>
        </p:txBody>
      </p:sp>
      <p:sp>
        <p:nvSpPr>
          <p:cNvPr id="17428" name="Text Box 20"/>
          <p:cNvSpPr txBox="1">
            <a:spLocks noChangeArrowheads="1"/>
          </p:cNvSpPr>
          <p:nvPr/>
        </p:nvSpPr>
        <p:spPr bwMode="auto">
          <a:xfrm>
            <a:off x="5580063" y="902599"/>
            <a:ext cx="27368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ru-RU" sz="3200" b="1" dirty="0">
                <a:latin typeface="Cambria" panose="02040503050406030204" pitchFamily="18" charset="0"/>
              </a:rPr>
              <a:t>II</a:t>
            </a:r>
            <a:r>
              <a:rPr lang="ru-RU" altLang="ru-RU" sz="3200" b="1" dirty="0">
                <a:latin typeface="Cambria" panose="02040503050406030204" pitchFamily="18" charset="0"/>
              </a:rPr>
              <a:t> вариант </a:t>
            </a:r>
          </a:p>
        </p:txBody>
      </p:sp>
      <p:sp>
        <p:nvSpPr>
          <p:cNvPr id="17429" name="Text Box 21"/>
          <p:cNvSpPr txBox="1">
            <a:spLocks noChangeArrowheads="1"/>
          </p:cNvSpPr>
          <p:nvPr/>
        </p:nvSpPr>
        <p:spPr bwMode="auto">
          <a:xfrm>
            <a:off x="5508625" y="2133600"/>
            <a:ext cx="23764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3200">
                <a:latin typeface="+mn-lt"/>
              </a:rPr>
              <a:t>1) 320</a:t>
            </a:r>
            <a:r>
              <a:rPr lang="ru-RU" altLang="ru-RU" sz="3200">
                <a:latin typeface="+mn-lt"/>
                <a:sym typeface="Symbol" pitchFamily="18" charset="2"/>
              </a:rPr>
              <a:t></a:t>
            </a:r>
            <a:r>
              <a:rPr lang="ru-RU" altLang="ru-RU" sz="3200">
                <a:latin typeface="+mn-lt"/>
              </a:rPr>
              <a:t> </a:t>
            </a:r>
          </a:p>
        </p:txBody>
      </p:sp>
      <p:sp>
        <p:nvSpPr>
          <p:cNvPr id="17430" name="Text Box 22"/>
          <p:cNvSpPr txBox="1">
            <a:spLocks noChangeArrowheads="1"/>
          </p:cNvSpPr>
          <p:nvPr/>
        </p:nvSpPr>
        <p:spPr bwMode="auto">
          <a:xfrm>
            <a:off x="5580063" y="2708275"/>
            <a:ext cx="23050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3200">
                <a:latin typeface="+mn-lt"/>
              </a:rPr>
              <a:t>2) 105</a:t>
            </a:r>
            <a:r>
              <a:rPr lang="ru-RU" altLang="ru-RU" sz="3200">
                <a:latin typeface="+mn-lt"/>
                <a:sym typeface="Symbol" pitchFamily="18" charset="2"/>
              </a:rPr>
              <a:t></a:t>
            </a:r>
            <a:r>
              <a:rPr lang="ru-RU" altLang="ru-RU" sz="3200">
                <a:latin typeface="+mn-lt"/>
              </a:rPr>
              <a:t> </a:t>
            </a:r>
          </a:p>
        </p:txBody>
      </p:sp>
      <p:sp>
        <p:nvSpPr>
          <p:cNvPr id="17431" name="Text Box 23"/>
          <p:cNvSpPr txBox="1">
            <a:spLocks noChangeArrowheads="1"/>
          </p:cNvSpPr>
          <p:nvPr/>
        </p:nvSpPr>
        <p:spPr bwMode="auto">
          <a:xfrm>
            <a:off x="5508625" y="3284537"/>
            <a:ext cx="23050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3200" dirty="0">
                <a:latin typeface="+mn-lt"/>
              </a:rPr>
              <a:t>3) 40</a:t>
            </a:r>
            <a:r>
              <a:rPr lang="ru-RU" altLang="ru-RU" sz="3200" dirty="0">
                <a:latin typeface="+mn-lt"/>
                <a:sym typeface="Symbol" pitchFamily="18" charset="2"/>
              </a:rPr>
              <a:t></a:t>
            </a:r>
            <a:r>
              <a:rPr lang="ru-RU" altLang="ru-RU" sz="3200" dirty="0">
                <a:latin typeface="+mn-lt"/>
              </a:rPr>
              <a:t> </a:t>
            </a:r>
          </a:p>
        </p:txBody>
      </p:sp>
      <p:sp>
        <p:nvSpPr>
          <p:cNvPr id="17438" name="Text Box 30"/>
          <p:cNvSpPr txBox="1">
            <a:spLocks noChangeArrowheads="1"/>
          </p:cNvSpPr>
          <p:nvPr/>
        </p:nvSpPr>
        <p:spPr bwMode="auto">
          <a:xfrm>
            <a:off x="152400" y="3884675"/>
            <a:ext cx="8991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800" i="1" dirty="0">
                <a:latin typeface="Cambria" panose="02040503050406030204" pitchFamily="18" charset="0"/>
              </a:rPr>
              <a:t>2. Переведите в градусную меру </a:t>
            </a:r>
            <a:r>
              <a:rPr lang="ru-RU" altLang="ru-RU" sz="2800" i="1" dirty="0" smtClean="0">
                <a:latin typeface="Cambria" panose="02040503050406030204" pitchFamily="18" charset="0"/>
              </a:rPr>
              <a:t>углы, определите в какой четверти они расположены:</a:t>
            </a:r>
            <a:endParaRPr lang="ru-RU" altLang="ru-RU" sz="2800" i="1" dirty="0">
              <a:latin typeface="Cambria" panose="02040503050406030204" pitchFamily="18" charset="0"/>
            </a:endParaRPr>
          </a:p>
        </p:txBody>
      </p:sp>
      <p:graphicFrame>
        <p:nvGraphicFramePr>
          <p:cNvPr id="17439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276700"/>
              </p:ext>
            </p:extLst>
          </p:nvPr>
        </p:nvGraphicFramePr>
        <p:xfrm>
          <a:off x="931863" y="4652963"/>
          <a:ext cx="1376362" cy="99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0" name="Формула" r:id="rId3" imgW="545760" imgH="393480" progId="Equation.3">
                  <p:embed/>
                </p:oleObj>
              </mc:Choice>
              <mc:Fallback>
                <p:oleObj name="Формула" r:id="rId3" imgW="5457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863" y="4652963"/>
                        <a:ext cx="1376362" cy="995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40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4106634"/>
              </p:ext>
            </p:extLst>
          </p:nvPr>
        </p:nvGraphicFramePr>
        <p:xfrm>
          <a:off x="971550" y="5661025"/>
          <a:ext cx="1344613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1" name="Формула" r:id="rId5" imgW="533160" imgH="393480" progId="Equation.3">
                  <p:embed/>
                </p:oleObj>
              </mc:Choice>
              <mc:Fallback>
                <p:oleObj name="Формула" r:id="rId5" imgW="5331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5661025"/>
                        <a:ext cx="1344613" cy="99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41" name="Text Box 33"/>
          <p:cNvSpPr txBox="1">
            <a:spLocks noChangeArrowheads="1"/>
          </p:cNvSpPr>
          <p:nvPr/>
        </p:nvSpPr>
        <p:spPr bwMode="auto">
          <a:xfrm>
            <a:off x="-468313" y="4724400"/>
            <a:ext cx="23764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3200" dirty="0">
                <a:latin typeface="+mn-lt"/>
              </a:rPr>
              <a:t>1)</a:t>
            </a:r>
          </a:p>
        </p:txBody>
      </p:sp>
      <p:sp>
        <p:nvSpPr>
          <p:cNvPr id="17442" name="Text Box 34"/>
          <p:cNvSpPr txBox="1">
            <a:spLocks noChangeArrowheads="1"/>
          </p:cNvSpPr>
          <p:nvPr/>
        </p:nvSpPr>
        <p:spPr bwMode="auto">
          <a:xfrm>
            <a:off x="-432595" y="5802313"/>
            <a:ext cx="2305051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3200" dirty="0">
                <a:latin typeface="+mn-lt"/>
              </a:rPr>
              <a:t>2)</a:t>
            </a:r>
          </a:p>
        </p:txBody>
      </p:sp>
      <p:graphicFrame>
        <p:nvGraphicFramePr>
          <p:cNvPr id="17443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7051591"/>
              </p:ext>
            </p:extLst>
          </p:nvPr>
        </p:nvGraphicFramePr>
        <p:xfrm>
          <a:off x="6372225" y="4665663"/>
          <a:ext cx="1344613" cy="99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2" name="Формула" r:id="rId7" imgW="533160" imgH="393480" progId="Equation.3">
                  <p:embed/>
                </p:oleObj>
              </mc:Choice>
              <mc:Fallback>
                <p:oleObj name="Формула" r:id="rId7" imgW="5331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4665663"/>
                        <a:ext cx="1344613" cy="995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44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9592496"/>
              </p:ext>
            </p:extLst>
          </p:nvPr>
        </p:nvGraphicFramePr>
        <p:xfrm>
          <a:off x="6396038" y="5673725"/>
          <a:ext cx="1344612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3" name="Формула" r:id="rId9" imgW="533160" imgH="393480" progId="Equation.3">
                  <p:embed/>
                </p:oleObj>
              </mc:Choice>
              <mc:Fallback>
                <p:oleObj name="Формула" r:id="rId9" imgW="5331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6038" y="5673725"/>
                        <a:ext cx="1344612" cy="99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45" name="Text Box 37"/>
          <p:cNvSpPr txBox="1">
            <a:spLocks noChangeArrowheads="1"/>
          </p:cNvSpPr>
          <p:nvPr/>
        </p:nvSpPr>
        <p:spPr bwMode="auto">
          <a:xfrm>
            <a:off x="4956175" y="4737100"/>
            <a:ext cx="23764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3200">
                <a:latin typeface="+mn-lt"/>
              </a:rPr>
              <a:t>1)</a:t>
            </a:r>
          </a:p>
        </p:txBody>
      </p:sp>
      <p:sp>
        <p:nvSpPr>
          <p:cNvPr id="17446" name="Text Box 38"/>
          <p:cNvSpPr txBox="1">
            <a:spLocks noChangeArrowheads="1"/>
          </p:cNvSpPr>
          <p:nvPr/>
        </p:nvSpPr>
        <p:spPr bwMode="auto">
          <a:xfrm>
            <a:off x="4991894" y="5815013"/>
            <a:ext cx="23050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3200" dirty="0">
                <a:latin typeface="+mn-lt"/>
              </a:rPr>
              <a:t>2)</a:t>
            </a:r>
          </a:p>
        </p:txBody>
      </p:sp>
    </p:spTree>
    <p:extLst>
      <p:ext uri="{BB962C8B-B14F-4D97-AF65-F5344CB8AC3E}">
        <p14:creationId xmlns:p14="http://schemas.microsoft.com/office/powerpoint/2010/main" val="34565561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0" y="188913"/>
            <a:ext cx="896461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4400" b="1" dirty="0">
                <a:latin typeface="Cambria" panose="02040503050406030204" pitchFamily="18" charset="0"/>
              </a:rPr>
              <a:t>Ответы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4068365" y="1631950"/>
            <a:ext cx="827881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sz="2800" b="1" i="1" dirty="0">
                <a:latin typeface="Cambria" panose="02040503050406030204" pitchFamily="18" charset="0"/>
              </a:rPr>
              <a:t>1. 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762000" y="2147888"/>
            <a:ext cx="23764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3200" b="1" dirty="0">
                <a:latin typeface="Cambria" panose="02040503050406030204" pitchFamily="18" charset="0"/>
              </a:rPr>
              <a:t>1)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-107950" y="3136900"/>
            <a:ext cx="2305051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3200" b="1" dirty="0">
                <a:latin typeface="Cambria" panose="02040503050406030204" pitchFamily="18" charset="0"/>
              </a:rPr>
              <a:t>2)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-116565" y="4082926"/>
            <a:ext cx="2305051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3200" b="1" dirty="0">
                <a:latin typeface="Cambria" panose="02040503050406030204" pitchFamily="18" charset="0"/>
              </a:rPr>
              <a:t>3)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971550" y="1052513"/>
            <a:ext cx="23764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ru-RU" sz="3200" b="1">
                <a:latin typeface="Cambria" panose="02040503050406030204" pitchFamily="18" charset="0"/>
              </a:rPr>
              <a:t>I</a:t>
            </a:r>
            <a:r>
              <a:rPr lang="ru-RU" altLang="ru-RU" sz="3200" b="1">
                <a:latin typeface="Cambria" panose="02040503050406030204" pitchFamily="18" charset="0"/>
              </a:rPr>
              <a:t> вариант 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5508625" y="1052513"/>
            <a:ext cx="27368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ru-RU" sz="3200" b="1">
                <a:latin typeface="Cambria" panose="02040503050406030204" pitchFamily="18" charset="0"/>
              </a:rPr>
              <a:t>II</a:t>
            </a:r>
            <a:r>
              <a:rPr lang="ru-RU" altLang="ru-RU" sz="3200" b="1">
                <a:latin typeface="Cambria" panose="02040503050406030204" pitchFamily="18" charset="0"/>
              </a:rPr>
              <a:t> вариант 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4643438" y="1989138"/>
            <a:ext cx="23764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3200" b="1">
                <a:latin typeface="Cambria" panose="02040503050406030204" pitchFamily="18" charset="0"/>
              </a:rPr>
              <a:t>1)  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4787900" y="2997200"/>
            <a:ext cx="23050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3200" b="1">
                <a:latin typeface="Cambria" panose="02040503050406030204" pitchFamily="18" charset="0"/>
              </a:rPr>
              <a:t>2) 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4787900" y="4005263"/>
            <a:ext cx="23050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3200" b="1">
                <a:latin typeface="Cambria" panose="02040503050406030204" pitchFamily="18" charset="0"/>
              </a:rPr>
              <a:t>3)</a:t>
            </a: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4068365" y="4845230"/>
            <a:ext cx="730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sz="2800" b="1" i="1" dirty="0">
                <a:latin typeface="Cambria" panose="02040503050406030204" pitchFamily="18" charset="0"/>
              </a:rPr>
              <a:t>2. </a:t>
            </a:r>
          </a:p>
        </p:txBody>
      </p:sp>
      <p:graphicFrame>
        <p:nvGraphicFramePr>
          <p:cNvPr id="1844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7523515"/>
              </p:ext>
            </p:extLst>
          </p:nvPr>
        </p:nvGraphicFramePr>
        <p:xfrm>
          <a:off x="1344613" y="1939925"/>
          <a:ext cx="1793875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8" name="Формула" r:id="rId3" imgW="711000" imgH="393480" progId="Equation.3">
                  <p:embed/>
                </p:oleObj>
              </mc:Choice>
              <mc:Fallback>
                <p:oleObj name="Формула" r:id="rId3" imgW="711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4613" y="1939925"/>
                        <a:ext cx="1793875" cy="99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519112" y="5417769"/>
            <a:ext cx="23764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3200" b="1" dirty="0">
                <a:latin typeface="Cambria" panose="02040503050406030204" pitchFamily="18" charset="0"/>
              </a:rPr>
              <a:t>1) 72</a:t>
            </a:r>
            <a:r>
              <a:rPr lang="ru-RU" altLang="ru-RU" sz="3200" b="1" dirty="0" smtClean="0">
                <a:latin typeface="Cambria" panose="02040503050406030204" pitchFamily="18" charset="0"/>
                <a:sym typeface="Symbol" pitchFamily="18" charset="2"/>
              </a:rPr>
              <a:t> </a:t>
            </a:r>
            <a:r>
              <a:rPr lang="en-US" altLang="ru-RU" sz="3200" i="1" dirty="0" smtClean="0">
                <a:latin typeface="Monotype Corsiva" panose="03010101010201010101" pitchFamily="66" charset="0"/>
                <a:sym typeface="Symbol" pitchFamily="18" charset="2"/>
              </a:rPr>
              <a:t>I </a:t>
            </a:r>
            <a:r>
              <a:rPr lang="ru-RU" altLang="ru-RU" sz="3200" i="1" dirty="0" smtClean="0">
                <a:latin typeface="Monotype Corsiva" panose="03010101010201010101" pitchFamily="66" charset="0"/>
                <a:sym typeface="Symbol" pitchFamily="18" charset="2"/>
              </a:rPr>
              <a:t>ч.</a:t>
            </a:r>
            <a:endParaRPr lang="ru-RU" altLang="ru-RU" sz="3200" i="1" dirty="0">
              <a:latin typeface="Monotype Corsiva" panose="03010101010201010101" pitchFamily="66" charset="0"/>
              <a:sym typeface="Symbol" pitchFamily="18" charset="2"/>
            </a:endParaRPr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656770" y="6138050"/>
            <a:ext cx="25193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latin typeface="Cambria" panose="02040503050406030204" pitchFamily="18" charset="0"/>
              </a:rPr>
              <a:t>2) 480</a:t>
            </a:r>
            <a:r>
              <a:rPr lang="ru-RU" altLang="ru-RU" sz="3200" b="1" dirty="0" smtClean="0">
                <a:latin typeface="Cambria" panose="02040503050406030204" pitchFamily="18" charset="0"/>
                <a:sym typeface="Symbol" pitchFamily="18" charset="2"/>
              </a:rPr>
              <a:t>  </a:t>
            </a:r>
            <a:r>
              <a:rPr lang="en-US" altLang="ru-RU" sz="3200" i="1" dirty="0" smtClean="0">
                <a:latin typeface="Monotype Corsiva" panose="03010101010201010101" pitchFamily="66" charset="0"/>
                <a:sym typeface="Symbol" pitchFamily="18" charset="2"/>
              </a:rPr>
              <a:t>II </a:t>
            </a:r>
            <a:r>
              <a:rPr lang="ru-RU" altLang="ru-RU" sz="3200" i="1" dirty="0" smtClean="0">
                <a:latin typeface="Monotype Corsiva" panose="03010101010201010101" pitchFamily="66" charset="0"/>
                <a:sym typeface="Symbol" pitchFamily="18" charset="2"/>
              </a:rPr>
              <a:t>ч.</a:t>
            </a:r>
            <a:endParaRPr lang="ru-RU" altLang="ru-RU" sz="3200" i="1" dirty="0">
              <a:latin typeface="Monotype Corsiva" panose="03010101010201010101" pitchFamily="66" charset="0"/>
              <a:sym typeface="Symbol" pitchFamily="18" charset="2"/>
            </a:endParaRPr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5588035" y="5364343"/>
            <a:ext cx="23764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3200" b="1" dirty="0">
                <a:latin typeface="Cambria" panose="02040503050406030204" pitchFamily="18" charset="0"/>
              </a:rPr>
              <a:t>1) 405</a:t>
            </a:r>
            <a:r>
              <a:rPr lang="ru-RU" altLang="ru-RU" sz="3200" b="1" dirty="0" smtClean="0">
                <a:latin typeface="Cambria" panose="02040503050406030204" pitchFamily="18" charset="0"/>
                <a:sym typeface="Symbol" pitchFamily="18" charset="2"/>
              </a:rPr>
              <a:t> </a:t>
            </a:r>
            <a:r>
              <a:rPr lang="en-US" altLang="ru-RU" sz="3200" i="1" dirty="0" smtClean="0">
                <a:latin typeface="Monotype Corsiva" panose="03010101010201010101" pitchFamily="66" charset="0"/>
                <a:sym typeface="Symbol" pitchFamily="18" charset="2"/>
              </a:rPr>
              <a:t>I </a:t>
            </a:r>
            <a:r>
              <a:rPr lang="ru-RU" altLang="ru-RU" sz="3200" i="1" dirty="0" smtClean="0">
                <a:latin typeface="Monotype Corsiva" panose="03010101010201010101" pitchFamily="66" charset="0"/>
                <a:sym typeface="Symbol" pitchFamily="18" charset="2"/>
              </a:rPr>
              <a:t>ч.</a:t>
            </a:r>
            <a:endParaRPr lang="ru-RU" altLang="ru-RU" sz="3200" i="1" dirty="0">
              <a:latin typeface="Monotype Corsiva" panose="03010101010201010101" pitchFamily="66" charset="0"/>
              <a:sym typeface="Symbol" pitchFamily="18" charset="2"/>
            </a:endParaRPr>
          </a:p>
        </p:txBody>
      </p:sp>
      <p:sp>
        <p:nvSpPr>
          <p:cNvPr id="18452" name="Text Box 20"/>
          <p:cNvSpPr txBox="1">
            <a:spLocks noChangeArrowheads="1"/>
          </p:cNvSpPr>
          <p:nvPr/>
        </p:nvSpPr>
        <p:spPr bwMode="auto">
          <a:xfrm>
            <a:off x="5597312" y="6026813"/>
            <a:ext cx="255508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latin typeface="Cambria" panose="02040503050406030204" pitchFamily="18" charset="0"/>
              </a:rPr>
              <a:t>2) 150</a:t>
            </a:r>
            <a:r>
              <a:rPr lang="ru-RU" altLang="ru-RU" sz="3200" b="1" dirty="0" smtClean="0">
                <a:latin typeface="Cambria" panose="02040503050406030204" pitchFamily="18" charset="0"/>
                <a:sym typeface="Symbol" pitchFamily="18" charset="2"/>
              </a:rPr>
              <a:t> </a:t>
            </a:r>
            <a:r>
              <a:rPr lang="en-US" altLang="ru-RU" sz="3200" dirty="0" smtClean="0">
                <a:latin typeface="Monotype Corsiva" panose="03010101010201010101" pitchFamily="66" charset="0"/>
                <a:sym typeface="Symbol" pitchFamily="18" charset="2"/>
              </a:rPr>
              <a:t>II </a:t>
            </a:r>
            <a:r>
              <a:rPr lang="ru-RU" altLang="ru-RU" sz="3200" dirty="0" smtClean="0">
                <a:latin typeface="Monotype Corsiva" panose="03010101010201010101" pitchFamily="66" charset="0"/>
                <a:sym typeface="Symbol" pitchFamily="18" charset="2"/>
              </a:rPr>
              <a:t>ч.</a:t>
            </a:r>
            <a:endParaRPr lang="ru-RU" altLang="ru-RU" sz="3200" dirty="0">
              <a:latin typeface="Monotype Corsiva" panose="03010101010201010101" pitchFamily="66" charset="0"/>
              <a:sym typeface="Symbol" pitchFamily="18" charset="2"/>
            </a:endParaRPr>
          </a:p>
        </p:txBody>
      </p:sp>
      <p:graphicFrame>
        <p:nvGraphicFramePr>
          <p:cNvPr id="18453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7324726"/>
              </p:ext>
            </p:extLst>
          </p:nvPr>
        </p:nvGraphicFramePr>
        <p:xfrm>
          <a:off x="1295400" y="2928938"/>
          <a:ext cx="2306637" cy="99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9" name="Формула" r:id="rId5" imgW="914400" imgH="393480" progId="Equation.3">
                  <p:embed/>
                </p:oleObj>
              </mc:Choice>
              <mc:Fallback>
                <p:oleObj name="Формула" r:id="rId5" imgW="914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928938"/>
                        <a:ext cx="2306637" cy="995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4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4230730"/>
              </p:ext>
            </p:extLst>
          </p:nvPr>
        </p:nvGraphicFramePr>
        <p:xfrm>
          <a:off x="1371600" y="3849868"/>
          <a:ext cx="2243137" cy="99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0" name="Формула" r:id="rId7" imgW="888840" imgH="393480" progId="Equation.3">
                  <p:embed/>
                </p:oleObj>
              </mc:Choice>
              <mc:Fallback>
                <p:oleObj name="Формула" r:id="rId7" imgW="8888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849868"/>
                        <a:ext cx="2243137" cy="995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5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2135826"/>
              </p:ext>
            </p:extLst>
          </p:nvPr>
        </p:nvGraphicFramePr>
        <p:xfrm>
          <a:off x="6096000" y="1891506"/>
          <a:ext cx="2366962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1" name="Формула" r:id="rId9" imgW="939600" imgH="393480" progId="Equation.3">
                  <p:embed/>
                </p:oleObj>
              </mc:Choice>
              <mc:Fallback>
                <p:oleObj name="Формула" r:id="rId9" imgW="9396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891506"/>
                        <a:ext cx="2366962" cy="99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6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158585"/>
              </p:ext>
            </p:extLst>
          </p:nvPr>
        </p:nvGraphicFramePr>
        <p:xfrm>
          <a:off x="6132513" y="2772569"/>
          <a:ext cx="2112962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2" name="Формула" r:id="rId11" imgW="838080" imgH="393480" progId="Equation.3">
                  <p:embed/>
                </p:oleObj>
              </mc:Choice>
              <mc:Fallback>
                <p:oleObj name="Формула" r:id="rId11" imgW="838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2513" y="2772569"/>
                        <a:ext cx="2112962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7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1344588"/>
              </p:ext>
            </p:extLst>
          </p:nvPr>
        </p:nvGraphicFramePr>
        <p:xfrm>
          <a:off x="6261100" y="3797300"/>
          <a:ext cx="1984375" cy="99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3" name="Формула" r:id="rId13" imgW="787320" imgH="393480" progId="Equation.3">
                  <p:embed/>
                </p:oleObj>
              </mc:Choice>
              <mc:Fallback>
                <p:oleObj name="Формула" r:id="rId13" imgW="7873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1100" y="3797300"/>
                        <a:ext cx="1984375" cy="995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12172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1"/>
          <p:cNvSpPr>
            <a:spLocks noChangeArrowheads="1"/>
          </p:cNvSpPr>
          <p:nvPr/>
        </p:nvSpPr>
        <p:spPr bwMode="auto">
          <a:xfrm>
            <a:off x="304205" y="2217003"/>
            <a:ext cx="867261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6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4. Фасмер </a:t>
            </a:r>
            <a:r>
              <a:rPr lang="ru-RU" altLang="ru-RU" sz="16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М. Этимологический словарь русского языка: В 4-х т.: Пер. с нем. </a:t>
            </a:r>
            <a:r>
              <a:rPr lang="ru-RU" altLang="ru-RU" sz="16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  <a:r>
              <a:rPr lang="ru-RU" altLang="ru-RU" sz="160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Russisches</a:t>
            </a:r>
            <a:r>
              <a:rPr lang="ru-RU" altLang="ru-RU" sz="16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altLang="ru-RU" sz="1600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etymologisches</a:t>
            </a:r>
            <a:r>
              <a:rPr lang="ru-RU" altLang="ru-RU" sz="16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altLang="ru-RU" sz="1600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Wörterbuch</a:t>
            </a:r>
            <a:r>
              <a:rPr lang="ru-RU" altLang="ru-RU" sz="16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/ Перевод и дополнения О. Н. Трубачёва. 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–</a:t>
            </a:r>
            <a:r>
              <a:rPr lang="ru-RU" altLang="ru-RU" sz="16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altLang="ru-RU" sz="16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4-е изд., стереотип. 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– </a:t>
            </a:r>
            <a:r>
              <a:rPr lang="ru-RU" altLang="ru-RU" sz="16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 М.: </a:t>
            </a:r>
            <a:r>
              <a:rPr lang="ru-RU" altLang="ru-RU" sz="1600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Астрель</a:t>
            </a:r>
            <a:r>
              <a:rPr lang="ru-RU" altLang="ru-RU" sz="16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 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– </a:t>
            </a:r>
            <a:r>
              <a:rPr lang="ru-RU" altLang="ru-RU" sz="16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 </a:t>
            </a:r>
            <a:r>
              <a:rPr lang="ru-RU" altLang="ru-RU" sz="16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hlinkClick r:id="rId2" tooltip="АСТ (издательство)"/>
              </a:rPr>
              <a:t>АСТ</a:t>
            </a:r>
            <a:r>
              <a:rPr lang="ru-RU" altLang="ru-RU" sz="16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2004. 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–</a:t>
            </a:r>
            <a:r>
              <a:rPr lang="ru-RU" altLang="ru-RU" sz="16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altLang="ru-RU" sz="16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Т. 1. </a:t>
            </a:r>
            <a:r>
              <a:rPr lang="ru-RU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–</a:t>
            </a:r>
            <a:r>
              <a:rPr lang="ru-RU" altLang="ru-RU" sz="16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altLang="ru-RU" sz="16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588 с.</a:t>
            </a:r>
          </a:p>
        </p:txBody>
      </p:sp>
      <p:sp>
        <p:nvSpPr>
          <p:cNvPr id="9219" name="Прямоугольник 2"/>
          <p:cNvSpPr>
            <a:spLocks noChangeArrowheads="1"/>
          </p:cNvSpPr>
          <p:nvPr/>
        </p:nvSpPr>
        <p:spPr bwMode="auto">
          <a:xfrm>
            <a:off x="333555" y="1797669"/>
            <a:ext cx="868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3. </a:t>
            </a:r>
            <a:r>
              <a:rPr lang="ru-RU" altLang="ru-RU" sz="1600" dirty="0" err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Карпушина</a:t>
            </a:r>
            <a:r>
              <a:rPr lang="ru-RU" altLang="ru-RU" sz="16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Н.  По </a:t>
            </a:r>
            <a:r>
              <a:rPr lang="ru-RU" altLang="ru-RU" sz="16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следам </a:t>
            </a:r>
            <a:r>
              <a:rPr lang="ru-RU" altLang="ru-RU" sz="16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вавилонян.  </a:t>
            </a:r>
            <a:r>
              <a:rPr lang="en-US" altLang="ru-RU" sz="1600" dirty="0" smtClean="0">
                <a:solidFill>
                  <a:srgbClr val="00B0F0"/>
                </a:solidFill>
                <a:latin typeface="Cambria Math" panose="02040503050406030204" pitchFamily="18" charset="0"/>
                <a:ea typeface="Cambria Math" panose="02040503050406030204" pitchFamily="18" charset="0"/>
                <a:hlinkClick r:id="rId3"/>
              </a:rPr>
              <a:t>http</a:t>
            </a:r>
            <a:r>
              <a:rPr lang="en-US" altLang="ru-RU" sz="1600" dirty="0">
                <a:solidFill>
                  <a:srgbClr val="00B0F0"/>
                </a:solidFill>
                <a:latin typeface="Cambria Math" panose="02040503050406030204" pitchFamily="18" charset="0"/>
                <a:ea typeface="Cambria Math" panose="02040503050406030204" pitchFamily="18" charset="0"/>
                <a:hlinkClick r:id="rId3"/>
              </a:rPr>
              <a:t>://www.nkj.ru/archive/articles/22597</a:t>
            </a:r>
            <a:r>
              <a:rPr lang="en-US" altLang="ru-RU" sz="1600" dirty="0" smtClean="0">
                <a:solidFill>
                  <a:srgbClr val="00B0F0"/>
                </a:solidFill>
                <a:latin typeface="Cambria Math" panose="02040503050406030204" pitchFamily="18" charset="0"/>
                <a:ea typeface="Cambria Math" panose="02040503050406030204" pitchFamily="18" charset="0"/>
                <a:hlinkClick r:id="rId3"/>
              </a:rPr>
              <a:t>/</a:t>
            </a:r>
            <a:endParaRPr lang="ru-RU" altLang="ru-RU" sz="1600" dirty="0" smtClean="0">
              <a:solidFill>
                <a:srgbClr val="00B0F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160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43578" y="257977"/>
            <a:ext cx="48785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dirty="0">
                <a:latin typeface="Cambria" panose="02040503050406030204" pitchFamily="18" charset="0"/>
                <a:cs typeface="Times New Roman" pitchFamily="18" charset="0"/>
              </a:rPr>
              <a:t>Использованные  источники</a:t>
            </a:r>
            <a:endParaRPr lang="ru-RU" sz="2800" dirty="0">
              <a:latin typeface="Cambria" panose="0204050305040603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8045" y="3048000"/>
            <a:ext cx="86891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5. Изображение житель древнего Вавилона </a:t>
            </a:r>
            <a:r>
              <a:rPr lang="en-US" sz="1600" dirty="0" smtClean="0">
                <a:latin typeface="Cambria Math" panose="02040503050406030204" pitchFamily="18" charset="0"/>
                <a:ea typeface="Cambria Math" panose="02040503050406030204" pitchFamily="18" charset="0"/>
                <a:hlinkClick r:id="rId4"/>
              </a:rPr>
              <a:t>http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  <a:hlinkClick r:id="rId4"/>
              </a:rPr>
              <a:t>://</a:t>
            </a:r>
            <a:r>
              <a:rPr lang="en-US" sz="1600" dirty="0" smtClean="0">
                <a:latin typeface="Cambria Math" panose="02040503050406030204" pitchFamily="18" charset="0"/>
                <a:ea typeface="Cambria Math" panose="02040503050406030204" pitchFamily="18" charset="0"/>
                <a:hlinkClick r:id="rId4"/>
              </a:rPr>
              <a:t>www.nkj.ru/upload/iblock/0f5/0f5ff636d7eaf9c51689370f5a52a437.jpg</a:t>
            </a:r>
            <a:endParaRPr lang="ru-RU" sz="16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ru-RU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1330" y="4323604"/>
            <a:ext cx="86322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Cambria" panose="02040503050406030204" pitchFamily="18" charset="0"/>
              </a:rPr>
              <a:t>7. Изображение транспортир </a:t>
            </a:r>
            <a:r>
              <a:rPr lang="en-US" sz="1600" dirty="0" smtClean="0">
                <a:latin typeface="Cambria" panose="02040503050406030204" pitchFamily="18" charset="0"/>
                <a:hlinkClick r:id="rId5"/>
              </a:rPr>
              <a:t>http</a:t>
            </a:r>
            <a:r>
              <a:rPr lang="en-US" sz="1600" dirty="0">
                <a:latin typeface="Cambria" panose="02040503050406030204" pitchFamily="18" charset="0"/>
                <a:hlinkClick r:id="rId5"/>
              </a:rPr>
              <a:t>://</a:t>
            </a:r>
            <a:r>
              <a:rPr lang="en-US" sz="1600" dirty="0" smtClean="0">
                <a:latin typeface="Cambria" panose="02040503050406030204" pitchFamily="18" charset="0"/>
                <a:hlinkClick r:id="rId5"/>
              </a:rPr>
              <a:t>onlinehelp.smarttech.com/da/windows/help/notebook/10_0_0/Images/Protractor2.png</a:t>
            </a:r>
            <a:endParaRPr lang="ru-RU" sz="1600" dirty="0" smtClean="0">
              <a:latin typeface="Cambria" panose="02040503050406030204" pitchFamily="18" charset="0"/>
            </a:endParaRPr>
          </a:p>
          <a:p>
            <a:endParaRPr lang="ru-RU" sz="1600" dirty="0">
              <a:latin typeface="Cambria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4205" y="3691208"/>
            <a:ext cx="89443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Cambria" panose="02040503050406030204" pitchFamily="18" charset="0"/>
              </a:rPr>
              <a:t>6. Изображение солнечные часы</a:t>
            </a:r>
          </a:p>
          <a:p>
            <a:r>
              <a:rPr lang="ru-RU" sz="1600" dirty="0" smtClean="0">
                <a:latin typeface="Cambria" panose="02040503050406030204" pitchFamily="18" charset="0"/>
              </a:rPr>
              <a:t> </a:t>
            </a:r>
            <a:r>
              <a:rPr lang="en-US" sz="1600" dirty="0" smtClean="0">
                <a:latin typeface="Cambria" panose="02040503050406030204" pitchFamily="18" charset="0"/>
                <a:hlinkClick r:id="rId6"/>
              </a:rPr>
              <a:t>http</a:t>
            </a:r>
            <a:r>
              <a:rPr lang="en-US" sz="1600" dirty="0">
                <a:latin typeface="Cambria" panose="02040503050406030204" pitchFamily="18" charset="0"/>
                <a:hlinkClick r:id="rId6"/>
              </a:rPr>
              <a:t>://</a:t>
            </a:r>
            <a:r>
              <a:rPr lang="en-US" sz="1600" dirty="0" smtClean="0">
                <a:latin typeface="Cambria" panose="02040503050406030204" pitchFamily="18" charset="0"/>
                <a:hlinkClick r:id="rId6"/>
              </a:rPr>
              <a:t>new.lenagold.ru/wp-content/uploads/solnchas013.jpg</a:t>
            </a:r>
            <a:endParaRPr lang="ru-RU" sz="1600" dirty="0" smtClean="0">
              <a:latin typeface="Cambria" panose="02040503050406030204" pitchFamily="18" charset="0"/>
            </a:endParaRPr>
          </a:p>
          <a:p>
            <a:endParaRPr lang="ru-RU" sz="1600" dirty="0">
              <a:latin typeface="Cambria" panose="020405030504060302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8315" y="5534561"/>
            <a:ext cx="88787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9. Изображение угол в один радиан </a:t>
            </a:r>
          </a:p>
          <a:p>
            <a:r>
              <a:rPr lang="en-US" sz="1600" dirty="0" smtClean="0">
                <a:latin typeface="Cambria Math" panose="02040503050406030204" pitchFamily="18" charset="0"/>
                <a:ea typeface="Cambria Math" panose="02040503050406030204" pitchFamily="18" charset="0"/>
                <a:hlinkClick r:id="rId7"/>
              </a:rPr>
              <a:t>https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  <a:hlinkClick r:id="rId7"/>
              </a:rPr>
              <a:t>://4.bp.blogspot.com/-</a:t>
            </a:r>
            <a:r>
              <a:rPr lang="en-US" sz="1600" dirty="0" smtClean="0">
                <a:latin typeface="Cambria Math" panose="02040503050406030204" pitchFamily="18" charset="0"/>
                <a:ea typeface="Cambria Math" panose="02040503050406030204" pitchFamily="18" charset="0"/>
                <a:hlinkClick r:id="rId7"/>
              </a:rPr>
              <a:t>c3RcbMWyMYY/VmLTo3uGJNI/AAAAAAAAA3k/dCa37oZIq5Q/s200/circle_radians.gif</a:t>
            </a:r>
            <a:endParaRPr lang="ru-RU" sz="16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ru-RU" sz="16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ru-RU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3555" y="4915784"/>
            <a:ext cx="8849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8. Изображение фон математика </a:t>
            </a:r>
            <a:r>
              <a:rPr lang="en-US" sz="1600" dirty="0" smtClean="0">
                <a:latin typeface="Cambria Math" panose="02040503050406030204" pitchFamily="18" charset="0"/>
                <a:ea typeface="Cambria Math" panose="02040503050406030204" pitchFamily="18" charset="0"/>
                <a:hlinkClick r:id="rId8"/>
              </a:rPr>
              <a:t>https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  <a:hlinkClick r:id="rId8"/>
              </a:rPr>
              <a:t>://</a:t>
            </a:r>
            <a:r>
              <a:rPr lang="en-US" sz="1600" dirty="0" smtClean="0">
                <a:latin typeface="Cambria Math" panose="02040503050406030204" pitchFamily="18" charset="0"/>
                <a:ea typeface="Cambria Math" panose="02040503050406030204" pitchFamily="18" charset="0"/>
                <a:hlinkClick r:id="rId8"/>
              </a:rPr>
              <a:t>avatanplus.com/files/resources/original/5735cb59b8df9154aa22569d.jpg</a:t>
            </a:r>
            <a:endParaRPr lang="ru-RU" sz="16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ru-RU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333" y="1352747"/>
            <a:ext cx="88456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2. Гельфанд 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И.М., Львовский С.М.,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Тоом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А.Л</a:t>
            </a:r>
            <a:r>
              <a:rPr lang="ru-RU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Тригонометрия</a:t>
            </a:r>
            <a:r>
              <a:rPr lang="ru-RU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М.: 2003. –</a:t>
            </a:r>
            <a:r>
              <a:rPr lang="ru-RU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200 с.</a:t>
            </a:r>
          </a:p>
          <a:p>
            <a:endParaRPr lang="ru-RU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7333" y="781197"/>
            <a:ext cx="8566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1. </a:t>
            </a:r>
            <a:r>
              <a:rPr lang="ru-RU" sz="16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Бескин</a:t>
            </a:r>
            <a:r>
              <a:rPr lang="ru-RU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Н. М. Задачник-практикум по тригонометрии - 3-е 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издание</a:t>
            </a:r>
            <a:r>
              <a:rPr lang="ru-RU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 - М: 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Просвещение, 1966</a:t>
            </a:r>
            <a:r>
              <a:rPr lang="ru-RU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 – 176 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с.</a:t>
            </a:r>
          </a:p>
        </p:txBody>
      </p:sp>
    </p:spTree>
    <p:extLst>
      <p:ext uri="{BB962C8B-B14F-4D97-AF65-F5344CB8AC3E}">
        <p14:creationId xmlns:p14="http://schemas.microsoft.com/office/powerpoint/2010/main" val="26020013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43578" y="257977"/>
            <a:ext cx="48785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dirty="0">
                <a:latin typeface="Cambria" panose="02040503050406030204" pitchFamily="18" charset="0"/>
                <a:cs typeface="Times New Roman" pitchFamily="18" charset="0"/>
              </a:rPr>
              <a:t>Использованные  источники</a:t>
            </a:r>
            <a:endParaRPr lang="ru-RU" sz="2800" dirty="0">
              <a:latin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3049" y="990600"/>
            <a:ext cx="86385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10. Изображение число  </a:t>
            </a:r>
            <a:r>
              <a:rPr lang="el-GR" sz="16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π</a:t>
            </a:r>
            <a:endParaRPr lang="ru-RU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1600" dirty="0" smtClean="0">
                <a:latin typeface="Cambria Math" panose="02040503050406030204" pitchFamily="18" charset="0"/>
                <a:ea typeface="Cambria Math" panose="02040503050406030204" pitchFamily="18" charset="0"/>
                <a:hlinkClick r:id="rId2"/>
              </a:rPr>
              <a:t>http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  <a:hlinkClick r:id="rId2"/>
              </a:rPr>
              <a:t>://</a:t>
            </a:r>
            <a:r>
              <a:rPr lang="en-US" sz="1600" dirty="0" smtClean="0">
                <a:latin typeface="Cambria Math" panose="02040503050406030204" pitchFamily="18" charset="0"/>
                <a:ea typeface="Cambria Math" panose="02040503050406030204" pitchFamily="18" charset="0"/>
                <a:hlinkClick r:id="rId2"/>
              </a:rPr>
              <a:t>cdn.fishki.net/upload/post/201502/04/1414683/e05496d9291dd79f0248ebb90c671a6e.gif</a:t>
            </a:r>
            <a:endParaRPr lang="ru-RU" sz="16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3231" y="2514600"/>
            <a:ext cx="89528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16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12. Изображение  школьная  доска.</a:t>
            </a:r>
            <a:r>
              <a:rPr lang="en-US" sz="16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endParaRPr lang="ru-RU" sz="1600" dirty="0" smtClean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defRPr/>
            </a:pPr>
            <a:r>
              <a:rPr lang="en-US" sz="16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  <a:hlinkClick r:id="rId3"/>
              </a:rPr>
              <a:t>http</a:t>
            </a:r>
            <a:r>
              <a:rPr lang="en-US" sz="16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  <a:hlinkClick r:id="rId3"/>
              </a:rPr>
              <a:t>://img-fotki.yandex.ru/get/6605/47407354.6e4/0_e9849_2279e745_orig.png</a:t>
            </a:r>
            <a:endParaRPr lang="ru-RU" sz="160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9736" y="1821597"/>
            <a:ext cx="769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11. Изображение число  </a:t>
            </a:r>
            <a:r>
              <a:rPr lang="el-GR" sz="16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π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ru-RU" sz="16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1600" dirty="0" smtClean="0">
                <a:latin typeface="Cambria Math" panose="02040503050406030204" pitchFamily="18" charset="0"/>
                <a:ea typeface="Cambria Math" panose="02040503050406030204" pitchFamily="18" charset="0"/>
                <a:hlinkClick r:id="rId4"/>
              </a:rPr>
              <a:t>https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  <a:hlinkClick r:id="rId4"/>
              </a:rPr>
              <a:t>://</a:t>
            </a:r>
            <a:r>
              <a:rPr lang="en-US" sz="1600" dirty="0" smtClean="0">
                <a:latin typeface="Cambria Math" panose="02040503050406030204" pitchFamily="18" charset="0"/>
                <a:ea typeface="Cambria Math" panose="02040503050406030204" pitchFamily="18" charset="0"/>
                <a:hlinkClick r:id="rId4"/>
              </a:rPr>
              <a:t>thumbs.dreamstime.com/x/pi-6987894.jpg</a:t>
            </a:r>
            <a:endParaRPr lang="ru-RU" sz="16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ru-RU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2751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22511" y="457200"/>
            <a:ext cx="8229600" cy="633412"/>
          </a:xfrm>
        </p:spPr>
        <p:txBody>
          <a:bodyPr/>
          <a:lstStyle/>
          <a:p>
            <a:r>
              <a:rPr lang="ru-RU" altLang="ru-RU" b="1" dirty="0" smtClean="0">
                <a:latin typeface="Cambria" pitchFamily="18" charset="0"/>
              </a:rPr>
              <a:t>Измерение углов</a:t>
            </a:r>
          </a:p>
        </p:txBody>
      </p:sp>
      <p:sp>
        <p:nvSpPr>
          <p:cNvPr id="3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 l="-296" t="-674" r="-963"/>
            </a:stretch>
          </a:blipFill>
          <a:extLst/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782" y="2917825"/>
            <a:ext cx="7272337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 flipH="1">
            <a:off x="1295399" y="6248400"/>
            <a:ext cx="3200400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4454287" y="6205182"/>
            <a:ext cx="83024" cy="76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8" name="Группа 37"/>
          <p:cNvGrpSpPr/>
          <p:nvPr/>
        </p:nvGrpSpPr>
        <p:grpSpPr>
          <a:xfrm>
            <a:off x="1219202" y="6216341"/>
            <a:ext cx="6476998" cy="26942"/>
            <a:chOff x="1219202" y="6216341"/>
            <a:chExt cx="6476998" cy="26942"/>
          </a:xfrm>
        </p:grpSpPr>
        <p:cxnSp>
          <p:nvCxnSpPr>
            <p:cNvPr id="30" name="Прямая соединительная линия 29"/>
            <p:cNvCxnSpPr/>
            <p:nvPr/>
          </p:nvCxnSpPr>
          <p:spPr>
            <a:xfrm>
              <a:off x="4495799" y="6243282"/>
              <a:ext cx="3200401" cy="0"/>
            </a:xfrm>
            <a:prstGeom prst="line">
              <a:avLst/>
            </a:prstGeom>
            <a:ln w="317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>
              <a:stCxn id="26" idx="1"/>
            </p:cNvCxnSpPr>
            <p:nvPr/>
          </p:nvCxnSpPr>
          <p:spPr>
            <a:xfrm flipH="1">
              <a:off x="1219202" y="6216341"/>
              <a:ext cx="3247244" cy="26942"/>
            </a:xfrm>
            <a:prstGeom prst="line">
              <a:avLst/>
            </a:prstGeom>
            <a:ln w="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9" name="Объект 3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65242" y="4140208"/>
            <a:ext cx="1576316" cy="1495407"/>
          </a:xfrm>
          <a:prstGeom prst="rect">
            <a:avLst/>
          </a:prstGeom>
          <a:noFill/>
        </p:spPr>
      </p:pic>
      <p:sp>
        <p:nvSpPr>
          <p:cNvPr id="40" name="Прямоугольник 39"/>
          <p:cNvSpPr/>
          <p:nvPr/>
        </p:nvSpPr>
        <p:spPr>
          <a:xfrm>
            <a:off x="8001000" y="6400800"/>
            <a:ext cx="1524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5" name="Группа 44"/>
          <p:cNvGrpSpPr/>
          <p:nvPr/>
        </p:nvGrpSpPr>
        <p:grpSpPr>
          <a:xfrm>
            <a:off x="1215788" y="6221458"/>
            <a:ext cx="6476998" cy="26942"/>
            <a:chOff x="1219202" y="6216341"/>
            <a:chExt cx="6476998" cy="26942"/>
          </a:xfrm>
        </p:grpSpPr>
        <p:cxnSp>
          <p:nvCxnSpPr>
            <p:cNvPr id="46" name="Прямая соединительная линия 45"/>
            <p:cNvCxnSpPr/>
            <p:nvPr/>
          </p:nvCxnSpPr>
          <p:spPr>
            <a:xfrm>
              <a:off x="4495799" y="6243282"/>
              <a:ext cx="3200401" cy="0"/>
            </a:xfrm>
            <a:prstGeom prst="line">
              <a:avLst/>
            </a:prstGeom>
            <a:ln w="317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 flipH="1">
              <a:off x="1219202" y="6216341"/>
              <a:ext cx="3247244" cy="26942"/>
            </a:xfrm>
            <a:prstGeom prst="line">
              <a:avLst/>
            </a:prstGeom>
            <a:ln w="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Группа 47"/>
          <p:cNvGrpSpPr/>
          <p:nvPr/>
        </p:nvGrpSpPr>
        <p:grpSpPr>
          <a:xfrm>
            <a:off x="1210101" y="6214633"/>
            <a:ext cx="6476998" cy="26942"/>
            <a:chOff x="1219202" y="6216341"/>
            <a:chExt cx="6476998" cy="26942"/>
          </a:xfrm>
        </p:grpSpPr>
        <p:cxnSp>
          <p:nvCxnSpPr>
            <p:cNvPr id="49" name="Прямая соединительная линия 48"/>
            <p:cNvCxnSpPr/>
            <p:nvPr/>
          </p:nvCxnSpPr>
          <p:spPr>
            <a:xfrm>
              <a:off x="4495799" y="6243282"/>
              <a:ext cx="3200401" cy="0"/>
            </a:xfrm>
            <a:prstGeom prst="line">
              <a:avLst/>
            </a:prstGeom>
            <a:ln w="317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flipH="1">
              <a:off x="1219202" y="6216341"/>
              <a:ext cx="3247244" cy="26942"/>
            </a:xfrm>
            <a:prstGeom prst="line">
              <a:avLst/>
            </a:prstGeom>
            <a:ln w="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Овал 57"/>
          <p:cNvSpPr/>
          <p:nvPr/>
        </p:nvSpPr>
        <p:spPr>
          <a:xfrm>
            <a:off x="4407590" y="6170103"/>
            <a:ext cx="117712" cy="11941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hlinkClick r:id="rId5" action="ppaction://hlinksldjump"/>
          </p:cNvPr>
          <p:cNvSpPr/>
          <p:nvPr/>
        </p:nvSpPr>
        <p:spPr>
          <a:xfrm>
            <a:off x="7848600" y="6400800"/>
            <a:ext cx="457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3600000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ая прямоугольная выноска 5"/>
          <p:cNvSpPr/>
          <p:nvPr/>
        </p:nvSpPr>
        <p:spPr>
          <a:xfrm>
            <a:off x="2667000" y="228601"/>
            <a:ext cx="5886734" cy="2438400"/>
          </a:xfrm>
          <a:prstGeom prst="wedgeRoundRectCallout">
            <a:avLst>
              <a:gd name="adj1" fmla="val -46855"/>
              <a:gd name="adj2" fmla="val 86924"/>
              <a:gd name="adj3" fmla="val 16667"/>
            </a:avLst>
          </a:prstGeom>
          <a:solidFill>
            <a:schemeClr val="bg1"/>
          </a:solidFill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7" name="Picture 3" descr="http://www.nkj.ru/upload/iblock/0f5/0f5ff636d7eaf9c51689370f5a52a4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3428999"/>
            <a:ext cx="3400566" cy="3278627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858395" y="609600"/>
                <a:ext cx="5503943" cy="17453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Единицы измерения угла:</a:t>
                </a:r>
              </a:p>
              <a:p>
                <a:r>
                  <a:rPr lang="ru-RU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 минута ( 1</a:t>
                </a: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’)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часть градуса</a:t>
                </a:r>
              </a:p>
              <a:p>
                <a:r>
                  <a:rPr lang="ru-RU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 секунда ( 1</a:t>
                </a: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’’)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часть минуты</a:t>
                </a:r>
                <a:endParaRPr lang="ru-RU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8395" y="609600"/>
                <a:ext cx="5503943" cy="1745350"/>
              </a:xfrm>
              <a:prstGeom prst="rect">
                <a:avLst/>
              </a:prstGeom>
              <a:blipFill rotWithShape="1">
                <a:blip r:embed="rId3"/>
                <a:stretch>
                  <a:fillRect l="-2326" t="-3497" r="-886" b="-31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3" descr="http://www.nkj.ru/upload/iblock/0f5/0f5ff636d7eaf9c51689370f5a52a4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2514600"/>
            <a:ext cx="3905250" cy="3810000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1523999" y="228600"/>
            <a:ext cx="6810955" cy="2133600"/>
          </a:xfrm>
          <a:prstGeom prst="wedgeRoundRectCallout">
            <a:avLst>
              <a:gd name="adj1" fmla="val -38064"/>
              <a:gd name="adj2" fmla="val 69368"/>
              <a:gd name="adj3" fmla="val 16667"/>
            </a:avLst>
          </a:prstGeom>
          <a:solidFill>
            <a:schemeClr val="bg1"/>
          </a:solidFill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52600" y="298609"/>
            <a:ext cx="6553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dirty="0" smtClean="0">
                <a:latin typeface="Cambria" panose="02040503050406030204" pitchFamily="18" charset="0"/>
              </a:rPr>
              <a:t>Вавилоняне считали, что за каждые сутки солнце делало один «шаг», поэтому разделили окружность на 360 равных частей, каждую из которых называют градусом (от лат. </a:t>
            </a:r>
            <a:r>
              <a:rPr lang="ru-RU" altLang="ru-RU" sz="2400" dirty="0" err="1" smtClean="0">
                <a:latin typeface="Cambria" panose="02040503050406030204" pitchFamily="18" charset="0"/>
              </a:rPr>
              <a:t>gradus</a:t>
            </a:r>
            <a:r>
              <a:rPr lang="ru-RU" altLang="ru-RU" sz="2400" dirty="0" smtClean="0">
                <a:latin typeface="Cambria" panose="02040503050406030204" pitchFamily="18" charset="0"/>
              </a:rPr>
              <a:t> — шаг, ступень). </a:t>
            </a:r>
            <a:br>
              <a:rPr lang="ru-RU" altLang="ru-RU" sz="2400" dirty="0" smtClean="0">
                <a:latin typeface="Cambria" panose="02040503050406030204" pitchFamily="18" charset="0"/>
              </a:rPr>
            </a:br>
            <a:endParaRPr lang="ru-RU" sz="2400" dirty="0">
              <a:latin typeface="Cambria" panose="02040503050406030204" pitchFamily="18" charset="0"/>
            </a:endParaRPr>
          </a:p>
        </p:txBody>
      </p:sp>
      <p:sp>
        <p:nvSpPr>
          <p:cNvPr id="12" name="Прямоугольник 2"/>
          <p:cNvSpPr>
            <a:spLocks noChangeArrowheads="1"/>
          </p:cNvSpPr>
          <p:nvPr/>
        </p:nvSpPr>
        <p:spPr bwMode="auto">
          <a:xfrm>
            <a:off x="3124200" y="797005"/>
            <a:ext cx="6172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dirty="0"/>
              <a:t/>
            </a:r>
            <a:br>
              <a:rPr lang="ru-RU" altLang="ru-RU" dirty="0"/>
            </a:br>
            <a:endParaRPr lang="ru-RU" altLang="ru-RU" dirty="0"/>
          </a:p>
        </p:txBody>
      </p:sp>
      <p:pic>
        <p:nvPicPr>
          <p:cNvPr id="13" name="Picture 2" descr="http://img.lenagold.ru/ch/chas/sun/solnchas01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7597">
            <a:off x="4458196" y="3106846"/>
            <a:ext cx="4169711" cy="326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6589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3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ая прямоугольная выноска 5"/>
          <p:cNvSpPr/>
          <p:nvPr/>
        </p:nvSpPr>
        <p:spPr>
          <a:xfrm>
            <a:off x="2819400" y="76200"/>
            <a:ext cx="5867400" cy="2372764"/>
          </a:xfrm>
          <a:prstGeom prst="wedgeRoundRectCallout">
            <a:avLst>
              <a:gd name="adj1" fmla="val -50859"/>
              <a:gd name="adj2" fmla="val 76536"/>
              <a:gd name="adj3" fmla="val 16667"/>
            </a:avLst>
          </a:prstGeom>
          <a:solidFill>
            <a:schemeClr val="bg1"/>
          </a:solidFill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3124200" y="202195"/>
            <a:ext cx="50292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2800" dirty="0">
                <a:latin typeface="Cambria" panose="02040503050406030204" pitchFamily="18" charset="0"/>
              </a:rPr>
              <a:t>Развитие тригонометрии вызвало необходимость в 19 веке введения новой меры измерения углов- </a:t>
            </a:r>
            <a:r>
              <a:rPr lang="ru-RU" sz="2800" b="1" dirty="0">
                <a:solidFill>
                  <a:srgbClr val="FF0000"/>
                </a:solidFill>
                <a:latin typeface="Cambria" panose="02040503050406030204" pitchFamily="18" charset="0"/>
              </a:rPr>
              <a:t>радианной.</a:t>
            </a:r>
          </a:p>
        </p:txBody>
      </p:sp>
      <p:pic>
        <p:nvPicPr>
          <p:cNvPr id="48131" name="Picture 3" descr="http://www.nkj.ru/upload/iblock/0f5/0f5ff636d7eaf9c51689370f5a52a4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82" y="2895600"/>
            <a:ext cx="3905250" cy="3810000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1454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1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63341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b="1" smtClean="0">
                <a:latin typeface="Cambria" pitchFamily="18" charset="0"/>
              </a:rPr>
              <a:t>Измерение углов</a:t>
            </a:r>
            <a:endParaRPr lang="ru-RU" altLang="ru-RU" b="1" dirty="0" smtClean="0">
              <a:latin typeface="Cambria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57201" y="907703"/>
            <a:ext cx="8458200" cy="13849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/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1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 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радиан </a:t>
            </a:r>
            <a:r>
              <a:rPr kumimoji="0" lang="ru-RU" altLang="ru-RU" sz="280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(</a:t>
            </a:r>
            <a:r>
              <a:rPr lang="ru-RU" sz="2800" dirty="0" smtClean="0">
                <a:latin typeface="Cambria" panose="02040503050406030204" pitchFamily="18" charset="0"/>
              </a:rPr>
              <a:t>от </a:t>
            </a:r>
            <a:r>
              <a:rPr lang="ru-RU" sz="2800" dirty="0">
                <a:latin typeface="Cambria" panose="02040503050406030204" pitchFamily="18" charset="0"/>
              </a:rPr>
              <a:t>латинского </a:t>
            </a:r>
            <a:r>
              <a:rPr lang="ru-RU" sz="2800" dirty="0" err="1">
                <a:latin typeface="Cambria" panose="02040503050406030204" pitchFamily="18" charset="0"/>
              </a:rPr>
              <a:t>radius</a:t>
            </a:r>
            <a:r>
              <a:rPr lang="ru-RU" sz="2800" dirty="0">
                <a:latin typeface="Cambria" panose="02040503050406030204" pitchFamily="18" charset="0"/>
              </a:rPr>
              <a:t> - спица </a:t>
            </a:r>
            <a:r>
              <a:rPr lang="ru-RU" sz="2800" dirty="0" smtClean="0">
                <a:latin typeface="Cambria" panose="02040503050406030204" pitchFamily="18" charset="0"/>
              </a:rPr>
              <a:t>колеса)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 - центральный угол, длина дуги которого равна радиусу окружности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407" y="2286000"/>
            <a:ext cx="4286250" cy="4286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12630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thumbs.dreamstime.com/z/pi-698789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"/>
          <a:stretch/>
        </p:blipFill>
        <p:spPr bwMode="auto">
          <a:xfrm>
            <a:off x="0" y="0"/>
            <a:ext cx="2958381" cy="30086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3124200" y="304800"/>
            <a:ext cx="5867400" cy="2096360"/>
          </a:xfrm>
          <a:prstGeom prst="wedgeRoundRectCallout">
            <a:avLst>
              <a:gd name="adj1" fmla="val -53645"/>
              <a:gd name="adj2" fmla="val 73152"/>
              <a:gd name="adj3" fmla="val 16667"/>
            </a:avLst>
          </a:prstGeom>
          <a:solidFill>
            <a:schemeClr val="bg1"/>
          </a:solidFill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3336897" y="417638"/>
            <a:ext cx="57912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800" b="1" dirty="0">
                <a:latin typeface="Cambria" panose="02040503050406030204" pitchFamily="18" charset="0"/>
              </a:rPr>
              <a:t>Число</a:t>
            </a:r>
            <a:r>
              <a:rPr lang="ru-RU" sz="2800" dirty="0">
                <a:latin typeface="Cambria" panose="02040503050406030204" pitchFamily="18" charset="0"/>
              </a:rPr>
              <a:t> </a:t>
            </a:r>
            <a:r>
              <a:rPr lang="ru-RU" sz="2800" b="1" dirty="0">
                <a:latin typeface="Cambria" panose="02040503050406030204" pitchFamily="18" charset="0"/>
              </a:rPr>
              <a:t>Пи</a:t>
            </a:r>
            <a:r>
              <a:rPr lang="ru-RU" sz="2800" dirty="0">
                <a:latin typeface="Cambria" panose="02040503050406030204" pitchFamily="18" charset="0"/>
              </a:rPr>
              <a:t> – математическая константа, которая выражает отношение длины окружности к её диаметру</a:t>
            </a:r>
            <a:endParaRPr lang="ru-RU" altLang="ru-RU" sz="2800" dirty="0">
              <a:latin typeface="Cambria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5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429000"/>
            <a:ext cx="5410200" cy="1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3" descr="http://www.nkj.ru/upload/iblock/0f5/0f5ff636d7eaf9c51689370f5a52a4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82" y="2895600"/>
            <a:ext cx="3905250" cy="3810000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2319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1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71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/>
          <p:cNvGrpSpPr/>
          <p:nvPr/>
        </p:nvGrpSpPr>
        <p:grpSpPr>
          <a:xfrm>
            <a:off x="225354" y="2660650"/>
            <a:ext cx="8642350" cy="2279650"/>
            <a:chOff x="259439" y="429488"/>
            <a:chExt cx="8642350" cy="2279650"/>
          </a:xfrm>
        </p:grpSpPr>
        <p:sp>
          <p:nvSpPr>
            <p:cNvPr id="2" name="Овал 1"/>
            <p:cNvSpPr/>
            <p:nvPr/>
          </p:nvSpPr>
          <p:spPr>
            <a:xfrm>
              <a:off x="465814" y="429488"/>
              <a:ext cx="8229600" cy="2279650"/>
            </a:xfrm>
            <a:prstGeom prst="ellipse">
              <a:avLst/>
            </a:prstGeom>
            <a:solidFill>
              <a:srgbClr val="FF66FF">
                <a:alpha val="49000"/>
              </a:srgbClr>
            </a:solidFill>
            <a:ln>
              <a:solidFill>
                <a:schemeClr val="bg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94" name="Text Box 2"/>
            <p:cNvSpPr txBox="1">
              <a:spLocks noChangeArrowheads="1"/>
            </p:cNvSpPr>
            <p:nvPr/>
          </p:nvSpPr>
          <p:spPr bwMode="auto">
            <a:xfrm>
              <a:off x="259439" y="762000"/>
              <a:ext cx="8642350" cy="1754326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ru-RU" altLang="ru-RU" sz="5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mbria" panose="02040503050406030204" pitchFamily="18" charset="0"/>
                </a:rPr>
                <a:t>Единицы измерения углов</a:t>
              </a:r>
            </a:p>
          </p:txBody>
        </p:sp>
      </p:grpSp>
      <p:sp>
        <p:nvSpPr>
          <p:cNvPr id="8195" name="Line 3"/>
          <p:cNvSpPr>
            <a:spLocks noChangeShapeType="1"/>
          </p:cNvSpPr>
          <p:nvPr/>
        </p:nvSpPr>
        <p:spPr bwMode="auto">
          <a:xfrm flipH="1">
            <a:off x="1889622" y="2425838"/>
            <a:ext cx="863600" cy="93503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6144752" y="2405006"/>
            <a:ext cx="1008063" cy="10080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6550390" y="5181600"/>
            <a:ext cx="2362200" cy="1176012"/>
            <a:chOff x="6550390" y="5181600"/>
            <a:chExt cx="2362200" cy="1176012"/>
          </a:xfrm>
        </p:grpSpPr>
        <p:sp>
          <p:nvSpPr>
            <p:cNvPr id="23" name="Овал 22"/>
            <p:cNvSpPr/>
            <p:nvPr/>
          </p:nvSpPr>
          <p:spPr>
            <a:xfrm>
              <a:off x="6550390" y="5181600"/>
              <a:ext cx="2362200" cy="1176012"/>
            </a:xfrm>
            <a:prstGeom prst="ellipse">
              <a:avLst/>
            </a:prstGeom>
            <a:solidFill>
              <a:srgbClr val="FF66FF">
                <a:alpha val="28000"/>
              </a:srgbClr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197" name="Text Box 5"/>
            <p:cNvSpPr txBox="1">
              <a:spLocks noChangeArrowheads="1"/>
            </p:cNvSpPr>
            <p:nvPr/>
          </p:nvSpPr>
          <p:spPr bwMode="auto">
            <a:xfrm>
              <a:off x="6728683" y="5419803"/>
              <a:ext cx="200561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3600" b="1" i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mbria" panose="02040503050406030204" pitchFamily="18" charset="0"/>
                </a:rPr>
                <a:t>Градусы</a:t>
              </a: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2711158" y="4778596"/>
            <a:ext cx="3265735" cy="1796574"/>
            <a:chOff x="1136919" y="2784951"/>
            <a:chExt cx="3265735" cy="1796574"/>
          </a:xfrm>
        </p:grpSpPr>
        <p:sp>
          <p:nvSpPr>
            <p:cNvPr id="29" name="Овал 28"/>
            <p:cNvSpPr/>
            <p:nvPr/>
          </p:nvSpPr>
          <p:spPr>
            <a:xfrm>
              <a:off x="1136919" y="3334613"/>
              <a:ext cx="3265735" cy="1246912"/>
            </a:xfrm>
            <a:prstGeom prst="ellipse">
              <a:avLst/>
            </a:prstGeom>
            <a:solidFill>
              <a:srgbClr val="FF66FF">
                <a:alpha val="36000"/>
              </a:srgbClr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99" name="Text Box 7"/>
            <p:cNvSpPr txBox="1">
              <a:spLocks noChangeArrowheads="1"/>
            </p:cNvSpPr>
            <p:nvPr/>
          </p:nvSpPr>
          <p:spPr bwMode="auto">
            <a:xfrm>
              <a:off x="1214182" y="2784951"/>
              <a:ext cx="3165943" cy="1723549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altLang="ru-RU" sz="10600" i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mbria" panose="02040503050406030204" pitchFamily="18" charset="0"/>
                  <a:sym typeface="Symbol" pitchFamily="18" charset="2"/>
                </a:rPr>
                <a:t></a:t>
              </a:r>
              <a:r>
                <a:rPr lang="ru-RU" altLang="ru-RU" sz="4800" i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mbria" panose="02040503050406030204" pitchFamily="18" charset="0"/>
                  <a:sym typeface="Symbol" pitchFamily="18" charset="2"/>
                </a:rPr>
                <a:t> </a:t>
              </a:r>
              <a:r>
                <a:rPr lang="ru-RU" altLang="ru-RU" sz="4800" i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mbria" panose="02040503050406030204" pitchFamily="18" charset="0"/>
                  <a:sym typeface="Symbol" pitchFamily="18" charset="2"/>
                </a:rPr>
                <a:t>радиан</a:t>
              </a:r>
              <a:endParaRPr lang="ru-RU" altLang="ru-RU" sz="6600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sym typeface="Symbol" pitchFamily="18" charset="2"/>
              </a:endParaRPr>
            </a:p>
          </p:txBody>
        </p:sp>
      </p:grp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2209800" y="4508499"/>
            <a:ext cx="633413" cy="5048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 flipH="1">
            <a:off x="6466806" y="4508500"/>
            <a:ext cx="473075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6127342" y="491322"/>
            <a:ext cx="2319130" cy="1202223"/>
            <a:chOff x="4538870" y="3522176"/>
            <a:chExt cx="2319130" cy="1202223"/>
          </a:xfrm>
        </p:grpSpPr>
        <p:sp>
          <p:nvSpPr>
            <p:cNvPr id="14" name="Овал 13"/>
            <p:cNvSpPr/>
            <p:nvPr/>
          </p:nvSpPr>
          <p:spPr>
            <a:xfrm>
              <a:off x="4538870" y="3522176"/>
              <a:ext cx="2319130" cy="1202223"/>
            </a:xfrm>
            <a:prstGeom prst="ellipse">
              <a:avLst/>
            </a:prstGeom>
            <a:solidFill>
              <a:srgbClr val="FF66FF">
                <a:alpha val="27000"/>
              </a:srgbClr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 Box 7"/>
            <p:cNvSpPr txBox="1">
              <a:spLocks noChangeArrowheads="1"/>
            </p:cNvSpPr>
            <p:nvPr/>
          </p:nvSpPr>
          <p:spPr bwMode="auto">
            <a:xfrm>
              <a:off x="4766128" y="3547946"/>
              <a:ext cx="1864613" cy="1107996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6600" i="1" dirty="0" smtClean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mbria" panose="02040503050406030204" pitchFamily="18" charset="0"/>
                  <a:sym typeface="Symbol" pitchFamily="18" charset="2"/>
                </a:rPr>
                <a:t>180</a:t>
              </a:r>
              <a:r>
                <a:rPr lang="ru-RU" altLang="ru-RU" sz="6600" i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mbria" panose="02040503050406030204" pitchFamily="18" charset="0"/>
                  <a:sym typeface="Symbol" pitchFamily="18" charset="2"/>
                </a:rPr>
                <a:t></a:t>
              </a: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434351" y="491322"/>
            <a:ext cx="2488013" cy="1094512"/>
            <a:chOff x="434351" y="491322"/>
            <a:chExt cx="2488013" cy="1094512"/>
          </a:xfrm>
        </p:grpSpPr>
        <p:sp>
          <p:nvSpPr>
            <p:cNvPr id="20" name="Овал 19"/>
            <p:cNvSpPr/>
            <p:nvPr/>
          </p:nvSpPr>
          <p:spPr>
            <a:xfrm>
              <a:off x="434351" y="491322"/>
              <a:ext cx="2488013" cy="1094512"/>
            </a:xfrm>
            <a:prstGeom prst="ellipse">
              <a:avLst/>
            </a:prstGeom>
            <a:solidFill>
              <a:srgbClr val="FF66FF">
                <a:alpha val="23000"/>
              </a:srgbClr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98" name="Text Box 6"/>
            <p:cNvSpPr txBox="1">
              <a:spLocks noChangeArrowheads="1"/>
            </p:cNvSpPr>
            <p:nvPr/>
          </p:nvSpPr>
          <p:spPr bwMode="auto">
            <a:xfrm>
              <a:off x="591264" y="674662"/>
              <a:ext cx="2174185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3600" b="1" i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mbria" panose="02040503050406030204" pitchFamily="18" charset="0"/>
                </a:rPr>
                <a:t>Радианы</a:t>
              </a: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4202748" y="1297010"/>
            <a:ext cx="753386" cy="1107996"/>
            <a:chOff x="4202748" y="1297010"/>
            <a:chExt cx="753386" cy="1107996"/>
          </a:xfrm>
        </p:grpSpPr>
        <p:sp>
          <p:nvSpPr>
            <p:cNvPr id="17" name="Овал 16"/>
            <p:cNvSpPr/>
            <p:nvPr/>
          </p:nvSpPr>
          <p:spPr>
            <a:xfrm>
              <a:off x="4202748" y="1728058"/>
              <a:ext cx="753386" cy="484912"/>
            </a:xfrm>
            <a:prstGeom prst="ellipse">
              <a:avLst/>
            </a:prstGeom>
            <a:solidFill>
              <a:srgbClr val="FF66FF">
                <a:alpha val="29000"/>
              </a:srgbClr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7" name="Text Box 7"/>
            <p:cNvSpPr txBox="1">
              <a:spLocks noChangeArrowheads="1"/>
            </p:cNvSpPr>
            <p:nvPr/>
          </p:nvSpPr>
          <p:spPr bwMode="auto">
            <a:xfrm>
              <a:off x="4235660" y="1297010"/>
              <a:ext cx="631904" cy="1107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6600" i="1" dirty="0" smtClean="0">
                  <a:ln>
                    <a:solidFill>
                      <a:srgbClr val="FFFF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mbria" panose="02040503050406030204" pitchFamily="18" charset="0"/>
                  <a:sym typeface="Symbol" pitchFamily="18" charset="2"/>
                </a:rPr>
                <a:t>=</a:t>
              </a:r>
              <a:endParaRPr lang="ru-RU" altLang="ru-RU" sz="6600" i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sym typeface="Symbol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17373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09577E-6 L -0.00555 -0.376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-1880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2607E-6 L -0.0552 0.6736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3368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102E-6 L -0.15 -0.0166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-83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83067E-6 L -0.00018 0.426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2130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01781E-7 L 0.06598 0.5630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9" y="2815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6.01434E-8 L -0.00382 -0.2521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-126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nimBg="1"/>
      <p:bldP spid="8196" grpId="0" animBg="1"/>
      <p:bldP spid="8200" grpId="0" animBg="1"/>
      <p:bldP spid="8201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5945</TotalTime>
  <Words>873</Words>
  <Application>Microsoft Office PowerPoint</Application>
  <PresentationFormat>Экран (4:3)</PresentationFormat>
  <Paragraphs>224</Paragraphs>
  <Slides>28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Оформление по умолчанию</vt:lpstr>
      <vt:lpstr>Формула</vt:lpstr>
      <vt:lpstr>Презентация PowerPoint</vt:lpstr>
      <vt:lpstr>Презентация PowerPoint</vt:lpstr>
      <vt:lpstr>Измерение углов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Юлия</cp:lastModifiedBy>
  <cp:revision>316</cp:revision>
  <cp:lastPrinted>1601-01-01T00:00:00Z</cp:lastPrinted>
  <dcterms:created xsi:type="dcterms:W3CDTF">1601-01-01T00:00:00Z</dcterms:created>
  <dcterms:modified xsi:type="dcterms:W3CDTF">2019-02-05T05:58:01Z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1494001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  <property fmtid="{D5CDD505-2E9C-101B-9397-08002B2CF9AE}" pid="5" name="Version">
    <vt:i4>1</vt:i4>
  </property>
</Properties>
</file>