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48" r:id="rId2"/>
    <p:sldId id="421" r:id="rId3"/>
    <p:sldId id="443" r:id="rId4"/>
    <p:sldId id="444" r:id="rId5"/>
    <p:sldId id="445" r:id="rId6"/>
    <p:sldId id="430" r:id="rId7"/>
    <p:sldId id="431" r:id="rId8"/>
    <p:sldId id="432" r:id="rId9"/>
    <p:sldId id="433" r:id="rId10"/>
    <p:sldId id="434" r:id="rId11"/>
    <p:sldId id="436" r:id="rId12"/>
    <p:sldId id="447" r:id="rId13"/>
    <p:sldId id="439" r:id="rId14"/>
    <p:sldId id="440" r:id="rId15"/>
    <p:sldId id="44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652B91"/>
    <a:srgbClr val="000099"/>
    <a:srgbClr val="FFFF66"/>
    <a:srgbClr val="33CC33"/>
    <a:srgbClr val="FCC704"/>
    <a:srgbClr val="B00000"/>
    <a:srgbClr val="8A7CC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7" autoAdjust="0"/>
    <p:restoredTop sz="93702" autoAdjust="0"/>
  </p:normalViewPr>
  <p:slideViewPr>
    <p:cSldViewPr>
      <p:cViewPr>
        <p:scale>
          <a:sx n="76" d="100"/>
          <a:sy n="76" d="100"/>
        </p:scale>
        <p:origin x="-110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5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1.wmf"/><Relationship Id="rId1" Type="http://schemas.openxmlformats.org/officeDocument/2006/relationships/image" Target="../media/image32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4.wmf"/><Relationship Id="rId1" Type="http://schemas.openxmlformats.org/officeDocument/2006/relationships/image" Target="../media/image30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FC8C8-9EC1-4BCE-90A5-E2998BC22BD1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2FC0F-11A6-4B0E-8677-8596407704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85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91446-7820-4FDB-BE72-7AF35430E5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51550-F17C-4986-B8BB-E8AA46ED6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F35E0-07FC-46D6-8F97-EEE546D97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4D3EB-AFCE-4580-BC42-D4FB6D5B85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9C53C-2647-47CB-832E-A271C81C59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A2D-BA8B-4B8D-9F2B-44719AEFED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D451-C31E-4E8D-B7C2-B171BBA54D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C073D-8D3B-4CB4-A733-907B4D82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E56E8-68BD-4AE5-BBE4-9AA695C29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2FC5F-82BE-411B-8D05-717D2CE39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2AAB3-F011-4322-87A4-FBE926DCBA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14E000-29CB-4A54-A753-D70ADD485F8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5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2483768" y="6309320"/>
            <a:ext cx="65230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4314" y="2199023"/>
            <a:ext cx="88582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Различные способы решения кв. уравнений</a:t>
            </a:r>
            <a:r>
              <a:rPr lang="ru-RU" sz="4000" b="1" i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4000" b="1" i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28DD81-DA75-4946-89D8-B86FB8E8BF8B}" type="datetime1">
              <a:rPr lang="ru-RU" sz="3200" b="1">
                <a:solidFill>
                  <a:srgbClr val="002060"/>
                </a:solidFill>
                <a:latin typeface="Bookman Old Style" pitchFamily="18" charset="0"/>
              </a:rPr>
              <a:pPr/>
              <a:t>19.01.2019</a:t>
            </a:fld>
            <a:endParaRPr lang="ru-RU" sz="3200" b="1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4341" name="Рисунок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464050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691680" y="4941168"/>
            <a:ext cx="44644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Алгебра </a:t>
            </a:r>
            <a:r>
              <a:rPr lang="ru-RU" sz="3200" b="1" i="1" u="sng" dirty="0" smtClean="0">
                <a:ln w="11430"/>
                <a:solidFill>
                  <a:srgbClr val="002060"/>
                </a:solidFill>
                <a:latin typeface="Bookman Old Style" pitchFamily="18" charset="0"/>
              </a:rPr>
              <a:t>8 </a:t>
            </a:r>
            <a:r>
              <a:rPr lang="ru-RU" sz="3200" b="1" i="1" u="sng" dirty="0">
                <a:ln w="11430"/>
                <a:solidFill>
                  <a:srgbClr val="002060"/>
                </a:solidFill>
                <a:latin typeface="Bookman Old Style" pitchFamily="18" charset="0"/>
              </a:rPr>
              <a:t>класс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196752"/>
            <a:ext cx="398057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</a:rPr>
              <a:t>Тема урока:</a:t>
            </a:r>
            <a:endParaRPr lang="ru-RU" sz="4400" b="1" i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53416" y="1644188"/>
            <a:ext cx="692689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Пусть дано квадратное уравнение  </a:t>
            </a: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400">
                <a:cs typeface="Times New Roman" pitchFamily="18" charset="0"/>
              </a:rPr>
              <a:t> </a:t>
            </a:r>
            <a:endParaRPr lang="ru-RU">
              <a:cs typeface="Times New Roman" pitchFamily="18" charset="0"/>
            </a:endParaRPr>
          </a:p>
        </p:txBody>
      </p:sp>
      <p:sp>
        <p:nvSpPr>
          <p:cNvPr id="14347" name="Rectangle 8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400">
                <a:cs typeface="Times New Roman" pitchFamily="18" charset="0"/>
              </a:rPr>
              <a:t> </a:t>
            </a:r>
            <a:endParaRPr lang="ru-RU">
              <a:cs typeface="Times New Roman" pitchFamily="18" charset="0"/>
            </a:endParaRP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23529" y="3169006"/>
            <a:ext cx="5040560" cy="1292662"/>
          </a:xfrm>
          <a:prstGeom prst="rect">
            <a:avLst/>
          </a:prstGeom>
          <a:ln w="38100">
            <a:solidFill>
              <a:srgbClr val="652B9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1. Если а</a:t>
            </a:r>
            <a:r>
              <a:rPr lang="en-US" sz="2600" b="1" i="1" dirty="0">
                <a:solidFill>
                  <a:srgbClr val="0033CC"/>
                </a:solidFill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+</a:t>
            </a:r>
            <a:r>
              <a:rPr lang="en-US" sz="2600" b="1" i="1" dirty="0">
                <a:solidFill>
                  <a:srgbClr val="0033CC"/>
                </a:solidFill>
                <a:latin typeface="Bookman Old Style" pitchFamily="18" charset="0"/>
              </a:rPr>
              <a:t> b </a:t>
            </a:r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+</a:t>
            </a:r>
            <a:r>
              <a:rPr lang="en-US" sz="2600" b="1" i="1" dirty="0">
                <a:solidFill>
                  <a:srgbClr val="0033CC"/>
                </a:solidFill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с = 0 </a:t>
            </a:r>
            <a:r>
              <a:rPr lang="ru-RU" sz="2600" b="1" i="1" dirty="0">
                <a:solidFill>
                  <a:srgbClr val="FF0000"/>
                </a:solidFill>
                <a:latin typeface="Bookman Old Style" pitchFamily="18" charset="0"/>
              </a:rPr>
              <a:t>(т.е. сумма коэффициентов уравнения </a:t>
            </a:r>
            <a:r>
              <a:rPr lang="ru-RU" sz="2600" b="1" i="1" dirty="0" smtClean="0">
                <a:solidFill>
                  <a:srgbClr val="FF0000"/>
                </a:solidFill>
                <a:latin typeface="Bookman Old Style" pitchFamily="18" charset="0"/>
              </a:rPr>
              <a:t>= </a:t>
            </a:r>
            <a:r>
              <a:rPr lang="ru-RU" sz="2600" b="1" i="1" dirty="0">
                <a:solidFill>
                  <a:srgbClr val="FF0000"/>
                </a:solidFill>
                <a:latin typeface="Bookman Old Style" pitchFamily="18" charset="0"/>
              </a:rPr>
              <a:t>нулю), </a:t>
            </a:r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то                            </a:t>
            </a:r>
            <a:endParaRPr lang="ru-RU" sz="2600" i="1" dirty="0">
              <a:solidFill>
                <a:srgbClr val="0033CC"/>
              </a:solidFill>
              <a:latin typeface="Bookman Old Style" pitchFamily="18" charset="0"/>
            </a:endParaRP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251520" y="4709631"/>
            <a:ext cx="5400599" cy="1692771"/>
          </a:xfrm>
          <a:prstGeom prst="rect">
            <a:avLst/>
          </a:prstGeom>
          <a:ln w="38100">
            <a:solidFill>
              <a:srgbClr val="652B9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2. Если </a:t>
            </a:r>
            <a:r>
              <a:rPr lang="ru-RU" sz="2600" b="1" i="1" dirty="0" smtClean="0">
                <a:solidFill>
                  <a:srgbClr val="0033CC"/>
                </a:solidFill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а + </a:t>
            </a:r>
            <a:r>
              <a:rPr lang="ru-RU" sz="2600" b="1" i="1" dirty="0" smtClean="0">
                <a:solidFill>
                  <a:srgbClr val="0033CC"/>
                </a:solidFill>
                <a:latin typeface="Bookman Old Style" pitchFamily="18" charset="0"/>
              </a:rPr>
              <a:t>с = </a:t>
            </a:r>
            <a:r>
              <a:rPr lang="en-US" sz="2600" b="1" i="1" dirty="0" smtClean="0">
                <a:solidFill>
                  <a:srgbClr val="0033CC"/>
                </a:solidFill>
                <a:latin typeface="Bookman Old Style" pitchFamily="18" charset="0"/>
              </a:rPr>
              <a:t>b</a:t>
            </a:r>
            <a:r>
              <a:rPr lang="ru-RU" sz="2600" b="1" i="1" dirty="0" smtClean="0">
                <a:solidFill>
                  <a:srgbClr val="0033CC"/>
                </a:solidFill>
                <a:latin typeface="Bookman Old Style" pitchFamily="18" charset="0"/>
              </a:rPr>
              <a:t> </a:t>
            </a:r>
            <a:r>
              <a:rPr lang="ru-RU" sz="2600" b="1" i="1" dirty="0" smtClean="0">
                <a:solidFill>
                  <a:srgbClr val="FF0000"/>
                </a:solidFill>
                <a:latin typeface="Bookman Old Style" pitchFamily="18" charset="0"/>
              </a:rPr>
              <a:t>(т.е. сумма крайних коэффициентов  = среднему коэффициенту),</a:t>
            </a:r>
            <a:r>
              <a:rPr lang="ru-RU" sz="2600" b="1" i="1" dirty="0" smtClean="0">
                <a:solidFill>
                  <a:srgbClr val="0033CC"/>
                </a:solidFill>
                <a:latin typeface="Bookman Old Style" pitchFamily="18" charset="0"/>
              </a:rPr>
              <a:t> то  </a:t>
            </a:r>
            <a:endParaRPr lang="ru-RU" sz="2600" i="1" dirty="0">
              <a:solidFill>
                <a:srgbClr val="0033CC"/>
              </a:solidFill>
              <a:latin typeface="Bookman Old Style" pitchFamily="18" charset="0"/>
            </a:endParaRPr>
          </a:p>
        </p:txBody>
      </p:sp>
      <p:grpSp>
        <p:nvGrpSpPr>
          <p:cNvPr id="4" name="Группа 16"/>
          <p:cNvGrpSpPr/>
          <p:nvPr/>
        </p:nvGrpSpPr>
        <p:grpSpPr>
          <a:xfrm>
            <a:off x="5533777" y="5037732"/>
            <a:ext cx="3214687" cy="1271588"/>
            <a:chOff x="4714876" y="5286388"/>
            <a:chExt cx="3214710" cy="1271590"/>
          </a:xfrm>
          <a:solidFill>
            <a:srgbClr val="99FF99"/>
          </a:solidFill>
        </p:grpSpPr>
        <p:sp>
          <p:nvSpPr>
            <p:cNvPr id="14" name="Овал 13"/>
            <p:cNvSpPr/>
            <p:nvPr/>
          </p:nvSpPr>
          <p:spPr>
            <a:xfrm>
              <a:off x="4714876" y="5286388"/>
              <a:ext cx="3214710" cy="1271590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Bookman Old Style" pitchFamily="18" charset="0"/>
              </a:endParaRPr>
            </a:p>
          </p:txBody>
        </p:sp>
        <p:graphicFrame>
          <p:nvGraphicFramePr>
            <p:cNvPr id="14342" name="Object 10"/>
            <p:cNvGraphicFramePr>
              <a:graphicFrameLocks noChangeAspect="1"/>
            </p:cNvGraphicFramePr>
            <p:nvPr/>
          </p:nvGraphicFramePr>
          <p:xfrm>
            <a:off x="4972050" y="5500688"/>
            <a:ext cx="2578100" cy="890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3" name="Equation" r:id="rId3" imgW="1130040" imgH="393480" progId="">
                    <p:embed/>
                  </p:oleObj>
                </mc:Choice>
                <mc:Fallback>
                  <p:oleObj name="Equation" r:id="rId3" imgW="1130040" imgH="393480" progId="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2050" y="5500688"/>
                          <a:ext cx="2578100" cy="890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№6: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Использование свойств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коэффициентов кв. уравнения.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37032" y="2276872"/>
            <a:ext cx="39677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ах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b</a:t>
            </a:r>
            <a:r>
              <a:rPr lang="ru-RU" sz="40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с 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0821" y="2289066"/>
            <a:ext cx="23503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200" b="1" i="1" dirty="0" smtClean="0">
                <a:solidFill>
                  <a:srgbClr val="7030A0"/>
                </a:solidFill>
                <a:latin typeface="Bookman Old Style" pitchFamily="18" charset="0"/>
              </a:rPr>
              <a:t>где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а ≠ 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5220072" y="3237532"/>
            <a:ext cx="3286125" cy="1214437"/>
            <a:chOff x="785786" y="3643314"/>
            <a:chExt cx="3286148" cy="1214446"/>
          </a:xfrm>
          <a:solidFill>
            <a:srgbClr val="99FF99"/>
          </a:solidFill>
        </p:grpSpPr>
        <p:sp>
          <p:nvSpPr>
            <p:cNvPr id="13" name="Овал 12"/>
            <p:cNvSpPr/>
            <p:nvPr/>
          </p:nvSpPr>
          <p:spPr>
            <a:xfrm>
              <a:off x="785786" y="3643314"/>
              <a:ext cx="3286148" cy="1214446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Bookman Old Style" pitchFamily="18" charset="0"/>
              </a:endParaRPr>
            </a:p>
          </p:txBody>
        </p:sp>
        <p:graphicFrame>
          <p:nvGraphicFramePr>
            <p:cNvPr id="14341" name="Object 2"/>
            <p:cNvGraphicFramePr>
              <a:graphicFrameLocks noChangeAspect="1"/>
            </p:cNvGraphicFramePr>
            <p:nvPr/>
          </p:nvGraphicFramePr>
          <p:xfrm>
            <a:off x="1262063" y="3714750"/>
            <a:ext cx="2368550" cy="995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4" name="Equation" r:id="rId5" imgW="927000" imgH="393480" progId="">
                    <p:embed/>
                  </p:oleObj>
                </mc:Choice>
                <mc:Fallback>
                  <p:oleObj name="Equation" r:id="rId5" imgW="927000" imgH="39348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2063" y="3714750"/>
                          <a:ext cx="2368550" cy="995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3" grpId="0" animBg="1"/>
      <p:bldP spid="36875" grpId="0" animBg="1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4"/>
          <p:cNvGraphicFramePr>
            <a:graphicFrameLocks noChangeAspect="1"/>
          </p:cNvGraphicFramePr>
          <p:nvPr/>
        </p:nvGraphicFramePr>
        <p:xfrm>
          <a:off x="5940152" y="3288208"/>
          <a:ext cx="24733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3" imgW="965160" imgH="393480" progId="">
                  <p:embed/>
                </p:oleObj>
              </mc:Choice>
              <mc:Fallback>
                <p:oleObj name="Equation" r:id="rId3" imgW="965160" imgH="39348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288208"/>
                        <a:ext cx="2473325" cy="100488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203848" y="2186861"/>
            <a:ext cx="540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так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как а + </a:t>
            </a:r>
            <a:r>
              <a:rPr lang="en-US" sz="2800" b="1" i="1" dirty="0">
                <a:solidFill>
                  <a:srgbClr val="0033CC"/>
                </a:solidFill>
                <a:latin typeface="Bookman Old Style" pitchFamily="18" charset="0"/>
              </a:rPr>
              <a:t>b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 + с = 0 </a:t>
            </a:r>
            <a:endParaRPr lang="ru-RU" sz="2800" b="1" i="1" dirty="0" smtClean="0">
              <a:solidFill>
                <a:srgbClr val="0033CC"/>
              </a:solidFill>
              <a:latin typeface="Bookman Old Style" pitchFamily="18" charset="0"/>
            </a:endParaRPr>
          </a:p>
          <a:p>
            <a:pPr algn="r"/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(</a:t>
            </a:r>
            <a:r>
              <a:rPr lang="ru-RU" sz="2800" b="1" i="1" dirty="0">
                <a:solidFill>
                  <a:srgbClr val="FF0000"/>
                </a:solidFill>
                <a:latin typeface="Bookman Old Style" pitchFamily="18" charset="0"/>
              </a:rPr>
              <a:t>2 – 7 + 5 =</a:t>
            </a:r>
            <a:r>
              <a:rPr lang="en-US" sz="2800" b="1" i="1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Bookman Old Style" pitchFamily="18" charset="0"/>
              </a:rPr>
              <a:t>0)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, то  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1403648" y="4849996"/>
            <a:ext cx="72723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так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как </a:t>
            </a:r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а + с = </a:t>
            </a:r>
            <a:r>
              <a:rPr lang="en-US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b</a:t>
            </a:r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  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(7 – </a:t>
            </a:r>
            <a:r>
              <a:rPr lang="ru-RU" sz="2800" b="1" i="1" dirty="0">
                <a:solidFill>
                  <a:srgbClr val="FF0000"/>
                </a:solidFill>
                <a:latin typeface="Bookman Old Style" pitchFamily="18" charset="0"/>
              </a:rPr>
              <a:t>2 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= + 5),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то </a:t>
            </a:r>
          </a:p>
        </p:txBody>
      </p:sp>
      <p:grpSp>
        <p:nvGrpSpPr>
          <p:cNvPr id="2" name="Группа 7"/>
          <p:cNvGrpSpPr/>
          <p:nvPr/>
        </p:nvGrpSpPr>
        <p:grpSpPr>
          <a:xfrm>
            <a:off x="2438003" y="3078658"/>
            <a:ext cx="3286125" cy="1214438"/>
            <a:chOff x="785786" y="3643314"/>
            <a:chExt cx="3286148" cy="1214446"/>
          </a:xfrm>
          <a:solidFill>
            <a:srgbClr val="99FF99"/>
          </a:solidFill>
        </p:grpSpPr>
        <p:sp>
          <p:nvSpPr>
            <p:cNvPr id="9" name="Овал 8"/>
            <p:cNvSpPr/>
            <p:nvPr/>
          </p:nvSpPr>
          <p:spPr>
            <a:xfrm>
              <a:off x="785786" y="3643314"/>
              <a:ext cx="3286148" cy="1214446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b="1" i="1">
                <a:latin typeface="Bookman Old Style" pitchFamily="18" charset="0"/>
              </a:endParaRPr>
            </a:p>
          </p:txBody>
        </p:sp>
        <p:graphicFrame>
          <p:nvGraphicFramePr>
            <p:cNvPr id="14341" name="Object 8"/>
            <p:cNvGraphicFramePr>
              <a:graphicFrameLocks noChangeAspect="1"/>
            </p:cNvGraphicFramePr>
            <p:nvPr/>
          </p:nvGraphicFramePr>
          <p:xfrm>
            <a:off x="1262063" y="3714750"/>
            <a:ext cx="2368550" cy="995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5" name="Equation" r:id="rId5" imgW="927000" imgH="393480" progId="">
                    <p:embed/>
                  </p:oleObj>
                </mc:Choice>
                <mc:Fallback>
                  <p:oleObj name="Equation" r:id="rId5" imgW="927000" imgH="393480" progId="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2063" y="3714750"/>
                          <a:ext cx="2368550" cy="995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№6: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059832" y="620688"/>
            <a:ext cx="5616624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Использование свойств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коэффициентов кв. уравнения.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9911" y="1568986"/>
            <a:ext cx="4421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7х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1920" y="4233282"/>
            <a:ext cx="4421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7х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5х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pSp>
        <p:nvGrpSpPr>
          <p:cNvPr id="19" name="Группа 16"/>
          <p:cNvGrpSpPr/>
          <p:nvPr/>
        </p:nvGrpSpPr>
        <p:grpSpPr>
          <a:xfrm>
            <a:off x="2293417" y="5301208"/>
            <a:ext cx="3214687" cy="1271588"/>
            <a:chOff x="4714876" y="5286388"/>
            <a:chExt cx="3214710" cy="1271590"/>
          </a:xfrm>
          <a:solidFill>
            <a:srgbClr val="99FF99"/>
          </a:solidFill>
        </p:grpSpPr>
        <p:sp>
          <p:nvSpPr>
            <p:cNvPr id="20" name="Овал 19"/>
            <p:cNvSpPr/>
            <p:nvPr/>
          </p:nvSpPr>
          <p:spPr>
            <a:xfrm>
              <a:off x="4714876" y="5286388"/>
              <a:ext cx="3214710" cy="1271590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Bookman Old Style" pitchFamily="18" charset="0"/>
              </a:endParaRPr>
            </a:p>
          </p:txBody>
        </p:sp>
        <p:graphicFrame>
          <p:nvGraphicFramePr>
            <p:cNvPr id="21" name="Object 10"/>
            <p:cNvGraphicFramePr>
              <a:graphicFrameLocks noChangeAspect="1"/>
            </p:cNvGraphicFramePr>
            <p:nvPr/>
          </p:nvGraphicFramePr>
          <p:xfrm>
            <a:off x="4972050" y="5500688"/>
            <a:ext cx="2578100" cy="890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6" name="Equation" r:id="rId7" imgW="1130040" imgH="393480" progId="">
                    <p:embed/>
                  </p:oleObj>
                </mc:Choice>
                <mc:Fallback>
                  <p:oleObj name="Equation" r:id="rId7" imgW="1130040" imgH="393480" progId="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2050" y="5500688"/>
                          <a:ext cx="2578100" cy="890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9"/>
          <p:cNvGraphicFramePr>
            <a:graphicFrameLocks noChangeAspect="1"/>
          </p:cNvGraphicFramePr>
          <p:nvPr/>
        </p:nvGraphicFramePr>
        <p:xfrm>
          <a:off x="5868144" y="5589240"/>
          <a:ext cx="2613364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Формула" r:id="rId9" imgW="1143000" imgH="393480" progId="Equation.3">
                  <p:embed/>
                </p:oleObj>
              </mc:Choice>
              <mc:Fallback>
                <p:oleObj name="Формула" r:id="rId9" imgW="11430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589240"/>
                        <a:ext cx="2613364" cy="864096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5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1907704" y="4849996"/>
            <a:ext cx="44644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так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как </a:t>
            </a:r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а + с = </a:t>
            </a:r>
            <a:r>
              <a:rPr lang="en-US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b</a:t>
            </a:r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,</a:t>
            </a:r>
            <a:r>
              <a:rPr lang="ru-RU" sz="2800" b="1" i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то 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№6: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059832" y="620688"/>
            <a:ext cx="5616624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Использование свойств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коэффициентов кв. уравнения.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99792" y="1772816"/>
            <a:ext cx="61686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2002х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2007х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 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83768" y="4305290"/>
            <a:ext cx="61686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2002х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2007х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+5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 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pSp>
        <p:nvGrpSpPr>
          <p:cNvPr id="3" name="Группа 16"/>
          <p:cNvGrpSpPr/>
          <p:nvPr/>
        </p:nvGrpSpPr>
        <p:grpSpPr>
          <a:xfrm>
            <a:off x="827584" y="5373216"/>
            <a:ext cx="3214687" cy="1271588"/>
            <a:chOff x="4714876" y="5286388"/>
            <a:chExt cx="3214710" cy="1271590"/>
          </a:xfrm>
          <a:solidFill>
            <a:srgbClr val="99FF99"/>
          </a:solidFill>
        </p:grpSpPr>
        <p:sp>
          <p:nvSpPr>
            <p:cNvPr id="20" name="Овал 19"/>
            <p:cNvSpPr/>
            <p:nvPr/>
          </p:nvSpPr>
          <p:spPr>
            <a:xfrm>
              <a:off x="4714876" y="5286388"/>
              <a:ext cx="3214710" cy="1271590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Bookman Old Style" pitchFamily="18" charset="0"/>
              </a:endParaRPr>
            </a:p>
          </p:txBody>
        </p:sp>
        <p:graphicFrame>
          <p:nvGraphicFramePr>
            <p:cNvPr id="21" name="Object 10"/>
            <p:cNvGraphicFramePr>
              <a:graphicFrameLocks noChangeAspect="1"/>
            </p:cNvGraphicFramePr>
            <p:nvPr/>
          </p:nvGraphicFramePr>
          <p:xfrm>
            <a:off x="4972050" y="5500688"/>
            <a:ext cx="2578100" cy="890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68" name="Equation" r:id="rId3" imgW="1130040" imgH="393480" progId="">
                    <p:embed/>
                  </p:oleObj>
                </mc:Choice>
                <mc:Fallback>
                  <p:oleObj name="Equation" r:id="rId3" imgW="1130040" imgH="393480" progId="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2050" y="5500688"/>
                          <a:ext cx="2578100" cy="890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3203848" y="2402304"/>
            <a:ext cx="540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так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как а + </a:t>
            </a:r>
            <a:r>
              <a:rPr lang="en-US" sz="2800" b="1" i="1" dirty="0">
                <a:solidFill>
                  <a:srgbClr val="0033CC"/>
                </a:solidFill>
                <a:latin typeface="Bookman Old Style" pitchFamily="18" charset="0"/>
              </a:rPr>
              <a:t>b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 + с = </a:t>
            </a:r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0,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то  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4860032" y="3140968"/>
          <a:ext cx="37465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Формула" r:id="rId5" imgW="1358640" imgH="393480" progId="Equation.3">
                  <p:embed/>
                </p:oleObj>
              </mc:Choice>
              <mc:Fallback>
                <p:oleObj name="Формула" r:id="rId5" imgW="13586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140968"/>
                        <a:ext cx="3746500" cy="10414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7"/>
          <p:cNvGrpSpPr/>
          <p:nvPr/>
        </p:nvGrpSpPr>
        <p:grpSpPr>
          <a:xfrm>
            <a:off x="1331640" y="3068960"/>
            <a:ext cx="3286125" cy="1214438"/>
            <a:chOff x="785786" y="3643314"/>
            <a:chExt cx="3286148" cy="1214446"/>
          </a:xfrm>
          <a:solidFill>
            <a:srgbClr val="99FF99"/>
          </a:solidFill>
        </p:grpSpPr>
        <p:sp>
          <p:nvSpPr>
            <p:cNvPr id="9" name="Овал 8"/>
            <p:cNvSpPr/>
            <p:nvPr/>
          </p:nvSpPr>
          <p:spPr>
            <a:xfrm>
              <a:off x="785786" y="3643314"/>
              <a:ext cx="3286148" cy="1214446"/>
            </a:xfrm>
            <a:prstGeom prst="ellipse">
              <a:avLst/>
            </a:prstGeom>
            <a:solidFill>
              <a:srgbClr val="FFFF66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b="1" i="1">
                <a:latin typeface="Bookman Old Style" pitchFamily="18" charset="0"/>
              </a:endParaRPr>
            </a:p>
          </p:txBody>
        </p:sp>
        <p:graphicFrame>
          <p:nvGraphicFramePr>
            <p:cNvPr id="14341" name="Object 8"/>
            <p:cNvGraphicFramePr>
              <a:graphicFrameLocks noChangeAspect="1"/>
            </p:cNvGraphicFramePr>
            <p:nvPr/>
          </p:nvGraphicFramePr>
          <p:xfrm>
            <a:off x="1262063" y="3714750"/>
            <a:ext cx="2368550" cy="995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70" name="Equation" r:id="rId7" imgW="927000" imgH="393480" progId="">
                    <p:embed/>
                  </p:oleObj>
                </mc:Choice>
                <mc:Fallback>
                  <p:oleObj name="Equation" r:id="rId7" imgW="927000" imgH="393480" progId="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2063" y="3714750"/>
                          <a:ext cx="2368550" cy="995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4283968" y="5445224"/>
          <a:ext cx="43053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1" name="Формула" r:id="rId9" imgW="1562040" imgH="393480" progId="Equation.3">
                  <p:embed/>
                </p:oleObj>
              </mc:Choice>
              <mc:Fallback>
                <p:oleObj name="Формула" r:id="rId9" imgW="15620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5445224"/>
                        <a:ext cx="4305300" cy="1041400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/>
      <p:bldP spid="14" grpId="0"/>
      <p:bldP spid="15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827584" y="1900684"/>
            <a:ext cx="7559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 dirty="0">
                <a:solidFill>
                  <a:srgbClr val="6600CC"/>
                </a:solidFill>
                <a:latin typeface="Bookman Old Style" pitchFamily="18" charset="0"/>
              </a:rPr>
              <a:t>Если в уравнении                                 перенести второй и третий члены в правую часть, то получим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619672" y="4005064"/>
            <a:ext cx="621195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Построим графики функций </a:t>
            </a:r>
            <a:r>
              <a:rPr lang="en-US" sz="2800" b="1" i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  <a:p>
            <a:r>
              <a:rPr lang="ru-RU" sz="2800" b="1" i="1" dirty="0">
                <a:solidFill>
                  <a:srgbClr val="000099"/>
                </a:solidFill>
                <a:latin typeface="Bookman Old Style" pitchFamily="18" charset="0"/>
              </a:rPr>
              <a:t>                             и 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0" y="31831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1" i="1">
              <a:latin typeface="Bookman Old Style" pitchFamily="18" charset="0"/>
            </a:endParaRPr>
          </a:p>
        </p:txBody>
      </p:sp>
      <p:sp>
        <p:nvSpPr>
          <p:cNvPr id="19466" name="Rectangle 12"/>
          <p:cNvSpPr>
            <a:spLocks noChangeArrowheads="1"/>
          </p:cNvSpPr>
          <p:nvPr/>
        </p:nvSpPr>
        <p:spPr bwMode="auto">
          <a:xfrm>
            <a:off x="0" y="318315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1" i="1">
              <a:latin typeface="Bookman Old Style" pitchFamily="18" charset="0"/>
            </a:endParaRP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251520" y="5085184"/>
            <a:ext cx="7848798" cy="892552"/>
          </a:xfrm>
          <a:prstGeom prst="rect">
            <a:avLst/>
          </a:prstGeom>
          <a:ln w="38100">
            <a:solidFill>
              <a:srgbClr val="652B9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График первой функции – </a:t>
            </a:r>
            <a:r>
              <a:rPr lang="ru-RU" sz="2600" b="1" i="1" dirty="0">
                <a:solidFill>
                  <a:srgbClr val="C00000"/>
                </a:solidFill>
                <a:latin typeface="Bookman Old Style" pitchFamily="18" charset="0"/>
              </a:rPr>
              <a:t>парабола,</a:t>
            </a:r>
            <a:r>
              <a:rPr lang="ru-RU" sz="2600" b="1" i="1" dirty="0">
                <a:solidFill>
                  <a:srgbClr val="000099"/>
                </a:solidFill>
                <a:latin typeface="Bookman Old Style" pitchFamily="18" charset="0"/>
              </a:rPr>
              <a:t> проходящая через начало координат. 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№7: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Графическое решение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квадратного уравнения.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1628800"/>
            <a:ext cx="3967754" cy="707886"/>
          </a:xfrm>
          <a:prstGeom prst="rect">
            <a:avLst/>
          </a:prstGeom>
          <a:solidFill>
            <a:srgbClr val="FFFF66"/>
          </a:solidFill>
          <a:ln w="28575">
            <a:solidFill>
              <a:srgbClr val="652B9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ах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+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b</a:t>
            </a:r>
            <a:r>
              <a:rPr lang="ru-RU" sz="40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с 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3968" y="3284984"/>
            <a:ext cx="39677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ах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 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− b</a:t>
            </a:r>
            <a:r>
              <a:rPr lang="ru-RU" sz="40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с 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15816" y="4365104"/>
            <a:ext cx="2048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у=</a:t>
            </a:r>
            <a:r>
              <a:rPr lang="ru-RU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 ах</a:t>
            </a:r>
            <a:r>
              <a:rPr lang="en-US" sz="40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80112" y="4377298"/>
            <a:ext cx="32351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у = </a:t>
            </a:r>
            <a:r>
              <a:rPr lang="en-US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−b</a:t>
            </a:r>
            <a:r>
              <a:rPr lang="ru-RU" sz="40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en-US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 − </a:t>
            </a:r>
            <a:r>
              <a:rPr lang="ru-RU" sz="4000" b="1" i="1" dirty="0" smtClean="0">
                <a:solidFill>
                  <a:srgbClr val="C00000"/>
                </a:solidFill>
                <a:latin typeface="Bookman Old Style" pitchFamily="18" charset="0"/>
              </a:rPr>
              <a:t>с </a:t>
            </a:r>
            <a:endParaRPr lang="ru-RU" sz="40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83568" y="6093296"/>
            <a:ext cx="7848798" cy="492443"/>
          </a:xfrm>
          <a:prstGeom prst="rect">
            <a:avLst/>
          </a:prstGeom>
          <a:ln w="38100">
            <a:solidFill>
              <a:srgbClr val="652B9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600" b="1" i="1" dirty="0" smtClean="0">
                <a:solidFill>
                  <a:srgbClr val="002060"/>
                </a:solidFill>
                <a:latin typeface="Bookman Old Style" pitchFamily="18" charset="0"/>
              </a:rPr>
              <a:t>График </a:t>
            </a:r>
            <a:r>
              <a:rPr lang="ru-RU" sz="2600" b="1" i="1" dirty="0">
                <a:solidFill>
                  <a:srgbClr val="002060"/>
                </a:solidFill>
                <a:latin typeface="Bookman Old Style" pitchFamily="18" charset="0"/>
              </a:rPr>
              <a:t>второй функции – </a:t>
            </a:r>
            <a:r>
              <a:rPr lang="ru-RU" sz="2600" b="1" i="1" dirty="0">
                <a:solidFill>
                  <a:srgbClr val="C00000"/>
                </a:solidFill>
                <a:latin typeface="Bookman Old Style" pitchFamily="18" charset="0"/>
              </a:rPr>
              <a:t>прямая.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9" grpId="0"/>
      <p:bldP spid="30733" grpId="0" animBg="1"/>
      <p:bldP spid="15" grpId="0" animBg="1"/>
      <p:bldP spid="16" grpId="0"/>
      <p:bldP spid="18" grpId="0"/>
      <p:bldP spid="20" grpId="0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09006"/>
            <a:ext cx="3671888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51520" y="2257708"/>
            <a:ext cx="5473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 dirty="0">
                <a:solidFill>
                  <a:srgbClr val="6600CC"/>
                </a:solidFill>
                <a:latin typeface="Bookman Old Style" pitchFamily="18" charset="0"/>
              </a:rPr>
              <a:t>Запишем уравнение в виде  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995936" y="2796897"/>
            <a:ext cx="403244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600" b="1" i="1" dirty="0">
                <a:solidFill>
                  <a:srgbClr val="0033CC"/>
                </a:solidFill>
                <a:latin typeface="Bookman Old Style" pitchFamily="18" charset="0"/>
              </a:rPr>
              <a:t>Построим параболу                </a:t>
            </a:r>
            <a:endParaRPr lang="ru-RU" sz="2600" b="1" i="1" dirty="0" smtClean="0">
              <a:solidFill>
                <a:srgbClr val="0033CC"/>
              </a:solidFill>
              <a:latin typeface="Bookman Old Style" pitchFamily="18" charset="0"/>
            </a:endParaRPr>
          </a:p>
          <a:p>
            <a:endParaRPr lang="ru-RU" sz="2600" b="1" i="1" dirty="0" smtClean="0">
              <a:solidFill>
                <a:srgbClr val="0033CC"/>
              </a:solidFill>
              <a:latin typeface="Bookman Old Style" pitchFamily="18" charset="0"/>
            </a:endParaRPr>
          </a:p>
          <a:p>
            <a:r>
              <a:rPr lang="ru-RU" sz="2600" b="1" i="1" dirty="0" smtClean="0">
                <a:solidFill>
                  <a:srgbClr val="0033CC"/>
                </a:solidFill>
                <a:latin typeface="Bookman Old Style" pitchFamily="18" charset="0"/>
              </a:rPr>
              <a:t>и  прямую  </a:t>
            </a:r>
            <a:endParaRPr lang="ru-RU" sz="2600" b="1" i="1" dirty="0">
              <a:solidFill>
                <a:srgbClr val="0033CC"/>
              </a:solidFill>
              <a:latin typeface="Bookman Old Style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96553" y="4752106"/>
            <a:ext cx="36004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263997" y="4684637"/>
            <a:ext cx="36004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1547491" y="2951881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у</a:t>
            </a:r>
          </a:p>
        </p:txBody>
      </p:sp>
      <p:sp>
        <p:nvSpPr>
          <p:cNvPr id="18" name="Прямоугольник 39"/>
          <p:cNvSpPr>
            <a:spLocks noChangeArrowheads="1"/>
          </p:cNvSpPr>
          <p:nvPr/>
        </p:nvSpPr>
        <p:spPr bwMode="auto">
          <a:xfrm>
            <a:off x="3635053" y="4814019"/>
            <a:ext cx="3273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х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489422" y="3816275"/>
            <a:ext cx="3362325" cy="178593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Freeform 7"/>
          <p:cNvSpPr>
            <a:spLocks/>
          </p:cNvSpPr>
          <p:nvPr/>
        </p:nvSpPr>
        <p:spPr bwMode="auto">
          <a:xfrm>
            <a:off x="1420491" y="2956644"/>
            <a:ext cx="1422400" cy="1795462"/>
          </a:xfrm>
          <a:custGeom>
            <a:avLst/>
            <a:gdLst>
              <a:gd name="T0" fmla="*/ 0 w 1217"/>
              <a:gd name="T1" fmla="*/ 2147483647 h 1471"/>
              <a:gd name="T2" fmla="*/ 2147483647 w 1217"/>
              <a:gd name="T3" fmla="*/ 2147483647 h 1471"/>
              <a:gd name="T4" fmla="*/ 2147483647 w 1217"/>
              <a:gd name="T5" fmla="*/ 2147483647 h 1471"/>
              <a:gd name="T6" fmla="*/ 2147483647 w 1217"/>
              <a:gd name="T7" fmla="*/ 2147483647 h 1471"/>
              <a:gd name="T8" fmla="*/ 0 60000 65536"/>
              <a:gd name="T9" fmla="*/ 0 60000 65536"/>
              <a:gd name="T10" fmla="*/ 0 60000 65536"/>
              <a:gd name="T11" fmla="*/ 0 60000 65536"/>
              <a:gd name="T12" fmla="*/ 0 w 1217"/>
              <a:gd name="T13" fmla="*/ 0 h 1471"/>
              <a:gd name="T14" fmla="*/ 1217 w 1217"/>
              <a:gd name="T15" fmla="*/ 1471 h 14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7" h="1471">
                <a:moveTo>
                  <a:pt x="0" y="179"/>
                </a:moveTo>
                <a:cubicBezTo>
                  <a:pt x="185" y="815"/>
                  <a:pt x="371" y="1452"/>
                  <a:pt x="558" y="1462"/>
                </a:cubicBezTo>
                <a:cubicBezTo>
                  <a:pt x="745" y="1471"/>
                  <a:pt x="1015" y="468"/>
                  <a:pt x="1116" y="234"/>
                </a:cubicBezTo>
                <a:cubicBezTo>
                  <a:pt x="1217" y="0"/>
                  <a:pt x="1156" y="95"/>
                  <a:pt x="1166" y="5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latin typeface="Bookman Old Style" pitchFamily="18" charset="0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2196778" y="4464769"/>
            <a:ext cx="142875" cy="144462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i="1">
              <a:latin typeface="Bookman Old Style" pitchFamily="18" charset="0"/>
            </a:endParaRP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4355976" y="4558769"/>
            <a:ext cx="432048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500" b="1" i="1" dirty="0">
                <a:solidFill>
                  <a:srgbClr val="0033CC"/>
                </a:solidFill>
                <a:latin typeface="Bookman Old Style" pitchFamily="18" charset="0"/>
              </a:rPr>
              <a:t>Прямая и парабола пересекаются в точке  с абсциссой  </a:t>
            </a:r>
            <a:r>
              <a:rPr lang="ru-RU" sz="2500" b="1" i="1" dirty="0" err="1">
                <a:solidFill>
                  <a:srgbClr val="0033CC"/>
                </a:solidFill>
                <a:latin typeface="Bookman Old Style" pitchFamily="18" charset="0"/>
              </a:rPr>
              <a:t>х</a:t>
            </a:r>
            <a:r>
              <a:rPr lang="ru-RU" sz="2500" b="1" i="1" dirty="0">
                <a:solidFill>
                  <a:srgbClr val="0033CC"/>
                </a:solidFill>
                <a:latin typeface="Bookman Old Style" pitchFamily="18" charset="0"/>
              </a:rPr>
              <a:t> =1.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5796136" y="5805264"/>
            <a:ext cx="2214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>Ответ: 1.</a:t>
            </a: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№7: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64807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Решить графически   уравнение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498104" y="1340768"/>
            <a:ext cx="44582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2х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1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857929" y="2072461"/>
            <a:ext cx="28905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 2х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1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82016" y="3140968"/>
            <a:ext cx="1550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у=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en-US" sz="36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96136" y="3862789"/>
            <a:ext cx="2717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у = 2х</a:t>
            </a:r>
            <a:r>
              <a:rPr lang="en-US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− 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1 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5" presetClass="emp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76" grpId="0"/>
      <p:bldP spid="17" grpId="0"/>
      <p:bldP spid="18" grpId="0"/>
      <p:bldP spid="13" grpId="0" animBg="1"/>
      <p:bldP spid="26" grpId="0" animBg="1"/>
      <p:bldP spid="26" grpId="1" animBg="1"/>
      <p:bldP spid="58381" grpId="0"/>
      <p:bldP spid="21" grpId="0"/>
      <p:bldP spid="25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95536" y="1988840"/>
            <a:ext cx="5473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Запишем уравнение в виде  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4139952" y="2853516"/>
            <a:ext cx="43204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Построим </a:t>
            </a:r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параболу</a:t>
            </a:r>
          </a:p>
          <a:p>
            <a:endParaRPr lang="ru-RU" sz="2800" b="1" i="1" dirty="0" smtClean="0">
              <a:solidFill>
                <a:srgbClr val="0033CC"/>
              </a:solidFill>
              <a:latin typeface="Bookman Old Style" pitchFamily="18" charset="0"/>
            </a:endParaRPr>
          </a:p>
          <a:p>
            <a:r>
              <a:rPr lang="ru-RU" sz="2800" b="1" i="1" dirty="0" smtClean="0">
                <a:solidFill>
                  <a:srgbClr val="0033CC"/>
                </a:solidFill>
                <a:latin typeface="Bookman Old Style" pitchFamily="18" charset="0"/>
              </a:rPr>
              <a:t>и </a:t>
            </a:r>
            <a:r>
              <a:rPr lang="ru-RU" sz="2800" b="1" i="1" dirty="0">
                <a:solidFill>
                  <a:srgbClr val="0033CC"/>
                </a:solidFill>
                <a:latin typeface="Bookman Old Style" pitchFamily="18" charset="0"/>
              </a:rPr>
              <a:t>прямую  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705" y="2914139"/>
            <a:ext cx="3671888" cy="3716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</p:pic>
      <p:cxnSp>
        <p:nvCxnSpPr>
          <p:cNvPr id="15" name="Прямая со стрелкой 14"/>
          <p:cNvCxnSpPr/>
          <p:nvPr/>
        </p:nvCxnSpPr>
        <p:spPr>
          <a:xfrm>
            <a:off x="367730" y="4857239"/>
            <a:ext cx="36004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224062" y="4856445"/>
            <a:ext cx="360045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1518668" y="3057014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у</a:t>
            </a:r>
          </a:p>
        </p:txBody>
      </p:sp>
      <p:sp>
        <p:nvSpPr>
          <p:cNvPr id="18" name="Прямоугольник 39"/>
          <p:cNvSpPr>
            <a:spLocks noChangeArrowheads="1"/>
          </p:cNvSpPr>
          <p:nvPr/>
        </p:nvSpPr>
        <p:spPr bwMode="auto">
          <a:xfrm>
            <a:off x="3607818" y="5001702"/>
            <a:ext cx="3273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man Old Style" pitchFamily="18" charset="0"/>
              </a:rPr>
              <a:t>х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925736" y="4024596"/>
            <a:ext cx="3360737" cy="17145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Freeform 7"/>
          <p:cNvSpPr>
            <a:spLocks/>
          </p:cNvSpPr>
          <p:nvPr/>
        </p:nvSpPr>
        <p:spPr bwMode="auto">
          <a:xfrm>
            <a:off x="1447230" y="3201477"/>
            <a:ext cx="1295400" cy="1655762"/>
          </a:xfrm>
          <a:custGeom>
            <a:avLst/>
            <a:gdLst>
              <a:gd name="T0" fmla="*/ 0 w 1217"/>
              <a:gd name="T1" fmla="*/ 2147483647 h 1471"/>
              <a:gd name="T2" fmla="*/ 2147483647 w 1217"/>
              <a:gd name="T3" fmla="*/ 2147483647 h 1471"/>
              <a:gd name="T4" fmla="*/ 2147483647 w 1217"/>
              <a:gd name="T5" fmla="*/ 2147483647 h 1471"/>
              <a:gd name="T6" fmla="*/ 2147483647 w 1217"/>
              <a:gd name="T7" fmla="*/ 2147483647 h 1471"/>
              <a:gd name="T8" fmla="*/ 0 60000 65536"/>
              <a:gd name="T9" fmla="*/ 0 60000 65536"/>
              <a:gd name="T10" fmla="*/ 0 60000 65536"/>
              <a:gd name="T11" fmla="*/ 0 60000 65536"/>
              <a:gd name="T12" fmla="*/ 0 w 1217"/>
              <a:gd name="T13" fmla="*/ 0 h 1471"/>
              <a:gd name="T14" fmla="*/ 1217 w 1217"/>
              <a:gd name="T15" fmla="*/ 1471 h 14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7" h="1471">
                <a:moveTo>
                  <a:pt x="0" y="179"/>
                </a:moveTo>
                <a:cubicBezTo>
                  <a:pt x="185" y="815"/>
                  <a:pt x="371" y="1452"/>
                  <a:pt x="558" y="1462"/>
                </a:cubicBezTo>
                <a:cubicBezTo>
                  <a:pt x="745" y="1471"/>
                  <a:pt x="1015" y="468"/>
                  <a:pt x="1116" y="234"/>
                </a:cubicBezTo>
                <a:cubicBezTo>
                  <a:pt x="1217" y="0"/>
                  <a:pt x="1156" y="95"/>
                  <a:pt x="1166" y="5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 b="1" i="1">
              <a:latin typeface="Bookman Old Style" pitchFamily="18" charset="0"/>
            </a:endParaRP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4255518" y="4851737"/>
            <a:ext cx="44209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i="1" dirty="0">
                <a:solidFill>
                  <a:srgbClr val="6600CC"/>
                </a:solidFill>
                <a:latin typeface="Bookman Old Style" pitchFamily="18" charset="0"/>
              </a:rPr>
              <a:t>Прямая и парабола не пересекаются.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4106293" y="5930116"/>
            <a:ext cx="44981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>Ответ: нет решений</a:t>
            </a: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№7: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648072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Решить графически   уравнение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98104" y="1340768"/>
            <a:ext cx="44582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4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4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2х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r>
              <a:rPr lang="en-US" sz="4400" b="1" i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4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57929" y="2072461"/>
            <a:ext cx="28905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 2х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5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82016" y="3286725"/>
            <a:ext cx="1550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у=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en-US" sz="36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96136" y="4006805"/>
            <a:ext cx="2717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у = 2х</a:t>
            </a:r>
            <a:r>
              <a:rPr lang="en-US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− 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1 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76" grpId="0"/>
      <p:bldP spid="17" grpId="0"/>
      <p:bldP spid="18" grpId="0"/>
      <p:bldP spid="13" grpId="0" animBg="1"/>
      <p:bldP spid="58381" grpId="0"/>
      <p:bldP spid="21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№1: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843808" y="620688"/>
            <a:ext cx="6048672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Разложение левой части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уравнения на множители.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49252" y="2206030"/>
            <a:ext cx="39533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 – 13х + 40=0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75103" y="2840455"/>
            <a:ext cx="4785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5х – 8х + 40=0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90265" y="3474880"/>
            <a:ext cx="48526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5) – 8(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5)=0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94284" y="4109305"/>
            <a:ext cx="3549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5)(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8)=0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47864" y="4743730"/>
            <a:ext cx="5527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5 = 0 или 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8 = 0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91049" y="5378155"/>
            <a:ext cx="38090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5 или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8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12374" y="1484784"/>
            <a:ext cx="2319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– 5х – 8х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5186597" y="1828800"/>
            <a:ext cx="1768839" cy="494675"/>
          </a:xfrm>
          <a:custGeom>
            <a:avLst/>
            <a:gdLst>
              <a:gd name="connsiteX0" fmla="*/ 0 w 1768839"/>
              <a:gd name="connsiteY0" fmla="*/ 134911 h 494675"/>
              <a:gd name="connsiteX1" fmla="*/ 704537 w 1768839"/>
              <a:gd name="connsiteY1" fmla="*/ 494675 h 494675"/>
              <a:gd name="connsiteX2" fmla="*/ 1768839 w 1768839"/>
              <a:gd name="connsiteY2" fmla="*/ 0 h 49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8839" h="494675">
                <a:moveTo>
                  <a:pt x="0" y="134911"/>
                </a:moveTo>
                <a:lnTo>
                  <a:pt x="704537" y="494675"/>
                </a:lnTo>
                <a:lnTo>
                  <a:pt x="1768839" y="0"/>
                </a:lnTo>
              </a:path>
            </a:pathLst>
          </a:custGeom>
          <a:ln w="762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780309"/>
            <a:ext cx="3672408" cy="1384995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2</a:t>
            </a: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 + 7х + 12=0</a:t>
            </a:r>
          </a:p>
          <a:p>
            <a:pPr lvl="0" algn="ctr">
              <a:defRPr/>
            </a:pPr>
            <a:endParaRPr lang="ru-RU" sz="1100" b="1" i="1" dirty="0" smtClean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ru-RU" sz="3600" b="1" i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179512" y="3789040"/>
            <a:ext cx="3672408" cy="864096"/>
          </a:xfrm>
          <a:prstGeom prst="roundRect">
            <a:avLst>
              <a:gd name="adj" fmla="val 2579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Реши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самостоятельно.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9512" y="5500389"/>
            <a:ext cx="35621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Bookman Old Style" pitchFamily="18" charset="0"/>
              </a:rPr>
              <a:t>Ответ: </a:t>
            </a: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– 3; – 4</a:t>
            </a:r>
            <a:endParaRPr lang="ru-RU" sz="3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30" grpId="0" animBg="1"/>
      <p:bldP spid="31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№2: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843808" y="620688"/>
            <a:ext cx="6048672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Метод выделения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полного квадрата.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7984" y="2206030"/>
            <a:ext cx="33249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 + 6х – 7=0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915816" y="2840455"/>
            <a:ext cx="59490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+ 2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3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х +3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3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–7=0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20245" y="3474880"/>
            <a:ext cx="3592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+ 3)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– 16=0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45155" y="4109305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+ 3)</a:t>
            </a:r>
            <a:r>
              <a:rPr lang="ru-RU" sz="3600" b="1" i="1" baseline="30000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= 16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987824" y="4725144"/>
            <a:ext cx="5851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+ 3 = 4 или </a:t>
            </a:r>
            <a:r>
              <a:rPr lang="ru-RU" sz="3600" b="1" i="1" dirty="0" err="1" smtClean="0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000099"/>
                </a:solidFill>
                <a:latin typeface="Bookman Old Style" pitchFamily="18" charset="0"/>
              </a:rPr>
              <a:t> + 3 = –4</a:t>
            </a:r>
            <a:endParaRPr lang="ru-RU" sz="36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8476" y="5378155"/>
            <a:ext cx="41969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1 или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– 7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17568" y="1484784"/>
            <a:ext cx="1686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2 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 3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х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5186597" y="1828800"/>
            <a:ext cx="1768839" cy="494675"/>
          </a:xfrm>
          <a:custGeom>
            <a:avLst/>
            <a:gdLst>
              <a:gd name="connsiteX0" fmla="*/ 0 w 1768839"/>
              <a:gd name="connsiteY0" fmla="*/ 134911 h 494675"/>
              <a:gd name="connsiteX1" fmla="*/ 704537 w 1768839"/>
              <a:gd name="connsiteY1" fmla="*/ 494675 h 494675"/>
              <a:gd name="connsiteX2" fmla="*/ 1768839 w 1768839"/>
              <a:gd name="connsiteY2" fmla="*/ 0 h 49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8839" h="494675">
                <a:moveTo>
                  <a:pt x="0" y="134911"/>
                </a:moveTo>
                <a:lnTo>
                  <a:pt x="704537" y="494675"/>
                </a:lnTo>
                <a:lnTo>
                  <a:pt x="1768839" y="0"/>
                </a:lnTo>
              </a:path>
            </a:pathLst>
          </a:custGeom>
          <a:ln w="762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780309"/>
            <a:ext cx="3672408" cy="1384995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2</a:t>
            </a: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 – 4х – 5=0</a:t>
            </a:r>
          </a:p>
          <a:p>
            <a:pPr lvl="0" algn="ctr">
              <a:defRPr/>
            </a:pPr>
            <a:endParaRPr lang="ru-RU" sz="1100" b="1" i="1" dirty="0" smtClean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ru-RU" sz="3600" b="1" i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179512" y="3789040"/>
            <a:ext cx="3672408" cy="864096"/>
          </a:xfrm>
          <a:prstGeom prst="roundRect">
            <a:avLst>
              <a:gd name="adj" fmla="val 2579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Реши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самостоятельно.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9512" y="5500389"/>
            <a:ext cx="32175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Bookman Old Style" pitchFamily="18" charset="0"/>
              </a:rPr>
              <a:t>Ответ: </a:t>
            </a: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– 1; 5</a:t>
            </a:r>
            <a:endParaRPr lang="ru-RU" sz="3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30" grpId="0" animBg="1"/>
      <p:bldP spid="31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2483768" y="4695825"/>
          <a:ext cx="3396242" cy="110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3" name="Формула" r:id="rId3" imgW="1231560" imgH="419040" progId="Equation.3">
                  <p:embed/>
                </p:oleObj>
              </mc:Choice>
              <mc:Fallback>
                <p:oleObj name="Формула" r:id="rId3" imgW="12315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695825"/>
                        <a:ext cx="3396242" cy="11094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7"/>
          <p:cNvGraphicFramePr>
            <a:graphicFrameLocks noChangeAspect="1"/>
          </p:cNvGraphicFramePr>
          <p:nvPr/>
        </p:nvGraphicFramePr>
        <p:xfrm>
          <a:off x="6300192" y="4733813"/>
          <a:ext cx="2503488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Формула" r:id="rId5" imgW="914400" imgH="393480" progId="Equation.3">
                  <p:embed/>
                </p:oleObj>
              </mc:Choice>
              <mc:Fallback>
                <p:oleObj name="Формула" r:id="rId5" imgW="9144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733813"/>
                        <a:ext cx="2503488" cy="1033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№3: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843808" y="620688"/>
            <a:ext cx="6048672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Решение квадратных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уравнений по формуле.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63892" y="5879013"/>
            <a:ext cx="3966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¾ или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1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780309"/>
            <a:ext cx="3672408" cy="1384995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4х</a:t>
            </a:r>
            <a:r>
              <a:rPr lang="ru-RU" sz="3600" b="1" i="1" baseline="30000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2</a:t>
            </a: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 – 4х + 1=0</a:t>
            </a:r>
          </a:p>
          <a:p>
            <a:pPr lvl="0" algn="ctr">
              <a:defRPr/>
            </a:pPr>
            <a:endParaRPr lang="ru-RU" sz="1100" b="1" i="1" dirty="0" smtClean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ru-RU" sz="3600" b="1" i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179512" y="3789040"/>
            <a:ext cx="3672408" cy="864096"/>
          </a:xfrm>
          <a:prstGeom prst="roundRect">
            <a:avLst>
              <a:gd name="adj" fmla="val 2579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Реши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самостоятельно.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9512" y="5500389"/>
            <a:ext cx="25939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Bookman Old Style" pitchFamily="18" charset="0"/>
              </a:rPr>
              <a:t>Ответ: </a:t>
            </a: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 ½</a:t>
            </a:r>
            <a:endParaRPr lang="ru-RU" sz="3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31840" y="2204864"/>
            <a:ext cx="1678665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a = 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7584" y="2916233"/>
            <a:ext cx="286168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D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b</a:t>
            </a:r>
            <a:r>
              <a:rPr lang="en-US" sz="3200" b="1" i="1" baseline="30000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2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− 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4ac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5580112" y="3501008"/>
          <a:ext cx="2727488" cy="999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Формула" r:id="rId7" imgW="1130040" imgH="431640" progId="Equation.3">
                  <p:embed/>
                </p:oleObj>
              </mc:Choice>
              <mc:Fallback>
                <p:oleObj name="Формула" r:id="rId7" imgW="11300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501008"/>
                        <a:ext cx="2727488" cy="999206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632690" y="2924944"/>
            <a:ext cx="22124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=49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− 4 ∙ 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41738" y="2204864"/>
            <a:ext cx="2032929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b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=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7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75957" y="2204864"/>
            <a:ext cx="1489511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c = 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3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08905" y="2924944"/>
            <a:ext cx="11288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</a:rPr>
              <a:t>12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 =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451753" y="2977788"/>
            <a:ext cx="665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i="1">
                <a:solidFill>
                  <a:srgbClr val="000099"/>
                </a:solidFill>
                <a:latin typeface="Bookman Old Style" pitchFamily="18" charset="0"/>
              </a:rPr>
              <a:t> 1</a:t>
            </a:r>
            <a:r>
              <a:rPr lang="en-US" sz="2800" b="1" i="1">
                <a:solidFill>
                  <a:srgbClr val="000099"/>
                </a:solidFill>
                <a:latin typeface="Bookman Old Style" pitchFamily="18" charset="0"/>
              </a:rPr>
              <a:t>.</a:t>
            </a:r>
            <a:endParaRPr lang="ru-RU" sz="2800" b="1" i="1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436994" y="2924944"/>
            <a:ext cx="2310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4</a:t>
            </a:r>
            <a:r>
              <a:rPr lang="ru-RU" sz="3200" b="1" i="1" dirty="0">
                <a:solidFill>
                  <a:srgbClr val="000099"/>
                </a:solidFill>
                <a:latin typeface="Bookman Old Style" pitchFamily="18" charset="0"/>
              </a:rPr>
              <a:t>9 – 48 =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779912" y="1568986"/>
            <a:ext cx="44214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4х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7х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3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 animBg="1"/>
      <p:bldP spid="31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№4: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483768" y="620688"/>
            <a:ext cx="6408712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Решение уравнений с использованием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 теоремы Виета.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42439" y="5879013"/>
            <a:ext cx="38090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7 или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1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780309"/>
            <a:ext cx="3672408" cy="1384995"/>
          </a:xfrm>
          <a:prstGeom prst="rect">
            <a:avLst/>
          </a:prstGeom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х</a:t>
            </a:r>
            <a:r>
              <a:rPr lang="ru-RU" sz="3600" b="1" i="1" baseline="30000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2</a:t>
            </a:r>
            <a:r>
              <a:rPr lang="ru-RU" sz="3600" b="1" i="1" dirty="0" smtClean="0">
                <a:solidFill>
                  <a:srgbClr val="652B91"/>
                </a:solidFill>
                <a:latin typeface="Bookman Old Style" pitchFamily="18" charset="0"/>
                <a:cs typeface="Times New Roman" pitchFamily="18" charset="0"/>
              </a:rPr>
              <a:t> – 4х – 5=0</a:t>
            </a:r>
          </a:p>
          <a:p>
            <a:pPr lvl="0" algn="ctr">
              <a:defRPr/>
            </a:pPr>
            <a:endParaRPr lang="ru-RU" sz="1100" b="1" i="1" dirty="0" smtClean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ru-RU" sz="3600" b="1" i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179512" y="3789040"/>
            <a:ext cx="3672408" cy="864096"/>
          </a:xfrm>
          <a:prstGeom prst="roundRect">
            <a:avLst>
              <a:gd name="adj" fmla="val 25790"/>
            </a:avLst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Реши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самостоятельно.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954638" y="1568986"/>
            <a:ext cx="40719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err="1" smtClean="0">
                <a:solidFill>
                  <a:srgbClr val="7030A0"/>
                </a:solidFill>
                <a:latin typeface="Bookman Old Style" pitchFamily="18" charset="0"/>
              </a:rPr>
              <a:t>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8х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+ 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7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= 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4860032" y="2924944"/>
          <a:ext cx="2376264" cy="1220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Формула" r:id="rId3" imgW="901440" imgH="482400" progId="Equation.3">
                  <p:embed/>
                </p:oleObj>
              </mc:Choice>
              <mc:Fallback>
                <p:oleObj name="Формула" r:id="rId3" imgW="90144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924944"/>
                        <a:ext cx="2376264" cy="1220244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CC"/>
                          </a:gs>
                          <a:gs pos="50000">
                            <a:srgbClr val="FFFFFF"/>
                          </a:gs>
                          <a:gs pos="100000">
                            <a:srgbClr val="CCFFCC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39552" y="3160762"/>
            <a:ext cx="4044697" cy="523220"/>
          </a:xfrm>
          <a:prstGeom prst="rect">
            <a:avLst/>
          </a:prstGeom>
          <a:solidFill>
            <a:srgbClr val="FFFF66"/>
          </a:solidFill>
          <a:ln w="38100">
            <a:solidFill>
              <a:srgbClr val="652B9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0099"/>
                </a:solidFill>
                <a:latin typeface="Bookman Old Style" pitchFamily="18" charset="0"/>
              </a:rPr>
              <a:t>По теореме Виета:</a:t>
            </a:r>
            <a:endParaRPr lang="ru-RU" sz="28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3800475" y="4292600"/>
          <a:ext cx="23463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1" name="Формула" r:id="rId5" imgW="850680" imgH="482400" progId="Equation.3">
                  <p:embed/>
                </p:oleObj>
              </mc:Choice>
              <mc:Fallback>
                <p:oleObj name="Формула" r:id="rId5" imgW="8506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4292600"/>
                        <a:ext cx="234632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635446" y="2204864"/>
            <a:ext cx="2056973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p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 </a:t>
            </a:r>
            <a:r>
              <a:rPr lang="ru-RU" sz="3200" b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−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8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,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84669" y="2204864"/>
            <a:ext cx="1515158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q </a:t>
            </a: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= </a:t>
            </a:r>
            <a:r>
              <a:rPr lang="ru-RU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7</a:t>
            </a:r>
            <a:r>
              <a:rPr lang="en-US" sz="3200" b="1" dirty="0" smtClean="0">
                <a:solidFill>
                  <a:srgbClr val="000099"/>
                </a:solidFill>
                <a:latin typeface="Bookman Old Style" pitchFamily="18" charset="0"/>
                <a:cs typeface="Times New Roman"/>
              </a:rPr>
              <a:t>. </a:t>
            </a:r>
            <a:endParaRPr lang="ru-RU" sz="3200" b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graphicFrame>
        <p:nvGraphicFramePr>
          <p:cNvPr id="43" name="Object 4"/>
          <p:cNvGraphicFramePr>
            <a:graphicFrameLocks noChangeAspect="1"/>
          </p:cNvGraphicFramePr>
          <p:nvPr/>
        </p:nvGraphicFramePr>
        <p:xfrm>
          <a:off x="6846888" y="4292600"/>
          <a:ext cx="14351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Формула" r:id="rId7" imgW="520560" imgH="482400" progId="Equation.3">
                  <p:embed/>
                </p:oleObj>
              </mc:Choice>
              <mc:Fallback>
                <p:oleObj name="Формула" r:id="rId7" imgW="52056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6888" y="4292600"/>
                        <a:ext cx="14351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79512" y="5500389"/>
            <a:ext cx="32175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Bookman Old Style" pitchFamily="18" charset="0"/>
              </a:rPr>
              <a:t>Ответ: </a:t>
            </a:r>
            <a:r>
              <a:rPr lang="ru-RU" sz="3200" b="1" i="1" dirty="0" smtClean="0">
                <a:solidFill>
                  <a:srgbClr val="C00000"/>
                </a:solidFill>
                <a:latin typeface="Bookman Old Style" pitchFamily="18" charset="0"/>
              </a:rPr>
              <a:t>– 1; 5</a:t>
            </a:r>
            <a:endParaRPr lang="ru-RU" sz="32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 animBg="1"/>
      <p:bldP spid="31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643188" y="2154138"/>
          <a:ext cx="3782665" cy="626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1307880" imgH="215640" progId="">
                  <p:embed/>
                </p:oleObj>
              </mc:Choice>
              <mc:Fallback>
                <p:oleObj name="Equation" r:id="rId3" imgW="1307880" imgH="215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154138"/>
                        <a:ext cx="3782665" cy="62679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60442" y="1640413"/>
            <a:ext cx="70198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Рассмотрим квадратное уравнение </a:t>
            </a: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6622826" y="2132856"/>
          <a:ext cx="1189534" cy="550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Формула" r:id="rId5" imgW="393359" imgH="177646" progId="Equation.3">
                  <p:embed/>
                </p:oleObj>
              </mc:Choice>
              <mc:Fallback>
                <p:oleObj name="Формула" r:id="rId5" imgW="393359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2826" y="2132856"/>
                        <a:ext cx="1189534" cy="5500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28625" y="2814027"/>
            <a:ext cx="8391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i="1" dirty="0">
                <a:solidFill>
                  <a:srgbClr val="713204"/>
                </a:solidFill>
                <a:latin typeface="Bookman Old Style" pitchFamily="18" charset="0"/>
              </a:rPr>
              <a:t>Умножая обе его части на а, получаем уравнение </a:t>
            </a:r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344863" y="3284984"/>
          <a:ext cx="4304766" cy="701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7" imgW="1231560" imgH="203040" progId="">
                  <p:embed/>
                </p:oleObj>
              </mc:Choice>
              <mc:Fallback>
                <p:oleObj name="Equation" r:id="rId7" imgW="1231560" imgH="20304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3284984"/>
                        <a:ext cx="4304766" cy="701229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7668344" y="3789040"/>
          <a:ext cx="105727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Формула" r:id="rId9" imgW="406048" imgH="393359" progId="Equation.3">
                  <p:embed/>
                </p:oleObj>
              </mc:Choice>
              <mc:Fallback>
                <p:oleObj name="Формула" r:id="rId9" imgW="406048" imgH="39335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3789040"/>
                        <a:ext cx="1057275" cy="1009650"/>
                      </a:xfrm>
                      <a:prstGeom prst="rect">
                        <a:avLst/>
                      </a:prstGeom>
                      <a:solidFill>
                        <a:srgbClr val="CDBAFE"/>
                      </a:solidFill>
                      <a:ln w="28575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5397354" y="5229200"/>
          <a:ext cx="325094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1" imgW="1028520" imgH="228600" progId="">
                  <p:embed/>
                </p:oleObj>
              </mc:Choice>
              <mc:Fallback>
                <p:oleObj name="Equation" r:id="rId11" imgW="1028520" imgH="228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354" y="5229200"/>
                        <a:ext cx="3250949" cy="72008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152618" y="4165441"/>
            <a:ext cx="437171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600" b="1" i="1" dirty="0">
                <a:solidFill>
                  <a:srgbClr val="713204"/>
                </a:solidFill>
                <a:latin typeface="Bookman Old Style" pitchFamily="18" charset="0"/>
              </a:rPr>
              <a:t>Пусть  ах = у, откуда </a:t>
            </a: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691680" y="4797152"/>
            <a:ext cx="57903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тогда приходим к уравнению 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10298" y="6032901"/>
            <a:ext cx="47900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равносильному данному.</a:t>
            </a: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№5: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Решение уравнений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способом «переброски».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823" grpId="0"/>
      <p:bldP spid="34826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3528" y="3501008"/>
            <a:ext cx="8355335" cy="1569660"/>
          </a:xfrm>
          <a:prstGeom prst="rect">
            <a:avLst/>
          </a:prstGeom>
          <a:ln w="38100">
            <a:solidFill>
              <a:srgbClr val="652B9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При этом способе коэффициент </a:t>
            </a:r>
            <a:r>
              <a:rPr lang="ru-RU" sz="2400" b="1" i="1" dirty="0">
                <a:solidFill>
                  <a:srgbClr val="FF0000"/>
                </a:solidFill>
                <a:latin typeface="Bookman Old Style" pitchFamily="18" charset="0"/>
              </a:rPr>
              <a:t>а </a:t>
            </a:r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умножается на </a:t>
            </a:r>
            <a:r>
              <a:rPr lang="ru-RU" sz="2400" b="1" i="1" dirty="0" smtClean="0">
                <a:solidFill>
                  <a:srgbClr val="6600CC"/>
                </a:solidFill>
                <a:latin typeface="Bookman Old Style" pitchFamily="18" charset="0"/>
              </a:rPr>
              <a:t>свободное число</a:t>
            </a:r>
            <a:r>
              <a:rPr lang="ru-RU" sz="2400" i="1" dirty="0" smtClean="0">
                <a:solidFill>
                  <a:srgbClr val="6600CC"/>
                </a:solidFill>
                <a:latin typeface="Bookman Old Style" pitchFamily="18" charset="0"/>
              </a:rPr>
              <a:t> </a:t>
            </a:r>
            <a:r>
              <a:rPr lang="ru-RU" sz="2400" i="1" dirty="0">
                <a:solidFill>
                  <a:srgbClr val="6600CC"/>
                </a:solidFill>
                <a:latin typeface="Bookman Old Style" pitchFamily="18" charset="0"/>
              </a:rPr>
              <a:t>(</a:t>
            </a:r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как бы «перебрасывается» к нему), поэтому его и называют </a:t>
            </a:r>
            <a:r>
              <a:rPr lang="ru-RU" sz="2400" b="1" i="1" dirty="0">
                <a:solidFill>
                  <a:srgbClr val="FF0000"/>
                </a:solidFill>
                <a:latin typeface="Bookman Old Style" pitchFamily="18" charset="0"/>
              </a:rPr>
              <a:t>способом «переброски». </a:t>
            </a:r>
          </a:p>
        </p:txBody>
      </p:sp>
      <p:grpSp>
        <p:nvGrpSpPr>
          <p:cNvPr id="2" name="Группа 12"/>
          <p:cNvGrpSpPr/>
          <p:nvPr/>
        </p:nvGrpSpPr>
        <p:grpSpPr>
          <a:xfrm>
            <a:off x="7092280" y="2636912"/>
            <a:ext cx="1714500" cy="1017587"/>
            <a:chOff x="4286248" y="1285860"/>
            <a:chExt cx="1714512" cy="1017603"/>
          </a:xfrm>
          <a:solidFill>
            <a:srgbClr val="99FF99"/>
          </a:solidFill>
        </p:grpSpPr>
        <p:sp>
          <p:nvSpPr>
            <p:cNvPr id="11" name="Овал 10"/>
            <p:cNvSpPr/>
            <p:nvPr/>
          </p:nvSpPr>
          <p:spPr>
            <a:xfrm>
              <a:off x="4286248" y="1285860"/>
              <a:ext cx="1714512" cy="985838"/>
            </a:xfrm>
            <a:prstGeom prst="ellipse">
              <a:avLst/>
            </a:prstGeom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>
                <a:latin typeface="Bookman Old Style" pitchFamily="18" charset="0"/>
              </a:endParaRPr>
            </a:p>
          </p:txBody>
        </p:sp>
        <p:graphicFrame>
          <p:nvGraphicFramePr>
            <p:cNvPr id="31745" name="Object 1"/>
            <p:cNvGraphicFramePr>
              <a:graphicFrameLocks noChangeAspect="1"/>
            </p:cNvGraphicFramePr>
            <p:nvPr/>
          </p:nvGraphicFramePr>
          <p:xfrm>
            <a:off x="4357688" y="1285875"/>
            <a:ext cx="1441450" cy="1017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9" name="Формула" r:id="rId3" imgW="583947" imgH="406224" progId="Equation.3">
                    <p:embed/>
                  </p:oleObj>
                </mc:Choice>
                <mc:Fallback>
                  <p:oleObj name="Формула" r:id="rId3" imgW="583947" imgH="406224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7688" y="1285875"/>
                          <a:ext cx="1441450" cy="1017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1916832"/>
            <a:ext cx="850106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 smtClean="0">
                <a:solidFill>
                  <a:srgbClr val="6600CC"/>
                </a:solidFill>
                <a:latin typeface="Bookman Old Style" pitchFamily="18" charset="0"/>
              </a:rPr>
              <a:t>                                Его </a:t>
            </a:r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корни </a:t>
            </a:r>
            <a:r>
              <a:rPr lang="ru-RU" sz="2600" b="1" i="1" dirty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2600" b="1" i="1" baseline="-25000" dirty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r>
              <a:rPr lang="ru-RU" sz="2600" b="1" i="1" dirty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и</a:t>
            </a:r>
            <a:r>
              <a:rPr lang="ru-RU" sz="2600" b="1" i="1" dirty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2600" b="1" i="1" baseline="-25000" dirty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r>
              <a:rPr lang="ru-RU" sz="2600" b="1" i="1" dirty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найдем используя теорему </a:t>
            </a:r>
            <a:r>
              <a:rPr lang="ru-RU" sz="2600" b="1" i="1" dirty="0" smtClean="0">
                <a:solidFill>
                  <a:srgbClr val="6600CC"/>
                </a:solidFill>
                <a:latin typeface="Bookman Old Style" pitchFamily="18" charset="0"/>
              </a:rPr>
              <a:t>Виета,</a:t>
            </a:r>
          </a:p>
          <a:p>
            <a:r>
              <a:rPr lang="ru-RU" sz="2600" b="1" i="1" dirty="0" smtClean="0">
                <a:solidFill>
                  <a:srgbClr val="6600CC"/>
                </a:solidFill>
                <a:latin typeface="Bookman Old Style" pitchFamily="18" charset="0"/>
              </a:rPr>
              <a:t>                         </a:t>
            </a:r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а тогда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3528" y="5171708"/>
            <a:ext cx="8352928" cy="1569660"/>
          </a:xfrm>
          <a:prstGeom prst="rect">
            <a:avLst/>
          </a:prstGeom>
          <a:ln w="38100">
            <a:solidFill>
              <a:srgbClr val="652B9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000099"/>
                </a:solidFill>
                <a:latin typeface="Bookman Old Style" pitchFamily="18" charset="0"/>
              </a:rPr>
              <a:t>Этот способ применяют, когда можно легко найти корни уравнения, используя теорему Виета и, что </a:t>
            </a:r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самое важное, когда дискриминант </a:t>
            </a:r>
            <a:r>
              <a:rPr lang="ru-RU" sz="2400" b="1" i="1" u="sng" dirty="0">
                <a:solidFill>
                  <a:srgbClr val="FF0000"/>
                </a:solidFill>
                <a:latin typeface="Bookman Old Style" pitchFamily="18" charset="0"/>
              </a:rPr>
              <a:t>есть точный квадрат.</a:t>
            </a:r>
          </a:p>
        </p:txBody>
      </p:sp>
      <p:grpSp>
        <p:nvGrpSpPr>
          <p:cNvPr id="3" name="Группа 11"/>
          <p:cNvGrpSpPr/>
          <p:nvPr/>
        </p:nvGrpSpPr>
        <p:grpSpPr>
          <a:xfrm>
            <a:off x="5004048" y="2651249"/>
            <a:ext cx="1714500" cy="993775"/>
            <a:chOff x="1285852" y="1571612"/>
            <a:chExt cx="1714512" cy="993775"/>
          </a:xfrm>
          <a:solidFill>
            <a:srgbClr val="99FF99"/>
          </a:solidFill>
        </p:grpSpPr>
        <p:sp>
          <p:nvSpPr>
            <p:cNvPr id="10" name="Овал 9"/>
            <p:cNvSpPr/>
            <p:nvPr/>
          </p:nvSpPr>
          <p:spPr>
            <a:xfrm>
              <a:off x="1285852" y="1571612"/>
              <a:ext cx="1714512" cy="985838"/>
            </a:xfrm>
            <a:prstGeom prst="ellipse">
              <a:avLst/>
            </a:prstGeom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>
                <a:latin typeface="Bookman Old Style" pitchFamily="18" charset="0"/>
              </a:endParaRPr>
            </a:p>
          </p:txBody>
        </p:sp>
        <p:graphicFrame>
          <p:nvGraphicFramePr>
            <p:cNvPr id="31746" name="Object 2"/>
            <p:cNvGraphicFramePr>
              <a:graphicFrameLocks noChangeAspect="1"/>
            </p:cNvGraphicFramePr>
            <p:nvPr/>
          </p:nvGraphicFramePr>
          <p:xfrm>
            <a:off x="1500167" y="1571612"/>
            <a:ext cx="1223963" cy="993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0" name="Формула" r:id="rId5" imgW="507780" imgH="406224" progId="Equation.3">
                    <p:embed/>
                  </p:oleObj>
                </mc:Choice>
                <mc:Fallback>
                  <p:oleObj name="Формула" r:id="rId5" imgW="507780" imgH="406224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167" y="1571612"/>
                          <a:ext cx="1223963" cy="993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№5: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Решение уравнений </a:t>
            </a:r>
          </a:p>
          <a:p>
            <a:pPr algn="ctr"/>
            <a:r>
              <a:rPr lang="ru-RU" sz="2600" b="1" i="1" dirty="0" smtClean="0">
                <a:solidFill>
                  <a:srgbClr val="C00000"/>
                </a:solidFill>
                <a:latin typeface="Bookman Old Style" pitchFamily="18" charset="0"/>
              </a:rPr>
              <a:t>способом «переброски».</a:t>
            </a:r>
            <a:endParaRPr lang="ru-RU" sz="2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539552" y="1628800"/>
          <a:ext cx="32512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7" imgW="1028520" imgH="228600" progId="">
                  <p:embed/>
                </p:oleObj>
              </mc:Choice>
              <mc:Fallback>
                <p:oleObj name="Equation" r:id="rId7" imgW="1028520" imgH="228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628800"/>
                        <a:ext cx="3251200" cy="720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38100">
                        <a:solidFill>
                          <a:srgbClr val="6600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7452320" y="4221088"/>
          <a:ext cx="1296987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520560" imgH="469800" progId="">
                  <p:embed/>
                </p:oleObj>
              </mc:Choice>
              <mc:Fallback>
                <p:oleObj name="Equation" r:id="rId3" imgW="520560" imgH="4698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4221088"/>
                        <a:ext cx="1296987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51520" y="4221088"/>
            <a:ext cx="3866764" cy="461665"/>
          </a:xfrm>
          <a:prstGeom prst="rect">
            <a:avLst/>
          </a:prstGeom>
          <a:solidFill>
            <a:srgbClr val="FFFF66"/>
          </a:solidFill>
          <a:ln w="28575">
            <a:solidFill>
              <a:srgbClr val="652B9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Используя  </a:t>
            </a:r>
            <a:r>
              <a:rPr lang="ru-RU" sz="2400" b="1" i="1" dirty="0" smtClean="0">
                <a:solidFill>
                  <a:srgbClr val="6600CC"/>
                </a:solidFill>
                <a:latin typeface="Bookman Old Style" pitchFamily="18" charset="0"/>
              </a:rPr>
              <a:t>т. </a:t>
            </a:r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Виета:</a:t>
            </a:r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2915816" y="4869160"/>
          <a:ext cx="1239041" cy="1801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558720" imgH="812520" progId="">
                  <p:embed/>
                </p:oleObj>
              </mc:Choice>
              <mc:Fallback>
                <p:oleObj name="Equation" r:id="rId5" imgW="558720" imgH="81252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869160"/>
                        <a:ext cx="1239041" cy="1801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4317157" y="5373216"/>
          <a:ext cx="155098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7" imgW="622080" imgH="469800" progId="">
                  <p:embed/>
                </p:oleObj>
              </mc:Choice>
              <mc:Fallback>
                <p:oleObj name="Equation" r:id="rId7" imgW="622080" imgH="46980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7157" y="5373216"/>
                        <a:ext cx="1550987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4211960" y="4149080"/>
          <a:ext cx="2119313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9" imgW="850680" imgH="469800" progId="">
                  <p:embed/>
                </p:oleObj>
              </mc:Choice>
              <mc:Fallback>
                <p:oleObj name="Equation" r:id="rId9" imgW="850680" imgH="46980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149080"/>
                        <a:ext cx="2119313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156176" y="4417948"/>
            <a:ext cx="13660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6600CC"/>
                </a:solidFill>
                <a:latin typeface="Bookman Old Style" pitchFamily="18" charset="0"/>
              </a:rPr>
              <a:t>тогда</a:t>
            </a:r>
          </a:p>
        </p:txBody>
      </p:sp>
      <p:grpSp>
        <p:nvGrpSpPr>
          <p:cNvPr id="8" name="Группа 13"/>
          <p:cNvGrpSpPr/>
          <p:nvPr/>
        </p:nvGrpSpPr>
        <p:grpSpPr>
          <a:xfrm>
            <a:off x="986433" y="4653136"/>
            <a:ext cx="1785938" cy="1071562"/>
            <a:chOff x="1285852" y="1571612"/>
            <a:chExt cx="1785950" cy="1071570"/>
          </a:xfrm>
          <a:solidFill>
            <a:srgbClr val="99FF99"/>
          </a:solidFill>
        </p:grpSpPr>
        <p:sp>
          <p:nvSpPr>
            <p:cNvPr id="15" name="Овал 14"/>
            <p:cNvSpPr/>
            <p:nvPr/>
          </p:nvSpPr>
          <p:spPr>
            <a:xfrm>
              <a:off x="1285852" y="1571612"/>
              <a:ext cx="1785950" cy="107157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b="1" i="1">
                <a:latin typeface="Bookman Old Style" pitchFamily="18" charset="0"/>
              </a:endParaRPr>
            </a:p>
          </p:txBody>
        </p:sp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1500166" y="1571612"/>
            <a:ext cx="1223963" cy="993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4" name="Формула" r:id="rId11" imgW="507780" imgH="406224" progId="Equation.3">
                    <p:embed/>
                  </p:oleObj>
                </mc:Choice>
                <mc:Fallback>
                  <p:oleObj name="Формула" r:id="rId11" imgW="507780" imgH="406224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0166" y="1571612"/>
                          <a:ext cx="1223963" cy="993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Группа 16"/>
          <p:cNvGrpSpPr/>
          <p:nvPr/>
        </p:nvGrpSpPr>
        <p:grpSpPr>
          <a:xfrm>
            <a:off x="1057871" y="5796136"/>
            <a:ext cx="1785937" cy="1001712"/>
            <a:chOff x="4286248" y="1285860"/>
            <a:chExt cx="1785950" cy="1001702"/>
          </a:xfrm>
          <a:solidFill>
            <a:srgbClr val="99FF99"/>
          </a:solidFill>
        </p:grpSpPr>
        <p:sp>
          <p:nvSpPr>
            <p:cNvPr id="18" name="Овал 17"/>
            <p:cNvSpPr/>
            <p:nvPr/>
          </p:nvSpPr>
          <p:spPr>
            <a:xfrm>
              <a:off x="4286248" y="1285860"/>
              <a:ext cx="1785950" cy="10001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b="1" i="1">
                <a:latin typeface="Bookman Old Style" pitchFamily="18" charset="0"/>
              </a:endParaRPr>
            </a:p>
          </p:txBody>
        </p:sp>
        <p:graphicFrame>
          <p:nvGraphicFramePr>
            <p:cNvPr id="31745" name="Object 14"/>
            <p:cNvGraphicFramePr>
              <a:graphicFrameLocks noChangeAspect="1"/>
            </p:cNvGraphicFramePr>
            <p:nvPr/>
          </p:nvGraphicFramePr>
          <p:xfrm>
            <a:off x="4451365" y="1301724"/>
            <a:ext cx="1252537" cy="985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5" name="Equation" r:id="rId13" imgW="507960" imgH="393480" progId="">
                    <p:embed/>
                  </p:oleObj>
                </mc:Choice>
                <mc:Fallback>
                  <p:oleObj name="Equation" r:id="rId13" imgW="507960" imgH="393480" progId="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51365" y="1301724"/>
                          <a:ext cx="1252537" cy="985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№5: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Решение уравнений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способом «переброски».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699792" y="1857018"/>
            <a:ext cx="44214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2х</a:t>
            </a:r>
            <a:r>
              <a:rPr lang="en-US" sz="40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11х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15</a:t>
            </a:r>
            <a:r>
              <a:rPr lang="en-US" sz="4000" b="1" i="1" dirty="0" smtClean="0">
                <a:solidFill>
                  <a:srgbClr val="7030A0"/>
                </a:solidFill>
                <a:latin typeface="Bookman Old Style" pitchFamily="18" charset="0"/>
              </a:rPr>
              <a:t>=0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08304" y="1908121"/>
            <a:ext cx="1268296" cy="584775"/>
          </a:xfrm>
          <a:prstGeom prst="rect">
            <a:avLst/>
          </a:prstGeom>
          <a:solidFill>
            <a:srgbClr val="FFFF66"/>
          </a:solidFill>
          <a:ln w="28575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rgbClr val="000099"/>
                </a:solidFill>
                <a:latin typeface="Bookman Old Style" pitchFamily="18" charset="0"/>
              </a:rPr>
              <a:t>a = </a:t>
            </a:r>
            <a:r>
              <a:rPr lang="ru-RU" sz="3200" b="1" i="1" dirty="0" smtClean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endParaRPr lang="ru-RU" sz="3200" b="1" i="1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75224" y="3573016"/>
            <a:ext cx="40959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у</a:t>
            </a:r>
            <a:r>
              <a:rPr lang="en-US" sz="36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11у</a:t>
            </a:r>
            <a:r>
              <a:rPr lang="en-US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15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  <a:sym typeface="Symbol"/>
              </a:rPr>
              <a:t>2</a:t>
            </a:r>
            <a:r>
              <a:rPr lang="en-US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=0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073964" y="3573016"/>
            <a:ext cx="36663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у</a:t>
            </a:r>
            <a:r>
              <a:rPr lang="en-US" sz="3600" b="1" i="1" baseline="30000" dirty="0" smtClean="0">
                <a:solidFill>
                  <a:srgbClr val="7030A0"/>
                </a:solidFill>
                <a:latin typeface="Bookman Old Style" pitchFamily="18" charset="0"/>
              </a:rPr>
              <a:t>2</a:t>
            </a:r>
            <a:r>
              <a:rPr lang="en-US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 −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11у</a:t>
            </a:r>
            <a:r>
              <a:rPr lang="en-US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 +</a:t>
            </a:r>
            <a:r>
              <a:rPr lang="ru-RU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30</a:t>
            </a:r>
            <a:r>
              <a:rPr lang="en-US" sz="3600" b="1" i="1" dirty="0" smtClean="0">
                <a:solidFill>
                  <a:srgbClr val="7030A0"/>
                </a:solidFill>
                <a:latin typeface="Bookman Old Style" pitchFamily="18" charset="0"/>
              </a:rPr>
              <a:t>=0</a:t>
            </a:r>
            <a:endParaRPr lang="ru-RU" sz="3600" b="1" i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7544" y="2670011"/>
            <a:ext cx="8208913" cy="830997"/>
          </a:xfrm>
          <a:prstGeom prst="rect">
            <a:avLst/>
          </a:prstGeom>
          <a:ln w="28575">
            <a:solidFill>
              <a:srgbClr val="652B9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«Перебросим» коэффициент 2 к свободному </a:t>
            </a:r>
            <a:r>
              <a:rPr lang="ru-RU" sz="2400" b="1" i="1" dirty="0" smtClean="0">
                <a:solidFill>
                  <a:srgbClr val="6600CC"/>
                </a:solidFill>
                <a:latin typeface="Bookman Old Style" pitchFamily="18" charset="0"/>
              </a:rPr>
              <a:t>числу, </a:t>
            </a:r>
            <a:r>
              <a:rPr lang="ru-RU" sz="2400" b="1" i="1" dirty="0">
                <a:solidFill>
                  <a:srgbClr val="6600CC"/>
                </a:solidFill>
                <a:latin typeface="Bookman Old Style" pitchFamily="18" charset="0"/>
              </a:rPr>
              <a:t>в результате получим уравнение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012161" y="5517232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2,5 или </a:t>
            </a:r>
            <a:r>
              <a:rPr lang="ru-RU" sz="3600" b="1" i="1" dirty="0" err="1" smtClean="0">
                <a:solidFill>
                  <a:srgbClr val="C00000"/>
                </a:solidFill>
                <a:latin typeface="Bookman Old Style" pitchFamily="18" charset="0"/>
              </a:rPr>
              <a:t>х</a:t>
            </a:r>
            <a:r>
              <a:rPr 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= 3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29" grpId="0"/>
      <p:bldP spid="30" grpId="0"/>
      <p:bldP spid="5" grpId="0" animBg="1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743333" y="1556792"/>
          <a:ext cx="4903406" cy="907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3" imgW="1625400" imgH="304560" progId="">
                  <p:embed/>
                </p:oleObj>
              </mc:Choice>
              <mc:Fallback>
                <p:oleObj name="Equation" r:id="rId3" imgW="1625400" imgH="30456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333" y="1556792"/>
                        <a:ext cx="4903406" cy="907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30088" y="2276872"/>
            <a:ext cx="8534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Используя метод «переброски», получим уравнение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2627783" y="2636912"/>
          <a:ext cx="456970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5" imgW="1587240" imgH="304560" progId="">
                  <p:embed/>
                </p:oleObj>
              </mc:Choice>
              <mc:Fallback>
                <p:oleObj name="Equation" r:id="rId5" imgW="1587240" imgH="3045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3" y="2636912"/>
                        <a:ext cx="4569707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6516216" y="3284984"/>
          <a:ext cx="14700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7" imgW="622080" imgH="507960" progId="">
                  <p:embed/>
                </p:oleObj>
              </mc:Choice>
              <mc:Fallback>
                <p:oleObj name="Equation" r:id="rId7" imgW="622080" imgH="50796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284984"/>
                        <a:ext cx="1470025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899592" y="3256528"/>
            <a:ext cx="2304256" cy="892552"/>
          </a:xfrm>
          <a:prstGeom prst="rect">
            <a:avLst/>
          </a:prstGeom>
          <a:solidFill>
            <a:srgbClr val="FFFF66"/>
          </a:solidFill>
          <a:ln w="38100">
            <a:solidFill>
              <a:srgbClr val="652B9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Используя  </a:t>
            </a:r>
            <a:r>
              <a:rPr lang="ru-RU" sz="2600" b="1" i="1" dirty="0" smtClean="0">
                <a:solidFill>
                  <a:srgbClr val="6600CC"/>
                </a:solidFill>
                <a:latin typeface="Bookman Old Style" pitchFamily="18" charset="0"/>
              </a:rPr>
              <a:t>т. </a:t>
            </a:r>
            <a:r>
              <a:rPr lang="ru-RU" sz="2600" b="1" i="1" dirty="0">
                <a:solidFill>
                  <a:srgbClr val="6600CC"/>
                </a:solidFill>
                <a:latin typeface="Bookman Old Style" pitchFamily="18" charset="0"/>
              </a:rPr>
              <a:t>Виета:</a:t>
            </a:r>
          </a:p>
        </p:txBody>
      </p:sp>
      <p:graphicFrame>
        <p:nvGraphicFramePr>
          <p:cNvPr id="32773" name="Object 10"/>
          <p:cNvGraphicFramePr>
            <a:graphicFrameLocks noChangeAspect="1"/>
          </p:cNvGraphicFramePr>
          <p:nvPr/>
        </p:nvGraphicFramePr>
        <p:xfrm>
          <a:off x="3347864" y="3356992"/>
          <a:ext cx="2536023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9" imgW="1104840" imgH="533160" progId="">
                  <p:embed/>
                </p:oleObj>
              </mc:Choice>
              <mc:Fallback>
                <p:oleObj name="Equation" r:id="rId9" imgW="1104840" imgH="53316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3356992"/>
                        <a:ext cx="2536023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5370467" y="4594845"/>
          <a:ext cx="1577797" cy="1930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11" imgW="736560" imgH="901440" progId="">
                  <p:embed/>
                </p:oleObj>
              </mc:Choice>
              <mc:Fallback>
                <p:oleObj name="Equation" r:id="rId11" imgW="736560" imgH="90144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467" y="4594845"/>
                        <a:ext cx="1577797" cy="19304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7244392" y="4737720"/>
          <a:ext cx="1288048" cy="1715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13" imgW="647640" imgH="863280" progId="">
                  <p:embed/>
                </p:oleObj>
              </mc:Choice>
              <mc:Fallback>
                <p:oleObj name="Equation" r:id="rId13" imgW="647640" imgH="86328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4392" y="4737720"/>
                        <a:ext cx="1288048" cy="1715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Группа 15"/>
          <p:cNvGrpSpPr/>
          <p:nvPr/>
        </p:nvGrpSpPr>
        <p:grpSpPr>
          <a:xfrm>
            <a:off x="3434135" y="5666408"/>
            <a:ext cx="1714500" cy="1057275"/>
            <a:chOff x="4286248" y="1214411"/>
            <a:chExt cx="1714512" cy="1057287"/>
          </a:xfrm>
          <a:solidFill>
            <a:srgbClr val="99FF99"/>
          </a:solidFill>
        </p:grpSpPr>
        <p:sp>
          <p:nvSpPr>
            <p:cNvPr id="17" name="Овал 16"/>
            <p:cNvSpPr/>
            <p:nvPr/>
          </p:nvSpPr>
          <p:spPr>
            <a:xfrm>
              <a:off x="4286248" y="1285860"/>
              <a:ext cx="1714512" cy="98583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>
                <a:latin typeface="Bookman Old Style" pitchFamily="18" charset="0"/>
              </a:endParaRPr>
            </a:p>
          </p:txBody>
        </p:sp>
        <p:graphicFrame>
          <p:nvGraphicFramePr>
            <p:cNvPr id="31745" name="Object 14"/>
            <p:cNvGraphicFramePr>
              <a:graphicFrameLocks noChangeAspect="1"/>
            </p:cNvGraphicFramePr>
            <p:nvPr/>
          </p:nvGraphicFramePr>
          <p:xfrm>
            <a:off x="4348177" y="1214411"/>
            <a:ext cx="1504950" cy="1049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9" name="Equation" r:id="rId15" imgW="609480" imgH="419040" progId="">
                    <p:embed/>
                  </p:oleObj>
                </mc:Choice>
                <mc:Fallback>
                  <p:oleObj name="Equation" r:id="rId15" imgW="609480" imgH="419040" progId="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8177" y="1214411"/>
                          <a:ext cx="1504950" cy="10493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Группа 18"/>
          <p:cNvGrpSpPr/>
          <p:nvPr/>
        </p:nvGrpSpPr>
        <p:grpSpPr>
          <a:xfrm>
            <a:off x="3505572" y="4709318"/>
            <a:ext cx="1714500" cy="1023938"/>
            <a:chOff x="1285852" y="1557321"/>
            <a:chExt cx="1714512" cy="1023938"/>
          </a:xfrm>
          <a:solidFill>
            <a:srgbClr val="99FF99"/>
          </a:solidFill>
        </p:grpSpPr>
        <p:sp>
          <p:nvSpPr>
            <p:cNvPr id="20" name="Овал 19"/>
            <p:cNvSpPr/>
            <p:nvPr/>
          </p:nvSpPr>
          <p:spPr>
            <a:xfrm>
              <a:off x="1285852" y="1571612"/>
              <a:ext cx="1714512" cy="98583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>
                <a:latin typeface="Bookman Old Style" pitchFamily="18" charset="0"/>
              </a:endParaRPr>
            </a:p>
          </p:txBody>
        </p:sp>
        <p:graphicFrame>
          <p:nvGraphicFramePr>
            <p:cNvPr id="2" name="Object 2"/>
            <p:cNvGraphicFramePr>
              <a:graphicFrameLocks noChangeAspect="1"/>
            </p:cNvGraphicFramePr>
            <p:nvPr/>
          </p:nvGraphicFramePr>
          <p:xfrm>
            <a:off x="1393818" y="1557321"/>
            <a:ext cx="1438275" cy="1023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0" name="Equation" r:id="rId17" imgW="596880" imgH="419040" progId="">
                    <p:embed/>
                  </p:oleObj>
                </mc:Choice>
                <mc:Fallback>
                  <p:oleObj name="Equation" r:id="rId17" imgW="596880" imgH="41904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3818" y="1557321"/>
                          <a:ext cx="1438275" cy="1023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Группа 21"/>
          <p:cNvGrpSpPr>
            <a:grpSpLocks/>
          </p:cNvGrpSpPr>
          <p:nvPr/>
        </p:nvGrpSpPr>
        <p:grpSpPr bwMode="auto">
          <a:xfrm>
            <a:off x="6000750" y="1628800"/>
            <a:ext cx="1428750" cy="771525"/>
            <a:chOff x="1357290" y="1571612"/>
            <a:chExt cx="1428760" cy="771548"/>
          </a:xfrm>
        </p:grpSpPr>
        <p:sp>
          <p:nvSpPr>
            <p:cNvPr id="23" name="Овал 22"/>
            <p:cNvSpPr/>
            <p:nvPr/>
          </p:nvSpPr>
          <p:spPr>
            <a:xfrm>
              <a:off x="1357290" y="1571612"/>
              <a:ext cx="1428760" cy="771548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652B9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i="1">
                <a:latin typeface="Bookman Old Style" pitchFamily="18" charset="0"/>
              </a:endParaRPr>
            </a:p>
          </p:txBody>
        </p:sp>
        <p:graphicFrame>
          <p:nvGraphicFramePr>
            <p:cNvPr id="31746" name="Object 16"/>
            <p:cNvGraphicFramePr>
              <a:graphicFrameLocks noChangeAspect="1"/>
            </p:cNvGraphicFramePr>
            <p:nvPr/>
          </p:nvGraphicFramePr>
          <p:xfrm>
            <a:off x="1428718" y="1652597"/>
            <a:ext cx="1284287" cy="557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1" name="Equation" r:id="rId19" imgW="533160" imgH="228600" progId="">
                    <p:embed/>
                  </p:oleObj>
                </mc:Choice>
                <mc:Fallback>
                  <p:oleObj name="Equation" r:id="rId19" imgW="533160" imgH="228600" progId="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718" y="1652597"/>
                          <a:ext cx="1284287" cy="557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AutoShape 4"/>
          <p:cNvSpPr>
            <a:spLocks noChangeArrowheads="1"/>
          </p:cNvSpPr>
          <p:nvPr/>
        </p:nvSpPr>
        <p:spPr bwMode="gray">
          <a:xfrm>
            <a:off x="251520" y="260648"/>
            <a:ext cx="360040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7030A0"/>
              </a:gs>
              <a:gs pos="50000">
                <a:srgbClr val="8A7CC6"/>
              </a:gs>
              <a:gs pos="100000">
                <a:srgbClr val="7030A0"/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2800" b="1" i="1" dirty="0" smtClean="0">
                <a:solidFill>
                  <a:srgbClr val="FFFFFF"/>
                </a:solidFill>
                <a:latin typeface="Bookman Old Style" pitchFamily="18" charset="0"/>
              </a:rPr>
              <a:t>Способ №5:</a:t>
            </a:r>
            <a:endParaRPr lang="en-US" sz="2800" b="1" i="1" dirty="0">
              <a:solidFill>
                <a:srgbClr val="FFFFFF"/>
              </a:solidFill>
              <a:latin typeface="Bookman Old Style" pitchFamily="18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699792" y="620688"/>
            <a:ext cx="6192688" cy="936104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50000">
                <a:srgbClr val="99FFCC">
                  <a:gamma/>
                  <a:tint val="0"/>
                  <a:invGamma/>
                </a:srgbClr>
              </a:gs>
              <a:gs pos="100000">
                <a:srgbClr val="99FFCC"/>
              </a:gs>
            </a:gsLst>
            <a:lin ang="54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Решение уравнений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способом «переброски».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859</Words>
  <Application>Microsoft Office PowerPoint</Application>
  <PresentationFormat>Экран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Оформление по умолчанию</vt:lpstr>
      <vt:lpstr>Формула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Малая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8 класс</dc:subject>
  <dc:creator>Малая Елена Васильевна</dc:creator>
  <cp:lastModifiedBy>Юлия</cp:lastModifiedBy>
  <cp:revision>192</cp:revision>
  <dcterms:created xsi:type="dcterms:W3CDTF">2012-08-12T16:04:58Z</dcterms:created>
  <dcterms:modified xsi:type="dcterms:W3CDTF">2019-01-19T15:42:38Z</dcterms:modified>
</cp:coreProperties>
</file>