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448" r:id="rId2"/>
    <p:sldId id="421" r:id="rId3"/>
    <p:sldId id="443" r:id="rId4"/>
    <p:sldId id="444" r:id="rId5"/>
    <p:sldId id="445" r:id="rId6"/>
    <p:sldId id="430" r:id="rId7"/>
    <p:sldId id="431" r:id="rId8"/>
    <p:sldId id="432" r:id="rId9"/>
    <p:sldId id="433" r:id="rId10"/>
    <p:sldId id="434" r:id="rId11"/>
    <p:sldId id="436" r:id="rId12"/>
    <p:sldId id="447" r:id="rId13"/>
    <p:sldId id="439" r:id="rId14"/>
    <p:sldId id="440" r:id="rId15"/>
    <p:sldId id="441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CC"/>
    <a:srgbClr val="652B91"/>
    <a:srgbClr val="000099"/>
    <a:srgbClr val="FFFF66"/>
    <a:srgbClr val="33CC33"/>
    <a:srgbClr val="FCC704"/>
    <a:srgbClr val="B00000"/>
    <a:srgbClr val="8A7CC6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37" autoAdjust="0"/>
    <p:restoredTop sz="93702" autoAdjust="0"/>
  </p:normalViewPr>
  <p:slideViewPr>
    <p:cSldViewPr>
      <p:cViewPr>
        <p:scale>
          <a:sx n="76" d="100"/>
          <a:sy n="76" d="100"/>
        </p:scale>
        <p:origin x="-1104" y="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6" Type="http://schemas.openxmlformats.org/officeDocument/2006/relationships/image" Target="../media/image20.wmf"/><Relationship Id="rId5" Type="http://schemas.openxmlformats.org/officeDocument/2006/relationships/image" Target="../media/image15.wmf"/><Relationship Id="rId4" Type="http://schemas.openxmlformats.org/officeDocument/2006/relationships/image" Target="../media/image19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image" Target="../media/image23.wmf"/><Relationship Id="rId7" Type="http://schemas.openxmlformats.org/officeDocument/2006/relationships/image" Target="../media/image27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6" Type="http://schemas.openxmlformats.org/officeDocument/2006/relationships/image" Target="../media/image26.wmf"/><Relationship Id="rId5" Type="http://schemas.openxmlformats.org/officeDocument/2006/relationships/image" Target="../media/image25.wmf"/><Relationship Id="rId4" Type="http://schemas.openxmlformats.org/officeDocument/2006/relationships/image" Target="../media/image24.wmf"/><Relationship Id="rId9" Type="http://schemas.openxmlformats.org/officeDocument/2006/relationships/image" Target="../media/image29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31.wmf"/><Relationship Id="rId1" Type="http://schemas.openxmlformats.org/officeDocument/2006/relationships/image" Target="../media/image32.wmf"/><Relationship Id="rId4" Type="http://schemas.openxmlformats.org/officeDocument/2006/relationships/image" Target="../media/image33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4.wmf"/><Relationship Id="rId1" Type="http://schemas.openxmlformats.org/officeDocument/2006/relationships/image" Target="../media/image30.wmf"/><Relationship Id="rId4" Type="http://schemas.openxmlformats.org/officeDocument/2006/relationships/image" Target="../media/image3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DFC8C8-9EC1-4BCE-90A5-E2998BC22BD1}" type="datetimeFigureOut">
              <a:rPr lang="ru-RU" smtClean="0"/>
              <a:pPr/>
              <a:t>19.01.2019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52FC0F-11A6-4B0E-8677-8596407704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18571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E91446-7820-4FDB-BE72-7AF35430E5B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E51550-F17C-4986-B8BB-E8AA46ED672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8F35E0-07FC-46D6-8F97-EEE546D9771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A4D3EB-AFCE-4580-BC42-D4FB6D5B85B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09C53C-2647-47CB-832E-A271C81C59E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8E5A2D-BA8B-4B8D-9F2B-44719AEFED9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05D451-C31E-4E8D-B7C2-B171BBA54DB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BC073D-8D3B-4CB4-A733-907B4D82FE0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9E56E8-68BD-4AE5-BBE4-9AA695C295D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62FC5F-82BE-411B-8D05-717D2CE3962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F2AAB3-F011-4322-87A4-FBE926DCBA7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F14E000-29CB-4A54-A753-D70ADD485F89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1.wmf"/><Relationship Id="rId5" Type="http://schemas.openxmlformats.org/officeDocument/2006/relationships/oleObject" Target="../embeddings/oleObject31.bin"/><Relationship Id="rId4" Type="http://schemas.openxmlformats.org/officeDocument/2006/relationships/image" Target="../media/image30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3" Type="http://schemas.openxmlformats.org/officeDocument/2006/relationships/oleObject" Target="../embeddings/oleObject32.bin"/><Relationship Id="rId7" Type="http://schemas.openxmlformats.org/officeDocument/2006/relationships/oleObject" Target="../embeddings/oleObject3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1.wmf"/><Relationship Id="rId5" Type="http://schemas.openxmlformats.org/officeDocument/2006/relationships/oleObject" Target="../embeddings/oleObject33.bin"/><Relationship Id="rId10" Type="http://schemas.openxmlformats.org/officeDocument/2006/relationships/image" Target="../media/image33.wmf"/><Relationship Id="rId4" Type="http://schemas.openxmlformats.org/officeDocument/2006/relationships/image" Target="../media/image32.wmf"/><Relationship Id="rId9" Type="http://schemas.openxmlformats.org/officeDocument/2006/relationships/oleObject" Target="../embeddings/oleObject35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oleObject" Target="../embeddings/oleObject36.bin"/><Relationship Id="rId7" Type="http://schemas.openxmlformats.org/officeDocument/2006/relationships/oleObject" Target="../embeddings/oleObject3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4.wmf"/><Relationship Id="rId5" Type="http://schemas.openxmlformats.org/officeDocument/2006/relationships/oleObject" Target="../embeddings/oleObject37.bin"/><Relationship Id="rId10" Type="http://schemas.openxmlformats.org/officeDocument/2006/relationships/image" Target="../media/image35.wmf"/><Relationship Id="rId4" Type="http://schemas.openxmlformats.org/officeDocument/2006/relationships/image" Target="../media/image30.wmf"/><Relationship Id="rId9" Type="http://schemas.openxmlformats.org/officeDocument/2006/relationships/oleObject" Target="../embeddings/oleObject39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12" Type="http://schemas.openxmlformats.org/officeDocument/2006/relationships/image" Target="../media/image1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0.wmf"/><Relationship Id="rId11" Type="http://schemas.openxmlformats.org/officeDocument/2006/relationships/oleObject" Target="../embeddings/oleObject11.bin"/><Relationship Id="rId5" Type="http://schemas.openxmlformats.org/officeDocument/2006/relationships/oleObject" Target="../embeddings/oleObject8.bin"/><Relationship Id="rId10" Type="http://schemas.openxmlformats.org/officeDocument/2006/relationships/image" Target="../media/image12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10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4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13" Type="http://schemas.openxmlformats.org/officeDocument/2006/relationships/oleObject" Target="../embeddings/oleObject20.bin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12" Type="http://schemas.openxmlformats.org/officeDocument/2006/relationships/image" Target="../media/image1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7.wmf"/><Relationship Id="rId11" Type="http://schemas.openxmlformats.org/officeDocument/2006/relationships/oleObject" Target="../embeddings/oleObject19.bin"/><Relationship Id="rId5" Type="http://schemas.openxmlformats.org/officeDocument/2006/relationships/oleObject" Target="../embeddings/oleObject16.bin"/><Relationship Id="rId10" Type="http://schemas.openxmlformats.org/officeDocument/2006/relationships/image" Target="../media/image19.wmf"/><Relationship Id="rId4" Type="http://schemas.openxmlformats.org/officeDocument/2006/relationships/image" Target="../media/image16.wmf"/><Relationship Id="rId9" Type="http://schemas.openxmlformats.org/officeDocument/2006/relationships/oleObject" Target="../embeddings/oleObject18.bin"/><Relationship Id="rId14" Type="http://schemas.openxmlformats.org/officeDocument/2006/relationships/image" Target="../media/image20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13" Type="http://schemas.openxmlformats.org/officeDocument/2006/relationships/oleObject" Target="../embeddings/oleObject26.bin"/><Relationship Id="rId18" Type="http://schemas.openxmlformats.org/officeDocument/2006/relationships/image" Target="../media/image28.wmf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3.bin"/><Relationship Id="rId12" Type="http://schemas.openxmlformats.org/officeDocument/2006/relationships/image" Target="../media/image25.wmf"/><Relationship Id="rId17" Type="http://schemas.openxmlformats.org/officeDocument/2006/relationships/oleObject" Target="../embeddings/oleObject28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7.wmf"/><Relationship Id="rId20" Type="http://schemas.openxmlformats.org/officeDocument/2006/relationships/image" Target="../media/image29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22.wmf"/><Relationship Id="rId11" Type="http://schemas.openxmlformats.org/officeDocument/2006/relationships/oleObject" Target="../embeddings/oleObject25.bin"/><Relationship Id="rId5" Type="http://schemas.openxmlformats.org/officeDocument/2006/relationships/oleObject" Target="../embeddings/oleObject22.bin"/><Relationship Id="rId15" Type="http://schemas.openxmlformats.org/officeDocument/2006/relationships/oleObject" Target="../embeddings/oleObject27.bin"/><Relationship Id="rId10" Type="http://schemas.openxmlformats.org/officeDocument/2006/relationships/image" Target="../media/image24.wmf"/><Relationship Id="rId19" Type="http://schemas.openxmlformats.org/officeDocument/2006/relationships/oleObject" Target="../embeddings/oleObject29.bin"/><Relationship Id="rId4" Type="http://schemas.openxmlformats.org/officeDocument/2006/relationships/image" Target="../media/image21.wmf"/><Relationship Id="rId9" Type="http://schemas.openxmlformats.org/officeDocument/2006/relationships/oleObject" Target="../embeddings/oleObject24.bin"/><Relationship Id="rId14" Type="http://schemas.openxmlformats.org/officeDocument/2006/relationships/image" Target="../media/image2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Нижний колонтитул 2"/>
          <p:cNvSpPr>
            <a:spLocks noGrp="1"/>
          </p:cNvSpPr>
          <p:nvPr>
            <p:ph type="ftr" sz="quarter" idx="11"/>
          </p:nvPr>
        </p:nvSpPr>
        <p:spPr bwMode="auto">
          <a:xfrm>
            <a:off x="2483768" y="6309320"/>
            <a:ext cx="6523087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ru-RU" b="1" smtClean="0">
                <a:solidFill>
                  <a:srgbClr val="002060"/>
                </a:solidFill>
                <a:latin typeface="Georgia" pitchFamily="18" charset="0"/>
              </a:rPr>
              <a:t>Учитель математики МБОУ СОШ № 25  г. Крымска     Малая Е.В.</a:t>
            </a:r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214314" y="2199023"/>
            <a:ext cx="885828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4800" b="1" i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Различные способы решения кв. уравнений</a:t>
            </a:r>
            <a:r>
              <a:rPr lang="ru-RU" sz="4000" b="1" i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.</a:t>
            </a:r>
            <a:endParaRPr lang="ru-RU" sz="4000" b="1" i="1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14340" name="TextBox 4"/>
          <p:cNvSpPr txBox="1">
            <a:spLocks noChangeArrowheads="1"/>
          </p:cNvSpPr>
          <p:nvPr/>
        </p:nvSpPr>
        <p:spPr bwMode="auto">
          <a:xfrm>
            <a:off x="6030913" y="476250"/>
            <a:ext cx="2862262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0D28DD81-DA75-4946-89D8-B86FB8E8BF8B}" type="datetime1">
              <a:rPr lang="ru-RU" sz="3200" b="1">
                <a:solidFill>
                  <a:srgbClr val="002060"/>
                </a:solidFill>
                <a:latin typeface="Bookman Old Style" pitchFamily="18" charset="0"/>
              </a:rPr>
              <a:pPr/>
              <a:t>19.01.2019</a:t>
            </a:fld>
            <a:endParaRPr lang="ru-RU" sz="3200" b="1">
              <a:solidFill>
                <a:srgbClr val="002060"/>
              </a:solidFill>
              <a:latin typeface="Bookman Old Style" pitchFamily="18" charset="0"/>
            </a:endParaRPr>
          </a:p>
        </p:txBody>
      </p:sp>
      <p:pic>
        <p:nvPicPr>
          <p:cNvPr id="14341" name="Рисунок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88138" y="4464050"/>
            <a:ext cx="2205037" cy="220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4"/>
          <p:cNvSpPr txBox="1">
            <a:spLocks noChangeArrowheads="1"/>
          </p:cNvSpPr>
          <p:nvPr/>
        </p:nvSpPr>
        <p:spPr bwMode="auto">
          <a:xfrm>
            <a:off x="1691680" y="4941168"/>
            <a:ext cx="446449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>
              <a:defRPr/>
            </a:pPr>
            <a:r>
              <a:rPr lang="ru-RU" sz="3200" b="1" i="1" u="sng" dirty="0">
                <a:ln w="11430"/>
                <a:solidFill>
                  <a:srgbClr val="002060"/>
                </a:solidFill>
                <a:latin typeface="Bookman Old Style" pitchFamily="18" charset="0"/>
              </a:rPr>
              <a:t>Алгебра </a:t>
            </a:r>
            <a:r>
              <a:rPr lang="ru-RU" sz="3200" b="1" i="1" u="sng" dirty="0" smtClean="0">
                <a:ln w="11430"/>
                <a:solidFill>
                  <a:srgbClr val="002060"/>
                </a:solidFill>
                <a:latin typeface="Bookman Old Style" pitchFamily="18" charset="0"/>
              </a:rPr>
              <a:t>8 </a:t>
            </a:r>
            <a:r>
              <a:rPr lang="ru-RU" sz="3200" b="1" i="1" u="sng" dirty="0">
                <a:ln w="11430"/>
                <a:solidFill>
                  <a:srgbClr val="002060"/>
                </a:solidFill>
                <a:latin typeface="Bookman Old Style" pitchFamily="18" charset="0"/>
              </a:rPr>
              <a:t>класс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95536" y="1196752"/>
            <a:ext cx="3980577" cy="76944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4400" b="1" i="1" dirty="0" smtClean="0">
                <a:ln w="1905"/>
                <a:solidFill>
                  <a:srgbClr val="0000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ookman Old Style" pitchFamily="18" charset="0"/>
              </a:rPr>
              <a:t>Тема урока:</a:t>
            </a:r>
            <a:endParaRPr lang="ru-RU" sz="4400" b="1" i="1" dirty="0">
              <a:ln w="1905"/>
              <a:solidFill>
                <a:srgbClr val="000099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70" name="Rectangle 6"/>
          <p:cNvSpPr>
            <a:spLocks noChangeArrowheads="1"/>
          </p:cNvSpPr>
          <p:nvPr/>
        </p:nvSpPr>
        <p:spPr bwMode="auto">
          <a:xfrm>
            <a:off x="453416" y="1644188"/>
            <a:ext cx="6926896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/>
            <a:r>
              <a:rPr lang="ru-RU" sz="2600" b="1" i="1" dirty="0">
                <a:solidFill>
                  <a:srgbClr val="6600CC"/>
                </a:solidFill>
                <a:latin typeface="Bookman Old Style" pitchFamily="18" charset="0"/>
              </a:rPr>
              <a:t>Пусть дано квадратное уравнение  </a:t>
            </a:r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0" y="685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/>
            <a:r>
              <a:rPr lang="ru-RU" sz="1400">
                <a:cs typeface="Times New Roman" pitchFamily="18" charset="0"/>
              </a:rPr>
              <a:t> </a:t>
            </a:r>
            <a:endParaRPr lang="ru-RU">
              <a:cs typeface="Times New Roman" pitchFamily="18" charset="0"/>
            </a:endParaRPr>
          </a:p>
        </p:txBody>
      </p:sp>
      <p:sp>
        <p:nvSpPr>
          <p:cNvPr id="14347" name="Rectangle 8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/>
            <a:r>
              <a:rPr lang="ru-RU" sz="1400">
                <a:cs typeface="Times New Roman" pitchFamily="18" charset="0"/>
              </a:rPr>
              <a:t> </a:t>
            </a:r>
            <a:endParaRPr lang="ru-RU">
              <a:cs typeface="Times New Roman" pitchFamily="18" charset="0"/>
            </a:endParaRPr>
          </a:p>
        </p:txBody>
      </p:sp>
      <p:sp>
        <p:nvSpPr>
          <p:cNvPr id="36873" name="Rectangle 9"/>
          <p:cNvSpPr>
            <a:spLocks noChangeArrowheads="1"/>
          </p:cNvSpPr>
          <p:nvPr/>
        </p:nvSpPr>
        <p:spPr bwMode="auto">
          <a:xfrm>
            <a:off x="323529" y="3169006"/>
            <a:ext cx="5040560" cy="1292662"/>
          </a:xfrm>
          <a:prstGeom prst="rect">
            <a:avLst/>
          </a:prstGeom>
          <a:ln w="38100">
            <a:solidFill>
              <a:srgbClr val="652B91"/>
            </a:solidFill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r>
              <a:rPr lang="ru-RU" sz="2600" b="1" i="1" dirty="0">
                <a:solidFill>
                  <a:srgbClr val="0033CC"/>
                </a:solidFill>
                <a:latin typeface="Bookman Old Style" pitchFamily="18" charset="0"/>
              </a:rPr>
              <a:t>1. Если а</a:t>
            </a:r>
            <a:r>
              <a:rPr lang="en-US" sz="2600" b="1" i="1" dirty="0">
                <a:solidFill>
                  <a:srgbClr val="0033CC"/>
                </a:solidFill>
                <a:latin typeface="Bookman Old Style" pitchFamily="18" charset="0"/>
              </a:rPr>
              <a:t> </a:t>
            </a:r>
            <a:r>
              <a:rPr lang="ru-RU" sz="2600" b="1" i="1" dirty="0">
                <a:solidFill>
                  <a:srgbClr val="0033CC"/>
                </a:solidFill>
                <a:latin typeface="Bookman Old Style" pitchFamily="18" charset="0"/>
              </a:rPr>
              <a:t>+</a:t>
            </a:r>
            <a:r>
              <a:rPr lang="en-US" sz="2600" b="1" i="1" dirty="0">
                <a:solidFill>
                  <a:srgbClr val="0033CC"/>
                </a:solidFill>
                <a:latin typeface="Bookman Old Style" pitchFamily="18" charset="0"/>
              </a:rPr>
              <a:t> b </a:t>
            </a:r>
            <a:r>
              <a:rPr lang="ru-RU" sz="2600" b="1" i="1" dirty="0">
                <a:solidFill>
                  <a:srgbClr val="0033CC"/>
                </a:solidFill>
                <a:latin typeface="Bookman Old Style" pitchFamily="18" charset="0"/>
              </a:rPr>
              <a:t>+</a:t>
            </a:r>
            <a:r>
              <a:rPr lang="en-US" sz="2600" b="1" i="1" dirty="0">
                <a:solidFill>
                  <a:srgbClr val="0033CC"/>
                </a:solidFill>
                <a:latin typeface="Bookman Old Style" pitchFamily="18" charset="0"/>
              </a:rPr>
              <a:t> </a:t>
            </a:r>
            <a:r>
              <a:rPr lang="ru-RU" sz="2600" b="1" i="1" dirty="0">
                <a:solidFill>
                  <a:srgbClr val="0033CC"/>
                </a:solidFill>
                <a:latin typeface="Bookman Old Style" pitchFamily="18" charset="0"/>
              </a:rPr>
              <a:t>с = 0 </a:t>
            </a:r>
            <a:r>
              <a:rPr lang="ru-RU" sz="2600" b="1" i="1" dirty="0">
                <a:solidFill>
                  <a:srgbClr val="FF0000"/>
                </a:solidFill>
                <a:latin typeface="Bookman Old Style" pitchFamily="18" charset="0"/>
              </a:rPr>
              <a:t>(т.е. сумма коэффициентов уравнения </a:t>
            </a:r>
            <a:r>
              <a:rPr lang="ru-RU" sz="2600" b="1" i="1" dirty="0" smtClean="0">
                <a:solidFill>
                  <a:srgbClr val="FF0000"/>
                </a:solidFill>
                <a:latin typeface="Bookman Old Style" pitchFamily="18" charset="0"/>
              </a:rPr>
              <a:t>= </a:t>
            </a:r>
            <a:r>
              <a:rPr lang="ru-RU" sz="2600" b="1" i="1" dirty="0">
                <a:solidFill>
                  <a:srgbClr val="FF0000"/>
                </a:solidFill>
                <a:latin typeface="Bookman Old Style" pitchFamily="18" charset="0"/>
              </a:rPr>
              <a:t>нулю), </a:t>
            </a:r>
            <a:r>
              <a:rPr lang="ru-RU" sz="2600" b="1" i="1" dirty="0">
                <a:solidFill>
                  <a:srgbClr val="0033CC"/>
                </a:solidFill>
                <a:latin typeface="Bookman Old Style" pitchFamily="18" charset="0"/>
              </a:rPr>
              <a:t>то                            </a:t>
            </a:r>
            <a:endParaRPr lang="ru-RU" sz="2600" i="1" dirty="0">
              <a:solidFill>
                <a:srgbClr val="0033CC"/>
              </a:solidFill>
              <a:latin typeface="Bookman Old Style" pitchFamily="18" charset="0"/>
            </a:endParaRPr>
          </a:p>
        </p:txBody>
      </p:sp>
      <p:sp>
        <p:nvSpPr>
          <p:cNvPr id="36875" name="Rectangle 11"/>
          <p:cNvSpPr>
            <a:spLocks noChangeArrowheads="1"/>
          </p:cNvSpPr>
          <p:nvPr/>
        </p:nvSpPr>
        <p:spPr bwMode="auto">
          <a:xfrm>
            <a:off x="251520" y="4709631"/>
            <a:ext cx="5400599" cy="1692771"/>
          </a:xfrm>
          <a:prstGeom prst="rect">
            <a:avLst/>
          </a:prstGeom>
          <a:ln w="38100">
            <a:solidFill>
              <a:srgbClr val="652B91"/>
            </a:solidFill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r>
              <a:rPr lang="ru-RU" sz="2600" b="1" i="1" dirty="0">
                <a:solidFill>
                  <a:srgbClr val="0033CC"/>
                </a:solidFill>
                <a:latin typeface="Bookman Old Style" pitchFamily="18" charset="0"/>
              </a:rPr>
              <a:t>2. Если </a:t>
            </a:r>
            <a:r>
              <a:rPr lang="ru-RU" sz="2600" b="1" i="1" dirty="0" smtClean="0">
                <a:solidFill>
                  <a:srgbClr val="0033CC"/>
                </a:solidFill>
                <a:latin typeface="Bookman Old Style" pitchFamily="18" charset="0"/>
              </a:rPr>
              <a:t> </a:t>
            </a:r>
            <a:r>
              <a:rPr lang="ru-RU" sz="2600" b="1" i="1" dirty="0">
                <a:solidFill>
                  <a:srgbClr val="0033CC"/>
                </a:solidFill>
                <a:latin typeface="Bookman Old Style" pitchFamily="18" charset="0"/>
              </a:rPr>
              <a:t>а + </a:t>
            </a:r>
            <a:r>
              <a:rPr lang="ru-RU" sz="2600" b="1" i="1" dirty="0" smtClean="0">
                <a:solidFill>
                  <a:srgbClr val="0033CC"/>
                </a:solidFill>
                <a:latin typeface="Bookman Old Style" pitchFamily="18" charset="0"/>
              </a:rPr>
              <a:t>с = </a:t>
            </a:r>
            <a:r>
              <a:rPr lang="en-US" sz="2600" b="1" i="1" dirty="0" smtClean="0">
                <a:solidFill>
                  <a:srgbClr val="0033CC"/>
                </a:solidFill>
                <a:latin typeface="Bookman Old Style" pitchFamily="18" charset="0"/>
              </a:rPr>
              <a:t>b</a:t>
            </a:r>
            <a:r>
              <a:rPr lang="ru-RU" sz="2600" b="1" i="1" dirty="0" smtClean="0">
                <a:solidFill>
                  <a:srgbClr val="0033CC"/>
                </a:solidFill>
                <a:latin typeface="Bookman Old Style" pitchFamily="18" charset="0"/>
              </a:rPr>
              <a:t> </a:t>
            </a:r>
            <a:r>
              <a:rPr lang="ru-RU" sz="2600" b="1" i="1" dirty="0" smtClean="0">
                <a:solidFill>
                  <a:srgbClr val="FF0000"/>
                </a:solidFill>
                <a:latin typeface="Bookman Old Style" pitchFamily="18" charset="0"/>
              </a:rPr>
              <a:t>(т.е. сумма крайних коэффициентов  = среднему коэффициенту),</a:t>
            </a:r>
            <a:r>
              <a:rPr lang="ru-RU" sz="2600" b="1" i="1" dirty="0" smtClean="0">
                <a:solidFill>
                  <a:srgbClr val="0033CC"/>
                </a:solidFill>
                <a:latin typeface="Bookman Old Style" pitchFamily="18" charset="0"/>
              </a:rPr>
              <a:t> то  </a:t>
            </a:r>
            <a:endParaRPr lang="ru-RU" sz="2600" i="1" dirty="0">
              <a:solidFill>
                <a:srgbClr val="0033CC"/>
              </a:solidFill>
              <a:latin typeface="Bookman Old Style" pitchFamily="18" charset="0"/>
            </a:endParaRPr>
          </a:p>
        </p:txBody>
      </p:sp>
      <p:grpSp>
        <p:nvGrpSpPr>
          <p:cNvPr id="4" name="Группа 16"/>
          <p:cNvGrpSpPr/>
          <p:nvPr/>
        </p:nvGrpSpPr>
        <p:grpSpPr>
          <a:xfrm>
            <a:off x="5533777" y="5037732"/>
            <a:ext cx="3214687" cy="1271588"/>
            <a:chOff x="4714876" y="5286388"/>
            <a:chExt cx="3214710" cy="1271590"/>
          </a:xfrm>
          <a:solidFill>
            <a:srgbClr val="99FF99"/>
          </a:solidFill>
        </p:grpSpPr>
        <p:sp>
          <p:nvSpPr>
            <p:cNvPr id="14" name="Овал 13"/>
            <p:cNvSpPr/>
            <p:nvPr/>
          </p:nvSpPr>
          <p:spPr>
            <a:xfrm>
              <a:off x="4714876" y="5286388"/>
              <a:ext cx="3214710" cy="1271590"/>
            </a:xfrm>
            <a:prstGeom prst="ellipse">
              <a:avLst/>
            </a:prstGeom>
            <a:solidFill>
              <a:srgbClr val="FFFF66"/>
            </a:solidFill>
            <a:ln w="38100">
              <a:solidFill>
                <a:srgbClr val="652B91"/>
              </a:solidFill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latin typeface="Bookman Old Style" pitchFamily="18" charset="0"/>
              </a:endParaRPr>
            </a:p>
          </p:txBody>
        </p:sp>
        <p:graphicFrame>
          <p:nvGraphicFramePr>
            <p:cNvPr id="14342" name="Object 10"/>
            <p:cNvGraphicFramePr>
              <a:graphicFrameLocks noChangeAspect="1"/>
            </p:cNvGraphicFramePr>
            <p:nvPr/>
          </p:nvGraphicFramePr>
          <p:xfrm>
            <a:off x="4972050" y="5500688"/>
            <a:ext cx="2578100" cy="8905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343" name="Equation" r:id="rId3" imgW="1130040" imgH="393480" progId="">
                    <p:embed/>
                  </p:oleObj>
                </mc:Choice>
                <mc:Fallback>
                  <p:oleObj name="Equation" r:id="rId3" imgW="1130040" imgH="393480" progId="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72050" y="5500688"/>
                          <a:ext cx="2578100" cy="89058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7" name="AutoShape 4"/>
          <p:cNvSpPr>
            <a:spLocks noChangeArrowheads="1"/>
          </p:cNvSpPr>
          <p:nvPr/>
        </p:nvSpPr>
        <p:spPr bwMode="gray">
          <a:xfrm>
            <a:off x="251520" y="260648"/>
            <a:ext cx="3600400" cy="647700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rgbClr val="7030A0"/>
              </a:gs>
              <a:gs pos="50000">
                <a:srgbClr val="8A7CC6"/>
              </a:gs>
              <a:gs pos="100000">
                <a:srgbClr val="7030A0"/>
              </a:gs>
            </a:gsLst>
            <a:lin ang="5400000" scaled="1"/>
          </a:gradFill>
          <a:ln w="28575">
            <a:solidFill>
              <a:srgbClr val="FFFFFF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r>
              <a:rPr lang="ru-RU" sz="2800" b="1" i="1" dirty="0" smtClean="0">
                <a:solidFill>
                  <a:srgbClr val="FFFFFF"/>
                </a:solidFill>
                <a:latin typeface="Bookman Old Style" pitchFamily="18" charset="0"/>
              </a:rPr>
              <a:t>Способ №6:</a:t>
            </a:r>
            <a:endParaRPr lang="en-US" sz="2800" b="1" i="1" dirty="0">
              <a:solidFill>
                <a:srgbClr val="FFFFFF"/>
              </a:solidFill>
              <a:latin typeface="Bookman Old Style" pitchFamily="18" charset="0"/>
            </a:endParaRPr>
          </a:p>
        </p:txBody>
      </p:sp>
      <p:sp>
        <p:nvSpPr>
          <p:cNvPr id="18" name="Rectangle 8"/>
          <p:cNvSpPr>
            <a:spLocks noChangeArrowheads="1"/>
          </p:cNvSpPr>
          <p:nvPr/>
        </p:nvSpPr>
        <p:spPr bwMode="auto">
          <a:xfrm>
            <a:off x="2699792" y="620688"/>
            <a:ext cx="6192688" cy="936104"/>
          </a:xfrm>
          <a:prstGeom prst="rect">
            <a:avLst/>
          </a:prstGeom>
          <a:gradFill rotWithShape="1">
            <a:gsLst>
              <a:gs pos="0">
                <a:srgbClr val="99FFCC"/>
              </a:gs>
              <a:gs pos="50000">
                <a:srgbClr val="99FFCC">
                  <a:gamma/>
                  <a:tint val="0"/>
                  <a:invGamma/>
                </a:srgbClr>
              </a:gs>
              <a:gs pos="100000">
                <a:srgbClr val="99FFCC"/>
              </a:gs>
            </a:gsLst>
            <a:lin ang="5400000" scaled="1"/>
          </a:gradFill>
          <a:ln w="38100">
            <a:solidFill>
              <a:srgbClr val="7030A0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/>
            <a:r>
              <a:rPr lang="ru-RU" sz="2400" b="1" i="1" dirty="0" smtClean="0">
                <a:solidFill>
                  <a:srgbClr val="C00000"/>
                </a:solidFill>
                <a:latin typeface="Bookman Old Style" pitchFamily="18" charset="0"/>
              </a:rPr>
              <a:t>Использование свойств </a:t>
            </a:r>
          </a:p>
          <a:p>
            <a:pPr algn="ctr"/>
            <a:r>
              <a:rPr lang="ru-RU" sz="2400" b="1" i="1" dirty="0" smtClean="0">
                <a:solidFill>
                  <a:srgbClr val="C00000"/>
                </a:solidFill>
                <a:latin typeface="Bookman Old Style" pitchFamily="18" charset="0"/>
              </a:rPr>
              <a:t>коэффициентов кв. уравнения.</a:t>
            </a:r>
            <a:endParaRPr lang="ru-RU" sz="2400" b="1" i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237032" y="2276872"/>
            <a:ext cx="396775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ru-RU" sz="4000" b="1" i="1" dirty="0" smtClean="0">
                <a:solidFill>
                  <a:srgbClr val="7030A0"/>
                </a:solidFill>
                <a:latin typeface="Bookman Old Style" pitchFamily="18" charset="0"/>
              </a:rPr>
              <a:t>ах</a:t>
            </a:r>
            <a:r>
              <a:rPr lang="en-US" sz="4000" b="1" i="1" baseline="30000" dirty="0" smtClean="0">
                <a:solidFill>
                  <a:srgbClr val="7030A0"/>
                </a:solidFill>
                <a:latin typeface="Bookman Old Style" pitchFamily="18" charset="0"/>
              </a:rPr>
              <a:t>2</a:t>
            </a:r>
            <a:r>
              <a:rPr lang="en-US" sz="4000" b="1" i="1" dirty="0" smtClean="0">
                <a:solidFill>
                  <a:srgbClr val="7030A0"/>
                </a:solidFill>
                <a:latin typeface="Bookman Old Style" pitchFamily="18" charset="0"/>
              </a:rPr>
              <a:t> </a:t>
            </a:r>
            <a:r>
              <a:rPr lang="ru-RU" sz="4000" b="1" i="1" dirty="0" smtClean="0">
                <a:solidFill>
                  <a:srgbClr val="7030A0"/>
                </a:solidFill>
                <a:latin typeface="Bookman Old Style" pitchFamily="18" charset="0"/>
              </a:rPr>
              <a:t>+</a:t>
            </a:r>
            <a:r>
              <a:rPr lang="en-US" sz="4000" b="1" i="1" dirty="0" smtClean="0">
                <a:solidFill>
                  <a:srgbClr val="7030A0"/>
                </a:solidFill>
                <a:latin typeface="Bookman Old Style" pitchFamily="18" charset="0"/>
              </a:rPr>
              <a:t>b</a:t>
            </a:r>
            <a:r>
              <a:rPr lang="ru-RU" sz="4000" b="1" i="1" dirty="0" err="1" smtClean="0">
                <a:solidFill>
                  <a:srgbClr val="7030A0"/>
                </a:solidFill>
                <a:latin typeface="Bookman Old Style" pitchFamily="18" charset="0"/>
              </a:rPr>
              <a:t>х</a:t>
            </a:r>
            <a:r>
              <a:rPr lang="en-US" sz="4000" b="1" i="1" dirty="0" smtClean="0">
                <a:solidFill>
                  <a:srgbClr val="7030A0"/>
                </a:solidFill>
                <a:latin typeface="Bookman Old Style" pitchFamily="18" charset="0"/>
              </a:rPr>
              <a:t> +</a:t>
            </a:r>
            <a:r>
              <a:rPr lang="ru-RU" sz="4000" b="1" i="1" dirty="0" smtClean="0">
                <a:solidFill>
                  <a:srgbClr val="7030A0"/>
                </a:solidFill>
                <a:latin typeface="Bookman Old Style" pitchFamily="18" charset="0"/>
              </a:rPr>
              <a:t>с </a:t>
            </a:r>
            <a:r>
              <a:rPr lang="en-US" sz="4000" b="1" i="1" dirty="0" smtClean="0">
                <a:solidFill>
                  <a:srgbClr val="7030A0"/>
                </a:solidFill>
                <a:latin typeface="Bookman Old Style" pitchFamily="18" charset="0"/>
              </a:rPr>
              <a:t>=</a:t>
            </a:r>
            <a:r>
              <a:rPr lang="ru-RU" sz="4000" b="1" i="1" dirty="0" smtClean="0">
                <a:solidFill>
                  <a:srgbClr val="7030A0"/>
                </a:solidFill>
                <a:latin typeface="Bookman Old Style" pitchFamily="18" charset="0"/>
              </a:rPr>
              <a:t> </a:t>
            </a:r>
            <a:r>
              <a:rPr lang="en-US" sz="4000" b="1" i="1" dirty="0" smtClean="0">
                <a:solidFill>
                  <a:srgbClr val="7030A0"/>
                </a:solidFill>
                <a:latin typeface="Bookman Old Style" pitchFamily="18" charset="0"/>
              </a:rPr>
              <a:t>0</a:t>
            </a:r>
            <a:endParaRPr lang="ru-RU" sz="4000" b="1" i="1" dirty="0">
              <a:solidFill>
                <a:srgbClr val="7030A0"/>
              </a:solidFill>
              <a:latin typeface="Bookman Old Style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6140821" y="2289066"/>
            <a:ext cx="235032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ru-RU" sz="3200" b="1" i="1" dirty="0" smtClean="0">
                <a:solidFill>
                  <a:srgbClr val="7030A0"/>
                </a:solidFill>
                <a:latin typeface="Bookman Old Style" pitchFamily="18" charset="0"/>
              </a:rPr>
              <a:t>где</a:t>
            </a:r>
            <a:r>
              <a:rPr lang="ru-RU" sz="4000" b="1" i="1" dirty="0" smtClean="0">
                <a:solidFill>
                  <a:srgbClr val="7030A0"/>
                </a:solidFill>
                <a:latin typeface="Bookman Old Style" pitchFamily="18" charset="0"/>
              </a:rPr>
              <a:t> а ≠ </a:t>
            </a:r>
            <a:r>
              <a:rPr lang="en-US" sz="4000" b="1" i="1" dirty="0" smtClean="0">
                <a:solidFill>
                  <a:srgbClr val="7030A0"/>
                </a:solidFill>
                <a:latin typeface="Bookman Old Style" pitchFamily="18" charset="0"/>
              </a:rPr>
              <a:t>0</a:t>
            </a:r>
            <a:endParaRPr lang="ru-RU" sz="4000" b="1" i="1" dirty="0">
              <a:solidFill>
                <a:srgbClr val="7030A0"/>
              </a:solidFill>
              <a:latin typeface="Bookman Old Style" pitchFamily="18" charset="0"/>
            </a:endParaRPr>
          </a:p>
        </p:txBody>
      </p:sp>
      <p:grpSp>
        <p:nvGrpSpPr>
          <p:cNvPr id="3" name="Группа 15"/>
          <p:cNvGrpSpPr/>
          <p:nvPr/>
        </p:nvGrpSpPr>
        <p:grpSpPr>
          <a:xfrm>
            <a:off x="5220072" y="3237532"/>
            <a:ext cx="3286125" cy="1214437"/>
            <a:chOff x="785786" y="3643314"/>
            <a:chExt cx="3286148" cy="1214446"/>
          </a:xfrm>
          <a:solidFill>
            <a:srgbClr val="99FF99"/>
          </a:solidFill>
        </p:grpSpPr>
        <p:sp>
          <p:nvSpPr>
            <p:cNvPr id="13" name="Овал 12"/>
            <p:cNvSpPr/>
            <p:nvPr/>
          </p:nvSpPr>
          <p:spPr>
            <a:xfrm>
              <a:off x="785786" y="3643314"/>
              <a:ext cx="3286148" cy="1214446"/>
            </a:xfrm>
            <a:prstGeom prst="ellipse">
              <a:avLst/>
            </a:prstGeom>
            <a:solidFill>
              <a:srgbClr val="FFFF66"/>
            </a:solidFill>
            <a:ln w="38100">
              <a:solidFill>
                <a:srgbClr val="652B91"/>
              </a:solidFill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latin typeface="Bookman Old Style" pitchFamily="18" charset="0"/>
              </a:endParaRPr>
            </a:p>
          </p:txBody>
        </p:sp>
        <p:graphicFrame>
          <p:nvGraphicFramePr>
            <p:cNvPr id="14341" name="Object 2"/>
            <p:cNvGraphicFramePr>
              <a:graphicFrameLocks noChangeAspect="1"/>
            </p:cNvGraphicFramePr>
            <p:nvPr/>
          </p:nvGraphicFramePr>
          <p:xfrm>
            <a:off x="1262063" y="3714750"/>
            <a:ext cx="2368550" cy="9953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344" name="Equation" r:id="rId5" imgW="927000" imgH="393480" progId="">
                    <p:embed/>
                  </p:oleObj>
                </mc:Choice>
                <mc:Fallback>
                  <p:oleObj name="Equation" r:id="rId5" imgW="927000" imgH="393480" progId="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62063" y="3714750"/>
                          <a:ext cx="2368550" cy="99536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100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68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68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6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5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68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68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6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68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68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6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70" grpId="0"/>
      <p:bldP spid="36873" grpId="0" animBg="1"/>
      <p:bldP spid="36875" grpId="0" animBg="1"/>
      <p:bldP spid="19" grpId="0"/>
      <p:bldP spid="2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387" name="Object 4"/>
          <p:cNvGraphicFramePr>
            <a:graphicFrameLocks noChangeAspect="1"/>
          </p:cNvGraphicFramePr>
          <p:nvPr/>
        </p:nvGraphicFramePr>
        <p:xfrm>
          <a:off x="5940152" y="3288208"/>
          <a:ext cx="2473325" cy="1004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4" name="Equation" r:id="rId3" imgW="965160" imgH="393480" progId="">
                  <p:embed/>
                </p:oleObj>
              </mc:Choice>
              <mc:Fallback>
                <p:oleObj name="Equation" r:id="rId3" imgW="965160" imgH="393480" progId="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3288208"/>
                        <a:ext cx="2473325" cy="1004888"/>
                      </a:xfrm>
                      <a:prstGeom prst="rect">
                        <a:avLst/>
                      </a:prstGeom>
                      <a:solidFill>
                        <a:srgbClr val="FFCC99"/>
                      </a:solidFill>
                      <a:ln w="38100">
                        <a:solidFill>
                          <a:srgbClr val="6600CC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943" name="Rectangle 7"/>
          <p:cNvSpPr>
            <a:spLocks noChangeArrowheads="1"/>
          </p:cNvSpPr>
          <p:nvPr/>
        </p:nvSpPr>
        <p:spPr bwMode="auto">
          <a:xfrm>
            <a:off x="3203848" y="2186861"/>
            <a:ext cx="54006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ru-RU" sz="2800" b="1" i="1" dirty="0" smtClean="0">
                <a:solidFill>
                  <a:srgbClr val="0033CC"/>
                </a:solidFill>
                <a:latin typeface="Bookman Old Style" pitchFamily="18" charset="0"/>
              </a:rPr>
              <a:t>так </a:t>
            </a:r>
            <a:r>
              <a:rPr lang="ru-RU" sz="2800" b="1" i="1" dirty="0">
                <a:solidFill>
                  <a:srgbClr val="0033CC"/>
                </a:solidFill>
                <a:latin typeface="Bookman Old Style" pitchFamily="18" charset="0"/>
              </a:rPr>
              <a:t>как а + </a:t>
            </a:r>
            <a:r>
              <a:rPr lang="en-US" sz="2800" b="1" i="1" dirty="0">
                <a:solidFill>
                  <a:srgbClr val="0033CC"/>
                </a:solidFill>
                <a:latin typeface="Bookman Old Style" pitchFamily="18" charset="0"/>
              </a:rPr>
              <a:t>b</a:t>
            </a:r>
            <a:r>
              <a:rPr lang="ru-RU" sz="2800" b="1" i="1" dirty="0">
                <a:solidFill>
                  <a:srgbClr val="0033CC"/>
                </a:solidFill>
                <a:latin typeface="Bookman Old Style" pitchFamily="18" charset="0"/>
              </a:rPr>
              <a:t> + с = 0 </a:t>
            </a:r>
            <a:endParaRPr lang="ru-RU" sz="2800" b="1" i="1" dirty="0" smtClean="0">
              <a:solidFill>
                <a:srgbClr val="0033CC"/>
              </a:solidFill>
              <a:latin typeface="Bookman Old Style" pitchFamily="18" charset="0"/>
            </a:endParaRPr>
          </a:p>
          <a:p>
            <a:pPr algn="r"/>
            <a:r>
              <a:rPr lang="ru-RU" sz="2800" b="1" i="1" dirty="0" smtClean="0">
                <a:solidFill>
                  <a:srgbClr val="FF0000"/>
                </a:solidFill>
                <a:latin typeface="Bookman Old Style" pitchFamily="18" charset="0"/>
              </a:rPr>
              <a:t>(</a:t>
            </a:r>
            <a:r>
              <a:rPr lang="ru-RU" sz="2800" b="1" i="1" dirty="0">
                <a:solidFill>
                  <a:srgbClr val="FF0000"/>
                </a:solidFill>
                <a:latin typeface="Bookman Old Style" pitchFamily="18" charset="0"/>
              </a:rPr>
              <a:t>2 – 7 + 5 =</a:t>
            </a:r>
            <a:r>
              <a:rPr lang="en-US" sz="2800" b="1" i="1" dirty="0">
                <a:solidFill>
                  <a:srgbClr val="FF0000"/>
                </a:solidFill>
                <a:latin typeface="Bookman Old Style" pitchFamily="18" charset="0"/>
              </a:rPr>
              <a:t> </a:t>
            </a:r>
            <a:r>
              <a:rPr lang="ru-RU" sz="2800" b="1" i="1" dirty="0">
                <a:solidFill>
                  <a:srgbClr val="FF0000"/>
                </a:solidFill>
                <a:latin typeface="Bookman Old Style" pitchFamily="18" charset="0"/>
              </a:rPr>
              <a:t>0)</a:t>
            </a:r>
            <a:r>
              <a:rPr lang="ru-RU" sz="2800" b="1" i="1" dirty="0">
                <a:solidFill>
                  <a:srgbClr val="0033CC"/>
                </a:solidFill>
                <a:latin typeface="Bookman Old Style" pitchFamily="18" charset="0"/>
              </a:rPr>
              <a:t>, то  </a:t>
            </a:r>
          </a:p>
        </p:txBody>
      </p:sp>
      <p:sp>
        <p:nvSpPr>
          <p:cNvPr id="39945" name="Rectangle 9"/>
          <p:cNvSpPr>
            <a:spLocks noChangeArrowheads="1"/>
          </p:cNvSpPr>
          <p:nvPr/>
        </p:nvSpPr>
        <p:spPr bwMode="auto">
          <a:xfrm>
            <a:off x="1403648" y="4849996"/>
            <a:ext cx="727233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800" b="1" i="1" dirty="0" smtClean="0">
                <a:solidFill>
                  <a:srgbClr val="0033CC"/>
                </a:solidFill>
                <a:latin typeface="Bookman Old Style" pitchFamily="18" charset="0"/>
              </a:rPr>
              <a:t>так </a:t>
            </a:r>
            <a:r>
              <a:rPr lang="ru-RU" sz="2800" b="1" i="1" dirty="0">
                <a:solidFill>
                  <a:srgbClr val="0033CC"/>
                </a:solidFill>
                <a:latin typeface="Bookman Old Style" pitchFamily="18" charset="0"/>
              </a:rPr>
              <a:t>как </a:t>
            </a:r>
            <a:r>
              <a:rPr lang="ru-RU" sz="2800" b="1" i="1" dirty="0" smtClean="0">
                <a:solidFill>
                  <a:srgbClr val="0033CC"/>
                </a:solidFill>
                <a:latin typeface="Bookman Old Style" pitchFamily="18" charset="0"/>
              </a:rPr>
              <a:t>а + с = </a:t>
            </a:r>
            <a:r>
              <a:rPr lang="en-US" sz="2800" b="1" i="1" dirty="0" smtClean="0">
                <a:solidFill>
                  <a:srgbClr val="0033CC"/>
                </a:solidFill>
                <a:latin typeface="Bookman Old Style" pitchFamily="18" charset="0"/>
              </a:rPr>
              <a:t>b</a:t>
            </a:r>
            <a:r>
              <a:rPr lang="ru-RU" sz="2800" b="1" i="1" dirty="0" smtClean="0">
                <a:solidFill>
                  <a:srgbClr val="0033CC"/>
                </a:solidFill>
                <a:latin typeface="Bookman Old Style" pitchFamily="18" charset="0"/>
              </a:rPr>
              <a:t>  </a:t>
            </a:r>
            <a:r>
              <a:rPr lang="ru-RU" sz="2800" b="1" i="1" dirty="0" smtClean="0">
                <a:solidFill>
                  <a:srgbClr val="FF0000"/>
                </a:solidFill>
                <a:latin typeface="Bookman Old Style" pitchFamily="18" charset="0"/>
              </a:rPr>
              <a:t>(7 – </a:t>
            </a:r>
            <a:r>
              <a:rPr lang="ru-RU" sz="2800" b="1" i="1" dirty="0">
                <a:solidFill>
                  <a:srgbClr val="FF0000"/>
                </a:solidFill>
                <a:latin typeface="Bookman Old Style" pitchFamily="18" charset="0"/>
              </a:rPr>
              <a:t>2 </a:t>
            </a:r>
            <a:r>
              <a:rPr lang="ru-RU" sz="2800" b="1" i="1" dirty="0" smtClean="0">
                <a:solidFill>
                  <a:srgbClr val="FF0000"/>
                </a:solidFill>
                <a:latin typeface="Bookman Old Style" pitchFamily="18" charset="0"/>
              </a:rPr>
              <a:t>= + 5), </a:t>
            </a:r>
            <a:r>
              <a:rPr lang="ru-RU" sz="2800" b="1" i="1" dirty="0">
                <a:solidFill>
                  <a:srgbClr val="0033CC"/>
                </a:solidFill>
                <a:latin typeface="Bookman Old Style" pitchFamily="18" charset="0"/>
              </a:rPr>
              <a:t>то </a:t>
            </a:r>
          </a:p>
        </p:txBody>
      </p:sp>
      <p:grpSp>
        <p:nvGrpSpPr>
          <p:cNvPr id="2" name="Группа 7"/>
          <p:cNvGrpSpPr/>
          <p:nvPr/>
        </p:nvGrpSpPr>
        <p:grpSpPr>
          <a:xfrm>
            <a:off x="2438003" y="3078658"/>
            <a:ext cx="3286125" cy="1214438"/>
            <a:chOff x="785786" y="3643314"/>
            <a:chExt cx="3286148" cy="1214446"/>
          </a:xfrm>
          <a:solidFill>
            <a:srgbClr val="99FF99"/>
          </a:solidFill>
        </p:grpSpPr>
        <p:sp>
          <p:nvSpPr>
            <p:cNvPr id="9" name="Овал 8"/>
            <p:cNvSpPr/>
            <p:nvPr/>
          </p:nvSpPr>
          <p:spPr>
            <a:xfrm>
              <a:off x="785786" y="3643314"/>
              <a:ext cx="3286148" cy="1214446"/>
            </a:xfrm>
            <a:prstGeom prst="ellipse">
              <a:avLst/>
            </a:prstGeom>
            <a:solidFill>
              <a:srgbClr val="FFFF66"/>
            </a:solidFill>
            <a:ln w="38100">
              <a:solidFill>
                <a:srgbClr val="652B91"/>
              </a:solidFill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b="1" i="1">
                <a:latin typeface="Bookman Old Style" pitchFamily="18" charset="0"/>
              </a:endParaRPr>
            </a:p>
          </p:txBody>
        </p:sp>
        <p:graphicFrame>
          <p:nvGraphicFramePr>
            <p:cNvPr id="14341" name="Object 8"/>
            <p:cNvGraphicFramePr>
              <a:graphicFrameLocks noChangeAspect="1"/>
            </p:cNvGraphicFramePr>
            <p:nvPr/>
          </p:nvGraphicFramePr>
          <p:xfrm>
            <a:off x="1262063" y="3714750"/>
            <a:ext cx="2368550" cy="9953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395" name="Equation" r:id="rId5" imgW="927000" imgH="393480" progId="">
                    <p:embed/>
                  </p:oleObj>
                </mc:Choice>
                <mc:Fallback>
                  <p:oleObj name="Equation" r:id="rId5" imgW="927000" imgH="393480" progId="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62063" y="3714750"/>
                          <a:ext cx="2368550" cy="99536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1" name="AutoShape 4"/>
          <p:cNvSpPr>
            <a:spLocks noChangeArrowheads="1"/>
          </p:cNvSpPr>
          <p:nvPr/>
        </p:nvSpPr>
        <p:spPr bwMode="gray">
          <a:xfrm>
            <a:off x="251520" y="260648"/>
            <a:ext cx="3600400" cy="647700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rgbClr val="7030A0"/>
              </a:gs>
              <a:gs pos="50000">
                <a:srgbClr val="8A7CC6"/>
              </a:gs>
              <a:gs pos="100000">
                <a:srgbClr val="7030A0"/>
              </a:gs>
            </a:gsLst>
            <a:lin ang="5400000" scaled="1"/>
          </a:gradFill>
          <a:ln w="28575">
            <a:solidFill>
              <a:srgbClr val="FFFFFF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r>
              <a:rPr lang="ru-RU" sz="2800" b="1" i="1" dirty="0" smtClean="0">
                <a:solidFill>
                  <a:srgbClr val="FFFFFF"/>
                </a:solidFill>
                <a:latin typeface="Bookman Old Style" pitchFamily="18" charset="0"/>
              </a:rPr>
              <a:t>Способ №6:</a:t>
            </a:r>
            <a:endParaRPr lang="en-US" sz="2800" b="1" i="1" dirty="0">
              <a:solidFill>
                <a:srgbClr val="FFFFFF"/>
              </a:solidFill>
              <a:latin typeface="Bookman Old Style" pitchFamily="18" charset="0"/>
            </a:endParaRP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3059832" y="620688"/>
            <a:ext cx="5616624" cy="936104"/>
          </a:xfrm>
          <a:prstGeom prst="rect">
            <a:avLst/>
          </a:prstGeom>
          <a:gradFill rotWithShape="1">
            <a:gsLst>
              <a:gs pos="0">
                <a:srgbClr val="99FFCC"/>
              </a:gs>
              <a:gs pos="50000">
                <a:srgbClr val="99FFCC">
                  <a:gamma/>
                  <a:tint val="0"/>
                  <a:invGamma/>
                </a:srgbClr>
              </a:gs>
              <a:gs pos="100000">
                <a:srgbClr val="99FFCC"/>
              </a:gs>
            </a:gsLst>
            <a:lin ang="5400000" scaled="1"/>
          </a:gradFill>
          <a:ln w="38100">
            <a:solidFill>
              <a:srgbClr val="7030A0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/>
            <a:r>
              <a:rPr lang="ru-RU" sz="2400" b="1" i="1" dirty="0" smtClean="0">
                <a:solidFill>
                  <a:srgbClr val="C00000"/>
                </a:solidFill>
                <a:latin typeface="Bookman Old Style" pitchFamily="18" charset="0"/>
              </a:rPr>
              <a:t>Использование свойств </a:t>
            </a:r>
          </a:p>
          <a:p>
            <a:pPr algn="ctr"/>
            <a:r>
              <a:rPr lang="ru-RU" sz="2400" b="1" i="1" dirty="0" smtClean="0">
                <a:solidFill>
                  <a:srgbClr val="C00000"/>
                </a:solidFill>
                <a:latin typeface="Bookman Old Style" pitchFamily="18" charset="0"/>
              </a:rPr>
              <a:t>коэффициентов кв. уравнения.</a:t>
            </a:r>
            <a:endParaRPr lang="ru-RU" sz="2400" b="1" i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779911" y="1568986"/>
            <a:ext cx="442140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ru-RU" sz="4000" b="1" i="1" dirty="0" smtClean="0">
                <a:solidFill>
                  <a:srgbClr val="7030A0"/>
                </a:solidFill>
                <a:latin typeface="Bookman Old Style" pitchFamily="18" charset="0"/>
              </a:rPr>
              <a:t>2х</a:t>
            </a:r>
            <a:r>
              <a:rPr lang="en-US" sz="4000" b="1" i="1" baseline="30000" dirty="0" smtClean="0">
                <a:solidFill>
                  <a:srgbClr val="7030A0"/>
                </a:solidFill>
                <a:latin typeface="Bookman Old Style" pitchFamily="18" charset="0"/>
              </a:rPr>
              <a:t>2</a:t>
            </a:r>
            <a:r>
              <a:rPr lang="en-US" sz="4000" b="1" i="1" dirty="0" smtClean="0">
                <a:solidFill>
                  <a:srgbClr val="7030A0"/>
                </a:solidFill>
                <a:latin typeface="Bookman Old Style" pitchFamily="18" charset="0"/>
              </a:rPr>
              <a:t> − </a:t>
            </a:r>
            <a:r>
              <a:rPr lang="ru-RU" sz="4000" b="1" i="1" dirty="0" smtClean="0">
                <a:solidFill>
                  <a:srgbClr val="7030A0"/>
                </a:solidFill>
                <a:latin typeface="Bookman Old Style" pitchFamily="18" charset="0"/>
              </a:rPr>
              <a:t>7х</a:t>
            </a:r>
            <a:r>
              <a:rPr lang="en-US" sz="4000" b="1" i="1" dirty="0" smtClean="0">
                <a:solidFill>
                  <a:srgbClr val="7030A0"/>
                </a:solidFill>
                <a:latin typeface="Bookman Old Style" pitchFamily="18" charset="0"/>
              </a:rPr>
              <a:t> + </a:t>
            </a:r>
            <a:r>
              <a:rPr lang="ru-RU" sz="4000" b="1" i="1" dirty="0" smtClean="0">
                <a:solidFill>
                  <a:srgbClr val="7030A0"/>
                </a:solidFill>
                <a:latin typeface="Bookman Old Style" pitchFamily="18" charset="0"/>
              </a:rPr>
              <a:t>5</a:t>
            </a:r>
            <a:r>
              <a:rPr lang="en-US" sz="4000" b="1" i="1" dirty="0" smtClean="0">
                <a:solidFill>
                  <a:srgbClr val="7030A0"/>
                </a:solidFill>
                <a:latin typeface="Bookman Old Style" pitchFamily="18" charset="0"/>
              </a:rPr>
              <a:t> = 0</a:t>
            </a:r>
            <a:endParaRPr lang="ru-RU" sz="4000" b="1" i="1" dirty="0">
              <a:solidFill>
                <a:srgbClr val="7030A0"/>
              </a:solidFill>
              <a:latin typeface="Bookman Old Style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851920" y="4233282"/>
            <a:ext cx="442140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ru-RU" sz="4000" b="1" i="1" dirty="0" smtClean="0">
                <a:solidFill>
                  <a:srgbClr val="7030A0"/>
                </a:solidFill>
                <a:latin typeface="Bookman Old Style" pitchFamily="18" charset="0"/>
              </a:rPr>
              <a:t>7х</a:t>
            </a:r>
            <a:r>
              <a:rPr lang="en-US" sz="4000" b="1" i="1" baseline="30000" dirty="0" smtClean="0">
                <a:solidFill>
                  <a:srgbClr val="7030A0"/>
                </a:solidFill>
                <a:latin typeface="Bookman Old Style" pitchFamily="18" charset="0"/>
              </a:rPr>
              <a:t>2</a:t>
            </a:r>
            <a:r>
              <a:rPr lang="en-US" sz="4000" b="1" i="1" dirty="0" smtClean="0">
                <a:solidFill>
                  <a:srgbClr val="7030A0"/>
                </a:solidFill>
                <a:latin typeface="Bookman Old Style" pitchFamily="18" charset="0"/>
              </a:rPr>
              <a:t> </a:t>
            </a:r>
            <a:r>
              <a:rPr lang="ru-RU" sz="4000" b="1" i="1" dirty="0" smtClean="0">
                <a:solidFill>
                  <a:srgbClr val="7030A0"/>
                </a:solidFill>
                <a:latin typeface="Bookman Old Style" pitchFamily="18" charset="0"/>
              </a:rPr>
              <a:t>+</a:t>
            </a:r>
            <a:r>
              <a:rPr lang="en-US" sz="4000" b="1" i="1" dirty="0" smtClean="0">
                <a:solidFill>
                  <a:srgbClr val="7030A0"/>
                </a:solidFill>
                <a:latin typeface="Bookman Old Style" pitchFamily="18" charset="0"/>
              </a:rPr>
              <a:t> </a:t>
            </a:r>
            <a:r>
              <a:rPr lang="ru-RU" sz="4000" b="1" i="1" dirty="0" smtClean="0">
                <a:solidFill>
                  <a:srgbClr val="7030A0"/>
                </a:solidFill>
                <a:latin typeface="Bookman Old Style" pitchFamily="18" charset="0"/>
              </a:rPr>
              <a:t>5х</a:t>
            </a:r>
            <a:r>
              <a:rPr lang="en-US" sz="4000" b="1" i="1" dirty="0" smtClean="0">
                <a:solidFill>
                  <a:srgbClr val="7030A0"/>
                </a:solidFill>
                <a:latin typeface="Bookman Old Style" pitchFamily="18" charset="0"/>
              </a:rPr>
              <a:t> − </a:t>
            </a:r>
            <a:r>
              <a:rPr lang="ru-RU" sz="4000" b="1" i="1" dirty="0" smtClean="0">
                <a:solidFill>
                  <a:srgbClr val="7030A0"/>
                </a:solidFill>
                <a:latin typeface="Bookman Old Style" pitchFamily="18" charset="0"/>
              </a:rPr>
              <a:t>2</a:t>
            </a:r>
            <a:r>
              <a:rPr lang="en-US" sz="4000" b="1" i="1" dirty="0" smtClean="0">
                <a:solidFill>
                  <a:srgbClr val="7030A0"/>
                </a:solidFill>
                <a:latin typeface="Bookman Old Style" pitchFamily="18" charset="0"/>
              </a:rPr>
              <a:t> = 0</a:t>
            </a:r>
            <a:endParaRPr lang="ru-RU" sz="4000" b="1" i="1" dirty="0">
              <a:solidFill>
                <a:srgbClr val="7030A0"/>
              </a:solidFill>
              <a:latin typeface="Bookman Old Style" pitchFamily="18" charset="0"/>
            </a:endParaRPr>
          </a:p>
        </p:txBody>
      </p:sp>
      <p:grpSp>
        <p:nvGrpSpPr>
          <p:cNvPr id="19" name="Группа 16"/>
          <p:cNvGrpSpPr/>
          <p:nvPr/>
        </p:nvGrpSpPr>
        <p:grpSpPr>
          <a:xfrm>
            <a:off x="2293417" y="5301208"/>
            <a:ext cx="3214687" cy="1271588"/>
            <a:chOff x="4714876" y="5286388"/>
            <a:chExt cx="3214710" cy="1271590"/>
          </a:xfrm>
          <a:solidFill>
            <a:srgbClr val="99FF99"/>
          </a:solidFill>
        </p:grpSpPr>
        <p:sp>
          <p:nvSpPr>
            <p:cNvPr id="20" name="Овал 19"/>
            <p:cNvSpPr/>
            <p:nvPr/>
          </p:nvSpPr>
          <p:spPr>
            <a:xfrm>
              <a:off x="4714876" y="5286388"/>
              <a:ext cx="3214710" cy="1271590"/>
            </a:xfrm>
            <a:prstGeom prst="ellipse">
              <a:avLst/>
            </a:prstGeom>
            <a:solidFill>
              <a:srgbClr val="FFFF66"/>
            </a:solidFill>
            <a:ln w="38100">
              <a:solidFill>
                <a:srgbClr val="652B91"/>
              </a:solidFill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latin typeface="Bookman Old Style" pitchFamily="18" charset="0"/>
              </a:endParaRPr>
            </a:p>
          </p:txBody>
        </p:sp>
        <p:graphicFrame>
          <p:nvGraphicFramePr>
            <p:cNvPr id="21" name="Object 10"/>
            <p:cNvGraphicFramePr>
              <a:graphicFrameLocks noChangeAspect="1"/>
            </p:cNvGraphicFramePr>
            <p:nvPr/>
          </p:nvGraphicFramePr>
          <p:xfrm>
            <a:off x="4972050" y="5500688"/>
            <a:ext cx="2578100" cy="8905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396" name="Equation" r:id="rId7" imgW="1130040" imgH="393480" progId="">
                    <p:embed/>
                  </p:oleObj>
                </mc:Choice>
                <mc:Fallback>
                  <p:oleObj name="Equation" r:id="rId7" imgW="1130040" imgH="393480" progId="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72050" y="5500688"/>
                          <a:ext cx="2578100" cy="89058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3" name="Object 9"/>
          <p:cNvGraphicFramePr>
            <a:graphicFrameLocks noChangeAspect="1"/>
          </p:cNvGraphicFramePr>
          <p:nvPr/>
        </p:nvGraphicFramePr>
        <p:xfrm>
          <a:off x="5868144" y="5589240"/>
          <a:ext cx="2613364" cy="8640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7" name="Формула" r:id="rId9" imgW="1143000" imgH="393480" progId="Equation.3">
                  <p:embed/>
                </p:oleObj>
              </mc:Choice>
              <mc:Fallback>
                <p:oleObj name="Формула" r:id="rId9" imgW="1143000" imgH="39348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8144" y="5589240"/>
                        <a:ext cx="2613364" cy="864096"/>
                      </a:xfrm>
                      <a:prstGeom prst="rect">
                        <a:avLst/>
                      </a:prstGeom>
                      <a:solidFill>
                        <a:srgbClr val="FFCC99"/>
                      </a:solidFill>
                      <a:ln w="38100">
                        <a:solidFill>
                          <a:srgbClr val="6600CC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99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99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9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99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99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9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3" grpId="0"/>
      <p:bldP spid="39945" grpId="0"/>
      <p:bldP spid="14" grpId="0"/>
      <p:bldP spid="1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5" name="Rectangle 9"/>
          <p:cNvSpPr>
            <a:spLocks noChangeArrowheads="1"/>
          </p:cNvSpPr>
          <p:nvPr/>
        </p:nvSpPr>
        <p:spPr bwMode="auto">
          <a:xfrm>
            <a:off x="1907704" y="4849996"/>
            <a:ext cx="446449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ru-RU" sz="2800" b="1" i="1" dirty="0" smtClean="0">
                <a:solidFill>
                  <a:srgbClr val="0033CC"/>
                </a:solidFill>
                <a:latin typeface="Bookman Old Style" pitchFamily="18" charset="0"/>
              </a:rPr>
              <a:t>так </a:t>
            </a:r>
            <a:r>
              <a:rPr lang="ru-RU" sz="2800" b="1" i="1" dirty="0">
                <a:solidFill>
                  <a:srgbClr val="0033CC"/>
                </a:solidFill>
                <a:latin typeface="Bookman Old Style" pitchFamily="18" charset="0"/>
              </a:rPr>
              <a:t>как </a:t>
            </a:r>
            <a:r>
              <a:rPr lang="ru-RU" sz="2800" b="1" i="1" dirty="0" smtClean="0">
                <a:solidFill>
                  <a:srgbClr val="0033CC"/>
                </a:solidFill>
                <a:latin typeface="Bookman Old Style" pitchFamily="18" charset="0"/>
              </a:rPr>
              <a:t>а + с = </a:t>
            </a:r>
            <a:r>
              <a:rPr lang="en-US" sz="2800" b="1" i="1" dirty="0" smtClean="0">
                <a:solidFill>
                  <a:srgbClr val="0033CC"/>
                </a:solidFill>
                <a:latin typeface="Bookman Old Style" pitchFamily="18" charset="0"/>
              </a:rPr>
              <a:t>b</a:t>
            </a:r>
            <a:r>
              <a:rPr lang="ru-RU" sz="2800" b="1" i="1" dirty="0" smtClean="0">
                <a:solidFill>
                  <a:srgbClr val="0033CC"/>
                </a:solidFill>
                <a:latin typeface="Bookman Old Style" pitchFamily="18" charset="0"/>
              </a:rPr>
              <a:t>,</a:t>
            </a:r>
            <a:r>
              <a:rPr lang="ru-RU" sz="2800" b="1" i="1" dirty="0" smtClean="0">
                <a:solidFill>
                  <a:srgbClr val="FF0000"/>
                </a:solidFill>
                <a:latin typeface="Bookman Old Style" pitchFamily="18" charset="0"/>
              </a:rPr>
              <a:t> </a:t>
            </a:r>
            <a:r>
              <a:rPr lang="ru-RU" sz="2800" b="1" i="1" dirty="0">
                <a:solidFill>
                  <a:srgbClr val="0033CC"/>
                </a:solidFill>
                <a:latin typeface="Bookman Old Style" pitchFamily="18" charset="0"/>
              </a:rPr>
              <a:t>то </a:t>
            </a:r>
          </a:p>
        </p:txBody>
      </p:sp>
      <p:sp>
        <p:nvSpPr>
          <p:cNvPr id="11" name="AutoShape 4"/>
          <p:cNvSpPr>
            <a:spLocks noChangeArrowheads="1"/>
          </p:cNvSpPr>
          <p:nvPr/>
        </p:nvSpPr>
        <p:spPr bwMode="gray">
          <a:xfrm>
            <a:off x="251520" y="260648"/>
            <a:ext cx="3600400" cy="647700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rgbClr val="7030A0"/>
              </a:gs>
              <a:gs pos="50000">
                <a:srgbClr val="8A7CC6"/>
              </a:gs>
              <a:gs pos="100000">
                <a:srgbClr val="7030A0"/>
              </a:gs>
            </a:gsLst>
            <a:lin ang="5400000" scaled="1"/>
          </a:gradFill>
          <a:ln w="28575">
            <a:solidFill>
              <a:srgbClr val="FFFFFF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r>
              <a:rPr lang="ru-RU" sz="2800" b="1" i="1" dirty="0" smtClean="0">
                <a:solidFill>
                  <a:srgbClr val="FFFFFF"/>
                </a:solidFill>
                <a:latin typeface="Bookman Old Style" pitchFamily="18" charset="0"/>
              </a:rPr>
              <a:t>Способ №6:</a:t>
            </a:r>
            <a:endParaRPr lang="en-US" sz="2800" b="1" i="1" dirty="0">
              <a:solidFill>
                <a:srgbClr val="FFFFFF"/>
              </a:solidFill>
              <a:latin typeface="Bookman Old Style" pitchFamily="18" charset="0"/>
            </a:endParaRP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3059832" y="620688"/>
            <a:ext cx="5616624" cy="936104"/>
          </a:xfrm>
          <a:prstGeom prst="rect">
            <a:avLst/>
          </a:prstGeom>
          <a:gradFill rotWithShape="1">
            <a:gsLst>
              <a:gs pos="0">
                <a:srgbClr val="99FFCC"/>
              </a:gs>
              <a:gs pos="50000">
                <a:srgbClr val="99FFCC">
                  <a:gamma/>
                  <a:tint val="0"/>
                  <a:invGamma/>
                </a:srgbClr>
              </a:gs>
              <a:gs pos="100000">
                <a:srgbClr val="99FFCC"/>
              </a:gs>
            </a:gsLst>
            <a:lin ang="5400000" scaled="1"/>
          </a:gradFill>
          <a:ln w="38100">
            <a:solidFill>
              <a:srgbClr val="7030A0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/>
            <a:r>
              <a:rPr lang="ru-RU" sz="2400" b="1" i="1" dirty="0" smtClean="0">
                <a:solidFill>
                  <a:srgbClr val="C00000"/>
                </a:solidFill>
                <a:latin typeface="Bookman Old Style" pitchFamily="18" charset="0"/>
              </a:rPr>
              <a:t>Использование свойств </a:t>
            </a:r>
          </a:p>
          <a:p>
            <a:pPr algn="ctr"/>
            <a:r>
              <a:rPr lang="ru-RU" sz="2400" b="1" i="1" dirty="0" smtClean="0">
                <a:solidFill>
                  <a:srgbClr val="C00000"/>
                </a:solidFill>
                <a:latin typeface="Bookman Old Style" pitchFamily="18" charset="0"/>
              </a:rPr>
              <a:t>коэффициентов кв. уравнения.</a:t>
            </a:r>
            <a:endParaRPr lang="ru-RU" sz="2400" b="1" i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699792" y="1772816"/>
            <a:ext cx="616867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ru-RU" sz="4000" b="1" i="1" dirty="0" smtClean="0">
                <a:solidFill>
                  <a:srgbClr val="7030A0"/>
                </a:solidFill>
                <a:latin typeface="Bookman Old Style" pitchFamily="18" charset="0"/>
              </a:rPr>
              <a:t>2002х</a:t>
            </a:r>
            <a:r>
              <a:rPr lang="en-US" sz="4000" b="1" i="1" baseline="30000" dirty="0" smtClean="0">
                <a:solidFill>
                  <a:srgbClr val="7030A0"/>
                </a:solidFill>
                <a:latin typeface="Bookman Old Style" pitchFamily="18" charset="0"/>
              </a:rPr>
              <a:t>2</a:t>
            </a:r>
            <a:r>
              <a:rPr lang="en-US" sz="4000" b="1" i="1" dirty="0" smtClean="0">
                <a:solidFill>
                  <a:srgbClr val="7030A0"/>
                </a:solidFill>
                <a:latin typeface="Bookman Old Style" pitchFamily="18" charset="0"/>
              </a:rPr>
              <a:t> −</a:t>
            </a:r>
            <a:r>
              <a:rPr lang="ru-RU" sz="4000" b="1" i="1" dirty="0" smtClean="0">
                <a:solidFill>
                  <a:srgbClr val="7030A0"/>
                </a:solidFill>
                <a:latin typeface="Bookman Old Style" pitchFamily="18" charset="0"/>
              </a:rPr>
              <a:t>2007х</a:t>
            </a:r>
            <a:r>
              <a:rPr lang="en-US" sz="4000" b="1" i="1" dirty="0" smtClean="0">
                <a:solidFill>
                  <a:srgbClr val="7030A0"/>
                </a:solidFill>
                <a:latin typeface="Bookman Old Style" pitchFamily="18" charset="0"/>
              </a:rPr>
              <a:t>+ </a:t>
            </a:r>
            <a:r>
              <a:rPr lang="ru-RU" sz="4000" b="1" i="1" dirty="0" smtClean="0">
                <a:solidFill>
                  <a:srgbClr val="7030A0"/>
                </a:solidFill>
                <a:latin typeface="Bookman Old Style" pitchFamily="18" charset="0"/>
              </a:rPr>
              <a:t>5</a:t>
            </a:r>
            <a:r>
              <a:rPr lang="en-US" sz="4000" b="1" i="1" dirty="0" smtClean="0">
                <a:solidFill>
                  <a:srgbClr val="7030A0"/>
                </a:solidFill>
                <a:latin typeface="Bookman Old Style" pitchFamily="18" charset="0"/>
              </a:rPr>
              <a:t>= 0</a:t>
            </a:r>
            <a:endParaRPr lang="ru-RU" sz="4000" b="1" i="1" dirty="0">
              <a:solidFill>
                <a:srgbClr val="7030A0"/>
              </a:solidFill>
              <a:latin typeface="Bookman Old Style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483768" y="4305290"/>
            <a:ext cx="616867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ru-RU" sz="4000" b="1" i="1" dirty="0" smtClean="0">
                <a:solidFill>
                  <a:srgbClr val="7030A0"/>
                </a:solidFill>
                <a:latin typeface="Bookman Old Style" pitchFamily="18" charset="0"/>
              </a:rPr>
              <a:t>2002х</a:t>
            </a:r>
            <a:r>
              <a:rPr lang="en-US" sz="4000" b="1" i="1" baseline="30000" dirty="0" smtClean="0">
                <a:solidFill>
                  <a:srgbClr val="7030A0"/>
                </a:solidFill>
                <a:latin typeface="Bookman Old Style" pitchFamily="18" charset="0"/>
              </a:rPr>
              <a:t>2</a:t>
            </a:r>
            <a:r>
              <a:rPr lang="en-US" sz="4000" b="1" i="1" dirty="0" smtClean="0">
                <a:solidFill>
                  <a:srgbClr val="7030A0"/>
                </a:solidFill>
                <a:latin typeface="Bookman Old Style" pitchFamily="18" charset="0"/>
              </a:rPr>
              <a:t> </a:t>
            </a:r>
            <a:r>
              <a:rPr lang="ru-RU" sz="4000" b="1" i="1" dirty="0" smtClean="0">
                <a:solidFill>
                  <a:srgbClr val="7030A0"/>
                </a:solidFill>
                <a:latin typeface="Bookman Old Style" pitchFamily="18" charset="0"/>
              </a:rPr>
              <a:t>+</a:t>
            </a:r>
            <a:r>
              <a:rPr lang="en-US" sz="4000" b="1" i="1" dirty="0" smtClean="0">
                <a:solidFill>
                  <a:srgbClr val="7030A0"/>
                </a:solidFill>
                <a:latin typeface="Bookman Old Style" pitchFamily="18" charset="0"/>
              </a:rPr>
              <a:t> </a:t>
            </a:r>
            <a:r>
              <a:rPr lang="ru-RU" sz="4000" b="1" i="1" dirty="0" smtClean="0">
                <a:solidFill>
                  <a:srgbClr val="7030A0"/>
                </a:solidFill>
                <a:latin typeface="Bookman Old Style" pitchFamily="18" charset="0"/>
              </a:rPr>
              <a:t>2007х</a:t>
            </a:r>
            <a:r>
              <a:rPr lang="en-US" sz="4000" b="1" i="1" dirty="0" smtClean="0">
                <a:solidFill>
                  <a:srgbClr val="7030A0"/>
                </a:solidFill>
                <a:latin typeface="Bookman Old Style" pitchFamily="18" charset="0"/>
              </a:rPr>
              <a:t> </a:t>
            </a:r>
            <a:r>
              <a:rPr lang="ru-RU" sz="4000" b="1" i="1" dirty="0" smtClean="0">
                <a:solidFill>
                  <a:srgbClr val="7030A0"/>
                </a:solidFill>
                <a:latin typeface="Bookman Old Style" pitchFamily="18" charset="0"/>
              </a:rPr>
              <a:t>+5</a:t>
            </a:r>
            <a:r>
              <a:rPr lang="en-US" sz="4000" b="1" i="1" dirty="0" smtClean="0">
                <a:solidFill>
                  <a:srgbClr val="7030A0"/>
                </a:solidFill>
                <a:latin typeface="Bookman Old Style" pitchFamily="18" charset="0"/>
              </a:rPr>
              <a:t>= 0</a:t>
            </a:r>
            <a:endParaRPr lang="ru-RU" sz="4000" b="1" i="1" dirty="0">
              <a:solidFill>
                <a:srgbClr val="7030A0"/>
              </a:solidFill>
              <a:latin typeface="Bookman Old Style" pitchFamily="18" charset="0"/>
            </a:endParaRPr>
          </a:p>
        </p:txBody>
      </p:sp>
      <p:grpSp>
        <p:nvGrpSpPr>
          <p:cNvPr id="3" name="Группа 16"/>
          <p:cNvGrpSpPr/>
          <p:nvPr/>
        </p:nvGrpSpPr>
        <p:grpSpPr>
          <a:xfrm>
            <a:off x="827584" y="5373216"/>
            <a:ext cx="3214687" cy="1271588"/>
            <a:chOff x="4714876" y="5286388"/>
            <a:chExt cx="3214710" cy="1271590"/>
          </a:xfrm>
          <a:solidFill>
            <a:srgbClr val="99FF99"/>
          </a:solidFill>
        </p:grpSpPr>
        <p:sp>
          <p:nvSpPr>
            <p:cNvPr id="20" name="Овал 19"/>
            <p:cNvSpPr/>
            <p:nvPr/>
          </p:nvSpPr>
          <p:spPr>
            <a:xfrm>
              <a:off x="4714876" y="5286388"/>
              <a:ext cx="3214710" cy="1271590"/>
            </a:xfrm>
            <a:prstGeom prst="ellipse">
              <a:avLst/>
            </a:prstGeom>
            <a:solidFill>
              <a:srgbClr val="FFFF66"/>
            </a:solidFill>
            <a:ln w="38100">
              <a:solidFill>
                <a:srgbClr val="652B91"/>
              </a:solidFill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latin typeface="Bookman Old Style" pitchFamily="18" charset="0"/>
              </a:endParaRPr>
            </a:p>
          </p:txBody>
        </p:sp>
        <p:graphicFrame>
          <p:nvGraphicFramePr>
            <p:cNvPr id="21" name="Object 10"/>
            <p:cNvGraphicFramePr>
              <a:graphicFrameLocks noChangeAspect="1"/>
            </p:cNvGraphicFramePr>
            <p:nvPr/>
          </p:nvGraphicFramePr>
          <p:xfrm>
            <a:off x="4972050" y="5500688"/>
            <a:ext cx="2578100" cy="8905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6568" name="Equation" r:id="rId3" imgW="1130040" imgH="393480" progId="">
                    <p:embed/>
                  </p:oleObj>
                </mc:Choice>
                <mc:Fallback>
                  <p:oleObj name="Equation" r:id="rId3" imgW="1130040" imgH="393480" progId="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72050" y="5500688"/>
                          <a:ext cx="2578100" cy="89058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2" name="Rectangle 7"/>
          <p:cNvSpPr>
            <a:spLocks noChangeArrowheads="1"/>
          </p:cNvSpPr>
          <p:nvPr/>
        </p:nvSpPr>
        <p:spPr bwMode="auto">
          <a:xfrm>
            <a:off x="3203848" y="2402304"/>
            <a:ext cx="5400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ru-RU" sz="2800" b="1" i="1" dirty="0" smtClean="0">
                <a:solidFill>
                  <a:srgbClr val="0033CC"/>
                </a:solidFill>
                <a:latin typeface="Bookman Old Style" pitchFamily="18" charset="0"/>
              </a:rPr>
              <a:t>так </a:t>
            </a:r>
            <a:r>
              <a:rPr lang="ru-RU" sz="2800" b="1" i="1" dirty="0">
                <a:solidFill>
                  <a:srgbClr val="0033CC"/>
                </a:solidFill>
                <a:latin typeface="Bookman Old Style" pitchFamily="18" charset="0"/>
              </a:rPr>
              <a:t>как а + </a:t>
            </a:r>
            <a:r>
              <a:rPr lang="en-US" sz="2800" b="1" i="1" dirty="0">
                <a:solidFill>
                  <a:srgbClr val="0033CC"/>
                </a:solidFill>
                <a:latin typeface="Bookman Old Style" pitchFamily="18" charset="0"/>
              </a:rPr>
              <a:t>b</a:t>
            </a:r>
            <a:r>
              <a:rPr lang="ru-RU" sz="2800" b="1" i="1" dirty="0">
                <a:solidFill>
                  <a:srgbClr val="0033CC"/>
                </a:solidFill>
                <a:latin typeface="Bookman Old Style" pitchFamily="18" charset="0"/>
              </a:rPr>
              <a:t> + с = </a:t>
            </a:r>
            <a:r>
              <a:rPr lang="ru-RU" sz="2800" b="1" i="1" dirty="0" smtClean="0">
                <a:solidFill>
                  <a:srgbClr val="0033CC"/>
                </a:solidFill>
                <a:latin typeface="Bookman Old Style" pitchFamily="18" charset="0"/>
              </a:rPr>
              <a:t>0, </a:t>
            </a:r>
            <a:r>
              <a:rPr lang="ru-RU" sz="2800" b="1" i="1" dirty="0">
                <a:solidFill>
                  <a:srgbClr val="0033CC"/>
                </a:solidFill>
                <a:latin typeface="Bookman Old Style" pitchFamily="18" charset="0"/>
              </a:rPr>
              <a:t>то  </a:t>
            </a:r>
          </a:p>
        </p:txBody>
      </p:sp>
      <p:graphicFrame>
        <p:nvGraphicFramePr>
          <p:cNvPr id="4" name="Object 6"/>
          <p:cNvGraphicFramePr>
            <a:graphicFrameLocks noChangeAspect="1"/>
          </p:cNvGraphicFramePr>
          <p:nvPr/>
        </p:nvGraphicFramePr>
        <p:xfrm>
          <a:off x="4860032" y="3140968"/>
          <a:ext cx="3746500" cy="104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69" name="Формула" r:id="rId5" imgW="1358640" imgH="393480" progId="Equation.3">
                  <p:embed/>
                </p:oleObj>
              </mc:Choice>
              <mc:Fallback>
                <p:oleObj name="Формула" r:id="rId5" imgW="1358640" imgH="3934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0032" y="3140968"/>
                        <a:ext cx="3746500" cy="1041400"/>
                      </a:xfrm>
                      <a:prstGeom prst="rect">
                        <a:avLst/>
                      </a:prstGeom>
                      <a:solidFill>
                        <a:srgbClr val="FFCC99"/>
                      </a:solidFill>
                      <a:ln w="38100">
                        <a:solidFill>
                          <a:srgbClr val="6600CC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Группа 7"/>
          <p:cNvGrpSpPr/>
          <p:nvPr/>
        </p:nvGrpSpPr>
        <p:grpSpPr>
          <a:xfrm>
            <a:off x="1331640" y="3068960"/>
            <a:ext cx="3286125" cy="1214438"/>
            <a:chOff x="785786" y="3643314"/>
            <a:chExt cx="3286148" cy="1214446"/>
          </a:xfrm>
          <a:solidFill>
            <a:srgbClr val="99FF99"/>
          </a:solidFill>
        </p:grpSpPr>
        <p:sp>
          <p:nvSpPr>
            <p:cNvPr id="9" name="Овал 8"/>
            <p:cNvSpPr/>
            <p:nvPr/>
          </p:nvSpPr>
          <p:spPr>
            <a:xfrm>
              <a:off x="785786" y="3643314"/>
              <a:ext cx="3286148" cy="1214446"/>
            </a:xfrm>
            <a:prstGeom prst="ellipse">
              <a:avLst/>
            </a:prstGeom>
            <a:solidFill>
              <a:srgbClr val="FFFF66"/>
            </a:solidFill>
            <a:ln w="38100">
              <a:solidFill>
                <a:srgbClr val="652B91"/>
              </a:solidFill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b="1" i="1">
                <a:latin typeface="Bookman Old Style" pitchFamily="18" charset="0"/>
              </a:endParaRPr>
            </a:p>
          </p:txBody>
        </p:sp>
        <p:graphicFrame>
          <p:nvGraphicFramePr>
            <p:cNvPr id="14341" name="Object 8"/>
            <p:cNvGraphicFramePr>
              <a:graphicFrameLocks noChangeAspect="1"/>
            </p:cNvGraphicFramePr>
            <p:nvPr/>
          </p:nvGraphicFramePr>
          <p:xfrm>
            <a:off x="1262063" y="3714750"/>
            <a:ext cx="2368550" cy="9953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6570" name="Equation" r:id="rId7" imgW="927000" imgH="393480" progId="">
                    <p:embed/>
                  </p:oleObj>
                </mc:Choice>
                <mc:Fallback>
                  <p:oleObj name="Equation" r:id="rId7" imgW="927000" imgH="393480" progId="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62063" y="3714750"/>
                          <a:ext cx="2368550" cy="99536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5" name="Object 7"/>
          <p:cNvGraphicFramePr>
            <a:graphicFrameLocks noChangeAspect="1"/>
          </p:cNvGraphicFramePr>
          <p:nvPr/>
        </p:nvGraphicFramePr>
        <p:xfrm>
          <a:off x="4283968" y="5445224"/>
          <a:ext cx="4305300" cy="104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71" name="Формула" r:id="rId9" imgW="1562040" imgH="393480" progId="Equation.3">
                  <p:embed/>
                </p:oleObj>
              </mc:Choice>
              <mc:Fallback>
                <p:oleObj name="Формула" r:id="rId9" imgW="1562040" imgH="3934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3968" y="5445224"/>
                        <a:ext cx="4305300" cy="1041400"/>
                      </a:xfrm>
                      <a:prstGeom prst="rect">
                        <a:avLst/>
                      </a:prstGeom>
                      <a:solidFill>
                        <a:srgbClr val="FFCC99"/>
                      </a:solidFill>
                      <a:ln w="38100">
                        <a:solidFill>
                          <a:srgbClr val="6600CC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99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99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9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5" grpId="0"/>
      <p:bldP spid="14" grpId="0"/>
      <p:bldP spid="15" grpId="0"/>
      <p:bldP spid="2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7" name="Rectangle 7"/>
          <p:cNvSpPr>
            <a:spLocks noChangeArrowheads="1"/>
          </p:cNvSpPr>
          <p:nvPr/>
        </p:nvSpPr>
        <p:spPr bwMode="auto">
          <a:xfrm>
            <a:off x="827584" y="1900684"/>
            <a:ext cx="7559675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800" b="1" i="1" dirty="0">
                <a:solidFill>
                  <a:srgbClr val="6600CC"/>
                </a:solidFill>
                <a:latin typeface="Bookman Old Style" pitchFamily="18" charset="0"/>
              </a:rPr>
              <a:t>Если в уравнении                                 перенести второй и третий члены в правую часть, то получим</a:t>
            </a: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619672" y="4005064"/>
            <a:ext cx="6211957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 dirty="0">
                <a:solidFill>
                  <a:srgbClr val="000099"/>
                </a:solidFill>
                <a:latin typeface="Bookman Old Style" pitchFamily="18" charset="0"/>
              </a:rPr>
              <a:t>Построим графики функций </a:t>
            </a:r>
            <a:r>
              <a:rPr lang="en-US" sz="2800" b="1" i="1" dirty="0">
                <a:solidFill>
                  <a:srgbClr val="000099"/>
                </a:solidFill>
                <a:latin typeface="Bookman Old Style" pitchFamily="18" charset="0"/>
              </a:rPr>
              <a:t> </a:t>
            </a:r>
            <a:endParaRPr lang="ru-RU" sz="2800" b="1" i="1" dirty="0">
              <a:solidFill>
                <a:srgbClr val="000099"/>
              </a:solidFill>
              <a:latin typeface="Bookman Old Style" pitchFamily="18" charset="0"/>
            </a:endParaRPr>
          </a:p>
          <a:p>
            <a:r>
              <a:rPr lang="ru-RU" sz="2800" b="1" i="1" dirty="0">
                <a:solidFill>
                  <a:srgbClr val="000099"/>
                </a:solidFill>
                <a:latin typeface="Bookman Old Style" pitchFamily="18" charset="0"/>
              </a:rPr>
              <a:t>                             и </a:t>
            </a:r>
          </a:p>
        </p:txBody>
      </p:sp>
      <p:sp>
        <p:nvSpPr>
          <p:cNvPr id="19465" name="Rectangle 10"/>
          <p:cNvSpPr>
            <a:spLocks noChangeArrowheads="1"/>
          </p:cNvSpPr>
          <p:nvPr/>
        </p:nvSpPr>
        <p:spPr bwMode="auto">
          <a:xfrm>
            <a:off x="0" y="318315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b="1" i="1">
              <a:latin typeface="Bookman Old Style" pitchFamily="18" charset="0"/>
            </a:endParaRPr>
          </a:p>
        </p:txBody>
      </p:sp>
      <p:sp>
        <p:nvSpPr>
          <p:cNvPr id="19466" name="Rectangle 12"/>
          <p:cNvSpPr>
            <a:spLocks noChangeArrowheads="1"/>
          </p:cNvSpPr>
          <p:nvPr/>
        </p:nvSpPr>
        <p:spPr bwMode="auto">
          <a:xfrm>
            <a:off x="0" y="318315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b="1" i="1">
              <a:latin typeface="Bookman Old Style" pitchFamily="18" charset="0"/>
            </a:endParaRPr>
          </a:p>
        </p:txBody>
      </p:sp>
      <p:sp>
        <p:nvSpPr>
          <p:cNvPr id="30733" name="Rectangle 13"/>
          <p:cNvSpPr>
            <a:spLocks noChangeArrowheads="1"/>
          </p:cNvSpPr>
          <p:nvPr/>
        </p:nvSpPr>
        <p:spPr bwMode="auto">
          <a:xfrm>
            <a:off x="251520" y="5085184"/>
            <a:ext cx="7848798" cy="892552"/>
          </a:xfrm>
          <a:prstGeom prst="rect">
            <a:avLst/>
          </a:prstGeom>
          <a:ln w="38100">
            <a:solidFill>
              <a:srgbClr val="652B91"/>
            </a:solidFill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r>
              <a:rPr lang="ru-RU" sz="2600" b="1" i="1" dirty="0">
                <a:solidFill>
                  <a:srgbClr val="000099"/>
                </a:solidFill>
                <a:latin typeface="Bookman Old Style" pitchFamily="18" charset="0"/>
              </a:rPr>
              <a:t>График первой функции – </a:t>
            </a:r>
            <a:r>
              <a:rPr lang="ru-RU" sz="2600" b="1" i="1" dirty="0">
                <a:solidFill>
                  <a:srgbClr val="C00000"/>
                </a:solidFill>
                <a:latin typeface="Bookman Old Style" pitchFamily="18" charset="0"/>
              </a:rPr>
              <a:t>парабола,</a:t>
            </a:r>
            <a:r>
              <a:rPr lang="ru-RU" sz="2600" b="1" i="1" dirty="0">
                <a:solidFill>
                  <a:srgbClr val="000099"/>
                </a:solidFill>
                <a:latin typeface="Bookman Old Style" pitchFamily="18" charset="0"/>
              </a:rPr>
              <a:t> проходящая через начало координат. </a:t>
            </a:r>
          </a:p>
        </p:txBody>
      </p:sp>
      <p:sp>
        <p:nvSpPr>
          <p:cNvPr id="12" name="AutoShape 4"/>
          <p:cNvSpPr>
            <a:spLocks noChangeArrowheads="1"/>
          </p:cNvSpPr>
          <p:nvPr/>
        </p:nvSpPr>
        <p:spPr bwMode="gray">
          <a:xfrm>
            <a:off x="251520" y="260648"/>
            <a:ext cx="3600400" cy="647700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rgbClr val="7030A0"/>
              </a:gs>
              <a:gs pos="50000">
                <a:srgbClr val="8A7CC6"/>
              </a:gs>
              <a:gs pos="100000">
                <a:srgbClr val="7030A0"/>
              </a:gs>
            </a:gsLst>
            <a:lin ang="5400000" scaled="1"/>
          </a:gradFill>
          <a:ln w="28575">
            <a:solidFill>
              <a:srgbClr val="FFFFFF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r>
              <a:rPr lang="ru-RU" sz="2800" b="1" i="1" dirty="0" smtClean="0">
                <a:solidFill>
                  <a:srgbClr val="FFFFFF"/>
                </a:solidFill>
                <a:latin typeface="Bookman Old Style" pitchFamily="18" charset="0"/>
              </a:rPr>
              <a:t>Способ №7:</a:t>
            </a:r>
            <a:endParaRPr lang="en-US" sz="2800" b="1" i="1" dirty="0">
              <a:solidFill>
                <a:srgbClr val="FFFFFF"/>
              </a:solidFill>
              <a:latin typeface="Bookman Old Style" pitchFamily="18" charset="0"/>
            </a:endParaRPr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2699792" y="620688"/>
            <a:ext cx="6192688" cy="936104"/>
          </a:xfrm>
          <a:prstGeom prst="rect">
            <a:avLst/>
          </a:prstGeom>
          <a:gradFill rotWithShape="1">
            <a:gsLst>
              <a:gs pos="0">
                <a:srgbClr val="99FFCC"/>
              </a:gs>
              <a:gs pos="50000">
                <a:srgbClr val="99FFCC">
                  <a:gamma/>
                  <a:tint val="0"/>
                  <a:invGamma/>
                </a:srgbClr>
              </a:gs>
              <a:gs pos="100000">
                <a:srgbClr val="99FFCC"/>
              </a:gs>
            </a:gsLst>
            <a:lin ang="5400000" scaled="1"/>
          </a:gradFill>
          <a:ln w="38100">
            <a:solidFill>
              <a:srgbClr val="7030A0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/>
            <a:r>
              <a:rPr lang="ru-RU" sz="2400" b="1" i="1" dirty="0" smtClean="0">
                <a:solidFill>
                  <a:srgbClr val="C00000"/>
                </a:solidFill>
                <a:latin typeface="Bookman Old Style" pitchFamily="18" charset="0"/>
              </a:rPr>
              <a:t>Графическое решение </a:t>
            </a:r>
          </a:p>
          <a:p>
            <a:pPr algn="ctr"/>
            <a:r>
              <a:rPr lang="ru-RU" sz="2400" b="1" i="1" dirty="0" smtClean="0">
                <a:solidFill>
                  <a:srgbClr val="C00000"/>
                </a:solidFill>
                <a:latin typeface="Bookman Old Style" pitchFamily="18" charset="0"/>
              </a:rPr>
              <a:t>квадратного уравнения.</a:t>
            </a:r>
            <a:endParaRPr lang="ru-RU" sz="2400" b="1" i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572000" y="1628800"/>
            <a:ext cx="3967754" cy="707886"/>
          </a:xfrm>
          <a:prstGeom prst="rect">
            <a:avLst/>
          </a:prstGeom>
          <a:solidFill>
            <a:srgbClr val="FFFF66"/>
          </a:solidFill>
          <a:ln w="28575">
            <a:solidFill>
              <a:srgbClr val="652B91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ru-RU" sz="4000" b="1" i="1" dirty="0" smtClean="0">
                <a:solidFill>
                  <a:srgbClr val="7030A0"/>
                </a:solidFill>
                <a:latin typeface="Bookman Old Style" pitchFamily="18" charset="0"/>
              </a:rPr>
              <a:t>ах</a:t>
            </a:r>
            <a:r>
              <a:rPr lang="en-US" sz="4000" b="1" i="1" baseline="30000" dirty="0" smtClean="0">
                <a:solidFill>
                  <a:srgbClr val="7030A0"/>
                </a:solidFill>
                <a:latin typeface="Bookman Old Style" pitchFamily="18" charset="0"/>
              </a:rPr>
              <a:t>2</a:t>
            </a:r>
            <a:r>
              <a:rPr lang="en-US" sz="4000" b="1" i="1" dirty="0" smtClean="0">
                <a:solidFill>
                  <a:srgbClr val="7030A0"/>
                </a:solidFill>
                <a:latin typeface="Bookman Old Style" pitchFamily="18" charset="0"/>
              </a:rPr>
              <a:t> </a:t>
            </a:r>
            <a:r>
              <a:rPr lang="ru-RU" sz="4000" b="1" i="1" dirty="0" smtClean="0">
                <a:solidFill>
                  <a:srgbClr val="7030A0"/>
                </a:solidFill>
                <a:latin typeface="Bookman Old Style" pitchFamily="18" charset="0"/>
              </a:rPr>
              <a:t>+</a:t>
            </a:r>
            <a:r>
              <a:rPr lang="en-US" sz="4000" b="1" i="1" dirty="0" smtClean="0">
                <a:solidFill>
                  <a:srgbClr val="7030A0"/>
                </a:solidFill>
                <a:latin typeface="Bookman Old Style" pitchFamily="18" charset="0"/>
              </a:rPr>
              <a:t>b</a:t>
            </a:r>
            <a:r>
              <a:rPr lang="ru-RU" sz="4000" b="1" i="1" dirty="0" err="1" smtClean="0">
                <a:solidFill>
                  <a:srgbClr val="7030A0"/>
                </a:solidFill>
                <a:latin typeface="Bookman Old Style" pitchFamily="18" charset="0"/>
              </a:rPr>
              <a:t>х</a:t>
            </a:r>
            <a:r>
              <a:rPr lang="en-US" sz="4000" b="1" i="1" dirty="0" smtClean="0">
                <a:solidFill>
                  <a:srgbClr val="7030A0"/>
                </a:solidFill>
                <a:latin typeface="Bookman Old Style" pitchFamily="18" charset="0"/>
              </a:rPr>
              <a:t> +</a:t>
            </a:r>
            <a:r>
              <a:rPr lang="ru-RU" sz="4000" b="1" i="1" dirty="0" smtClean="0">
                <a:solidFill>
                  <a:srgbClr val="7030A0"/>
                </a:solidFill>
                <a:latin typeface="Bookman Old Style" pitchFamily="18" charset="0"/>
              </a:rPr>
              <a:t>с </a:t>
            </a:r>
            <a:r>
              <a:rPr lang="en-US" sz="4000" b="1" i="1" dirty="0" smtClean="0">
                <a:solidFill>
                  <a:srgbClr val="7030A0"/>
                </a:solidFill>
                <a:latin typeface="Bookman Old Style" pitchFamily="18" charset="0"/>
              </a:rPr>
              <a:t>=</a:t>
            </a:r>
            <a:r>
              <a:rPr lang="ru-RU" sz="4000" b="1" i="1" dirty="0" smtClean="0">
                <a:solidFill>
                  <a:srgbClr val="7030A0"/>
                </a:solidFill>
                <a:latin typeface="Bookman Old Style" pitchFamily="18" charset="0"/>
              </a:rPr>
              <a:t> </a:t>
            </a:r>
            <a:r>
              <a:rPr lang="en-US" sz="4000" b="1" i="1" dirty="0" smtClean="0">
                <a:solidFill>
                  <a:srgbClr val="7030A0"/>
                </a:solidFill>
                <a:latin typeface="Bookman Old Style" pitchFamily="18" charset="0"/>
              </a:rPr>
              <a:t>0</a:t>
            </a:r>
            <a:endParaRPr lang="ru-RU" sz="4000" b="1" i="1" dirty="0">
              <a:solidFill>
                <a:srgbClr val="7030A0"/>
              </a:solidFill>
              <a:latin typeface="Bookman Old Style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283968" y="3284984"/>
            <a:ext cx="396775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ru-RU" sz="4000" b="1" i="1" dirty="0" smtClean="0">
                <a:solidFill>
                  <a:srgbClr val="7030A0"/>
                </a:solidFill>
                <a:latin typeface="Bookman Old Style" pitchFamily="18" charset="0"/>
              </a:rPr>
              <a:t>ах</a:t>
            </a:r>
            <a:r>
              <a:rPr lang="en-US" sz="4000" b="1" i="1" baseline="30000" dirty="0" smtClean="0">
                <a:solidFill>
                  <a:srgbClr val="7030A0"/>
                </a:solidFill>
                <a:latin typeface="Bookman Old Style" pitchFamily="18" charset="0"/>
              </a:rPr>
              <a:t>2</a:t>
            </a:r>
            <a:r>
              <a:rPr lang="en-US" sz="4000" b="1" i="1" dirty="0" smtClean="0">
                <a:solidFill>
                  <a:srgbClr val="7030A0"/>
                </a:solidFill>
                <a:latin typeface="Bookman Old Style" pitchFamily="18" charset="0"/>
              </a:rPr>
              <a:t> </a:t>
            </a:r>
            <a:r>
              <a:rPr lang="ru-RU" sz="4000" b="1" i="1" dirty="0" smtClean="0">
                <a:solidFill>
                  <a:srgbClr val="7030A0"/>
                </a:solidFill>
                <a:latin typeface="Bookman Old Style" pitchFamily="18" charset="0"/>
              </a:rPr>
              <a:t>= </a:t>
            </a:r>
            <a:r>
              <a:rPr lang="en-US" sz="4000" b="1" i="1" dirty="0" smtClean="0">
                <a:solidFill>
                  <a:srgbClr val="7030A0"/>
                </a:solidFill>
                <a:latin typeface="Bookman Old Style" pitchFamily="18" charset="0"/>
              </a:rPr>
              <a:t>− b</a:t>
            </a:r>
            <a:r>
              <a:rPr lang="ru-RU" sz="4000" b="1" i="1" dirty="0" err="1" smtClean="0">
                <a:solidFill>
                  <a:srgbClr val="7030A0"/>
                </a:solidFill>
                <a:latin typeface="Bookman Old Style" pitchFamily="18" charset="0"/>
              </a:rPr>
              <a:t>х</a:t>
            </a:r>
            <a:r>
              <a:rPr lang="en-US" sz="4000" b="1" i="1" dirty="0" smtClean="0">
                <a:solidFill>
                  <a:srgbClr val="7030A0"/>
                </a:solidFill>
                <a:latin typeface="Bookman Old Style" pitchFamily="18" charset="0"/>
              </a:rPr>
              <a:t> − </a:t>
            </a:r>
            <a:r>
              <a:rPr lang="ru-RU" sz="4000" b="1" i="1" dirty="0" smtClean="0">
                <a:solidFill>
                  <a:srgbClr val="7030A0"/>
                </a:solidFill>
                <a:latin typeface="Bookman Old Style" pitchFamily="18" charset="0"/>
              </a:rPr>
              <a:t>с </a:t>
            </a:r>
            <a:endParaRPr lang="ru-RU" sz="4000" b="1" i="1" dirty="0">
              <a:solidFill>
                <a:srgbClr val="7030A0"/>
              </a:solidFill>
              <a:latin typeface="Bookman Old Style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915816" y="4365104"/>
            <a:ext cx="204895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ru-RU" sz="4000" b="1" i="1" dirty="0" err="1" smtClean="0">
                <a:solidFill>
                  <a:srgbClr val="C00000"/>
                </a:solidFill>
                <a:latin typeface="Bookman Old Style" pitchFamily="18" charset="0"/>
              </a:rPr>
              <a:t>у=</a:t>
            </a:r>
            <a:r>
              <a:rPr lang="ru-RU" sz="4000" b="1" i="1" dirty="0" smtClean="0">
                <a:solidFill>
                  <a:srgbClr val="C00000"/>
                </a:solidFill>
                <a:latin typeface="Bookman Old Style" pitchFamily="18" charset="0"/>
              </a:rPr>
              <a:t> ах</a:t>
            </a:r>
            <a:r>
              <a:rPr lang="en-US" sz="4000" b="1" i="1" baseline="30000" dirty="0" smtClean="0">
                <a:solidFill>
                  <a:srgbClr val="C00000"/>
                </a:solidFill>
                <a:latin typeface="Bookman Old Style" pitchFamily="18" charset="0"/>
              </a:rPr>
              <a:t>2</a:t>
            </a:r>
            <a:r>
              <a:rPr lang="ru-RU" sz="4000" b="1" i="1" dirty="0" smtClean="0">
                <a:solidFill>
                  <a:srgbClr val="C00000"/>
                </a:solidFill>
                <a:latin typeface="Bookman Old Style" pitchFamily="18" charset="0"/>
              </a:rPr>
              <a:t> </a:t>
            </a:r>
            <a:endParaRPr lang="ru-RU" sz="4000" b="1" i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5580112" y="4377298"/>
            <a:ext cx="323518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ru-RU" sz="4000" b="1" i="1" dirty="0" smtClean="0">
                <a:solidFill>
                  <a:srgbClr val="C00000"/>
                </a:solidFill>
                <a:latin typeface="Bookman Old Style" pitchFamily="18" charset="0"/>
              </a:rPr>
              <a:t>у = </a:t>
            </a:r>
            <a:r>
              <a:rPr lang="en-US" sz="4000" b="1" i="1" dirty="0" smtClean="0">
                <a:solidFill>
                  <a:srgbClr val="C00000"/>
                </a:solidFill>
                <a:latin typeface="Bookman Old Style" pitchFamily="18" charset="0"/>
              </a:rPr>
              <a:t>−b</a:t>
            </a:r>
            <a:r>
              <a:rPr lang="ru-RU" sz="4000" b="1" i="1" dirty="0" err="1" smtClean="0">
                <a:solidFill>
                  <a:srgbClr val="C00000"/>
                </a:solidFill>
                <a:latin typeface="Bookman Old Style" pitchFamily="18" charset="0"/>
              </a:rPr>
              <a:t>х</a:t>
            </a:r>
            <a:r>
              <a:rPr lang="en-US" sz="4000" b="1" i="1" dirty="0" smtClean="0">
                <a:solidFill>
                  <a:srgbClr val="C00000"/>
                </a:solidFill>
                <a:latin typeface="Bookman Old Style" pitchFamily="18" charset="0"/>
              </a:rPr>
              <a:t> − </a:t>
            </a:r>
            <a:r>
              <a:rPr lang="ru-RU" sz="4000" b="1" i="1" dirty="0" smtClean="0">
                <a:solidFill>
                  <a:srgbClr val="C00000"/>
                </a:solidFill>
                <a:latin typeface="Bookman Old Style" pitchFamily="18" charset="0"/>
              </a:rPr>
              <a:t>с </a:t>
            </a:r>
            <a:endParaRPr lang="ru-RU" sz="4000" b="1" i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21" name="Rectangle 13"/>
          <p:cNvSpPr>
            <a:spLocks noChangeArrowheads="1"/>
          </p:cNvSpPr>
          <p:nvPr/>
        </p:nvSpPr>
        <p:spPr bwMode="auto">
          <a:xfrm>
            <a:off x="683568" y="6093296"/>
            <a:ext cx="7848798" cy="492443"/>
          </a:xfrm>
          <a:prstGeom prst="rect">
            <a:avLst/>
          </a:prstGeom>
          <a:ln w="38100">
            <a:solidFill>
              <a:srgbClr val="652B91"/>
            </a:solidFill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r>
              <a:rPr lang="ru-RU" sz="2600" b="1" i="1" dirty="0" smtClean="0">
                <a:solidFill>
                  <a:srgbClr val="002060"/>
                </a:solidFill>
                <a:latin typeface="Bookman Old Style" pitchFamily="18" charset="0"/>
              </a:rPr>
              <a:t>График </a:t>
            </a:r>
            <a:r>
              <a:rPr lang="ru-RU" sz="2600" b="1" i="1" dirty="0">
                <a:solidFill>
                  <a:srgbClr val="002060"/>
                </a:solidFill>
                <a:latin typeface="Bookman Old Style" pitchFamily="18" charset="0"/>
              </a:rPr>
              <a:t>второй функции – </a:t>
            </a:r>
            <a:r>
              <a:rPr lang="ru-RU" sz="2600" b="1" i="1" dirty="0">
                <a:solidFill>
                  <a:srgbClr val="C00000"/>
                </a:solidFill>
                <a:latin typeface="Bookman Old Style" pitchFamily="18" charset="0"/>
              </a:rPr>
              <a:t>прямая.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0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07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07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0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7" grpId="0"/>
      <p:bldP spid="9" grpId="0"/>
      <p:bldP spid="30733" grpId="0" animBg="1"/>
      <p:bldP spid="15" grpId="0" animBg="1"/>
      <p:bldP spid="16" grpId="0"/>
      <p:bldP spid="18" grpId="0"/>
      <p:bldP spid="20" grpId="0"/>
      <p:bldP spid="2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809006"/>
            <a:ext cx="3671888" cy="3716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8373" name="Rectangle 5"/>
          <p:cNvSpPr>
            <a:spLocks noChangeArrowheads="1"/>
          </p:cNvSpPr>
          <p:nvPr/>
        </p:nvSpPr>
        <p:spPr bwMode="auto">
          <a:xfrm>
            <a:off x="251520" y="2257708"/>
            <a:ext cx="54737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800" b="1" i="1" dirty="0">
                <a:solidFill>
                  <a:srgbClr val="6600CC"/>
                </a:solidFill>
                <a:latin typeface="Bookman Old Style" pitchFamily="18" charset="0"/>
              </a:rPr>
              <a:t>Запишем уравнение в виде  </a:t>
            </a:r>
          </a:p>
        </p:txBody>
      </p:sp>
      <p:sp>
        <p:nvSpPr>
          <p:cNvPr id="58376" name="Rectangle 8"/>
          <p:cNvSpPr>
            <a:spLocks noChangeArrowheads="1"/>
          </p:cNvSpPr>
          <p:nvPr/>
        </p:nvSpPr>
        <p:spPr bwMode="auto">
          <a:xfrm>
            <a:off x="3995936" y="2796897"/>
            <a:ext cx="4032448" cy="129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ru-RU" sz="2600" b="1" i="1" dirty="0">
                <a:solidFill>
                  <a:srgbClr val="0033CC"/>
                </a:solidFill>
                <a:latin typeface="Bookman Old Style" pitchFamily="18" charset="0"/>
              </a:rPr>
              <a:t>Построим параболу                </a:t>
            </a:r>
            <a:endParaRPr lang="ru-RU" sz="2600" b="1" i="1" dirty="0" smtClean="0">
              <a:solidFill>
                <a:srgbClr val="0033CC"/>
              </a:solidFill>
              <a:latin typeface="Bookman Old Style" pitchFamily="18" charset="0"/>
            </a:endParaRPr>
          </a:p>
          <a:p>
            <a:endParaRPr lang="ru-RU" sz="2600" b="1" i="1" dirty="0" smtClean="0">
              <a:solidFill>
                <a:srgbClr val="0033CC"/>
              </a:solidFill>
              <a:latin typeface="Bookman Old Style" pitchFamily="18" charset="0"/>
            </a:endParaRPr>
          </a:p>
          <a:p>
            <a:r>
              <a:rPr lang="ru-RU" sz="2600" b="1" i="1" dirty="0" smtClean="0">
                <a:solidFill>
                  <a:srgbClr val="0033CC"/>
                </a:solidFill>
                <a:latin typeface="Bookman Old Style" pitchFamily="18" charset="0"/>
              </a:rPr>
              <a:t>и  прямую  </a:t>
            </a:r>
            <a:endParaRPr lang="ru-RU" sz="2600" b="1" i="1" dirty="0">
              <a:solidFill>
                <a:srgbClr val="0033CC"/>
              </a:solidFill>
              <a:latin typeface="Bookman Old Style" pitchFamily="18" charset="0"/>
            </a:endParaRPr>
          </a:p>
        </p:txBody>
      </p:sp>
      <p:cxnSp>
        <p:nvCxnSpPr>
          <p:cNvPr id="15" name="Прямая со стрелкой 14"/>
          <p:cNvCxnSpPr/>
          <p:nvPr/>
        </p:nvCxnSpPr>
        <p:spPr>
          <a:xfrm>
            <a:off x="396553" y="4752106"/>
            <a:ext cx="360045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5400000" flipH="1" flipV="1">
            <a:off x="263997" y="4684637"/>
            <a:ext cx="360045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7" name="TextBox 38"/>
          <p:cNvSpPr txBox="1">
            <a:spLocks noChangeArrowheads="1"/>
          </p:cNvSpPr>
          <p:nvPr/>
        </p:nvSpPr>
        <p:spPr bwMode="auto">
          <a:xfrm>
            <a:off x="1547491" y="2951881"/>
            <a:ext cx="32252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i="1">
                <a:latin typeface="Bookman Old Style" pitchFamily="18" charset="0"/>
              </a:rPr>
              <a:t>у</a:t>
            </a:r>
          </a:p>
        </p:txBody>
      </p:sp>
      <p:sp>
        <p:nvSpPr>
          <p:cNvPr id="18" name="Прямоугольник 39"/>
          <p:cNvSpPr>
            <a:spLocks noChangeArrowheads="1"/>
          </p:cNvSpPr>
          <p:nvPr/>
        </p:nvSpPr>
        <p:spPr bwMode="auto">
          <a:xfrm>
            <a:off x="3635053" y="4814019"/>
            <a:ext cx="32733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i="1">
                <a:latin typeface="Bookman Old Style" pitchFamily="18" charset="0"/>
              </a:rPr>
              <a:t>х</a:t>
            </a: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 rot="5400000">
            <a:off x="489422" y="3816275"/>
            <a:ext cx="3362325" cy="1785937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3" name="Freeform 7"/>
          <p:cNvSpPr>
            <a:spLocks/>
          </p:cNvSpPr>
          <p:nvPr/>
        </p:nvSpPr>
        <p:spPr bwMode="auto">
          <a:xfrm>
            <a:off x="1420491" y="2956644"/>
            <a:ext cx="1422400" cy="1795462"/>
          </a:xfrm>
          <a:custGeom>
            <a:avLst/>
            <a:gdLst>
              <a:gd name="T0" fmla="*/ 0 w 1217"/>
              <a:gd name="T1" fmla="*/ 2147483647 h 1471"/>
              <a:gd name="T2" fmla="*/ 2147483647 w 1217"/>
              <a:gd name="T3" fmla="*/ 2147483647 h 1471"/>
              <a:gd name="T4" fmla="*/ 2147483647 w 1217"/>
              <a:gd name="T5" fmla="*/ 2147483647 h 1471"/>
              <a:gd name="T6" fmla="*/ 2147483647 w 1217"/>
              <a:gd name="T7" fmla="*/ 2147483647 h 1471"/>
              <a:gd name="T8" fmla="*/ 0 60000 65536"/>
              <a:gd name="T9" fmla="*/ 0 60000 65536"/>
              <a:gd name="T10" fmla="*/ 0 60000 65536"/>
              <a:gd name="T11" fmla="*/ 0 60000 65536"/>
              <a:gd name="T12" fmla="*/ 0 w 1217"/>
              <a:gd name="T13" fmla="*/ 0 h 1471"/>
              <a:gd name="T14" fmla="*/ 1217 w 1217"/>
              <a:gd name="T15" fmla="*/ 1471 h 147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17" h="1471">
                <a:moveTo>
                  <a:pt x="0" y="179"/>
                </a:moveTo>
                <a:cubicBezTo>
                  <a:pt x="185" y="815"/>
                  <a:pt x="371" y="1452"/>
                  <a:pt x="558" y="1462"/>
                </a:cubicBezTo>
                <a:cubicBezTo>
                  <a:pt x="745" y="1471"/>
                  <a:pt x="1015" y="468"/>
                  <a:pt x="1116" y="234"/>
                </a:cubicBezTo>
                <a:cubicBezTo>
                  <a:pt x="1217" y="0"/>
                  <a:pt x="1156" y="95"/>
                  <a:pt x="1166" y="58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 b="1" i="1">
              <a:latin typeface="Bookman Old Style" pitchFamily="18" charset="0"/>
            </a:endParaRPr>
          </a:p>
        </p:txBody>
      </p:sp>
      <p:sp>
        <p:nvSpPr>
          <p:cNvPr id="26" name="Блок-схема: узел 25"/>
          <p:cNvSpPr/>
          <p:nvPr/>
        </p:nvSpPr>
        <p:spPr>
          <a:xfrm>
            <a:off x="2196778" y="4464769"/>
            <a:ext cx="142875" cy="144462"/>
          </a:xfrm>
          <a:prstGeom prst="flowChartConnector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b="1" i="1">
              <a:latin typeface="Bookman Old Style" pitchFamily="18" charset="0"/>
            </a:endParaRPr>
          </a:p>
        </p:txBody>
      </p:sp>
      <p:sp>
        <p:nvSpPr>
          <p:cNvPr id="58381" name="Rectangle 13"/>
          <p:cNvSpPr>
            <a:spLocks noChangeArrowheads="1"/>
          </p:cNvSpPr>
          <p:nvPr/>
        </p:nvSpPr>
        <p:spPr bwMode="auto">
          <a:xfrm>
            <a:off x="4355976" y="4558769"/>
            <a:ext cx="4320480" cy="1246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ru-RU" sz="2500" b="1" i="1" dirty="0">
                <a:solidFill>
                  <a:srgbClr val="0033CC"/>
                </a:solidFill>
                <a:latin typeface="Bookman Old Style" pitchFamily="18" charset="0"/>
              </a:rPr>
              <a:t>Прямая и парабола пересекаются в точке  с абсциссой  </a:t>
            </a:r>
            <a:r>
              <a:rPr lang="ru-RU" sz="2500" b="1" i="1" dirty="0" err="1">
                <a:solidFill>
                  <a:srgbClr val="0033CC"/>
                </a:solidFill>
                <a:latin typeface="Bookman Old Style" pitchFamily="18" charset="0"/>
              </a:rPr>
              <a:t>х</a:t>
            </a:r>
            <a:r>
              <a:rPr lang="ru-RU" sz="2500" b="1" i="1" dirty="0">
                <a:solidFill>
                  <a:srgbClr val="0033CC"/>
                </a:solidFill>
                <a:latin typeface="Bookman Old Style" pitchFamily="18" charset="0"/>
              </a:rPr>
              <a:t> =1.</a:t>
            </a:r>
          </a:p>
        </p:txBody>
      </p:sp>
      <p:sp>
        <p:nvSpPr>
          <p:cNvPr id="21" name="Rectangle 13"/>
          <p:cNvSpPr>
            <a:spLocks noChangeArrowheads="1"/>
          </p:cNvSpPr>
          <p:nvPr/>
        </p:nvSpPr>
        <p:spPr bwMode="auto">
          <a:xfrm>
            <a:off x="5796136" y="5805264"/>
            <a:ext cx="22145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800" b="1" i="1" dirty="0">
                <a:solidFill>
                  <a:srgbClr val="C00000"/>
                </a:solidFill>
                <a:latin typeface="Bookman Old Style" pitchFamily="18" charset="0"/>
              </a:rPr>
              <a:t>Ответ: 1.</a:t>
            </a:r>
          </a:p>
        </p:txBody>
      </p:sp>
      <p:sp>
        <p:nvSpPr>
          <p:cNvPr id="22" name="AutoShape 4"/>
          <p:cNvSpPr>
            <a:spLocks noChangeArrowheads="1"/>
          </p:cNvSpPr>
          <p:nvPr/>
        </p:nvSpPr>
        <p:spPr bwMode="gray">
          <a:xfrm>
            <a:off x="251520" y="260648"/>
            <a:ext cx="3600400" cy="647700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rgbClr val="7030A0"/>
              </a:gs>
              <a:gs pos="50000">
                <a:srgbClr val="8A7CC6"/>
              </a:gs>
              <a:gs pos="100000">
                <a:srgbClr val="7030A0"/>
              </a:gs>
            </a:gsLst>
            <a:lin ang="5400000" scaled="1"/>
          </a:gradFill>
          <a:ln w="28575">
            <a:solidFill>
              <a:srgbClr val="FFFFFF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r>
              <a:rPr lang="ru-RU" sz="2800" b="1" i="1" dirty="0" smtClean="0">
                <a:solidFill>
                  <a:srgbClr val="FFFFFF"/>
                </a:solidFill>
                <a:latin typeface="Bookman Old Style" pitchFamily="18" charset="0"/>
              </a:rPr>
              <a:t>Способ №7:</a:t>
            </a:r>
            <a:endParaRPr lang="en-US" sz="2800" b="1" i="1" dirty="0">
              <a:solidFill>
                <a:srgbClr val="FFFFFF"/>
              </a:solidFill>
              <a:latin typeface="Bookman Old Style" pitchFamily="18" charset="0"/>
            </a:endParaRPr>
          </a:p>
        </p:txBody>
      </p:sp>
      <p:sp>
        <p:nvSpPr>
          <p:cNvPr id="24" name="Rectangle 8"/>
          <p:cNvSpPr>
            <a:spLocks noChangeArrowheads="1"/>
          </p:cNvSpPr>
          <p:nvPr/>
        </p:nvSpPr>
        <p:spPr bwMode="auto">
          <a:xfrm>
            <a:off x="2699792" y="620688"/>
            <a:ext cx="6192688" cy="648072"/>
          </a:xfrm>
          <a:prstGeom prst="rect">
            <a:avLst/>
          </a:prstGeom>
          <a:gradFill rotWithShape="1">
            <a:gsLst>
              <a:gs pos="0">
                <a:srgbClr val="99FFCC"/>
              </a:gs>
              <a:gs pos="50000">
                <a:srgbClr val="99FFCC">
                  <a:gamma/>
                  <a:tint val="0"/>
                  <a:invGamma/>
                </a:srgbClr>
              </a:gs>
              <a:gs pos="100000">
                <a:srgbClr val="99FFCC"/>
              </a:gs>
            </a:gsLst>
            <a:lin ang="5400000" scaled="1"/>
          </a:gradFill>
          <a:ln w="38100">
            <a:solidFill>
              <a:srgbClr val="7030A0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/>
            <a:r>
              <a:rPr lang="ru-RU" sz="2600" b="1" i="1" dirty="0" smtClean="0">
                <a:solidFill>
                  <a:srgbClr val="C00000"/>
                </a:solidFill>
                <a:latin typeface="Bookman Old Style" pitchFamily="18" charset="0"/>
              </a:rPr>
              <a:t>Решить графически   уравнение 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3498104" y="1340768"/>
            <a:ext cx="445827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ru-RU" sz="4400" b="1" i="1" dirty="0" err="1" smtClean="0">
                <a:solidFill>
                  <a:srgbClr val="7030A0"/>
                </a:solidFill>
                <a:latin typeface="Bookman Old Style" pitchFamily="18" charset="0"/>
              </a:rPr>
              <a:t>х</a:t>
            </a:r>
            <a:r>
              <a:rPr lang="en-US" sz="4400" b="1" i="1" baseline="30000" dirty="0" smtClean="0">
                <a:solidFill>
                  <a:srgbClr val="7030A0"/>
                </a:solidFill>
                <a:latin typeface="Bookman Old Style" pitchFamily="18" charset="0"/>
              </a:rPr>
              <a:t>2</a:t>
            </a:r>
            <a:r>
              <a:rPr lang="en-US" sz="4400" b="1" i="1" dirty="0" smtClean="0">
                <a:solidFill>
                  <a:srgbClr val="7030A0"/>
                </a:solidFill>
                <a:latin typeface="Bookman Old Style" pitchFamily="18" charset="0"/>
              </a:rPr>
              <a:t> − </a:t>
            </a:r>
            <a:r>
              <a:rPr lang="ru-RU" sz="4400" b="1" i="1" dirty="0" smtClean="0">
                <a:solidFill>
                  <a:srgbClr val="7030A0"/>
                </a:solidFill>
                <a:latin typeface="Bookman Old Style" pitchFamily="18" charset="0"/>
              </a:rPr>
              <a:t>2х</a:t>
            </a:r>
            <a:r>
              <a:rPr lang="en-US" sz="4400" b="1" i="1" dirty="0" smtClean="0">
                <a:solidFill>
                  <a:srgbClr val="7030A0"/>
                </a:solidFill>
                <a:latin typeface="Bookman Old Style" pitchFamily="18" charset="0"/>
              </a:rPr>
              <a:t> + </a:t>
            </a:r>
            <a:r>
              <a:rPr lang="ru-RU" sz="4400" b="1" i="1" dirty="0" smtClean="0">
                <a:solidFill>
                  <a:srgbClr val="7030A0"/>
                </a:solidFill>
                <a:latin typeface="Bookman Old Style" pitchFamily="18" charset="0"/>
              </a:rPr>
              <a:t>1</a:t>
            </a:r>
            <a:r>
              <a:rPr lang="en-US" sz="4400" b="1" i="1" dirty="0" smtClean="0">
                <a:solidFill>
                  <a:srgbClr val="7030A0"/>
                </a:solidFill>
                <a:latin typeface="Bookman Old Style" pitchFamily="18" charset="0"/>
              </a:rPr>
              <a:t> = 0</a:t>
            </a:r>
            <a:endParaRPr lang="ru-RU" sz="4400" b="1" i="1" dirty="0">
              <a:solidFill>
                <a:srgbClr val="7030A0"/>
              </a:solidFill>
              <a:latin typeface="Bookman Old Style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5857929" y="2072461"/>
            <a:ext cx="289053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ru-RU" sz="4000" b="1" i="1" dirty="0" err="1" smtClean="0">
                <a:solidFill>
                  <a:srgbClr val="7030A0"/>
                </a:solidFill>
                <a:latin typeface="Bookman Old Style" pitchFamily="18" charset="0"/>
              </a:rPr>
              <a:t>х</a:t>
            </a:r>
            <a:r>
              <a:rPr lang="en-US" sz="4000" b="1" i="1" baseline="30000" dirty="0" smtClean="0">
                <a:solidFill>
                  <a:srgbClr val="7030A0"/>
                </a:solidFill>
                <a:latin typeface="Bookman Old Style" pitchFamily="18" charset="0"/>
              </a:rPr>
              <a:t>2</a:t>
            </a:r>
            <a:r>
              <a:rPr lang="en-US" sz="4000" b="1" i="1" dirty="0" smtClean="0">
                <a:solidFill>
                  <a:srgbClr val="7030A0"/>
                </a:solidFill>
                <a:latin typeface="Bookman Old Style" pitchFamily="18" charset="0"/>
              </a:rPr>
              <a:t> </a:t>
            </a:r>
            <a:r>
              <a:rPr lang="ru-RU" sz="4000" b="1" i="1" dirty="0" smtClean="0">
                <a:solidFill>
                  <a:srgbClr val="7030A0"/>
                </a:solidFill>
                <a:latin typeface="Bookman Old Style" pitchFamily="18" charset="0"/>
              </a:rPr>
              <a:t>= 2х</a:t>
            </a:r>
            <a:r>
              <a:rPr lang="en-US" sz="4000" b="1" i="1" dirty="0" smtClean="0">
                <a:solidFill>
                  <a:srgbClr val="7030A0"/>
                </a:solidFill>
                <a:latin typeface="Bookman Old Style" pitchFamily="18" charset="0"/>
              </a:rPr>
              <a:t> −</a:t>
            </a:r>
            <a:r>
              <a:rPr lang="ru-RU" sz="4000" b="1" i="1" dirty="0" smtClean="0">
                <a:solidFill>
                  <a:srgbClr val="7030A0"/>
                </a:solidFill>
                <a:latin typeface="Bookman Old Style" pitchFamily="18" charset="0"/>
              </a:rPr>
              <a:t>1</a:t>
            </a:r>
            <a:endParaRPr lang="ru-RU" sz="4000" b="1" i="1" dirty="0">
              <a:solidFill>
                <a:srgbClr val="7030A0"/>
              </a:solidFill>
              <a:latin typeface="Bookman Old Style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6982016" y="3140968"/>
            <a:ext cx="155042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ru-RU" sz="3600" b="1" i="1" dirty="0" err="1" smtClean="0">
                <a:solidFill>
                  <a:srgbClr val="C00000"/>
                </a:solidFill>
                <a:latin typeface="Bookman Old Style" pitchFamily="18" charset="0"/>
              </a:rPr>
              <a:t>у=</a:t>
            </a:r>
            <a:r>
              <a:rPr lang="ru-RU" sz="3600" b="1" i="1" dirty="0" smtClean="0">
                <a:solidFill>
                  <a:srgbClr val="C00000"/>
                </a:solidFill>
                <a:latin typeface="Bookman Old Style" pitchFamily="18" charset="0"/>
              </a:rPr>
              <a:t> </a:t>
            </a:r>
            <a:r>
              <a:rPr lang="ru-RU" sz="3600" b="1" i="1" dirty="0" err="1" smtClean="0">
                <a:solidFill>
                  <a:srgbClr val="C00000"/>
                </a:solidFill>
                <a:latin typeface="Bookman Old Style" pitchFamily="18" charset="0"/>
              </a:rPr>
              <a:t>х</a:t>
            </a:r>
            <a:r>
              <a:rPr lang="en-US" sz="3600" b="1" i="1" baseline="30000" dirty="0" smtClean="0">
                <a:solidFill>
                  <a:srgbClr val="C00000"/>
                </a:solidFill>
                <a:latin typeface="Bookman Old Style" pitchFamily="18" charset="0"/>
              </a:rPr>
              <a:t>2</a:t>
            </a:r>
            <a:r>
              <a:rPr lang="ru-RU" sz="3600" b="1" i="1" dirty="0" smtClean="0">
                <a:solidFill>
                  <a:srgbClr val="C00000"/>
                </a:solidFill>
                <a:latin typeface="Bookman Old Style" pitchFamily="18" charset="0"/>
              </a:rPr>
              <a:t> </a:t>
            </a:r>
            <a:endParaRPr lang="ru-RU" sz="3600" b="1" i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5796136" y="3862789"/>
            <a:ext cx="271741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ru-RU" sz="3600" b="1" i="1" dirty="0" smtClean="0">
                <a:solidFill>
                  <a:srgbClr val="C00000"/>
                </a:solidFill>
                <a:latin typeface="Bookman Old Style" pitchFamily="18" charset="0"/>
              </a:rPr>
              <a:t>у = 2х</a:t>
            </a:r>
            <a:r>
              <a:rPr lang="en-US" sz="3600" b="1" i="1" dirty="0" smtClean="0">
                <a:solidFill>
                  <a:srgbClr val="C00000"/>
                </a:solidFill>
                <a:latin typeface="Bookman Old Style" pitchFamily="18" charset="0"/>
              </a:rPr>
              <a:t> − </a:t>
            </a:r>
            <a:r>
              <a:rPr lang="ru-RU" sz="3600" b="1" i="1" dirty="0" smtClean="0">
                <a:solidFill>
                  <a:srgbClr val="C00000"/>
                </a:solidFill>
                <a:latin typeface="Bookman Old Style" pitchFamily="18" charset="0"/>
              </a:rPr>
              <a:t>1 </a:t>
            </a:r>
            <a:endParaRPr lang="ru-RU" sz="3600" b="1" i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83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83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5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83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83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5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5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"/>
                            </p:stCondLst>
                            <p:childTnLst>
                              <p:par>
                                <p:cTn id="5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3000"/>
                            </p:stCondLst>
                            <p:childTnLst>
                              <p:par>
                                <p:cTn id="6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4000"/>
                            </p:stCondLst>
                            <p:childTnLst>
                              <p:par>
                                <p:cTn id="6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0"/>
                            </p:stCondLst>
                            <p:childTnLst>
                              <p:par>
                                <p:cTn id="7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6000"/>
                            </p:stCondLst>
                            <p:childTnLst>
                              <p:par>
                                <p:cTn id="77" presetID="2" presetClass="entr" presetSubtype="4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35" presetClass="emph" presetSubtype="0" repeatCount="indefinite" fill="hold" grpId="1" nodeType="withEffect">
                                  <p:stCondLst>
                                    <p:cond delay="15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8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583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583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000"/>
                            </p:stCondLst>
                            <p:childTnLst>
                              <p:par>
                                <p:cTn id="9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3" grpId="0"/>
      <p:bldP spid="58376" grpId="0"/>
      <p:bldP spid="17" grpId="0"/>
      <p:bldP spid="18" grpId="0"/>
      <p:bldP spid="13" grpId="0" animBg="1"/>
      <p:bldP spid="26" grpId="0" animBg="1"/>
      <p:bldP spid="26" grpId="1" animBg="1"/>
      <p:bldP spid="58381" grpId="0"/>
      <p:bldP spid="21" grpId="0"/>
      <p:bldP spid="25" grpId="0"/>
      <p:bldP spid="27" grpId="0"/>
      <p:bldP spid="28" grpId="0"/>
      <p:bldP spid="2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3" name="Rectangle 5"/>
          <p:cNvSpPr>
            <a:spLocks noChangeArrowheads="1"/>
          </p:cNvSpPr>
          <p:nvPr/>
        </p:nvSpPr>
        <p:spPr bwMode="auto">
          <a:xfrm>
            <a:off x="395536" y="1988840"/>
            <a:ext cx="54737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800" b="1" i="1" dirty="0">
                <a:solidFill>
                  <a:srgbClr val="0033CC"/>
                </a:solidFill>
                <a:latin typeface="Bookman Old Style" pitchFamily="18" charset="0"/>
              </a:rPr>
              <a:t>Запишем уравнение в виде  </a:t>
            </a:r>
          </a:p>
        </p:txBody>
      </p:sp>
      <p:sp>
        <p:nvSpPr>
          <p:cNvPr id="58376" name="Rectangle 8"/>
          <p:cNvSpPr>
            <a:spLocks noChangeArrowheads="1"/>
          </p:cNvSpPr>
          <p:nvPr/>
        </p:nvSpPr>
        <p:spPr bwMode="auto">
          <a:xfrm>
            <a:off x="4139952" y="2853516"/>
            <a:ext cx="432048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ru-RU" sz="2800" b="1" i="1" dirty="0">
                <a:solidFill>
                  <a:srgbClr val="0033CC"/>
                </a:solidFill>
                <a:latin typeface="Bookman Old Style" pitchFamily="18" charset="0"/>
              </a:rPr>
              <a:t>Построим </a:t>
            </a:r>
            <a:r>
              <a:rPr lang="ru-RU" sz="2800" b="1" i="1" dirty="0" smtClean="0">
                <a:solidFill>
                  <a:srgbClr val="0033CC"/>
                </a:solidFill>
                <a:latin typeface="Bookman Old Style" pitchFamily="18" charset="0"/>
              </a:rPr>
              <a:t>параболу</a:t>
            </a:r>
          </a:p>
          <a:p>
            <a:endParaRPr lang="ru-RU" sz="2800" b="1" i="1" dirty="0" smtClean="0">
              <a:solidFill>
                <a:srgbClr val="0033CC"/>
              </a:solidFill>
              <a:latin typeface="Bookman Old Style" pitchFamily="18" charset="0"/>
            </a:endParaRPr>
          </a:p>
          <a:p>
            <a:r>
              <a:rPr lang="ru-RU" sz="2800" b="1" i="1" dirty="0" smtClean="0">
                <a:solidFill>
                  <a:srgbClr val="0033CC"/>
                </a:solidFill>
                <a:latin typeface="Bookman Old Style" pitchFamily="18" charset="0"/>
              </a:rPr>
              <a:t>и </a:t>
            </a:r>
            <a:r>
              <a:rPr lang="ru-RU" sz="2800" b="1" i="1" dirty="0">
                <a:solidFill>
                  <a:srgbClr val="0033CC"/>
                </a:solidFill>
                <a:latin typeface="Bookman Old Style" pitchFamily="18" charset="0"/>
              </a:rPr>
              <a:t>прямую  </a:t>
            </a:r>
          </a:p>
        </p:txBody>
      </p:sp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4705" y="2914139"/>
            <a:ext cx="3671888" cy="3716338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</p:spPr>
      </p:pic>
      <p:cxnSp>
        <p:nvCxnSpPr>
          <p:cNvPr id="15" name="Прямая со стрелкой 14"/>
          <p:cNvCxnSpPr/>
          <p:nvPr/>
        </p:nvCxnSpPr>
        <p:spPr>
          <a:xfrm>
            <a:off x="367730" y="4857239"/>
            <a:ext cx="360045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5400000" flipH="1" flipV="1">
            <a:off x="224062" y="4856445"/>
            <a:ext cx="3600450" cy="158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7" name="TextBox 38"/>
          <p:cNvSpPr txBox="1">
            <a:spLocks noChangeArrowheads="1"/>
          </p:cNvSpPr>
          <p:nvPr/>
        </p:nvSpPr>
        <p:spPr bwMode="auto">
          <a:xfrm>
            <a:off x="1518668" y="3057014"/>
            <a:ext cx="32252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i="1">
                <a:latin typeface="Bookman Old Style" pitchFamily="18" charset="0"/>
              </a:rPr>
              <a:t>у</a:t>
            </a:r>
          </a:p>
        </p:txBody>
      </p:sp>
      <p:sp>
        <p:nvSpPr>
          <p:cNvPr id="18" name="Прямоугольник 39"/>
          <p:cNvSpPr>
            <a:spLocks noChangeArrowheads="1"/>
          </p:cNvSpPr>
          <p:nvPr/>
        </p:nvSpPr>
        <p:spPr bwMode="auto">
          <a:xfrm>
            <a:off x="3607818" y="5001702"/>
            <a:ext cx="32733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i="1">
                <a:latin typeface="Bookman Old Style" pitchFamily="18" charset="0"/>
              </a:rPr>
              <a:t>х</a:t>
            </a: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 rot="5400000">
            <a:off x="925736" y="4024596"/>
            <a:ext cx="3360737" cy="171450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3" name="Freeform 7"/>
          <p:cNvSpPr>
            <a:spLocks/>
          </p:cNvSpPr>
          <p:nvPr/>
        </p:nvSpPr>
        <p:spPr bwMode="auto">
          <a:xfrm>
            <a:off x="1447230" y="3201477"/>
            <a:ext cx="1295400" cy="1655762"/>
          </a:xfrm>
          <a:custGeom>
            <a:avLst/>
            <a:gdLst>
              <a:gd name="T0" fmla="*/ 0 w 1217"/>
              <a:gd name="T1" fmla="*/ 2147483647 h 1471"/>
              <a:gd name="T2" fmla="*/ 2147483647 w 1217"/>
              <a:gd name="T3" fmla="*/ 2147483647 h 1471"/>
              <a:gd name="T4" fmla="*/ 2147483647 w 1217"/>
              <a:gd name="T5" fmla="*/ 2147483647 h 1471"/>
              <a:gd name="T6" fmla="*/ 2147483647 w 1217"/>
              <a:gd name="T7" fmla="*/ 2147483647 h 1471"/>
              <a:gd name="T8" fmla="*/ 0 60000 65536"/>
              <a:gd name="T9" fmla="*/ 0 60000 65536"/>
              <a:gd name="T10" fmla="*/ 0 60000 65536"/>
              <a:gd name="T11" fmla="*/ 0 60000 65536"/>
              <a:gd name="T12" fmla="*/ 0 w 1217"/>
              <a:gd name="T13" fmla="*/ 0 h 1471"/>
              <a:gd name="T14" fmla="*/ 1217 w 1217"/>
              <a:gd name="T15" fmla="*/ 1471 h 147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17" h="1471">
                <a:moveTo>
                  <a:pt x="0" y="179"/>
                </a:moveTo>
                <a:cubicBezTo>
                  <a:pt x="185" y="815"/>
                  <a:pt x="371" y="1452"/>
                  <a:pt x="558" y="1462"/>
                </a:cubicBezTo>
                <a:cubicBezTo>
                  <a:pt x="745" y="1471"/>
                  <a:pt x="1015" y="468"/>
                  <a:pt x="1116" y="234"/>
                </a:cubicBezTo>
                <a:cubicBezTo>
                  <a:pt x="1217" y="0"/>
                  <a:pt x="1156" y="95"/>
                  <a:pt x="1166" y="58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 b="1" i="1">
              <a:latin typeface="Bookman Old Style" pitchFamily="18" charset="0"/>
            </a:endParaRPr>
          </a:p>
        </p:txBody>
      </p:sp>
      <p:sp>
        <p:nvSpPr>
          <p:cNvPr id="58381" name="Rectangle 13"/>
          <p:cNvSpPr>
            <a:spLocks noChangeArrowheads="1"/>
          </p:cNvSpPr>
          <p:nvPr/>
        </p:nvSpPr>
        <p:spPr bwMode="auto">
          <a:xfrm>
            <a:off x="4255518" y="4851737"/>
            <a:ext cx="442093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ru-RU" sz="2800" b="1" i="1" dirty="0">
                <a:solidFill>
                  <a:srgbClr val="6600CC"/>
                </a:solidFill>
                <a:latin typeface="Bookman Old Style" pitchFamily="18" charset="0"/>
              </a:rPr>
              <a:t>Прямая и парабола не пересекаются.</a:t>
            </a:r>
          </a:p>
        </p:txBody>
      </p:sp>
      <p:sp>
        <p:nvSpPr>
          <p:cNvPr id="21" name="Rectangle 13"/>
          <p:cNvSpPr>
            <a:spLocks noChangeArrowheads="1"/>
          </p:cNvSpPr>
          <p:nvPr/>
        </p:nvSpPr>
        <p:spPr bwMode="auto">
          <a:xfrm>
            <a:off x="4106293" y="5930116"/>
            <a:ext cx="449815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0" hangingPunct="0"/>
            <a:r>
              <a:rPr lang="ru-RU" sz="2800" b="1" i="1" dirty="0">
                <a:solidFill>
                  <a:srgbClr val="C00000"/>
                </a:solidFill>
                <a:latin typeface="Bookman Old Style" pitchFamily="18" charset="0"/>
              </a:rPr>
              <a:t>Ответ: нет решений</a:t>
            </a:r>
          </a:p>
        </p:txBody>
      </p:sp>
      <p:sp>
        <p:nvSpPr>
          <p:cNvPr id="20" name="AutoShape 4"/>
          <p:cNvSpPr>
            <a:spLocks noChangeArrowheads="1"/>
          </p:cNvSpPr>
          <p:nvPr/>
        </p:nvSpPr>
        <p:spPr bwMode="gray">
          <a:xfrm>
            <a:off x="251520" y="260648"/>
            <a:ext cx="3600400" cy="647700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rgbClr val="7030A0"/>
              </a:gs>
              <a:gs pos="50000">
                <a:srgbClr val="8A7CC6"/>
              </a:gs>
              <a:gs pos="100000">
                <a:srgbClr val="7030A0"/>
              </a:gs>
            </a:gsLst>
            <a:lin ang="5400000" scaled="1"/>
          </a:gradFill>
          <a:ln w="28575">
            <a:solidFill>
              <a:srgbClr val="FFFFFF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r>
              <a:rPr lang="ru-RU" sz="2800" b="1" i="1" dirty="0" smtClean="0">
                <a:solidFill>
                  <a:srgbClr val="FFFFFF"/>
                </a:solidFill>
                <a:latin typeface="Bookman Old Style" pitchFamily="18" charset="0"/>
              </a:rPr>
              <a:t>Способ №7:</a:t>
            </a:r>
            <a:endParaRPr lang="en-US" sz="2800" b="1" i="1" dirty="0">
              <a:solidFill>
                <a:srgbClr val="FFFFFF"/>
              </a:solidFill>
              <a:latin typeface="Bookman Old Style" pitchFamily="18" charset="0"/>
            </a:endParaRPr>
          </a:p>
        </p:txBody>
      </p:sp>
      <p:sp>
        <p:nvSpPr>
          <p:cNvPr id="22" name="Rectangle 8"/>
          <p:cNvSpPr>
            <a:spLocks noChangeArrowheads="1"/>
          </p:cNvSpPr>
          <p:nvPr/>
        </p:nvSpPr>
        <p:spPr bwMode="auto">
          <a:xfrm>
            <a:off x="2699792" y="620688"/>
            <a:ext cx="6192688" cy="648072"/>
          </a:xfrm>
          <a:prstGeom prst="rect">
            <a:avLst/>
          </a:prstGeom>
          <a:gradFill rotWithShape="1">
            <a:gsLst>
              <a:gs pos="0">
                <a:srgbClr val="99FFCC"/>
              </a:gs>
              <a:gs pos="50000">
                <a:srgbClr val="99FFCC">
                  <a:gamma/>
                  <a:tint val="0"/>
                  <a:invGamma/>
                </a:srgbClr>
              </a:gs>
              <a:gs pos="100000">
                <a:srgbClr val="99FFCC"/>
              </a:gs>
            </a:gsLst>
            <a:lin ang="5400000" scaled="1"/>
          </a:gradFill>
          <a:ln w="38100">
            <a:solidFill>
              <a:srgbClr val="7030A0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/>
            <a:r>
              <a:rPr lang="ru-RU" sz="2600" b="1" i="1" dirty="0" smtClean="0">
                <a:solidFill>
                  <a:srgbClr val="C00000"/>
                </a:solidFill>
                <a:latin typeface="Bookman Old Style" pitchFamily="18" charset="0"/>
              </a:rPr>
              <a:t>Решить графически   уравнение 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3498104" y="1340768"/>
            <a:ext cx="445827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ru-RU" sz="4400" b="1" i="1" dirty="0" err="1" smtClean="0">
                <a:solidFill>
                  <a:srgbClr val="7030A0"/>
                </a:solidFill>
                <a:latin typeface="Bookman Old Style" pitchFamily="18" charset="0"/>
              </a:rPr>
              <a:t>х</a:t>
            </a:r>
            <a:r>
              <a:rPr lang="en-US" sz="4400" b="1" i="1" baseline="30000" dirty="0" smtClean="0">
                <a:solidFill>
                  <a:srgbClr val="7030A0"/>
                </a:solidFill>
                <a:latin typeface="Bookman Old Style" pitchFamily="18" charset="0"/>
              </a:rPr>
              <a:t>2</a:t>
            </a:r>
            <a:r>
              <a:rPr lang="en-US" sz="4400" b="1" i="1" dirty="0" smtClean="0">
                <a:solidFill>
                  <a:srgbClr val="7030A0"/>
                </a:solidFill>
                <a:latin typeface="Bookman Old Style" pitchFamily="18" charset="0"/>
              </a:rPr>
              <a:t> − </a:t>
            </a:r>
            <a:r>
              <a:rPr lang="ru-RU" sz="4400" b="1" i="1" dirty="0" smtClean="0">
                <a:solidFill>
                  <a:srgbClr val="7030A0"/>
                </a:solidFill>
                <a:latin typeface="Bookman Old Style" pitchFamily="18" charset="0"/>
              </a:rPr>
              <a:t>2х</a:t>
            </a:r>
            <a:r>
              <a:rPr lang="en-US" sz="4400" b="1" i="1" dirty="0" smtClean="0">
                <a:solidFill>
                  <a:srgbClr val="7030A0"/>
                </a:solidFill>
                <a:latin typeface="Bookman Old Style" pitchFamily="18" charset="0"/>
              </a:rPr>
              <a:t> + </a:t>
            </a:r>
            <a:r>
              <a:rPr lang="ru-RU" sz="4400" b="1" i="1" dirty="0" smtClean="0">
                <a:solidFill>
                  <a:srgbClr val="7030A0"/>
                </a:solidFill>
                <a:latin typeface="Bookman Old Style" pitchFamily="18" charset="0"/>
              </a:rPr>
              <a:t>5</a:t>
            </a:r>
            <a:r>
              <a:rPr lang="en-US" sz="4400" b="1" i="1" dirty="0" smtClean="0">
                <a:solidFill>
                  <a:srgbClr val="7030A0"/>
                </a:solidFill>
                <a:latin typeface="Bookman Old Style" pitchFamily="18" charset="0"/>
              </a:rPr>
              <a:t> = 0</a:t>
            </a:r>
            <a:endParaRPr lang="ru-RU" sz="4400" b="1" i="1" dirty="0">
              <a:solidFill>
                <a:srgbClr val="7030A0"/>
              </a:solidFill>
              <a:latin typeface="Bookman Old Style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5857929" y="2072461"/>
            <a:ext cx="289053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ru-RU" sz="4000" b="1" i="1" dirty="0" err="1" smtClean="0">
                <a:solidFill>
                  <a:srgbClr val="7030A0"/>
                </a:solidFill>
                <a:latin typeface="Bookman Old Style" pitchFamily="18" charset="0"/>
              </a:rPr>
              <a:t>х</a:t>
            </a:r>
            <a:r>
              <a:rPr lang="en-US" sz="4000" b="1" i="1" baseline="30000" dirty="0" smtClean="0">
                <a:solidFill>
                  <a:srgbClr val="7030A0"/>
                </a:solidFill>
                <a:latin typeface="Bookman Old Style" pitchFamily="18" charset="0"/>
              </a:rPr>
              <a:t>2</a:t>
            </a:r>
            <a:r>
              <a:rPr lang="en-US" sz="4000" b="1" i="1" dirty="0" smtClean="0">
                <a:solidFill>
                  <a:srgbClr val="7030A0"/>
                </a:solidFill>
                <a:latin typeface="Bookman Old Style" pitchFamily="18" charset="0"/>
              </a:rPr>
              <a:t> </a:t>
            </a:r>
            <a:r>
              <a:rPr lang="ru-RU" sz="4000" b="1" i="1" dirty="0" smtClean="0">
                <a:solidFill>
                  <a:srgbClr val="7030A0"/>
                </a:solidFill>
                <a:latin typeface="Bookman Old Style" pitchFamily="18" charset="0"/>
              </a:rPr>
              <a:t>= 2х</a:t>
            </a:r>
            <a:r>
              <a:rPr lang="en-US" sz="4000" b="1" i="1" dirty="0" smtClean="0">
                <a:solidFill>
                  <a:srgbClr val="7030A0"/>
                </a:solidFill>
                <a:latin typeface="Bookman Old Style" pitchFamily="18" charset="0"/>
              </a:rPr>
              <a:t> −</a:t>
            </a:r>
            <a:r>
              <a:rPr lang="ru-RU" sz="4000" b="1" i="1" dirty="0" smtClean="0">
                <a:solidFill>
                  <a:srgbClr val="7030A0"/>
                </a:solidFill>
                <a:latin typeface="Bookman Old Style" pitchFamily="18" charset="0"/>
              </a:rPr>
              <a:t>5</a:t>
            </a:r>
            <a:endParaRPr lang="ru-RU" sz="4000" b="1" i="1" dirty="0">
              <a:solidFill>
                <a:srgbClr val="7030A0"/>
              </a:solidFill>
              <a:latin typeface="Bookman Old Style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6982016" y="3286725"/>
            <a:ext cx="155042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ru-RU" sz="3600" b="1" i="1" dirty="0" err="1" smtClean="0">
                <a:solidFill>
                  <a:srgbClr val="C00000"/>
                </a:solidFill>
                <a:latin typeface="Bookman Old Style" pitchFamily="18" charset="0"/>
              </a:rPr>
              <a:t>у=</a:t>
            </a:r>
            <a:r>
              <a:rPr lang="ru-RU" sz="3600" b="1" i="1" dirty="0" smtClean="0">
                <a:solidFill>
                  <a:srgbClr val="C00000"/>
                </a:solidFill>
                <a:latin typeface="Bookman Old Style" pitchFamily="18" charset="0"/>
              </a:rPr>
              <a:t> </a:t>
            </a:r>
            <a:r>
              <a:rPr lang="ru-RU" sz="3600" b="1" i="1" dirty="0" err="1" smtClean="0">
                <a:solidFill>
                  <a:srgbClr val="C00000"/>
                </a:solidFill>
                <a:latin typeface="Bookman Old Style" pitchFamily="18" charset="0"/>
              </a:rPr>
              <a:t>х</a:t>
            </a:r>
            <a:r>
              <a:rPr lang="en-US" sz="3600" b="1" i="1" baseline="30000" dirty="0" smtClean="0">
                <a:solidFill>
                  <a:srgbClr val="C00000"/>
                </a:solidFill>
                <a:latin typeface="Bookman Old Style" pitchFamily="18" charset="0"/>
              </a:rPr>
              <a:t>2</a:t>
            </a:r>
            <a:r>
              <a:rPr lang="ru-RU" sz="3600" b="1" i="1" dirty="0" smtClean="0">
                <a:solidFill>
                  <a:srgbClr val="C00000"/>
                </a:solidFill>
                <a:latin typeface="Bookman Old Style" pitchFamily="18" charset="0"/>
              </a:rPr>
              <a:t> </a:t>
            </a:r>
            <a:endParaRPr lang="ru-RU" sz="3600" b="1" i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5796136" y="4006805"/>
            <a:ext cx="271741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ru-RU" sz="3600" b="1" i="1" dirty="0" smtClean="0">
                <a:solidFill>
                  <a:srgbClr val="C00000"/>
                </a:solidFill>
                <a:latin typeface="Bookman Old Style" pitchFamily="18" charset="0"/>
              </a:rPr>
              <a:t>у = 2х</a:t>
            </a:r>
            <a:r>
              <a:rPr lang="en-US" sz="3600" b="1" i="1" dirty="0" smtClean="0">
                <a:solidFill>
                  <a:srgbClr val="C00000"/>
                </a:solidFill>
                <a:latin typeface="Bookman Old Style" pitchFamily="18" charset="0"/>
              </a:rPr>
              <a:t> − </a:t>
            </a:r>
            <a:r>
              <a:rPr lang="ru-RU" sz="3600" b="1" i="1" dirty="0" smtClean="0">
                <a:solidFill>
                  <a:srgbClr val="C00000"/>
                </a:solidFill>
                <a:latin typeface="Bookman Old Style" pitchFamily="18" charset="0"/>
              </a:rPr>
              <a:t>1 </a:t>
            </a:r>
            <a:endParaRPr lang="ru-RU" sz="3600" b="1" i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83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83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5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83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83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3000"/>
                            </p:stCondLst>
                            <p:childTnLst>
                              <p:par>
                                <p:cTn id="5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000"/>
                            </p:stCondLst>
                            <p:childTnLst>
                              <p:par>
                                <p:cTn id="6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0"/>
                            </p:stCondLst>
                            <p:childTnLst>
                              <p:par>
                                <p:cTn id="6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6000"/>
                            </p:stCondLst>
                            <p:childTnLst>
                              <p:par>
                                <p:cTn id="7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583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583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000"/>
                            </p:stCondLst>
                            <p:childTnLst>
                              <p:par>
                                <p:cTn id="8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3" grpId="0"/>
      <p:bldP spid="58376" grpId="0"/>
      <p:bldP spid="17" grpId="0"/>
      <p:bldP spid="18" grpId="0"/>
      <p:bldP spid="13" grpId="0" animBg="1"/>
      <p:bldP spid="58381" grpId="0"/>
      <p:bldP spid="21" grpId="0"/>
      <p:bldP spid="23" grpId="0"/>
      <p:bldP spid="24" grpId="0"/>
      <p:bldP spid="25" grpId="0"/>
      <p:bldP spid="2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sp>
        <p:nvSpPr>
          <p:cNvPr id="17" name="AutoShape 4"/>
          <p:cNvSpPr>
            <a:spLocks noChangeArrowheads="1"/>
          </p:cNvSpPr>
          <p:nvPr/>
        </p:nvSpPr>
        <p:spPr bwMode="gray">
          <a:xfrm>
            <a:off x="251520" y="260648"/>
            <a:ext cx="3600400" cy="647700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rgbClr val="7030A0"/>
              </a:gs>
              <a:gs pos="50000">
                <a:srgbClr val="8A7CC6"/>
              </a:gs>
              <a:gs pos="100000">
                <a:srgbClr val="7030A0"/>
              </a:gs>
            </a:gsLst>
            <a:lin ang="5400000" scaled="1"/>
          </a:gradFill>
          <a:ln w="28575">
            <a:solidFill>
              <a:srgbClr val="FFFFFF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r>
              <a:rPr lang="ru-RU" sz="2800" b="1" i="1" dirty="0" smtClean="0">
                <a:solidFill>
                  <a:srgbClr val="FFFFFF"/>
                </a:solidFill>
                <a:latin typeface="Bookman Old Style" pitchFamily="18" charset="0"/>
              </a:rPr>
              <a:t>Способ №1:</a:t>
            </a:r>
            <a:endParaRPr lang="en-US" sz="2800" b="1" i="1" dirty="0">
              <a:solidFill>
                <a:srgbClr val="FFFFFF"/>
              </a:solidFill>
              <a:latin typeface="Bookman Old Style" pitchFamily="18" charset="0"/>
            </a:endParaRPr>
          </a:p>
        </p:txBody>
      </p:sp>
      <p:sp>
        <p:nvSpPr>
          <p:cNvPr id="19" name="Rectangle 8"/>
          <p:cNvSpPr>
            <a:spLocks noChangeArrowheads="1"/>
          </p:cNvSpPr>
          <p:nvPr/>
        </p:nvSpPr>
        <p:spPr bwMode="auto">
          <a:xfrm>
            <a:off x="2843808" y="620688"/>
            <a:ext cx="6048672" cy="936104"/>
          </a:xfrm>
          <a:prstGeom prst="rect">
            <a:avLst/>
          </a:prstGeom>
          <a:gradFill rotWithShape="1">
            <a:gsLst>
              <a:gs pos="0">
                <a:srgbClr val="99FFCC"/>
              </a:gs>
              <a:gs pos="50000">
                <a:srgbClr val="99FFCC">
                  <a:gamma/>
                  <a:tint val="0"/>
                  <a:invGamma/>
                </a:srgbClr>
              </a:gs>
              <a:gs pos="100000">
                <a:srgbClr val="99FFCC"/>
              </a:gs>
            </a:gsLst>
            <a:lin ang="5400000" scaled="1"/>
          </a:gradFill>
          <a:ln w="38100">
            <a:solidFill>
              <a:srgbClr val="7030A0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/>
            <a:r>
              <a:rPr lang="ru-RU" sz="2600" b="1" i="1" dirty="0" smtClean="0">
                <a:solidFill>
                  <a:srgbClr val="C00000"/>
                </a:solidFill>
                <a:latin typeface="Bookman Old Style" pitchFamily="18" charset="0"/>
              </a:rPr>
              <a:t>Разложение левой части</a:t>
            </a:r>
          </a:p>
          <a:p>
            <a:pPr algn="ctr"/>
            <a:r>
              <a:rPr lang="ru-RU" sz="2600" b="1" i="1" dirty="0" smtClean="0">
                <a:solidFill>
                  <a:srgbClr val="C00000"/>
                </a:solidFill>
                <a:latin typeface="Bookman Old Style" pitchFamily="18" charset="0"/>
              </a:rPr>
              <a:t>уравнения на множители.</a:t>
            </a:r>
            <a:endParaRPr lang="ru-RU" sz="2600" b="1" i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249252" y="2206030"/>
            <a:ext cx="395332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ru-RU" sz="3600" b="1" i="1" dirty="0" smtClean="0">
                <a:solidFill>
                  <a:srgbClr val="7030A0"/>
                </a:solidFill>
                <a:latin typeface="Bookman Old Style" pitchFamily="18" charset="0"/>
              </a:rPr>
              <a:t>х</a:t>
            </a:r>
            <a:r>
              <a:rPr lang="ru-RU" sz="3600" b="1" i="1" baseline="30000" dirty="0" smtClean="0">
                <a:solidFill>
                  <a:srgbClr val="7030A0"/>
                </a:solidFill>
                <a:latin typeface="Bookman Old Style" pitchFamily="18" charset="0"/>
              </a:rPr>
              <a:t>2</a:t>
            </a:r>
            <a:r>
              <a:rPr lang="ru-RU" sz="3600" b="1" i="1" dirty="0" smtClean="0">
                <a:solidFill>
                  <a:srgbClr val="7030A0"/>
                </a:solidFill>
                <a:latin typeface="Bookman Old Style" pitchFamily="18" charset="0"/>
              </a:rPr>
              <a:t> – 13х + 40=0</a:t>
            </a:r>
            <a:endParaRPr lang="ru-RU" sz="3600" b="1" i="1" dirty="0">
              <a:solidFill>
                <a:srgbClr val="7030A0"/>
              </a:solidFill>
              <a:latin typeface="Bookman Old Style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875103" y="2840455"/>
            <a:ext cx="478528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ru-RU" sz="3600" b="1" i="1" dirty="0" smtClean="0">
                <a:solidFill>
                  <a:srgbClr val="000099"/>
                </a:solidFill>
                <a:latin typeface="Bookman Old Style" pitchFamily="18" charset="0"/>
              </a:rPr>
              <a:t>х</a:t>
            </a:r>
            <a:r>
              <a:rPr lang="ru-RU" sz="3600" b="1" i="1" baseline="30000" dirty="0" smtClean="0">
                <a:solidFill>
                  <a:srgbClr val="000099"/>
                </a:solidFill>
                <a:latin typeface="Bookman Old Style" pitchFamily="18" charset="0"/>
              </a:rPr>
              <a:t>2</a:t>
            </a:r>
            <a:r>
              <a:rPr lang="ru-RU" sz="3600" b="1" i="1" dirty="0" smtClean="0">
                <a:solidFill>
                  <a:srgbClr val="000099"/>
                </a:solidFill>
                <a:latin typeface="Bookman Old Style" pitchFamily="18" charset="0"/>
              </a:rPr>
              <a:t> – 5х – 8х + 40=0</a:t>
            </a:r>
            <a:endParaRPr lang="ru-RU" sz="3600" b="1" i="1" dirty="0">
              <a:solidFill>
                <a:srgbClr val="000099"/>
              </a:solidFill>
              <a:latin typeface="Bookman Old Style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3890265" y="3474880"/>
            <a:ext cx="485261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ru-RU" sz="3600" b="1" i="1" dirty="0" err="1" smtClean="0">
                <a:solidFill>
                  <a:srgbClr val="000099"/>
                </a:solidFill>
                <a:latin typeface="Bookman Old Style" pitchFamily="18" charset="0"/>
              </a:rPr>
              <a:t>х</a:t>
            </a:r>
            <a:r>
              <a:rPr lang="ru-RU" sz="3600" b="1" i="1" dirty="0" smtClean="0">
                <a:solidFill>
                  <a:srgbClr val="000099"/>
                </a:solidFill>
                <a:latin typeface="Bookman Old Style" pitchFamily="18" charset="0"/>
              </a:rPr>
              <a:t>(</a:t>
            </a:r>
            <a:r>
              <a:rPr lang="ru-RU" sz="3600" b="1" i="1" dirty="0" err="1" smtClean="0">
                <a:solidFill>
                  <a:srgbClr val="000099"/>
                </a:solidFill>
                <a:latin typeface="Bookman Old Style" pitchFamily="18" charset="0"/>
              </a:rPr>
              <a:t>х</a:t>
            </a:r>
            <a:r>
              <a:rPr lang="ru-RU" sz="3600" b="1" i="1" dirty="0" smtClean="0">
                <a:solidFill>
                  <a:srgbClr val="000099"/>
                </a:solidFill>
                <a:latin typeface="Bookman Old Style" pitchFamily="18" charset="0"/>
              </a:rPr>
              <a:t> – 5) – 8(</a:t>
            </a:r>
            <a:r>
              <a:rPr lang="ru-RU" sz="3600" b="1" i="1" dirty="0" err="1" smtClean="0">
                <a:solidFill>
                  <a:srgbClr val="000099"/>
                </a:solidFill>
                <a:latin typeface="Bookman Old Style" pitchFamily="18" charset="0"/>
              </a:rPr>
              <a:t>х</a:t>
            </a:r>
            <a:r>
              <a:rPr lang="ru-RU" sz="3600" b="1" i="1" dirty="0" smtClean="0">
                <a:solidFill>
                  <a:srgbClr val="000099"/>
                </a:solidFill>
                <a:latin typeface="Bookman Old Style" pitchFamily="18" charset="0"/>
              </a:rPr>
              <a:t> – 5)=0</a:t>
            </a:r>
            <a:endParaRPr lang="ru-RU" sz="3600" b="1" i="1" dirty="0">
              <a:solidFill>
                <a:srgbClr val="000099"/>
              </a:solidFill>
              <a:latin typeface="Bookman Old Style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4694284" y="4109305"/>
            <a:ext cx="354937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ru-RU" sz="3600" b="1" i="1" dirty="0" smtClean="0">
                <a:solidFill>
                  <a:srgbClr val="000099"/>
                </a:solidFill>
                <a:latin typeface="Bookman Old Style" pitchFamily="18" charset="0"/>
              </a:rPr>
              <a:t>(</a:t>
            </a:r>
            <a:r>
              <a:rPr lang="ru-RU" sz="3600" b="1" i="1" dirty="0" err="1" smtClean="0">
                <a:solidFill>
                  <a:srgbClr val="000099"/>
                </a:solidFill>
                <a:latin typeface="Bookman Old Style" pitchFamily="18" charset="0"/>
              </a:rPr>
              <a:t>х</a:t>
            </a:r>
            <a:r>
              <a:rPr lang="ru-RU" sz="3600" b="1" i="1" dirty="0" smtClean="0">
                <a:solidFill>
                  <a:srgbClr val="000099"/>
                </a:solidFill>
                <a:latin typeface="Bookman Old Style" pitchFamily="18" charset="0"/>
              </a:rPr>
              <a:t> – 5)(</a:t>
            </a:r>
            <a:r>
              <a:rPr lang="ru-RU" sz="3600" b="1" i="1" dirty="0" err="1" smtClean="0">
                <a:solidFill>
                  <a:srgbClr val="000099"/>
                </a:solidFill>
                <a:latin typeface="Bookman Old Style" pitchFamily="18" charset="0"/>
              </a:rPr>
              <a:t>х</a:t>
            </a:r>
            <a:r>
              <a:rPr lang="ru-RU" sz="3600" b="1" i="1" dirty="0" smtClean="0">
                <a:solidFill>
                  <a:srgbClr val="000099"/>
                </a:solidFill>
                <a:latin typeface="Bookman Old Style" pitchFamily="18" charset="0"/>
              </a:rPr>
              <a:t> – 8)=0</a:t>
            </a:r>
            <a:endParaRPr lang="ru-RU" sz="3600" b="1" i="1" dirty="0">
              <a:solidFill>
                <a:srgbClr val="000099"/>
              </a:solidFill>
              <a:latin typeface="Bookman Old Style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347864" y="4743730"/>
            <a:ext cx="552747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ru-RU" sz="3600" b="1" i="1" dirty="0" err="1" smtClean="0">
                <a:solidFill>
                  <a:srgbClr val="000099"/>
                </a:solidFill>
                <a:latin typeface="Bookman Old Style" pitchFamily="18" charset="0"/>
              </a:rPr>
              <a:t>х</a:t>
            </a:r>
            <a:r>
              <a:rPr lang="ru-RU" sz="3600" b="1" i="1" dirty="0" smtClean="0">
                <a:solidFill>
                  <a:srgbClr val="000099"/>
                </a:solidFill>
                <a:latin typeface="Bookman Old Style" pitchFamily="18" charset="0"/>
              </a:rPr>
              <a:t> – 5 = 0 или </a:t>
            </a:r>
            <a:r>
              <a:rPr lang="ru-RU" sz="3600" b="1" i="1" dirty="0" err="1" smtClean="0">
                <a:solidFill>
                  <a:srgbClr val="000099"/>
                </a:solidFill>
                <a:latin typeface="Bookman Old Style" pitchFamily="18" charset="0"/>
              </a:rPr>
              <a:t>х</a:t>
            </a:r>
            <a:r>
              <a:rPr lang="ru-RU" sz="3600" b="1" i="1" dirty="0" smtClean="0">
                <a:solidFill>
                  <a:srgbClr val="000099"/>
                </a:solidFill>
                <a:latin typeface="Bookman Old Style" pitchFamily="18" charset="0"/>
              </a:rPr>
              <a:t> – 8 = 0</a:t>
            </a:r>
            <a:endParaRPr lang="ru-RU" sz="3600" b="1" i="1" dirty="0">
              <a:solidFill>
                <a:srgbClr val="000099"/>
              </a:solidFill>
              <a:latin typeface="Bookman Old Style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3991049" y="5378155"/>
            <a:ext cx="380905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ru-RU" sz="3600" b="1" i="1" dirty="0" err="1" smtClean="0">
                <a:solidFill>
                  <a:srgbClr val="C00000"/>
                </a:solidFill>
                <a:latin typeface="Bookman Old Style" pitchFamily="18" charset="0"/>
              </a:rPr>
              <a:t>х</a:t>
            </a:r>
            <a:r>
              <a:rPr lang="ru-RU" sz="3600" b="1" i="1" dirty="0" smtClean="0">
                <a:solidFill>
                  <a:srgbClr val="C00000"/>
                </a:solidFill>
                <a:latin typeface="Bookman Old Style" pitchFamily="18" charset="0"/>
              </a:rPr>
              <a:t> = 5 или </a:t>
            </a:r>
            <a:r>
              <a:rPr lang="ru-RU" sz="3600" b="1" i="1" dirty="0" err="1" smtClean="0">
                <a:solidFill>
                  <a:srgbClr val="C00000"/>
                </a:solidFill>
                <a:latin typeface="Bookman Old Style" pitchFamily="18" charset="0"/>
              </a:rPr>
              <a:t>х</a:t>
            </a:r>
            <a:r>
              <a:rPr lang="ru-RU" sz="3600" b="1" i="1" dirty="0" smtClean="0">
                <a:solidFill>
                  <a:srgbClr val="C00000"/>
                </a:solidFill>
                <a:latin typeface="Bookman Old Style" pitchFamily="18" charset="0"/>
              </a:rPr>
              <a:t> = 8</a:t>
            </a:r>
            <a:endParaRPr lang="ru-RU" sz="3600" b="1" i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4412374" y="1484784"/>
            <a:ext cx="231986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i="1" dirty="0" smtClean="0">
                <a:solidFill>
                  <a:srgbClr val="C00000"/>
                </a:solidFill>
                <a:latin typeface="Bookman Old Style" pitchFamily="18" charset="0"/>
              </a:rPr>
              <a:t>– 5х – 8х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27" name="Полилиния 26"/>
          <p:cNvSpPr/>
          <p:nvPr/>
        </p:nvSpPr>
        <p:spPr>
          <a:xfrm>
            <a:off x="5186597" y="1828800"/>
            <a:ext cx="1768839" cy="494675"/>
          </a:xfrm>
          <a:custGeom>
            <a:avLst/>
            <a:gdLst>
              <a:gd name="connsiteX0" fmla="*/ 0 w 1768839"/>
              <a:gd name="connsiteY0" fmla="*/ 134911 h 494675"/>
              <a:gd name="connsiteX1" fmla="*/ 704537 w 1768839"/>
              <a:gd name="connsiteY1" fmla="*/ 494675 h 494675"/>
              <a:gd name="connsiteX2" fmla="*/ 1768839 w 1768839"/>
              <a:gd name="connsiteY2" fmla="*/ 0 h 494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68839" h="494675">
                <a:moveTo>
                  <a:pt x="0" y="134911"/>
                </a:moveTo>
                <a:lnTo>
                  <a:pt x="704537" y="494675"/>
                </a:lnTo>
                <a:lnTo>
                  <a:pt x="1768839" y="0"/>
                </a:lnTo>
              </a:path>
            </a:pathLst>
          </a:custGeom>
          <a:ln w="76200">
            <a:solidFill>
              <a:srgbClr val="C0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179512" y="4780309"/>
            <a:ext cx="3672408" cy="1384995"/>
          </a:xfrm>
          <a:prstGeom prst="rect">
            <a:avLst/>
          </a:prstGeom>
          <a:ln w="57150">
            <a:solidFill>
              <a:srgbClr val="7030A0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sz="3600" b="1" i="1" dirty="0" smtClean="0">
                <a:solidFill>
                  <a:srgbClr val="652B91"/>
                </a:solidFill>
                <a:latin typeface="Bookman Old Style" pitchFamily="18" charset="0"/>
                <a:cs typeface="Times New Roman" pitchFamily="18" charset="0"/>
              </a:rPr>
              <a:t>х</a:t>
            </a:r>
            <a:r>
              <a:rPr lang="ru-RU" sz="3600" b="1" i="1" baseline="30000" dirty="0" smtClean="0">
                <a:solidFill>
                  <a:srgbClr val="652B91"/>
                </a:solidFill>
                <a:latin typeface="Bookman Old Style" pitchFamily="18" charset="0"/>
                <a:cs typeface="Times New Roman" pitchFamily="18" charset="0"/>
              </a:rPr>
              <a:t>2</a:t>
            </a:r>
            <a:r>
              <a:rPr lang="ru-RU" sz="3600" b="1" i="1" dirty="0" smtClean="0">
                <a:solidFill>
                  <a:srgbClr val="652B91"/>
                </a:solidFill>
                <a:latin typeface="Bookman Old Style" pitchFamily="18" charset="0"/>
                <a:cs typeface="Times New Roman" pitchFamily="18" charset="0"/>
              </a:rPr>
              <a:t> + 7х + 12=0</a:t>
            </a:r>
          </a:p>
          <a:p>
            <a:pPr lvl="0" algn="ctr">
              <a:defRPr/>
            </a:pPr>
            <a:endParaRPr lang="ru-RU" sz="1100" b="1" i="1" dirty="0" smtClean="0">
              <a:solidFill>
                <a:srgbClr val="7030A0"/>
              </a:solidFill>
              <a:latin typeface="Bookman Old Style" pitchFamily="18" charset="0"/>
              <a:cs typeface="Times New Roman" pitchFamily="18" charset="0"/>
            </a:endParaRPr>
          </a:p>
          <a:p>
            <a:pPr lvl="0" algn="ctr">
              <a:defRPr/>
            </a:pPr>
            <a:endParaRPr lang="ru-RU" sz="3600" b="1" i="1" dirty="0">
              <a:solidFill>
                <a:srgbClr val="7030A0"/>
              </a:solidFill>
              <a:latin typeface="Bookman Old Style" pitchFamily="18" charset="0"/>
              <a:cs typeface="Times New Roman" pitchFamily="18" charset="0"/>
            </a:endParaRPr>
          </a:p>
        </p:txBody>
      </p:sp>
      <p:sp>
        <p:nvSpPr>
          <p:cNvPr id="31" name="Rectangle 8"/>
          <p:cNvSpPr>
            <a:spLocks noChangeArrowheads="1"/>
          </p:cNvSpPr>
          <p:nvPr/>
        </p:nvSpPr>
        <p:spPr bwMode="auto">
          <a:xfrm>
            <a:off x="179512" y="3789040"/>
            <a:ext cx="3672408" cy="864096"/>
          </a:xfrm>
          <a:prstGeom prst="roundRect">
            <a:avLst>
              <a:gd name="adj" fmla="val 25790"/>
            </a:avLst>
          </a:prstGeom>
          <a:gradFill rotWithShape="1">
            <a:gsLst>
              <a:gs pos="0">
                <a:srgbClr val="99FFCC"/>
              </a:gs>
              <a:gs pos="50000">
                <a:srgbClr val="99FFCC">
                  <a:gamma/>
                  <a:tint val="0"/>
                  <a:invGamma/>
                </a:srgbClr>
              </a:gs>
              <a:gs pos="100000">
                <a:srgbClr val="99FFCC"/>
              </a:gs>
            </a:gsLst>
            <a:lin ang="5400000" scaled="1"/>
          </a:gradFill>
          <a:ln w="38100">
            <a:solidFill>
              <a:srgbClr val="7030A0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/>
            <a:r>
              <a:rPr lang="ru-RU" sz="2600" b="1" i="1" dirty="0" smtClean="0">
                <a:solidFill>
                  <a:srgbClr val="C00000"/>
                </a:solidFill>
                <a:latin typeface="Bookman Old Style" pitchFamily="18" charset="0"/>
              </a:rPr>
              <a:t>Реши </a:t>
            </a:r>
          </a:p>
          <a:p>
            <a:pPr algn="ctr"/>
            <a:r>
              <a:rPr lang="ru-RU" sz="2600" b="1" i="1" dirty="0" smtClean="0">
                <a:solidFill>
                  <a:srgbClr val="C00000"/>
                </a:solidFill>
                <a:latin typeface="Bookman Old Style" pitchFamily="18" charset="0"/>
              </a:rPr>
              <a:t>самостоятельно.</a:t>
            </a:r>
            <a:endParaRPr lang="ru-RU" sz="2600" b="1" i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179512" y="5500389"/>
            <a:ext cx="356219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i="1" dirty="0">
                <a:solidFill>
                  <a:srgbClr val="C00000"/>
                </a:solidFill>
                <a:latin typeface="Bookman Old Style" pitchFamily="18" charset="0"/>
              </a:rPr>
              <a:t>Ответ: </a:t>
            </a:r>
            <a:r>
              <a:rPr lang="ru-RU" sz="3200" b="1" i="1" dirty="0" smtClean="0">
                <a:solidFill>
                  <a:srgbClr val="C00000"/>
                </a:solidFill>
                <a:latin typeface="Bookman Old Style" pitchFamily="18" charset="0"/>
              </a:rPr>
              <a:t>– 3; – 4</a:t>
            </a:r>
            <a:endParaRPr lang="ru-RU" sz="3200" b="1" i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 animBg="1"/>
      <p:bldP spid="30" grpId="0" animBg="1"/>
      <p:bldP spid="31" grpId="0" animBg="1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sp>
        <p:nvSpPr>
          <p:cNvPr id="17" name="AutoShape 4"/>
          <p:cNvSpPr>
            <a:spLocks noChangeArrowheads="1"/>
          </p:cNvSpPr>
          <p:nvPr/>
        </p:nvSpPr>
        <p:spPr bwMode="gray">
          <a:xfrm>
            <a:off x="251520" y="260648"/>
            <a:ext cx="3600400" cy="647700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rgbClr val="7030A0"/>
              </a:gs>
              <a:gs pos="50000">
                <a:srgbClr val="8A7CC6"/>
              </a:gs>
              <a:gs pos="100000">
                <a:srgbClr val="7030A0"/>
              </a:gs>
            </a:gsLst>
            <a:lin ang="5400000" scaled="1"/>
          </a:gradFill>
          <a:ln w="28575">
            <a:solidFill>
              <a:srgbClr val="FFFFFF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r>
              <a:rPr lang="ru-RU" sz="2800" b="1" i="1" dirty="0" smtClean="0">
                <a:solidFill>
                  <a:srgbClr val="FFFFFF"/>
                </a:solidFill>
                <a:latin typeface="Bookman Old Style" pitchFamily="18" charset="0"/>
              </a:rPr>
              <a:t>Способ №2:</a:t>
            </a:r>
            <a:endParaRPr lang="en-US" sz="2800" b="1" i="1" dirty="0">
              <a:solidFill>
                <a:srgbClr val="FFFFFF"/>
              </a:solidFill>
              <a:latin typeface="Bookman Old Style" pitchFamily="18" charset="0"/>
            </a:endParaRPr>
          </a:p>
        </p:txBody>
      </p:sp>
      <p:sp>
        <p:nvSpPr>
          <p:cNvPr id="19" name="Rectangle 8"/>
          <p:cNvSpPr>
            <a:spLocks noChangeArrowheads="1"/>
          </p:cNvSpPr>
          <p:nvPr/>
        </p:nvSpPr>
        <p:spPr bwMode="auto">
          <a:xfrm>
            <a:off x="2843808" y="620688"/>
            <a:ext cx="6048672" cy="936104"/>
          </a:xfrm>
          <a:prstGeom prst="rect">
            <a:avLst/>
          </a:prstGeom>
          <a:gradFill rotWithShape="1">
            <a:gsLst>
              <a:gs pos="0">
                <a:srgbClr val="99FFCC"/>
              </a:gs>
              <a:gs pos="50000">
                <a:srgbClr val="99FFCC">
                  <a:gamma/>
                  <a:tint val="0"/>
                  <a:invGamma/>
                </a:srgbClr>
              </a:gs>
              <a:gs pos="100000">
                <a:srgbClr val="99FFCC"/>
              </a:gs>
            </a:gsLst>
            <a:lin ang="5400000" scaled="1"/>
          </a:gradFill>
          <a:ln w="38100">
            <a:solidFill>
              <a:srgbClr val="7030A0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/>
            <a:r>
              <a:rPr lang="ru-RU" sz="2600" b="1" i="1" dirty="0" smtClean="0">
                <a:solidFill>
                  <a:srgbClr val="C00000"/>
                </a:solidFill>
                <a:latin typeface="Bookman Old Style" pitchFamily="18" charset="0"/>
              </a:rPr>
              <a:t>Метод выделения </a:t>
            </a:r>
          </a:p>
          <a:p>
            <a:pPr algn="ctr"/>
            <a:r>
              <a:rPr lang="ru-RU" sz="2600" b="1" i="1" dirty="0" smtClean="0">
                <a:solidFill>
                  <a:srgbClr val="C00000"/>
                </a:solidFill>
                <a:latin typeface="Bookman Old Style" pitchFamily="18" charset="0"/>
              </a:rPr>
              <a:t>полного квадрата.</a:t>
            </a:r>
            <a:endParaRPr lang="ru-RU" sz="2600" b="1" i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427984" y="2206030"/>
            <a:ext cx="332494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ru-RU" sz="3600" b="1" i="1" dirty="0" smtClean="0">
                <a:solidFill>
                  <a:srgbClr val="7030A0"/>
                </a:solidFill>
                <a:latin typeface="Bookman Old Style" pitchFamily="18" charset="0"/>
              </a:rPr>
              <a:t>х</a:t>
            </a:r>
            <a:r>
              <a:rPr lang="ru-RU" sz="3600" b="1" i="1" baseline="30000" dirty="0" smtClean="0">
                <a:solidFill>
                  <a:srgbClr val="7030A0"/>
                </a:solidFill>
                <a:latin typeface="Bookman Old Style" pitchFamily="18" charset="0"/>
              </a:rPr>
              <a:t>2</a:t>
            </a:r>
            <a:r>
              <a:rPr lang="ru-RU" sz="3600" b="1" i="1" dirty="0" smtClean="0">
                <a:solidFill>
                  <a:srgbClr val="7030A0"/>
                </a:solidFill>
                <a:latin typeface="Bookman Old Style" pitchFamily="18" charset="0"/>
              </a:rPr>
              <a:t> + 6х – 7=0</a:t>
            </a:r>
            <a:endParaRPr lang="ru-RU" sz="3600" b="1" i="1" dirty="0">
              <a:solidFill>
                <a:srgbClr val="7030A0"/>
              </a:solidFill>
              <a:latin typeface="Bookman Old Style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2915816" y="2840455"/>
            <a:ext cx="594906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ru-RU" sz="3600" b="1" i="1" dirty="0" smtClean="0">
                <a:solidFill>
                  <a:srgbClr val="000099"/>
                </a:solidFill>
                <a:latin typeface="Bookman Old Style" pitchFamily="18" charset="0"/>
              </a:rPr>
              <a:t>х</a:t>
            </a:r>
            <a:r>
              <a:rPr lang="ru-RU" sz="3600" b="1" i="1" baseline="30000" dirty="0" smtClean="0">
                <a:solidFill>
                  <a:srgbClr val="000099"/>
                </a:solidFill>
                <a:latin typeface="Bookman Old Style" pitchFamily="18" charset="0"/>
              </a:rPr>
              <a:t>2</a:t>
            </a:r>
            <a:r>
              <a:rPr lang="ru-RU" sz="3600" b="1" i="1" dirty="0" smtClean="0">
                <a:solidFill>
                  <a:srgbClr val="000099"/>
                </a:solidFill>
                <a:latin typeface="Bookman Old Style" pitchFamily="18" charset="0"/>
              </a:rPr>
              <a:t> + 2</a:t>
            </a:r>
            <a:r>
              <a:rPr lang="ru-RU" sz="3600" b="1" i="1" dirty="0" smtClean="0">
                <a:solidFill>
                  <a:srgbClr val="000099"/>
                </a:solidFill>
                <a:latin typeface="Bookman Old Style" pitchFamily="18" charset="0"/>
                <a:sym typeface="Symbol"/>
              </a:rPr>
              <a:t>3</a:t>
            </a:r>
            <a:r>
              <a:rPr lang="ru-RU" sz="3600" b="1" i="1" dirty="0" smtClean="0">
                <a:solidFill>
                  <a:srgbClr val="000099"/>
                </a:solidFill>
                <a:latin typeface="Bookman Old Style" pitchFamily="18" charset="0"/>
              </a:rPr>
              <a:t>х +3</a:t>
            </a:r>
            <a:r>
              <a:rPr lang="ru-RU" sz="3600" b="1" i="1" baseline="30000" dirty="0" smtClean="0">
                <a:solidFill>
                  <a:srgbClr val="000099"/>
                </a:solidFill>
                <a:latin typeface="Bookman Old Style" pitchFamily="18" charset="0"/>
              </a:rPr>
              <a:t>2</a:t>
            </a:r>
            <a:r>
              <a:rPr lang="ru-RU" sz="3600" b="1" i="1" dirty="0" smtClean="0">
                <a:solidFill>
                  <a:srgbClr val="000099"/>
                </a:solidFill>
                <a:latin typeface="Bookman Old Style" pitchFamily="18" charset="0"/>
              </a:rPr>
              <a:t> – 3</a:t>
            </a:r>
            <a:r>
              <a:rPr lang="ru-RU" sz="3600" b="1" i="1" baseline="30000" dirty="0" smtClean="0">
                <a:solidFill>
                  <a:srgbClr val="000099"/>
                </a:solidFill>
                <a:latin typeface="Bookman Old Style" pitchFamily="18" charset="0"/>
              </a:rPr>
              <a:t>2</a:t>
            </a:r>
            <a:r>
              <a:rPr lang="ru-RU" sz="3600" b="1" i="1" dirty="0" smtClean="0">
                <a:solidFill>
                  <a:srgbClr val="000099"/>
                </a:solidFill>
                <a:latin typeface="Bookman Old Style" pitchFamily="18" charset="0"/>
              </a:rPr>
              <a:t> –7=0</a:t>
            </a:r>
            <a:endParaRPr lang="ru-RU" sz="3600" b="1" i="1" dirty="0">
              <a:solidFill>
                <a:srgbClr val="000099"/>
              </a:solidFill>
              <a:latin typeface="Bookman Old Style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4520245" y="3474880"/>
            <a:ext cx="359265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ru-RU" sz="3600" b="1" i="1" dirty="0" smtClean="0">
                <a:solidFill>
                  <a:srgbClr val="000099"/>
                </a:solidFill>
                <a:latin typeface="Bookman Old Style" pitchFamily="18" charset="0"/>
              </a:rPr>
              <a:t>(</a:t>
            </a:r>
            <a:r>
              <a:rPr lang="ru-RU" sz="3600" b="1" i="1" dirty="0" err="1" smtClean="0">
                <a:solidFill>
                  <a:srgbClr val="000099"/>
                </a:solidFill>
                <a:latin typeface="Bookman Old Style" pitchFamily="18" charset="0"/>
              </a:rPr>
              <a:t>х</a:t>
            </a:r>
            <a:r>
              <a:rPr lang="ru-RU" sz="3600" b="1" i="1" dirty="0" smtClean="0">
                <a:solidFill>
                  <a:srgbClr val="000099"/>
                </a:solidFill>
                <a:latin typeface="Bookman Old Style" pitchFamily="18" charset="0"/>
              </a:rPr>
              <a:t> + 3)</a:t>
            </a:r>
            <a:r>
              <a:rPr lang="ru-RU" sz="3600" b="1" i="1" baseline="30000" dirty="0" smtClean="0">
                <a:solidFill>
                  <a:srgbClr val="000099"/>
                </a:solidFill>
                <a:latin typeface="Bookman Old Style" pitchFamily="18" charset="0"/>
              </a:rPr>
              <a:t>2</a:t>
            </a:r>
            <a:r>
              <a:rPr lang="ru-RU" sz="3600" b="1" i="1" dirty="0" smtClean="0">
                <a:solidFill>
                  <a:srgbClr val="000099"/>
                </a:solidFill>
                <a:latin typeface="Bookman Old Style" pitchFamily="18" charset="0"/>
              </a:rPr>
              <a:t> – 16=0</a:t>
            </a:r>
            <a:endParaRPr lang="ru-RU" sz="3600" b="1" i="1" dirty="0">
              <a:solidFill>
                <a:srgbClr val="000099"/>
              </a:solidFill>
              <a:latin typeface="Bookman Old Style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4945155" y="4109305"/>
            <a:ext cx="304762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ru-RU" sz="3600" b="1" i="1" dirty="0" smtClean="0">
                <a:solidFill>
                  <a:srgbClr val="000099"/>
                </a:solidFill>
                <a:latin typeface="Bookman Old Style" pitchFamily="18" charset="0"/>
              </a:rPr>
              <a:t>(</a:t>
            </a:r>
            <a:r>
              <a:rPr lang="ru-RU" sz="3600" b="1" i="1" dirty="0" err="1" smtClean="0">
                <a:solidFill>
                  <a:srgbClr val="000099"/>
                </a:solidFill>
                <a:latin typeface="Bookman Old Style" pitchFamily="18" charset="0"/>
              </a:rPr>
              <a:t>х</a:t>
            </a:r>
            <a:r>
              <a:rPr lang="ru-RU" sz="3600" b="1" i="1" dirty="0" smtClean="0">
                <a:solidFill>
                  <a:srgbClr val="000099"/>
                </a:solidFill>
                <a:latin typeface="Bookman Old Style" pitchFamily="18" charset="0"/>
              </a:rPr>
              <a:t> + 3)</a:t>
            </a:r>
            <a:r>
              <a:rPr lang="ru-RU" sz="3600" b="1" i="1" baseline="30000" dirty="0" smtClean="0">
                <a:solidFill>
                  <a:srgbClr val="000099"/>
                </a:solidFill>
                <a:latin typeface="Bookman Old Style" pitchFamily="18" charset="0"/>
              </a:rPr>
              <a:t>2</a:t>
            </a:r>
            <a:r>
              <a:rPr lang="ru-RU" sz="3600" b="1" i="1" dirty="0" smtClean="0">
                <a:solidFill>
                  <a:srgbClr val="000099"/>
                </a:solidFill>
                <a:latin typeface="Bookman Old Style" pitchFamily="18" charset="0"/>
              </a:rPr>
              <a:t> = 16</a:t>
            </a:r>
            <a:endParaRPr lang="ru-RU" sz="3600" b="1" i="1" dirty="0">
              <a:solidFill>
                <a:srgbClr val="000099"/>
              </a:solidFill>
              <a:latin typeface="Bookman Old Style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2987824" y="4725144"/>
            <a:ext cx="585128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ru-RU" sz="3600" b="1" i="1" dirty="0" err="1" smtClean="0">
                <a:solidFill>
                  <a:srgbClr val="000099"/>
                </a:solidFill>
                <a:latin typeface="Bookman Old Style" pitchFamily="18" charset="0"/>
              </a:rPr>
              <a:t>х</a:t>
            </a:r>
            <a:r>
              <a:rPr lang="ru-RU" sz="3600" b="1" i="1" dirty="0" smtClean="0">
                <a:solidFill>
                  <a:srgbClr val="000099"/>
                </a:solidFill>
                <a:latin typeface="Bookman Old Style" pitchFamily="18" charset="0"/>
              </a:rPr>
              <a:t> + 3 = 4 или </a:t>
            </a:r>
            <a:r>
              <a:rPr lang="ru-RU" sz="3600" b="1" i="1" dirty="0" err="1" smtClean="0">
                <a:solidFill>
                  <a:srgbClr val="000099"/>
                </a:solidFill>
                <a:latin typeface="Bookman Old Style" pitchFamily="18" charset="0"/>
              </a:rPr>
              <a:t>х</a:t>
            </a:r>
            <a:r>
              <a:rPr lang="ru-RU" sz="3600" b="1" i="1" dirty="0" smtClean="0">
                <a:solidFill>
                  <a:srgbClr val="000099"/>
                </a:solidFill>
                <a:latin typeface="Bookman Old Style" pitchFamily="18" charset="0"/>
              </a:rPr>
              <a:t> + 3 = –4</a:t>
            </a:r>
            <a:endParaRPr lang="ru-RU" sz="3600" b="1" i="1" dirty="0">
              <a:solidFill>
                <a:srgbClr val="000099"/>
              </a:solidFill>
              <a:latin typeface="Bookman Old Style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4248476" y="5378155"/>
            <a:ext cx="419698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ru-RU" sz="3600" b="1" i="1" dirty="0" err="1" smtClean="0">
                <a:solidFill>
                  <a:srgbClr val="C00000"/>
                </a:solidFill>
                <a:latin typeface="Bookman Old Style" pitchFamily="18" charset="0"/>
              </a:rPr>
              <a:t>х</a:t>
            </a:r>
            <a:r>
              <a:rPr lang="ru-RU" sz="3600" b="1" i="1" dirty="0" smtClean="0">
                <a:solidFill>
                  <a:srgbClr val="C00000"/>
                </a:solidFill>
                <a:latin typeface="Bookman Old Style" pitchFamily="18" charset="0"/>
              </a:rPr>
              <a:t> = 1 или </a:t>
            </a:r>
            <a:r>
              <a:rPr lang="ru-RU" sz="3600" b="1" i="1" dirty="0" err="1" smtClean="0">
                <a:solidFill>
                  <a:srgbClr val="C00000"/>
                </a:solidFill>
                <a:latin typeface="Bookman Old Style" pitchFamily="18" charset="0"/>
              </a:rPr>
              <a:t>х</a:t>
            </a:r>
            <a:r>
              <a:rPr lang="ru-RU" sz="3600" b="1" i="1" dirty="0" smtClean="0">
                <a:solidFill>
                  <a:srgbClr val="C00000"/>
                </a:solidFill>
                <a:latin typeface="Bookman Old Style" pitchFamily="18" charset="0"/>
              </a:rPr>
              <a:t> = – 7</a:t>
            </a:r>
            <a:endParaRPr lang="ru-RU" sz="3600" b="1" i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5117568" y="1484784"/>
            <a:ext cx="168668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i="1" dirty="0" smtClean="0">
                <a:solidFill>
                  <a:srgbClr val="C00000"/>
                </a:solidFill>
                <a:latin typeface="Bookman Old Style" pitchFamily="18" charset="0"/>
              </a:rPr>
              <a:t>2 </a:t>
            </a:r>
            <a:r>
              <a:rPr lang="ru-RU" sz="3600" b="1" i="1" dirty="0" smtClean="0">
                <a:solidFill>
                  <a:srgbClr val="C00000"/>
                </a:solidFill>
                <a:latin typeface="Bookman Old Style" pitchFamily="18" charset="0"/>
                <a:sym typeface="Symbol"/>
              </a:rPr>
              <a:t> 3</a:t>
            </a:r>
            <a:r>
              <a:rPr lang="ru-RU" sz="3600" b="1" i="1" dirty="0" smtClean="0">
                <a:solidFill>
                  <a:srgbClr val="C00000"/>
                </a:solidFill>
                <a:latin typeface="Bookman Old Style" pitchFamily="18" charset="0"/>
              </a:rPr>
              <a:t>х 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27" name="Полилиния 26"/>
          <p:cNvSpPr/>
          <p:nvPr/>
        </p:nvSpPr>
        <p:spPr>
          <a:xfrm>
            <a:off x="5186597" y="1828800"/>
            <a:ext cx="1768839" cy="494675"/>
          </a:xfrm>
          <a:custGeom>
            <a:avLst/>
            <a:gdLst>
              <a:gd name="connsiteX0" fmla="*/ 0 w 1768839"/>
              <a:gd name="connsiteY0" fmla="*/ 134911 h 494675"/>
              <a:gd name="connsiteX1" fmla="*/ 704537 w 1768839"/>
              <a:gd name="connsiteY1" fmla="*/ 494675 h 494675"/>
              <a:gd name="connsiteX2" fmla="*/ 1768839 w 1768839"/>
              <a:gd name="connsiteY2" fmla="*/ 0 h 494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68839" h="494675">
                <a:moveTo>
                  <a:pt x="0" y="134911"/>
                </a:moveTo>
                <a:lnTo>
                  <a:pt x="704537" y="494675"/>
                </a:lnTo>
                <a:lnTo>
                  <a:pt x="1768839" y="0"/>
                </a:lnTo>
              </a:path>
            </a:pathLst>
          </a:custGeom>
          <a:ln w="76200">
            <a:solidFill>
              <a:srgbClr val="C0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179512" y="4780309"/>
            <a:ext cx="3672408" cy="1384995"/>
          </a:xfrm>
          <a:prstGeom prst="rect">
            <a:avLst/>
          </a:prstGeom>
          <a:ln w="57150">
            <a:solidFill>
              <a:srgbClr val="7030A0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600" b="1" i="1" dirty="0" smtClean="0">
                <a:solidFill>
                  <a:srgbClr val="652B91"/>
                </a:solidFill>
                <a:latin typeface="Bookman Old Style" pitchFamily="18" charset="0"/>
                <a:cs typeface="Times New Roman" pitchFamily="18" charset="0"/>
              </a:rPr>
              <a:t>х</a:t>
            </a:r>
            <a:r>
              <a:rPr lang="ru-RU" sz="3600" b="1" i="1" baseline="30000" dirty="0" smtClean="0">
                <a:solidFill>
                  <a:srgbClr val="652B91"/>
                </a:solidFill>
                <a:latin typeface="Bookman Old Style" pitchFamily="18" charset="0"/>
                <a:cs typeface="Times New Roman" pitchFamily="18" charset="0"/>
              </a:rPr>
              <a:t>2</a:t>
            </a:r>
            <a:r>
              <a:rPr lang="ru-RU" sz="3600" b="1" i="1" dirty="0" smtClean="0">
                <a:solidFill>
                  <a:srgbClr val="652B91"/>
                </a:solidFill>
                <a:latin typeface="Bookman Old Style" pitchFamily="18" charset="0"/>
                <a:cs typeface="Times New Roman" pitchFamily="18" charset="0"/>
              </a:rPr>
              <a:t> – 4х – 5=0</a:t>
            </a:r>
          </a:p>
          <a:p>
            <a:pPr lvl="0" algn="ctr">
              <a:defRPr/>
            </a:pPr>
            <a:endParaRPr lang="ru-RU" sz="1100" b="1" i="1" dirty="0" smtClean="0">
              <a:solidFill>
                <a:srgbClr val="7030A0"/>
              </a:solidFill>
              <a:latin typeface="Bookman Old Style" pitchFamily="18" charset="0"/>
              <a:cs typeface="Times New Roman" pitchFamily="18" charset="0"/>
            </a:endParaRPr>
          </a:p>
          <a:p>
            <a:pPr lvl="0" algn="ctr">
              <a:defRPr/>
            </a:pPr>
            <a:endParaRPr lang="ru-RU" sz="3600" b="1" i="1" dirty="0">
              <a:solidFill>
                <a:srgbClr val="7030A0"/>
              </a:solidFill>
              <a:latin typeface="Bookman Old Style" pitchFamily="18" charset="0"/>
              <a:cs typeface="Times New Roman" pitchFamily="18" charset="0"/>
            </a:endParaRPr>
          </a:p>
        </p:txBody>
      </p:sp>
      <p:sp>
        <p:nvSpPr>
          <p:cNvPr id="31" name="Rectangle 8"/>
          <p:cNvSpPr>
            <a:spLocks noChangeArrowheads="1"/>
          </p:cNvSpPr>
          <p:nvPr/>
        </p:nvSpPr>
        <p:spPr bwMode="auto">
          <a:xfrm>
            <a:off x="179512" y="3789040"/>
            <a:ext cx="3672408" cy="864096"/>
          </a:xfrm>
          <a:prstGeom prst="roundRect">
            <a:avLst>
              <a:gd name="adj" fmla="val 25790"/>
            </a:avLst>
          </a:prstGeom>
          <a:gradFill rotWithShape="1">
            <a:gsLst>
              <a:gs pos="0">
                <a:srgbClr val="99FFCC"/>
              </a:gs>
              <a:gs pos="50000">
                <a:srgbClr val="99FFCC">
                  <a:gamma/>
                  <a:tint val="0"/>
                  <a:invGamma/>
                </a:srgbClr>
              </a:gs>
              <a:gs pos="100000">
                <a:srgbClr val="99FFCC"/>
              </a:gs>
            </a:gsLst>
            <a:lin ang="5400000" scaled="1"/>
          </a:gradFill>
          <a:ln w="38100">
            <a:solidFill>
              <a:srgbClr val="7030A0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/>
            <a:r>
              <a:rPr lang="ru-RU" sz="2600" b="1" i="1" dirty="0" smtClean="0">
                <a:solidFill>
                  <a:srgbClr val="C00000"/>
                </a:solidFill>
                <a:latin typeface="Bookman Old Style" pitchFamily="18" charset="0"/>
              </a:rPr>
              <a:t>Реши </a:t>
            </a:r>
          </a:p>
          <a:p>
            <a:pPr algn="ctr"/>
            <a:r>
              <a:rPr lang="ru-RU" sz="2600" b="1" i="1" dirty="0" smtClean="0">
                <a:solidFill>
                  <a:srgbClr val="C00000"/>
                </a:solidFill>
                <a:latin typeface="Bookman Old Style" pitchFamily="18" charset="0"/>
              </a:rPr>
              <a:t>самостоятельно.</a:t>
            </a:r>
            <a:endParaRPr lang="ru-RU" sz="2600" b="1" i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179512" y="5500389"/>
            <a:ext cx="321754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i="1" dirty="0">
                <a:solidFill>
                  <a:srgbClr val="C00000"/>
                </a:solidFill>
                <a:latin typeface="Bookman Old Style" pitchFamily="18" charset="0"/>
              </a:rPr>
              <a:t>Ответ: </a:t>
            </a:r>
            <a:r>
              <a:rPr lang="ru-RU" sz="3200" b="1" i="1" dirty="0" smtClean="0">
                <a:solidFill>
                  <a:srgbClr val="C00000"/>
                </a:solidFill>
                <a:latin typeface="Bookman Old Style" pitchFamily="18" charset="0"/>
              </a:rPr>
              <a:t>– 1; 5</a:t>
            </a:r>
            <a:endParaRPr lang="ru-RU" sz="3200" b="1" i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 animBg="1"/>
      <p:bldP spid="30" grpId="0" animBg="1"/>
      <p:bldP spid="31" grpId="0" animBg="1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5" name="Object 4"/>
          <p:cNvGraphicFramePr>
            <a:graphicFrameLocks noChangeAspect="1"/>
          </p:cNvGraphicFramePr>
          <p:nvPr/>
        </p:nvGraphicFramePr>
        <p:xfrm>
          <a:off x="2483768" y="4695825"/>
          <a:ext cx="3396242" cy="11094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493" name="Формула" r:id="rId3" imgW="1231560" imgH="419040" progId="Equation.3">
                  <p:embed/>
                </p:oleObj>
              </mc:Choice>
              <mc:Fallback>
                <p:oleObj name="Формула" r:id="rId3" imgW="1231560" imgH="4190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3768" y="4695825"/>
                        <a:ext cx="3396242" cy="110943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Object 7"/>
          <p:cNvGraphicFramePr>
            <a:graphicFrameLocks noChangeAspect="1"/>
          </p:cNvGraphicFramePr>
          <p:nvPr/>
        </p:nvGraphicFramePr>
        <p:xfrm>
          <a:off x="6300192" y="4733813"/>
          <a:ext cx="2503488" cy="1033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494" name="Формула" r:id="rId5" imgW="914400" imgH="393480" progId="Equation.3">
                  <p:embed/>
                </p:oleObj>
              </mc:Choice>
              <mc:Fallback>
                <p:oleObj name="Формула" r:id="rId5" imgW="914400" imgH="39348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0192" y="4733813"/>
                        <a:ext cx="2503488" cy="1033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sp>
        <p:nvSpPr>
          <p:cNvPr id="17" name="AutoShape 4"/>
          <p:cNvSpPr>
            <a:spLocks noChangeArrowheads="1"/>
          </p:cNvSpPr>
          <p:nvPr/>
        </p:nvSpPr>
        <p:spPr bwMode="gray">
          <a:xfrm>
            <a:off x="251520" y="260648"/>
            <a:ext cx="3600400" cy="647700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rgbClr val="7030A0"/>
              </a:gs>
              <a:gs pos="50000">
                <a:srgbClr val="8A7CC6"/>
              </a:gs>
              <a:gs pos="100000">
                <a:srgbClr val="7030A0"/>
              </a:gs>
            </a:gsLst>
            <a:lin ang="5400000" scaled="1"/>
          </a:gradFill>
          <a:ln w="28575">
            <a:solidFill>
              <a:srgbClr val="FFFFFF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r>
              <a:rPr lang="ru-RU" sz="2800" b="1" i="1" dirty="0" smtClean="0">
                <a:solidFill>
                  <a:srgbClr val="FFFFFF"/>
                </a:solidFill>
                <a:latin typeface="Bookman Old Style" pitchFamily="18" charset="0"/>
              </a:rPr>
              <a:t>Способ №3:</a:t>
            </a:r>
            <a:endParaRPr lang="en-US" sz="2800" b="1" i="1" dirty="0">
              <a:solidFill>
                <a:srgbClr val="FFFFFF"/>
              </a:solidFill>
              <a:latin typeface="Bookman Old Style" pitchFamily="18" charset="0"/>
            </a:endParaRPr>
          </a:p>
        </p:txBody>
      </p:sp>
      <p:sp>
        <p:nvSpPr>
          <p:cNvPr id="19" name="Rectangle 8"/>
          <p:cNvSpPr>
            <a:spLocks noChangeArrowheads="1"/>
          </p:cNvSpPr>
          <p:nvPr/>
        </p:nvSpPr>
        <p:spPr bwMode="auto">
          <a:xfrm>
            <a:off x="2843808" y="620688"/>
            <a:ext cx="6048672" cy="936104"/>
          </a:xfrm>
          <a:prstGeom prst="rect">
            <a:avLst/>
          </a:prstGeom>
          <a:gradFill rotWithShape="1">
            <a:gsLst>
              <a:gs pos="0">
                <a:srgbClr val="99FFCC"/>
              </a:gs>
              <a:gs pos="50000">
                <a:srgbClr val="99FFCC">
                  <a:gamma/>
                  <a:tint val="0"/>
                  <a:invGamma/>
                </a:srgbClr>
              </a:gs>
              <a:gs pos="100000">
                <a:srgbClr val="99FFCC"/>
              </a:gs>
            </a:gsLst>
            <a:lin ang="5400000" scaled="1"/>
          </a:gradFill>
          <a:ln w="38100">
            <a:solidFill>
              <a:srgbClr val="7030A0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/>
            <a:r>
              <a:rPr lang="ru-RU" sz="2600" b="1" i="1" dirty="0" smtClean="0">
                <a:solidFill>
                  <a:srgbClr val="C00000"/>
                </a:solidFill>
                <a:latin typeface="Bookman Old Style" pitchFamily="18" charset="0"/>
              </a:rPr>
              <a:t>Решение квадратных </a:t>
            </a:r>
          </a:p>
          <a:p>
            <a:pPr algn="ctr"/>
            <a:r>
              <a:rPr lang="ru-RU" sz="2600" b="1" i="1" dirty="0" smtClean="0">
                <a:solidFill>
                  <a:srgbClr val="C00000"/>
                </a:solidFill>
                <a:latin typeface="Bookman Old Style" pitchFamily="18" charset="0"/>
              </a:rPr>
              <a:t>уравнений по формуле.</a:t>
            </a:r>
            <a:endParaRPr lang="ru-RU" sz="2600" b="1" i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4363892" y="5879013"/>
            <a:ext cx="396615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ru-RU" sz="3600" b="1" i="1" dirty="0" err="1" smtClean="0">
                <a:solidFill>
                  <a:srgbClr val="C00000"/>
                </a:solidFill>
                <a:latin typeface="Bookman Old Style" pitchFamily="18" charset="0"/>
              </a:rPr>
              <a:t>х</a:t>
            </a:r>
            <a:r>
              <a:rPr lang="ru-RU" sz="3600" b="1" i="1" dirty="0" smtClean="0">
                <a:solidFill>
                  <a:srgbClr val="C00000"/>
                </a:solidFill>
                <a:latin typeface="Bookman Old Style" pitchFamily="18" charset="0"/>
              </a:rPr>
              <a:t> = ¾ или </a:t>
            </a:r>
            <a:r>
              <a:rPr lang="ru-RU" sz="3600" b="1" i="1" dirty="0" err="1" smtClean="0">
                <a:solidFill>
                  <a:srgbClr val="C00000"/>
                </a:solidFill>
                <a:latin typeface="Bookman Old Style" pitchFamily="18" charset="0"/>
              </a:rPr>
              <a:t>х</a:t>
            </a:r>
            <a:r>
              <a:rPr lang="ru-RU" sz="3600" b="1" i="1" dirty="0" smtClean="0">
                <a:solidFill>
                  <a:srgbClr val="C00000"/>
                </a:solidFill>
                <a:latin typeface="Bookman Old Style" pitchFamily="18" charset="0"/>
              </a:rPr>
              <a:t> = 1</a:t>
            </a:r>
            <a:endParaRPr lang="ru-RU" sz="3600" b="1" i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179512" y="4780309"/>
            <a:ext cx="3672408" cy="1384995"/>
          </a:xfrm>
          <a:prstGeom prst="rect">
            <a:avLst/>
          </a:prstGeom>
          <a:ln w="57150">
            <a:solidFill>
              <a:srgbClr val="7030A0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600" b="1" i="1" dirty="0" smtClean="0">
                <a:solidFill>
                  <a:srgbClr val="652B91"/>
                </a:solidFill>
                <a:latin typeface="Bookman Old Style" pitchFamily="18" charset="0"/>
                <a:cs typeface="Times New Roman" pitchFamily="18" charset="0"/>
              </a:rPr>
              <a:t>4х</a:t>
            </a:r>
            <a:r>
              <a:rPr lang="ru-RU" sz="3600" b="1" i="1" baseline="30000" dirty="0" smtClean="0">
                <a:solidFill>
                  <a:srgbClr val="652B91"/>
                </a:solidFill>
                <a:latin typeface="Bookman Old Style" pitchFamily="18" charset="0"/>
                <a:cs typeface="Times New Roman" pitchFamily="18" charset="0"/>
              </a:rPr>
              <a:t>2</a:t>
            </a:r>
            <a:r>
              <a:rPr lang="ru-RU" sz="3600" b="1" i="1" dirty="0" smtClean="0">
                <a:solidFill>
                  <a:srgbClr val="652B91"/>
                </a:solidFill>
                <a:latin typeface="Bookman Old Style" pitchFamily="18" charset="0"/>
                <a:cs typeface="Times New Roman" pitchFamily="18" charset="0"/>
              </a:rPr>
              <a:t> – 4х + 1=0</a:t>
            </a:r>
          </a:p>
          <a:p>
            <a:pPr lvl="0" algn="ctr">
              <a:defRPr/>
            </a:pPr>
            <a:endParaRPr lang="ru-RU" sz="1100" b="1" i="1" dirty="0" smtClean="0">
              <a:solidFill>
                <a:srgbClr val="7030A0"/>
              </a:solidFill>
              <a:latin typeface="Bookman Old Style" pitchFamily="18" charset="0"/>
              <a:cs typeface="Times New Roman" pitchFamily="18" charset="0"/>
            </a:endParaRPr>
          </a:p>
          <a:p>
            <a:pPr lvl="0" algn="ctr">
              <a:defRPr/>
            </a:pPr>
            <a:endParaRPr lang="ru-RU" sz="3600" b="1" i="1" dirty="0">
              <a:solidFill>
                <a:srgbClr val="7030A0"/>
              </a:solidFill>
              <a:latin typeface="Bookman Old Style" pitchFamily="18" charset="0"/>
              <a:cs typeface="Times New Roman" pitchFamily="18" charset="0"/>
            </a:endParaRPr>
          </a:p>
        </p:txBody>
      </p:sp>
      <p:sp>
        <p:nvSpPr>
          <p:cNvPr id="31" name="Rectangle 8"/>
          <p:cNvSpPr>
            <a:spLocks noChangeArrowheads="1"/>
          </p:cNvSpPr>
          <p:nvPr/>
        </p:nvSpPr>
        <p:spPr bwMode="auto">
          <a:xfrm>
            <a:off x="179512" y="3789040"/>
            <a:ext cx="3672408" cy="864096"/>
          </a:xfrm>
          <a:prstGeom prst="roundRect">
            <a:avLst>
              <a:gd name="adj" fmla="val 25790"/>
            </a:avLst>
          </a:prstGeom>
          <a:gradFill rotWithShape="1">
            <a:gsLst>
              <a:gs pos="0">
                <a:srgbClr val="99FFCC"/>
              </a:gs>
              <a:gs pos="50000">
                <a:srgbClr val="99FFCC">
                  <a:gamma/>
                  <a:tint val="0"/>
                  <a:invGamma/>
                </a:srgbClr>
              </a:gs>
              <a:gs pos="100000">
                <a:srgbClr val="99FFCC"/>
              </a:gs>
            </a:gsLst>
            <a:lin ang="5400000" scaled="1"/>
          </a:gradFill>
          <a:ln w="38100">
            <a:solidFill>
              <a:srgbClr val="7030A0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/>
            <a:r>
              <a:rPr lang="ru-RU" sz="2600" b="1" i="1" dirty="0" smtClean="0">
                <a:solidFill>
                  <a:srgbClr val="C00000"/>
                </a:solidFill>
                <a:latin typeface="Bookman Old Style" pitchFamily="18" charset="0"/>
              </a:rPr>
              <a:t>Реши </a:t>
            </a:r>
          </a:p>
          <a:p>
            <a:pPr algn="ctr"/>
            <a:r>
              <a:rPr lang="ru-RU" sz="2600" b="1" i="1" dirty="0" smtClean="0">
                <a:solidFill>
                  <a:srgbClr val="C00000"/>
                </a:solidFill>
                <a:latin typeface="Bookman Old Style" pitchFamily="18" charset="0"/>
              </a:rPr>
              <a:t>самостоятельно.</a:t>
            </a:r>
            <a:endParaRPr lang="ru-RU" sz="2600" b="1" i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179512" y="5500389"/>
            <a:ext cx="259398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i="1" dirty="0">
                <a:solidFill>
                  <a:srgbClr val="C00000"/>
                </a:solidFill>
                <a:latin typeface="Bookman Old Style" pitchFamily="18" charset="0"/>
              </a:rPr>
              <a:t>Ответ: </a:t>
            </a:r>
            <a:r>
              <a:rPr lang="ru-RU" sz="3200" b="1" i="1" dirty="0" smtClean="0">
                <a:solidFill>
                  <a:srgbClr val="C00000"/>
                </a:solidFill>
                <a:latin typeface="Bookman Old Style" pitchFamily="18" charset="0"/>
              </a:rPr>
              <a:t> ½</a:t>
            </a:r>
            <a:endParaRPr lang="ru-RU" sz="3200" b="1" i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131840" y="2204864"/>
            <a:ext cx="1678665" cy="584775"/>
          </a:xfrm>
          <a:prstGeom prst="rect">
            <a:avLst/>
          </a:prstGeom>
          <a:solidFill>
            <a:srgbClr val="FFFF66"/>
          </a:solidFill>
          <a:ln w="28575">
            <a:solidFill>
              <a:srgbClr val="7030A0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200" b="1" i="1" dirty="0">
                <a:solidFill>
                  <a:srgbClr val="000099"/>
                </a:solidFill>
                <a:latin typeface="Bookman Old Style" pitchFamily="18" charset="0"/>
              </a:rPr>
              <a:t>a = </a:t>
            </a:r>
            <a:r>
              <a:rPr lang="ru-RU" sz="3200" b="1" i="1" dirty="0">
                <a:solidFill>
                  <a:srgbClr val="000099"/>
                </a:solidFill>
                <a:latin typeface="Bookman Old Style" pitchFamily="18" charset="0"/>
              </a:rPr>
              <a:t>4</a:t>
            </a:r>
            <a:r>
              <a:rPr lang="ru-RU" sz="3200" b="1" i="1" dirty="0">
                <a:solidFill>
                  <a:srgbClr val="000099"/>
                </a:solidFill>
                <a:latin typeface="Bookman Old Style" pitchFamily="18" charset="0"/>
                <a:cs typeface="Times New Roman"/>
              </a:rPr>
              <a:t>,</a:t>
            </a:r>
            <a:r>
              <a:rPr lang="en-US" sz="3200" b="1" i="1" dirty="0">
                <a:solidFill>
                  <a:srgbClr val="000099"/>
                </a:solidFill>
                <a:latin typeface="Bookman Old Style" pitchFamily="18" charset="0"/>
                <a:cs typeface="Times New Roman"/>
              </a:rPr>
              <a:t> </a:t>
            </a:r>
            <a:r>
              <a:rPr lang="ru-RU" sz="3200" b="1" i="1" dirty="0">
                <a:solidFill>
                  <a:srgbClr val="000099"/>
                </a:solidFill>
                <a:latin typeface="Bookman Old Style" pitchFamily="18" charset="0"/>
                <a:cs typeface="Times New Roman"/>
              </a:rPr>
              <a:t> </a:t>
            </a:r>
            <a:endParaRPr lang="ru-RU" sz="3200" b="1" i="1" dirty="0">
              <a:solidFill>
                <a:srgbClr val="000099"/>
              </a:solidFill>
              <a:latin typeface="Bookman Old Style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27584" y="2916233"/>
            <a:ext cx="2861681" cy="584775"/>
          </a:xfrm>
          <a:prstGeom prst="rect">
            <a:avLst/>
          </a:prstGeom>
          <a:solidFill>
            <a:srgbClr val="FFFF66"/>
          </a:solidFill>
          <a:ln w="28575">
            <a:solidFill>
              <a:srgbClr val="7030A0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US" sz="3200" b="1" i="1" dirty="0">
                <a:solidFill>
                  <a:srgbClr val="000099"/>
                </a:solidFill>
                <a:latin typeface="Bookman Old Style" pitchFamily="18" charset="0"/>
              </a:rPr>
              <a:t>D</a:t>
            </a:r>
            <a:r>
              <a:rPr lang="ru-RU" sz="3200" b="1" i="1" dirty="0">
                <a:solidFill>
                  <a:srgbClr val="000099"/>
                </a:solidFill>
                <a:latin typeface="Bookman Old Style" pitchFamily="18" charset="0"/>
              </a:rPr>
              <a:t> =</a:t>
            </a:r>
            <a:r>
              <a:rPr lang="en-US" sz="3200" b="1" i="1" dirty="0">
                <a:solidFill>
                  <a:srgbClr val="000099"/>
                </a:solidFill>
                <a:latin typeface="Bookman Old Style" pitchFamily="18" charset="0"/>
              </a:rPr>
              <a:t> </a:t>
            </a:r>
            <a:r>
              <a:rPr lang="en-US" sz="3200" b="1" i="1" dirty="0">
                <a:solidFill>
                  <a:srgbClr val="000099"/>
                </a:solidFill>
                <a:latin typeface="Bookman Old Style" pitchFamily="18" charset="0"/>
                <a:cs typeface="Times New Roman"/>
              </a:rPr>
              <a:t>b</a:t>
            </a:r>
            <a:r>
              <a:rPr lang="en-US" sz="3200" b="1" i="1" baseline="30000" dirty="0">
                <a:solidFill>
                  <a:srgbClr val="000099"/>
                </a:solidFill>
                <a:latin typeface="Bookman Old Style" pitchFamily="18" charset="0"/>
                <a:cs typeface="Times New Roman"/>
              </a:rPr>
              <a:t>2 </a:t>
            </a:r>
            <a:r>
              <a:rPr lang="en-US" sz="3200" b="1" i="1" dirty="0">
                <a:solidFill>
                  <a:srgbClr val="000099"/>
                </a:solidFill>
                <a:latin typeface="Bookman Old Style" pitchFamily="18" charset="0"/>
                <a:cs typeface="Times New Roman"/>
              </a:rPr>
              <a:t> − </a:t>
            </a:r>
            <a:r>
              <a:rPr lang="en-US" sz="3200" b="1" i="1" dirty="0" smtClean="0">
                <a:solidFill>
                  <a:srgbClr val="000099"/>
                </a:solidFill>
                <a:latin typeface="Bookman Old Style" pitchFamily="18" charset="0"/>
                <a:cs typeface="Times New Roman"/>
              </a:rPr>
              <a:t>4ac</a:t>
            </a:r>
            <a:endParaRPr lang="ru-RU" sz="3200" b="1" i="1" dirty="0">
              <a:solidFill>
                <a:srgbClr val="000099"/>
              </a:solidFill>
              <a:latin typeface="Bookman Old Style" pitchFamily="18" charset="0"/>
            </a:endParaRPr>
          </a:p>
        </p:txBody>
      </p:sp>
      <p:graphicFrame>
        <p:nvGraphicFramePr>
          <p:cNvPr id="33" name="Object 2"/>
          <p:cNvGraphicFramePr>
            <a:graphicFrameLocks noChangeAspect="1"/>
          </p:cNvGraphicFramePr>
          <p:nvPr/>
        </p:nvGraphicFramePr>
        <p:xfrm>
          <a:off x="5580112" y="3501008"/>
          <a:ext cx="2727488" cy="9992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495" name="Формула" r:id="rId7" imgW="1130040" imgH="431640" progId="Equation.3">
                  <p:embed/>
                </p:oleObj>
              </mc:Choice>
              <mc:Fallback>
                <p:oleObj name="Формула" r:id="rId7" imgW="1130040" imgH="4316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0112" y="3501008"/>
                        <a:ext cx="2727488" cy="999206"/>
                      </a:xfrm>
                      <a:prstGeom prst="rect">
                        <a:avLst/>
                      </a:prstGeom>
                      <a:gradFill rotWithShape="1">
                        <a:gsLst>
                          <a:gs pos="0">
                            <a:srgbClr val="CCFFCC"/>
                          </a:gs>
                          <a:gs pos="50000">
                            <a:srgbClr val="FFFFFF"/>
                          </a:gs>
                          <a:gs pos="100000">
                            <a:srgbClr val="CCFFCC"/>
                          </a:gs>
                        </a:gsLst>
                        <a:lin ang="5400000" scaled="1"/>
                      </a:gradFill>
                      <a:ln w="38100">
                        <a:solidFill>
                          <a:srgbClr val="80008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3632690" y="2924944"/>
            <a:ext cx="221246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3200" b="1" i="1" dirty="0" smtClean="0">
                <a:solidFill>
                  <a:srgbClr val="000099"/>
                </a:solidFill>
                <a:latin typeface="Bookman Old Style" pitchFamily="18" charset="0"/>
              </a:rPr>
              <a:t>=49</a:t>
            </a:r>
            <a:r>
              <a:rPr lang="en-US" sz="3200" b="1" i="1" dirty="0" smtClean="0">
                <a:solidFill>
                  <a:srgbClr val="000099"/>
                </a:solidFill>
                <a:latin typeface="Bookman Old Style" pitchFamily="18" charset="0"/>
              </a:rPr>
              <a:t> </a:t>
            </a:r>
            <a:r>
              <a:rPr lang="en-US" sz="3200" b="1" i="1" dirty="0">
                <a:solidFill>
                  <a:srgbClr val="000099"/>
                </a:solidFill>
                <a:latin typeface="Bookman Old Style" pitchFamily="18" charset="0"/>
              </a:rPr>
              <a:t>− 4 ∙ </a:t>
            </a:r>
            <a:endParaRPr lang="ru-RU" sz="3200" b="1" i="1" dirty="0">
              <a:solidFill>
                <a:srgbClr val="000099"/>
              </a:solidFill>
              <a:latin typeface="Bookman Old Style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941738" y="2204864"/>
            <a:ext cx="2032929" cy="584775"/>
          </a:xfrm>
          <a:prstGeom prst="rect">
            <a:avLst/>
          </a:prstGeom>
          <a:solidFill>
            <a:srgbClr val="FFFF66"/>
          </a:solidFill>
          <a:ln w="28575">
            <a:solidFill>
              <a:srgbClr val="7030A0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200" b="1" i="1" dirty="0">
                <a:solidFill>
                  <a:srgbClr val="000099"/>
                </a:solidFill>
                <a:latin typeface="Bookman Old Style" pitchFamily="18" charset="0"/>
                <a:cs typeface="Times New Roman"/>
              </a:rPr>
              <a:t> b</a:t>
            </a:r>
            <a:r>
              <a:rPr lang="ru-RU" sz="3200" b="1" i="1" dirty="0">
                <a:solidFill>
                  <a:srgbClr val="000099"/>
                </a:solidFill>
                <a:latin typeface="Bookman Old Style" pitchFamily="18" charset="0"/>
                <a:cs typeface="Times New Roman"/>
              </a:rPr>
              <a:t> = </a:t>
            </a:r>
            <a:r>
              <a:rPr lang="en-US" sz="3200" b="1" i="1" dirty="0">
                <a:solidFill>
                  <a:srgbClr val="000099"/>
                </a:solidFill>
                <a:latin typeface="Bookman Old Style" pitchFamily="18" charset="0"/>
                <a:cs typeface="Times New Roman"/>
              </a:rPr>
              <a:t>− </a:t>
            </a:r>
            <a:r>
              <a:rPr lang="ru-RU" sz="3200" b="1" i="1" dirty="0">
                <a:solidFill>
                  <a:srgbClr val="000099"/>
                </a:solidFill>
                <a:latin typeface="Bookman Old Style" pitchFamily="18" charset="0"/>
                <a:cs typeface="Times New Roman"/>
              </a:rPr>
              <a:t>7</a:t>
            </a:r>
            <a:r>
              <a:rPr lang="en-US" sz="3200" b="1" i="1" dirty="0">
                <a:solidFill>
                  <a:srgbClr val="000099"/>
                </a:solidFill>
                <a:latin typeface="Bookman Old Style" pitchFamily="18" charset="0"/>
                <a:cs typeface="Times New Roman"/>
              </a:rPr>
              <a:t>, </a:t>
            </a:r>
            <a:endParaRPr lang="ru-RU" sz="3200" b="1" i="1" dirty="0">
              <a:solidFill>
                <a:srgbClr val="000099"/>
              </a:solidFill>
              <a:latin typeface="Bookman Old Style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075957" y="2204864"/>
            <a:ext cx="1489511" cy="584775"/>
          </a:xfrm>
          <a:prstGeom prst="rect">
            <a:avLst/>
          </a:prstGeom>
          <a:solidFill>
            <a:srgbClr val="FFFF66"/>
          </a:solidFill>
          <a:ln w="28575">
            <a:solidFill>
              <a:srgbClr val="7030A0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200" b="1" i="1" dirty="0">
                <a:solidFill>
                  <a:srgbClr val="000099"/>
                </a:solidFill>
                <a:latin typeface="Bookman Old Style" pitchFamily="18" charset="0"/>
                <a:cs typeface="Times New Roman"/>
              </a:rPr>
              <a:t>c = </a:t>
            </a:r>
            <a:r>
              <a:rPr lang="ru-RU" sz="3200" b="1" i="1" dirty="0">
                <a:solidFill>
                  <a:srgbClr val="000099"/>
                </a:solidFill>
                <a:latin typeface="Bookman Old Style" pitchFamily="18" charset="0"/>
                <a:cs typeface="Times New Roman"/>
              </a:rPr>
              <a:t>3</a:t>
            </a:r>
            <a:r>
              <a:rPr lang="en-US" sz="3200" b="1" i="1" dirty="0">
                <a:solidFill>
                  <a:srgbClr val="000099"/>
                </a:solidFill>
                <a:latin typeface="Bookman Old Style" pitchFamily="18" charset="0"/>
                <a:cs typeface="Times New Roman"/>
              </a:rPr>
              <a:t>. </a:t>
            </a:r>
            <a:endParaRPr lang="ru-RU" sz="3200" b="1" i="1" dirty="0">
              <a:solidFill>
                <a:srgbClr val="000099"/>
              </a:solidFill>
              <a:latin typeface="Bookman Old Style" pitchFamily="18" charset="0"/>
            </a:endParaRPr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5508905" y="2924944"/>
            <a:ext cx="112883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3200" b="1" i="1" dirty="0">
                <a:solidFill>
                  <a:srgbClr val="000099"/>
                </a:solidFill>
                <a:latin typeface="Bookman Old Style" pitchFamily="18" charset="0"/>
              </a:rPr>
              <a:t>12</a:t>
            </a:r>
            <a:r>
              <a:rPr lang="en-US" sz="3200" b="1" i="1" dirty="0">
                <a:solidFill>
                  <a:srgbClr val="000099"/>
                </a:solidFill>
                <a:latin typeface="Bookman Old Style" pitchFamily="18" charset="0"/>
              </a:rPr>
              <a:t> =</a:t>
            </a:r>
            <a:endParaRPr lang="ru-RU" sz="3200" b="1" i="1" dirty="0">
              <a:solidFill>
                <a:srgbClr val="000099"/>
              </a:solidFill>
              <a:latin typeface="Bookman Old Style" pitchFamily="18" charset="0"/>
            </a:endParaRPr>
          </a:p>
        </p:txBody>
      </p: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8451753" y="2977788"/>
            <a:ext cx="66556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800" b="1" i="1">
                <a:solidFill>
                  <a:srgbClr val="000099"/>
                </a:solidFill>
                <a:latin typeface="Bookman Old Style" pitchFamily="18" charset="0"/>
              </a:rPr>
              <a:t> 1</a:t>
            </a:r>
            <a:r>
              <a:rPr lang="en-US" sz="2800" b="1" i="1">
                <a:solidFill>
                  <a:srgbClr val="000099"/>
                </a:solidFill>
                <a:latin typeface="Bookman Old Style" pitchFamily="18" charset="0"/>
              </a:rPr>
              <a:t>.</a:t>
            </a:r>
            <a:endParaRPr lang="ru-RU" sz="2800" b="1" i="1">
              <a:solidFill>
                <a:srgbClr val="000099"/>
              </a:solidFill>
              <a:latin typeface="Bookman Old Style" pitchFamily="18" charset="0"/>
            </a:endParaRPr>
          </a:p>
        </p:txBody>
      </p: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6436994" y="2924944"/>
            <a:ext cx="231024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200" b="1" i="1" dirty="0">
                <a:solidFill>
                  <a:srgbClr val="000099"/>
                </a:solidFill>
                <a:latin typeface="Bookman Old Style" pitchFamily="18" charset="0"/>
              </a:rPr>
              <a:t>4</a:t>
            </a:r>
            <a:r>
              <a:rPr lang="ru-RU" sz="3200" b="1" i="1" dirty="0">
                <a:solidFill>
                  <a:srgbClr val="000099"/>
                </a:solidFill>
                <a:latin typeface="Bookman Old Style" pitchFamily="18" charset="0"/>
              </a:rPr>
              <a:t>9 – 48 = </a:t>
            </a:r>
          </a:p>
        </p:txBody>
      </p:sp>
      <p:sp>
        <p:nvSpPr>
          <p:cNvPr id="42" name="Прямоугольник 41"/>
          <p:cNvSpPr/>
          <p:nvPr/>
        </p:nvSpPr>
        <p:spPr>
          <a:xfrm>
            <a:off x="3779912" y="1568986"/>
            <a:ext cx="442140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ru-RU" sz="4000" b="1" i="1" dirty="0" smtClean="0">
                <a:solidFill>
                  <a:srgbClr val="7030A0"/>
                </a:solidFill>
                <a:latin typeface="Bookman Old Style" pitchFamily="18" charset="0"/>
              </a:rPr>
              <a:t>4х</a:t>
            </a:r>
            <a:r>
              <a:rPr lang="en-US" sz="4000" b="1" i="1" baseline="30000" dirty="0" smtClean="0">
                <a:solidFill>
                  <a:srgbClr val="7030A0"/>
                </a:solidFill>
                <a:latin typeface="Bookman Old Style" pitchFamily="18" charset="0"/>
              </a:rPr>
              <a:t>2</a:t>
            </a:r>
            <a:r>
              <a:rPr lang="en-US" sz="4000" b="1" i="1" dirty="0" smtClean="0">
                <a:solidFill>
                  <a:srgbClr val="7030A0"/>
                </a:solidFill>
                <a:latin typeface="Bookman Old Style" pitchFamily="18" charset="0"/>
              </a:rPr>
              <a:t> − </a:t>
            </a:r>
            <a:r>
              <a:rPr lang="ru-RU" sz="4000" b="1" i="1" dirty="0" smtClean="0">
                <a:solidFill>
                  <a:srgbClr val="7030A0"/>
                </a:solidFill>
                <a:latin typeface="Bookman Old Style" pitchFamily="18" charset="0"/>
              </a:rPr>
              <a:t>7х</a:t>
            </a:r>
            <a:r>
              <a:rPr lang="en-US" sz="4000" b="1" i="1" dirty="0" smtClean="0">
                <a:solidFill>
                  <a:srgbClr val="7030A0"/>
                </a:solidFill>
                <a:latin typeface="Bookman Old Style" pitchFamily="18" charset="0"/>
              </a:rPr>
              <a:t> + </a:t>
            </a:r>
            <a:r>
              <a:rPr lang="ru-RU" sz="4000" b="1" i="1" dirty="0" smtClean="0">
                <a:solidFill>
                  <a:srgbClr val="7030A0"/>
                </a:solidFill>
                <a:latin typeface="Bookman Old Style" pitchFamily="18" charset="0"/>
              </a:rPr>
              <a:t>3</a:t>
            </a:r>
            <a:r>
              <a:rPr lang="en-US" sz="4000" b="1" i="1" dirty="0" smtClean="0">
                <a:solidFill>
                  <a:srgbClr val="7030A0"/>
                </a:solidFill>
                <a:latin typeface="Bookman Old Style" pitchFamily="18" charset="0"/>
              </a:rPr>
              <a:t> = 0</a:t>
            </a:r>
            <a:endParaRPr lang="ru-RU" sz="4000" b="1" i="1" dirty="0">
              <a:solidFill>
                <a:srgbClr val="7030A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000"/>
                            </p:stCondLst>
                            <p:childTnLst>
                              <p:par>
                                <p:cTn id="7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30" grpId="0" animBg="1"/>
      <p:bldP spid="31" grpId="0" animBg="1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sp>
        <p:nvSpPr>
          <p:cNvPr id="17" name="AutoShape 4"/>
          <p:cNvSpPr>
            <a:spLocks noChangeArrowheads="1"/>
          </p:cNvSpPr>
          <p:nvPr/>
        </p:nvSpPr>
        <p:spPr bwMode="gray">
          <a:xfrm>
            <a:off x="251520" y="260648"/>
            <a:ext cx="3600400" cy="647700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rgbClr val="7030A0"/>
              </a:gs>
              <a:gs pos="50000">
                <a:srgbClr val="8A7CC6"/>
              </a:gs>
              <a:gs pos="100000">
                <a:srgbClr val="7030A0"/>
              </a:gs>
            </a:gsLst>
            <a:lin ang="5400000" scaled="1"/>
          </a:gradFill>
          <a:ln w="28575">
            <a:solidFill>
              <a:srgbClr val="FFFFFF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r>
              <a:rPr lang="ru-RU" sz="2800" b="1" i="1" dirty="0" smtClean="0">
                <a:solidFill>
                  <a:srgbClr val="FFFFFF"/>
                </a:solidFill>
                <a:latin typeface="Bookman Old Style" pitchFamily="18" charset="0"/>
              </a:rPr>
              <a:t>Способ №4:</a:t>
            </a:r>
            <a:endParaRPr lang="en-US" sz="2800" b="1" i="1" dirty="0">
              <a:solidFill>
                <a:srgbClr val="FFFFFF"/>
              </a:solidFill>
              <a:latin typeface="Bookman Old Style" pitchFamily="18" charset="0"/>
            </a:endParaRPr>
          </a:p>
        </p:txBody>
      </p:sp>
      <p:sp>
        <p:nvSpPr>
          <p:cNvPr id="19" name="Rectangle 8"/>
          <p:cNvSpPr>
            <a:spLocks noChangeArrowheads="1"/>
          </p:cNvSpPr>
          <p:nvPr/>
        </p:nvSpPr>
        <p:spPr bwMode="auto">
          <a:xfrm>
            <a:off x="2483768" y="620688"/>
            <a:ext cx="6408712" cy="936104"/>
          </a:xfrm>
          <a:prstGeom prst="rect">
            <a:avLst/>
          </a:prstGeom>
          <a:gradFill rotWithShape="1">
            <a:gsLst>
              <a:gs pos="0">
                <a:srgbClr val="99FFCC"/>
              </a:gs>
              <a:gs pos="50000">
                <a:srgbClr val="99FFCC">
                  <a:gamma/>
                  <a:tint val="0"/>
                  <a:invGamma/>
                </a:srgbClr>
              </a:gs>
              <a:gs pos="100000">
                <a:srgbClr val="99FFCC"/>
              </a:gs>
            </a:gsLst>
            <a:lin ang="5400000" scaled="1"/>
          </a:gradFill>
          <a:ln w="38100">
            <a:solidFill>
              <a:srgbClr val="7030A0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/>
            <a:r>
              <a:rPr lang="ru-RU" sz="2400" b="1" i="1" dirty="0" smtClean="0">
                <a:solidFill>
                  <a:srgbClr val="C00000"/>
                </a:solidFill>
                <a:latin typeface="Bookman Old Style" pitchFamily="18" charset="0"/>
              </a:rPr>
              <a:t>Решение уравнений с использованием</a:t>
            </a:r>
          </a:p>
          <a:p>
            <a:pPr algn="ctr"/>
            <a:r>
              <a:rPr lang="ru-RU" sz="2400" b="1" i="1" dirty="0" smtClean="0">
                <a:solidFill>
                  <a:srgbClr val="C00000"/>
                </a:solidFill>
                <a:latin typeface="Bookman Old Style" pitchFamily="18" charset="0"/>
              </a:rPr>
              <a:t> теоремы Виета.</a:t>
            </a:r>
            <a:endParaRPr lang="ru-RU" sz="2400" b="1" i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4442439" y="5879013"/>
            <a:ext cx="380905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ru-RU" sz="3600" b="1" i="1" dirty="0" err="1" smtClean="0">
                <a:solidFill>
                  <a:srgbClr val="C00000"/>
                </a:solidFill>
                <a:latin typeface="Bookman Old Style" pitchFamily="18" charset="0"/>
              </a:rPr>
              <a:t>х</a:t>
            </a:r>
            <a:r>
              <a:rPr lang="ru-RU" sz="3600" b="1" i="1" dirty="0" smtClean="0">
                <a:solidFill>
                  <a:srgbClr val="C00000"/>
                </a:solidFill>
                <a:latin typeface="Bookman Old Style" pitchFamily="18" charset="0"/>
              </a:rPr>
              <a:t> = 7 или </a:t>
            </a:r>
            <a:r>
              <a:rPr lang="ru-RU" sz="3600" b="1" i="1" dirty="0" err="1" smtClean="0">
                <a:solidFill>
                  <a:srgbClr val="C00000"/>
                </a:solidFill>
                <a:latin typeface="Bookman Old Style" pitchFamily="18" charset="0"/>
              </a:rPr>
              <a:t>х</a:t>
            </a:r>
            <a:r>
              <a:rPr lang="ru-RU" sz="3600" b="1" i="1" dirty="0" smtClean="0">
                <a:solidFill>
                  <a:srgbClr val="C00000"/>
                </a:solidFill>
                <a:latin typeface="Bookman Old Style" pitchFamily="18" charset="0"/>
              </a:rPr>
              <a:t> = 1</a:t>
            </a:r>
            <a:endParaRPr lang="ru-RU" sz="3600" b="1" i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179512" y="4780309"/>
            <a:ext cx="3672408" cy="1384995"/>
          </a:xfrm>
          <a:prstGeom prst="rect">
            <a:avLst/>
          </a:prstGeom>
          <a:ln w="57150">
            <a:solidFill>
              <a:srgbClr val="7030A0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600" b="1" i="1" dirty="0" smtClean="0">
                <a:solidFill>
                  <a:srgbClr val="652B91"/>
                </a:solidFill>
                <a:latin typeface="Bookman Old Style" pitchFamily="18" charset="0"/>
                <a:cs typeface="Times New Roman" pitchFamily="18" charset="0"/>
              </a:rPr>
              <a:t>х</a:t>
            </a:r>
            <a:r>
              <a:rPr lang="ru-RU" sz="3600" b="1" i="1" baseline="30000" dirty="0" smtClean="0">
                <a:solidFill>
                  <a:srgbClr val="652B91"/>
                </a:solidFill>
                <a:latin typeface="Bookman Old Style" pitchFamily="18" charset="0"/>
                <a:cs typeface="Times New Roman" pitchFamily="18" charset="0"/>
              </a:rPr>
              <a:t>2</a:t>
            </a:r>
            <a:r>
              <a:rPr lang="ru-RU" sz="3600" b="1" i="1" dirty="0" smtClean="0">
                <a:solidFill>
                  <a:srgbClr val="652B91"/>
                </a:solidFill>
                <a:latin typeface="Bookman Old Style" pitchFamily="18" charset="0"/>
                <a:cs typeface="Times New Roman" pitchFamily="18" charset="0"/>
              </a:rPr>
              <a:t> – 4х – 5=0</a:t>
            </a:r>
          </a:p>
          <a:p>
            <a:pPr lvl="0" algn="ctr">
              <a:defRPr/>
            </a:pPr>
            <a:endParaRPr lang="ru-RU" sz="1100" b="1" i="1" dirty="0" smtClean="0">
              <a:solidFill>
                <a:srgbClr val="7030A0"/>
              </a:solidFill>
              <a:latin typeface="Bookman Old Style" pitchFamily="18" charset="0"/>
              <a:cs typeface="Times New Roman" pitchFamily="18" charset="0"/>
            </a:endParaRPr>
          </a:p>
          <a:p>
            <a:pPr lvl="0" algn="ctr">
              <a:defRPr/>
            </a:pPr>
            <a:endParaRPr lang="ru-RU" sz="3600" b="1" i="1" dirty="0">
              <a:solidFill>
                <a:srgbClr val="7030A0"/>
              </a:solidFill>
              <a:latin typeface="Bookman Old Style" pitchFamily="18" charset="0"/>
              <a:cs typeface="Times New Roman" pitchFamily="18" charset="0"/>
            </a:endParaRPr>
          </a:p>
        </p:txBody>
      </p:sp>
      <p:sp>
        <p:nvSpPr>
          <p:cNvPr id="31" name="Rectangle 8"/>
          <p:cNvSpPr>
            <a:spLocks noChangeArrowheads="1"/>
          </p:cNvSpPr>
          <p:nvPr/>
        </p:nvSpPr>
        <p:spPr bwMode="auto">
          <a:xfrm>
            <a:off x="179512" y="3789040"/>
            <a:ext cx="3672408" cy="864096"/>
          </a:xfrm>
          <a:prstGeom prst="roundRect">
            <a:avLst>
              <a:gd name="adj" fmla="val 25790"/>
            </a:avLst>
          </a:prstGeom>
          <a:gradFill rotWithShape="1">
            <a:gsLst>
              <a:gs pos="0">
                <a:srgbClr val="99FFCC"/>
              </a:gs>
              <a:gs pos="50000">
                <a:srgbClr val="99FFCC">
                  <a:gamma/>
                  <a:tint val="0"/>
                  <a:invGamma/>
                </a:srgbClr>
              </a:gs>
              <a:gs pos="100000">
                <a:srgbClr val="99FFCC"/>
              </a:gs>
            </a:gsLst>
            <a:lin ang="5400000" scaled="1"/>
          </a:gradFill>
          <a:ln w="38100">
            <a:solidFill>
              <a:srgbClr val="7030A0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/>
            <a:r>
              <a:rPr lang="ru-RU" sz="2600" b="1" i="1" dirty="0" smtClean="0">
                <a:solidFill>
                  <a:srgbClr val="C00000"/>
                </a:solidFill>
                <a:latin typeface="Bookman Old Style" pitchFamily="18" charset="0"/>
              </a:rPr>
              <a:t>Реши </a:t>
            </a:r>
          </a:p>
          <a:p>
            <a:pPr algn="ctr"/>
            <a:r>
              <a:rPr lang="ru-RU" sz="2600" b="1" i="1" dirty="0" smtClean="0">
                <a:solidFill>
                  <a:srgbClr val="C00000"/>
                </a:solidFill>
                <a:latin typeface="Bookman Old Style" pitchFamily="18" charset="0"/>
              </a:rPr>
              <a:t>самостоятельно.</a:t>
            </a:r>
            <a:endParaRPr lang="ru-RU" sz="2600" b="1" i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3954638" y="1568986"/>
            <a:ext cx="407194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ru-RU" sz="4000" b="1" i="1" dirty="0" err="1" smtClean="0">
                <a:solidFill>
                  <a:srgbClr val="7030A0"/>
                </a:solidFill>
                <a:latin typeface="Bookman Old Style" pitchFamily="18" charset="0"/>
              </a:rPr>
              <a:t>х</a:t>
            </a:r>
            <a:r>
              <a:rPr lang="en-US" sz="4000" b="1" i="1" baseline="30000" dirty="0" smtClean="0">
                <a:solidFill>
                  <a:srgbClr val="7030A0"/>
                </a:solidFill>
                <a:latin typeface="Bookman Old Style" pitchFamily="18" charset="0"/>
              </a:rPr>
              <a:t>2</a:t>
            </a:r>
            <a:r>
              <a:rPr lang="en-US" sz="4000" b="1" i="1" dirty="0" smtClean="0">
                <a:solidFill>
                  <a:srgbClr val="7030A0"/>
                </a:solidFill>
                <a:latin typeface="Bookman Old Style" pitchFamily="18" charset="0"/>
              </a:rPr>
              <a:t> − </a:t>
            </a:r>
            <a:r>
              <a:rPr lang="ru-RU" sz="4000" b="1" i="1" dirty="0" smtClean="0">
                <a:solidFill>
                  <a:srgbClr val="7030A0"/>
                </a:solidFill>
                <a:latin typeface="Bookman Old Style" pitchFamily="18" charset="0"/>
              </a:rPr>
              <a:t>8х</a:t>
            </a:r>
            <a:r>
              <a:rPr lang="en-US" sz="4000" b="1" i="1" dirty="0" smtClean="0">
                <a:solidFill>
                  <a:srgbClr val="7030A0"/>
                </a:solidFill>
                <a:latin typeface="Bookman Old Style" pitchFamily="18" charset="0"/>
              </a:rPr>
              <a:t> + </a:t>
            </a:r>
            <a:r>
              <a:rPr lang="ru-RU" sz="4000" b="1" i="1" dirty="0" smtClean="0">
                <a:solidFill>
                  <a:srgbClr val="7030A0"/>
                </a:solidFill>
                <a:latin typeface="Bookman Old Style" pitchFamily="18" charset="0"/>
              </a:rPr>
              <a:t>7</a:t>
            </a:r>
            <a:r>
              <a:rPr lang="en-US" sz="4000" b="1" i="1" dirty="0" smtClean="0">
                <a:solidFill>
                  <a:srgbClr val="7030A0"/>
                </a:solidFill>
                <a:latin typeface="Bookman Old Style" pitchFamily="18" charset="0"/>
              </a:rPr>
              <a:t> = 0</a:t>
            </a:r>
            <a:endParaRPr lang="ru-RU" sz="4000" b="1" i="1" dirty="0">
              <a:solidFill>
                <a:srgbClr val="7030A0"/>
              </a:solidFill>
              <a:latin typeface="Bookman Old Style" pitchFamily="18" charset="0"/>
            </a:endParaRPr>
          </a:p>
        </p:txBody>
      </p:sp>
      <p:graphicFrame>
        <p:nvGraphicFramePr>
          <p:cNvPr id="22" name="Object 2"/>
          <p:cNvGraphicFramePr>
            <a:graphicFrameLocks noChangeAspect="1"/>
          </p:cNvGraphicFramePr>
          <p:nvPr/>
        </p:nvGraphicFramePr>
        <p:xfrm>
          <a:off x="4860032" y="2924944"/>
          <a:ext cx="2376264" cy="12202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20" name="Формула" r:id="rId3" imgW="901440" imgH="482400" progId="Equation.3">
                  <p:embed/>
                </p:oleObj>
              </mc:Choice>
              <mc:Fallback>
                <p:oleObj name="Формула" r:id="rId3" imgW="901440" imgH="4824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0032" y="2924944"/>
                        <a:ext cx="2376264" cy="1220244"/>
                      </a:xfrm>
                      <a:prstGeom prst="rect">
                        <a:avLst/>
                      </a:prstGeom>
                      <a:gradFill rotWithShape="1">
                        <a:gsLst>
                          <a:gs pos="0">
                            <a:srgbClr val="CCFFCC"/>
                          </a:gs>
                          <a:gs pos="50000">
                            <a:srgbClr val="FFFFFF"/>
                          </a:gs>
                          <a:gs pos="100000">
                            <a:srgbClr val="CCFFCC"/>
                          </a:gs>
                        </a:gsLst>
                        <a:lin ang="5400000" scaled="1"/>
                      </a:gradFill>
                      <a:ln w="38100">
                        <a:solidFill>
                          <a:srgbClr val="80008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539552" y="3160762"/>
            <a:ext cx="4044697" cy="523220"/>
          </a:xfrm>
          <a:prstGeom prst="rect">
            <a:avLst/>
          </a:prstGeom>
          <a:solidFill>
            <a:srgbClr val="FFFF66"/>
          </a:solidFill>
          <a:ln w="38100">
            <a:solidFill>
              <a:srgbClr val="652B91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000099"/>
                </a:solidFill>
                <a:latin typeface="Bookman Old Style" pitchFamily="18" charset="0"/>
              </a:rPr>
              <a:t>По теореме Виета:</a:t>
            </a:r>
            <a:endParaRPr lang="ru-RU" sz="2800" b="1" i="1" dirty="0">
              <a:solidFill>
                <a:srgbClr val="000099"/>
              </a:solidFill>
              <a:latin typeface="Bookman Old Style" pitchFamily="18" charset="0"/>
            </a:endParaRPr>
          </a:p>
        </p:txBody>
      </p:sp>
      <p:graphicFrame>
        <p:nvGraphicFramePr>
          <p:cNvPr id="24" name="Object 4"/>
          <p:cNvGraphicFramePr>
            <a:graphicFrameLocks noChangeAspect="1"/>
          </p:cNvGraphicFramePr>
          <p:nvPr/>
        </p:nvGraphicFramePr>
        <p:xfrm>
          <a:off x="3800475" y="4292600"/>
          <a:ext cx="2346325" cy="1276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21" name="Формула" r:id="rId5" imgW="850680" imgH="482400" progId="Equation.3">
                  <p:embed/>
                </p:oleObj>
              </mc:Choice>
              <mc:Fallback>
                <p:oleObj name="Формула" r:id="rId5" imgW="850680" imgH="4824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00475" y="4292600"/>
                        <a:ext cx="2346325" cy="1276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4635446" y="2204864"/>
            <a:ext cx="2056973" cy="584775"/>
          </a:xfrm>
          <a:prstGeom prst="rect">
            <a:avLst/>
          </a:prstGeom>
          <a:solidFill>
            <a:srgbClr val="FFFF66"/>
          </a:solidFill>
          <a:ln w="28575">
            <a:solidFill>
              <a:srgbClr val="7030A0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200" b="1" dirty="0">
                <a:solidFill>
                  <a:srgbClr val="000099"/>
                </a:solidFill>
                <a:latin typeface="Bookman Old Style" pitchFamily="18" charset="0"/>
                <a:cs typeface="Times New Roman"/>
              </a:rPr>
              <a:t> </a:t>
            </a:r>
            <a:r>
              <a:rPr lang="en-US" sz="3200" b="1" i="1" dirty="0" smtClean="0">
                <a:solidFill>
                  <a:srgbClr val="000099"/>
                </a:solidFill>
                <a:latin typeface="Bookman Old Style" pitchFamily="18" charset="0"/>
                <a:cs typeface="Times New Roman"/>
              </a:rPr>
              <a:t>p</a:t>
            </a:r>
            <a:r>
              <a:rPr lang="ru-RU" sz="3200" b="1" dirty="0" smtClean="0">
                <a:solidFill>
                  <a:srgbClr val="000099"/>
                </a:solidFill>
                <a:latin typeface="Bookman Old Style" pitchFamily="18" charset="0"/>
                <a:cs typeface="Times New Roman"/>
              </a:rPr>
              <a:t> </a:t>
            </a:r>
            <a:r>
              <a:rPr lang="ru-RU" sz="3200" b="1" dirty="0">
                <a:solidFill>
                  <a:srgbClr val="000099"/>
                </a:solidFill>
                <a:latin typeface="Bookman Old Style" pitchFamily="18" charset="0"/>
                <a:cs typeface="Times New Roman"/>
              </a:rPr>
              <a:t>= </a:t>
            </a:r>
            <a:r>
              <a:rPr lang="en-US" sz="3200" b="1" i="1" dirty="0">
                <a:solidFill>
                  <a:srgbClr val="000099"/>
                </a:solidFill>
                <a:latin typeface="Bookman Old Style" pitchFamily="18" charset="0"/>
                <a:cs typeface="Times New Roman"/>
              </a:rPr>
              <a:t>− </a:t>
            </a:r>
            <a:r>
              <a:rPr lang="ru-RU" sz="3200" b="1" dirty="0" smtClean="0">
                <a:solidFill>
                  <a:srgbClr val="000099"/>
                </a:solidFill>
                <a:latin typeface="Bookman Old Style" pitchFamily="18" charset="0"/>
                <a:cs typeface="Times New Roman"/>
              </a:rPr>
              <a:t>8</a:t>
            </a:r>
            <a:r>
              <a:rPr lang="en-US" sz="3200" b="1" dirty="0" smtClean="0">
                <a:solidFill>
                  <a:srgbClr val="000099"/>
                </a:solidFill>
                <a:latin typeface="Bookman Old Style" pitchFamily="18" charset="0"/>
                <a:cs typeface="Times New Roman"/>
              </a:rPr>
              <a:t>, </a:t>
            </a:r>
            <a:endParaRPr lang="ru-RU" sz="3200" b="1" dirty="0">
              <a:solidFill>
                <a:srgbClr val="000099"/>
              </a:solidFill>
              <a:latin typeface="Bookman Old Style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184669" y="2204864"/>
            <a:ext cx="1515158" cy="584775"/>
          </a:xfrm>
          <a:prstGeom prst="rect">
            <a:avLst/>
          </a:prstGeom>
          <a:solidFill>
            <a:srgbClr val="FFFF66"/>
          </a:solidFill>
          <a:ln w="28575">
            <a:solidFill>
              <a:srgbClr val="7030A0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200" b="1" i="1" dirty="0" smtClean="0">
                <a:solidFill>
                  <a:srgbClr val="000099"/>
                </a:solidFill>
                <a:latin typeface="Bookman Old Style" pitchFamily="18" charset="0"/>
                <a:cs typeface="Times New Roman"/>
              </a:rPr>
              <a:t>q </a:t>
            </a:r>
            <a:r>
              <a:rPr lang="en-US" sz="3200" b="1" i="1" dirty="0">
                <a:solidFill>
                  <a:srgbClr val="000099"/>
                </a:solidFill>
                <a:latin typeface="Bookman Old Style" pitchFamily="18" charset="0"/>
                <a:cs typeface="Times New Roman"/>
              </a:rPr>
              <a:t>= </a:t>
            </a:r>
            <a:r>
              <a:rPr lang="ru-RU" sz="3200" b="1" dirty="0" smtClean="0">
                <a:solidFill>
                  <a:srgbClr val="000099"/>
                </a:solidFill>
                <a:latin typeface="Bookman Old Style" pitchFamily="18" charset="0"/>
                <a:cs typeface="Times New Roman"/>
              </a:rPr>
              <a:t>7</a:t>
            </a:r>
            <a:r>
              <a:rPr lang="en-US" sz="3200" b="1" dirty="0" smtClean="0">
                <a:solidFill>
                  <a:srgbClr val="000099"/>
                </a:solidFill>
                <a:latin typeface="Bookman Old Style" pitchFamily="18" charset="0"/>
                <a:cs typeface="Times New Roman"/>
              </a:rPr>
              <a:t>. </a:t>
            </a:r>
            <a:endParaRPr lang="ru-RU" sz="3200" b="1" dirty="0">
              <a:solidFill>
                <a:srgbClr val="000099"/>
              </a:solidFill>
              <a:latin typeface="Bookman Old Style" pitchFamily="18" charset="0"/>
            </a:endParaRPr>
          </a:p>
        </p:txBody>
      </p:sp>
      <p:graphicFrame>
        <p:nvGraphicFramePr>
          <p:cNvPr id="43" name="Object 4"/>
          <p:cNvGraphicFramePr>
            <a:graphicFrameLocks noChangeAspect="1"/>
          </p:cNvGraphicFramePr>
          <p:nvPr/>
        </p:nvGraphicFramePr>
        <p:xfrm>
          <a:off x="6846888" y="4292600"/>
          <a:ext cx="1435100" cy="1276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22" name="Формула" r:id="rId7" imgW="520560" imgH="482400" progId="Equation.3">
                  <p:embed/>
                </p:oleObj>
              </mc:Choice>
              <mc:Fallback>
                <p:oleObj name="Формула" r:id="rId7" imgW="520560" imgH="4824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6888" y="4292600"/>
                        <a:ext cx="1435100" cy="1276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" name="TextBox 43"/>
          <p:cNvSpPr txBox="1">
            <a:spLocks noChangeArrowheads="1"/>
          </p:cNvSpPr>
          <p:nvPr/>
        </p:nvSpPr>
        <p:spPr bwMode="auto">
          <a:xfrm>
            <a:off x="179512" y="5500389"/>
            <a:ext cx="321754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i="1" dirty="0">
                <a:solidFill>
                  <a:srgbClr val="C00000"/>
                </a:solidFill>
                <a:latin typeface="Bookman Old Style" pitchFamily="18" charset="0"/>
              </a:rPr>
              <a:t>Ответ: </a:t>
            </a:r>
            <a:r>
              <a:rPr lang="ru-RU" sz="3200" b="1" i="1" dirty="0" smtClean="0">
                <a:solidFill>
                  <a:srgbClr val="C00000"/>
                </a:solidFill>
                <a:latin typeface="Bookman Old Style" pitchFamily="18" charset="0"/>
              </a:rPr>
              <a:t>– 1; 5</a:t>
            </a:r>
            <a:endParaRPr lang="ru-RU" sz="3200" b="1" i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30" grpId="0" animBg="1"/>
      <p:bldP spid="31" grpId="0" animBg="1"/>
      <p:bldP spid="4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818" name="Object 2"/>
          <p:cNvGraphicFramePr>
            <a:graphicFrameLocks noChangeAspect="1"/>
          </p:cNvGraphicFramePr>
          <p:nvPr/>
        </p:nvGraphicFramePr>
        <p:xfrm>
          <a:off x="2643188" y="2154138"/>
          <a:ext cx="3782665" cy="6267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7" name="Equation" r:id="rId3" imgW="1307880" imgH="215640" progId="">
                  <p:embed/>
                </p:oleObj>
              </mc:Choice>
              <mc:Fallback>
                <p:oleObj name="Equation" r:id="rId3" imgW="1307880" imgH="215640" progId="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3188" y="2154138"/>
                        <a:ext cx="3782665" cy="62679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 w="38100">
                        <a:solidFill>
                          <a:srgbClr val="6600CC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360442" y="1640413"/>
            <a:ext cx="701987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600" b="1" i="1" dirty="0">
                <a:solidFill>
                  <a:srgbClr val="6600CC"/>
                </a:solidFill>
                <a:latin typeface="Bookman Old Style" pitchFamily="18" charset="0"/>
              </a:rPr>
              <a:t>Рассмотрим квадратное уравнение </a:t>
            </a:r>
          </a:p>
        </p:txBody>
      </p:sp>
      <p:graphicFrame>
        <p:nvGraphicFramePr>
          <p:cNvPr id="34820" name="Object 4"/>
          <p:cNvGraphicFramePr>
            <a:graphicFrameLocks noChangeAspect="1"/>
          </p:cNvGraphicFramePr>
          <p:nvPr/>
        </p:nvGraphicFramePr>
        <p:xfrm>
          <a:off x="6622826" y="2132856"/>
          <a:ext cx="1189534" cy="5500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8" name="Формула" r:id="rId5" imgW="393359" imgH="177646" progId="Equation.3">
                  <p:embed/>
                </p:oleObj>
              </mc:Choice>
              <mc:Fallback>
                <p:oleObj name="Формула" r:id="rId5" imgW="393359" imgH="177646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2826" y="2132856"/>
                        <a:ext cx="1189534" cy="55001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823" name="Rectangle 7"/>
          <p:cNvSpPr>
            <a:spLocks noChangeArrowheads="1"/>
          </p:cNvSpPr>
          <p:nvPr/>
        </p:nvSpPr>
        <p:spPr bwMode="auto">
          <a:xfrm>
            <a:off x="428625" y="2814027"/>
            <a:ext cx="839152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400" b="1" i="1" dirty="0">
                <a:solidFill>
                  <a:srgbClr val="713204"/>
                </a:solidFill>
                <a:latin typeface="Bookman Old Style" pitchFamily="18" charset="0"/>
              </a:rPr>
              <a:t>Умножая обе его части на а, получаем уравнение </a:t>
            </a:r>
          </a:p>
        </p:txBody>
      </p:sp>
      <p:graphicFrame>
        <p:nvGraphicFramePr>
          <p:cNvPr id="34822" name="Object 6"/>
          <p:cNvGraphicFramePr>
            <a:graphicFrameLocks noChangeAspect="1"/>
          </p:cNvGraphicFramePr>
          <p:nvPr/>
        </p:nvGraphicFramePr>
        <p:xfrm>
          <a:off x="3344863" y="3284984"/>
          <a:ext cx="4304766" cy="7012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9" name="Equation" r:id="rId7" imgW="1231560" imgH="203040" progId="">
                  <p:embed/>
                </p:oleObj>
              </mc:Choice>
              <mc:Fallback>
                <p:oleObj name="Equation" r:id="rId7" imgW="1231560" imgH="203040" progId="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4863" y="3284984"/>
                        <a:ext cx="4304766" cy="701229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 w="38100">
                        <a:solidFill>
                          <a:srgbClr val="6600CC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5" name="Object 9"/>
          <p:cNvGraphicFramePr>
            <a:graphicFrameLocks noChangeAspect="1"/>
          </p:cNvGraphicFramePr>
          <p:nvPr/>
        </p:nvGraphicFramePr>
        <p:xfrm>
          <a:off x="7668344" y="3789040"/>
          <a:ext cx="1057275" cy="1009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0" name="Формула" r:id="rId9" imgW="406048" imgH="393359" progId="Equation.3">
                  <p:embed/>
                </p:oleObj>
              </mc:Choice>
              <mc:Fallback>
                <p:oleObj name="Формула" r:id="rId9" imgW="406048" imgH="393359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68344" y="3789040"/>
                        <a:ext cx="1057275" cy="1009650"/>
                      </a:xfrm>
                      <a:prstGeom prst="rect">
                        <a:avLst/>
                      </a:prstGeom>
                      <a:solidFill>
                        <a:srgbClr val="CDBAFE"/>
                      </a:solidFill>
                      <a:ln w="28575">
                        <a:solidFill>
                          <a:srgbClr val="6600CC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4" name="Object 8"/>
          <p:cNvGraphicFramePr>
            <a:graphicFrameLocks noChangeAspect="1"/>
          </p:cNvGraphicFramePr>
          <p:nvPr/>
        </p:nvGraphicFramePr>
        <p:xfrm>
          <a:off x="5397354" y="5229200"/>
          <a:ext cx="3250949" cy="720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1" name="Equation" r:id="rId11" imgW="1028520" imgH="228600" progId="">
                  <p:embed/>
                </p:oleObj>
              </mc:Choice>
              <mc:Fallback>
                <p:oleObj name="Equation" r:id="rId11" imgW="1028520" imgH="228600" progId="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354" y="5229200"/>
                        <a:ext cx="3250949" cy="72008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 w="38100">
                        <a:solidFill>
                          <a:srgbClr val="6600CC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826" name="Rectangle 10"/>
          <p:cNvSpPr>
            <a:spLocks noChangeArrowheads="1"/>
          </p:cNvSpPr>
          <p:nvPr/>
        </p:nvSpPr>
        <p:spPr bwMode="auto">
          <a:xfrm>
            <a:off x="3152618" y="4165441"/>
            <a:ext cx="437171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/>
            <a:r>
              <a:rPr lang="ru-RU" sz="2600" b="1" i="1" dirty="0">
                <a:solidFill>
                  <a:srgbClr val="713204"/>
                </a:solidFill>
                <a:latin typeface="Bookman Old Style" pitchFamily="18" charset="0"/>
              </a:rPr>
              <a:t>Пусть  ах = у, откуда </a:t>
            </a:r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691680" y="4797152"/>
            <a:ext cx="5790368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600" b="1" i="1" dirty="0">
                <a:solidFill>
                  <a:srgbClr val="6600CC"/>
                </a:solidFill>
                <a:latin typeface="Bookman Old Style" pitchFamily="18" charset="0"/>
              </a:rPr>
              <a:t>тогда приходим к уравнению </a:t>
            </a:r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auto">
          <a:xfrm>
            <a:off x="3310298" y="6032901"/>
            <a:ext cx="4790094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600" b="1" i="1" dirty="0">
                <a:solidFill>
                  <a:srgbClr val="6600CC"/>
                </a:solidFill>
                <a:latin typeface="Bookman Old Style" pitchFamily="18" charset="0"/>
              </a:rPr>
              <a:t>равносильному данному.</a:t>
            </a:r>
          </a:p>
        </p:txBody>
      </p:sp>
      <p:sp>
        <p:nvSpPr>
          <p:cNvPr id="17" name="AutoShape 4"/>
          <p:cNvSpPr>
            <a:spLocks noChangeArrowheads="1"/>
          </p:cNvSpPr>
          <p:nvPr/>
        </p:nvSpPr>
        <p:spPr bwMode="gray">
          <a:xfrm>
            <a:off x="251520" y="260648"/>
            <a:ext cx="3600400" cy="647700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rgbClr val="7030A0"/>
              </a:gs>
              <a:gs pos="50000">
                <a:srgbClr val="8A7CC6"/>
              </a:gs>
              <a:gs pos="100000">
                <a:srgbClr val="7030A0"/>
              </a:gs>
            </a:gsLst>
            <a:lin ang="5400000" scaled="1"/>
          </a:gradFill>
          <a:ln w="28575">
            <a:solidFill>
              <a:srgbClr val="FFFFFF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r>
              <a:rPr lang="ru-RU" sz="2800" b="1" i="1" dirty="0" smtClean="0">
                <a:solidFill>
                  <a:srgbClr val="FFFFFF"/>
                </a:solidFill>
                <a:latin typeface="Bookman Old Style" pitchFamily="18" charset="0"/>
              </a:rPr>
              <a:t>Способ №5:</a:t>
            </a:r>
            <a:endParaRPr lang="en-US" sz="2800" b="1" i="1" dirty="0">
              <a:solidFill>
                <a:srgbClr val="FFFFFF"/>
              </a:solidFill>
              <a:latin typeface="Bookman Old Style" pitchFamily="18" charset="0"/>
            </a:endParaRPr>
          </a:p>
        </p:txBody>
      </p:sp>
      <p:sp>
        <p:nvSpPr>
          <p:cNvPr id="18" name="Rectangle 8"/>
          <p:cNvSpPr>
            <a:spLocks noChangeArrowheads="1"/>
          </p:cNvSpPr>
          <p:nvPr/>
        </p:nvSpPr>
        <p:spPr bwMode="auto">
          <a:xfrm>
            <a:off x="2699792" y="620688"/>
            <a:ext cx="6192688" cy="936104"/>
          </a:xfrm>
          <a:prstGeom prst="rect">
            <a:avLst/>
          </a:prstGeom>
          <a:gradFill rotWithShape="1">
            <a:gsLst>
              <a:gs pos="0">
                <a:srgbClr val="99FFCC"/>
              </a:gs>
              <a:gs pos="50000">
                <a:srgbClr val="99FFCC">
                  <a:gamma/>
                  <a:tint val="0"/>
                  <a:invGamma/>
                </a:srgbClr>
              </a:gs>
              <a:gs pos="100000">
                <a:srgbClr val="99FFCC"/>
              </a:gs>
            </a:gsLst>
            <a:lin ang="5400000" scaled="1"/>
          </a:gradFill>
          <a:ln w="38100">
            <a:solidFill>
              <a:srgbClr val="7030A0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/>
            <a:r>
              <a:rPr lang="ru-RU" sz="2600" b="1" i="1" dirty="0" smtClean="0">
                <a:solidFill>
                  <a:srgbClr val="C00000"/>
                </a:solidFill>
                <a:latin typeface="Bookman Old Style" pitchFamily="18" charset="0"/>
              </a:rPr>
              <a:t>Решение уравнений </a:t>
            </a:r>
          </a:p>
          <a:p>
            <a:pPr algn="ctr"/>
            <a:r>
              <a:rPr lang="ru-RU" sz="2600" b="1" i="1" dirty="0" smtClean="0">
                <a:solidFill>
                  <a:srgbClr val="C00000"/>
                </a:solidFill>
                <a:latin typeface="Bookman Old Style" pitchFamily="18" charset="0"/>
              </a:rPr>
              <a:t>способом «переброски».</a:t>
            </a:r>
            <a:endParaRPr lang="ru-RU" sz="2600" b="1" i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4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48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48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4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4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48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48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4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48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48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4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3000"/>
                            </p:stCondLst>
                            <p:childTnLst>
                              <p:par>
                                <p:cTn id="5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48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48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4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000"/>
                            </p:stCondLst>
                            <p:childTnLst>
                              <p:par>
                                <p:cTn id="6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4823" grpId="0"/>
      <p:bldP spid="34826" grpId="0"/>
      <p:bldP spid="15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323528" y="3501008"/>
            <a:ext cx="8355335" cy="1569660"/>
          </a:xfrm>
          <a:prstGeom prst="rect">
            <a:avLst/>
          </a:prstGeom>
          <a:ln w="38100">
            <a:solidFill>
              <a:srgbClr val="652B91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rgbClr val="6600CC"/>
                </a:solidFill>
                <a:latin typeface="Bookman Old Style" pitchFamily="18" charset="0"/>
              </a:rPr>
              <a:t>При этом способе коэффициент </a:t>
            </a:r>
            <a:r>
              <a:rPr lang="ru-RU" sz="2400" b="1" i="1" dirty="0">
                <a:solidFill>
                  <a:srgbClr val="FF0000"/>
                </a:solidFill>
                <a:latin typeface="Bookman Old Style" pitchFamily="18" charset="0"/>
              </a:rPr>
              <a:t>а </a:t>
            </a:r>
            <a:r>
              <a:rPr lang="ru-RU" sz="2400" b="1" i="1" dirty="0">
                <a:solidFill>
                  <a:srgbClr val="6600CC"/>
                </a:solidFill>
                <a:latin typeface="Bookman Old Style" pitchFamily="18" charset="0"/>
              </a:rPr>
              <a:t>умножается на </a:t>
            </a:r>
            <a:r>
              <a:rPr lang="ru-RU" sz="2400" b="1" i="1" dirty="0" smtClean="0">
                <a:solidFill>
                  <a:srgbClr val="6600CC"/>
                </a:solidFill>
                <a:latin typeface="Bookman Old Style" pitchFamily="18" charset="0"/>
              </a:rPr>
              <a:t>свободное число</a:t>
            </a:r>
            <a:r>
              <a:rPr lang="ru-RU" sz="2400" i="1" dirty="0" smtClean="0">
                <a:solidFill>
                  <a:srgbClr val="6600CC"/>
                </a:solidFill>
                <a:latin typeface="Bookman Old Style" pitchFamily="18" charset="0"/>
              </a:rPr>
              <a:t> </a:t>
            </a:r>
            <a:r>
              <a:rPr lang="ru-RU" sz="2400" i="1" dirty="0">
                <a:solidFill>
                  <a:srgbClr val="6600CC"/>
                </a:solidFill>
                <a:latin typeface="Bookman Old Style" pitchFamily="18" charset="0"/>
              </a:rPr>
              <a:t>(</a:t>
            </a:r>
            <a:r>
              <a:rPr lang="ru-RU" sz="2400" b="1" i="1" dirty="0">
                <a:solidFill>
                  <a:srgbClr val="6600CC"/>
                </a:solidFill>
                <a:latin typeface="Bookman Old Style" pitchFamily="18" charset="0"/>
              </a:rPr>
              <a:t>как бы «перебрасывается» к нему), поэтому его и называют </a:t>
            </a:r>
            <a:r>
              <a:rPr lang="ru-RU" sz="2400" b="1" i="1" dirty="0">
                <a:solidFill>
                  <a:srgbClr val="FF0000"/>
                </a:solidFill>
                <a:latin typeface="Bookman Old Style" pitchFamily="18" charset="0"/>
              </a:rPr>
              <a:t>способом «переброски». </a:t>
            </a:r>
          </a:p>
        </p:txBody>
      </p:sp>
      <p:grpSp>
        <p:nvGrpSpPr>
          <p:cNvPr id="2" name="Группа 12"/>
          <p:cNvGrpSpPr/>
          <p:nvPr/>
        </p:nvGrpSpPr>
        <p:grpSpPr>
          <a:xfrm>
            <a:off x="7092280" y="2636912"/>
            <a:ext cx="1714500" cy="1017587"/>
            <a:chOff x="4286248" y="1285860"/>
            <a:chExt cx="1714512" cy="1017603"/>
          </a:xfrm>
          <a:solidFill>
            <a:srgbClr val="99FF99"/>
          </a:solidFill>
        </p:grpSpPr>
        <p:sp>
          <p:nvSpPr>
            <p:cNvPr id="11" name="Овал 10"/>
            <p:cNvSpPr/>
            <p:nvPr/>
          </p:nvSpPr>
          <p:spPr>
            <a:xfrm>
              <a:off x="4286248" y="1285860"/>
              <a:ext cx="1714512" cy="985838"/>
            </a:xfrm>
            <a:prstGeom prst="ellipse">
              <a:avLst/>
            </a:prstGeom>
            <a:ln w="38100">
              <a:solidFill>
                <a:srgbClr val="652B91"/>
              </a:solidFill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ru-RU" i="1">
                <a:latin typeface="Bookman Old Style" pitchFamily="18" charset="0"/>
              </a:endParaRPr>
            </a:p>
          </p:txBody>
        </p:sp>
        <p:graphicFrame>
          <p:nvGraphicFramePr>
            <p:cNvPr id="31745" name="Object 1"/>
            <p:cNvGraphicFramePr>
              <a:graphicFrameLocks noChangeAspect="1"/>
            </p:cNvGraphicFramePr>
            <p:nvPr/>
          </p:nvGraphicFramePr>
          <p:xfrm>
            <a:off x="4357688" y="1285875"/>
            <a:ext cx="1441450" cy="10175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269" name="Формула" r:id="rId3" imgW="583947" imgH="406224" progId="Equation.3">
                    <p:embed/>
                  </p:oleObj>
                </mc:Choice>
                <mc:Fallback>
                  <p:oleObj name="Формула" r:id="rId3" imgW="583947" imgH="406224" progId="Equation.3">
                    <p:embed/>
                    <p:pic>
                      <p:nvPicPr>
                        <p:cNvPr id="0" name="Object 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57688" y="1285875"/>
                          <a:ext cx="1441450" cy="10175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57188" y="1916832"/>
            <a:ext cx="8501062" cy="129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600" b="1" i="1" dirty="0" smtClean="0">
                <a:solidFill>
                  <a:srgbClr val="6600CC"/>
                </a:solidFill>
                <a:latin typeface="Bookman Old Style" pitchFamily="18" charset="0"/>
              </a:rPr>
              <a:t>                                Его </a:t>
            </a:r>
            <a:r>
              <a:rPr lang="ru-RU" sz="2600" b="1" i="1" dirty="0">
                <a:solidFill>
                  <a:srgbClr val="6600CC"/>
                </a:solidFill>
                <a:latin typeface="Bookman Old Style" pitchFamily="18" charset="0"/>
              </a:rPr>
              <a:t>корни </a:t>
            </a:r>
            <a:r>
              <a:rPr lang="ru-RU" sz="2600" b="1" i="1" dirty="0">
                <a:solidFill>
                  <a:srgbClr val="FF0000"/>
                </a:solidFill>
                <a:latin typeface="Bookman Old Style" pitchFamily="18" charset="0"/>
              </a:rPr>
              <a:t>у</a:t>
            </a:r>
            <a:r>
              <a:rPr lang="ru-RU" sz="2600" b="1" i="1" baseline="-25000" dirty="0">
                <a:solidFill>
                  <a:srgbClr val="FF0000"/>
                </a:solidFill>
                <a:latin typeface="Bookman Old Style" pitchFamily="18" charset="0"/>
              </a:rPr>
              <a:t>1</a:t>
            </a:r>
            <a:r>
              <a:rPr lang="ru-RU" sz="2600" b="1" i="1" dirty="0">
                <a:solidFill>
                  <a:srgbClr val="008000"/>
                </a:solidFill>
                <a:latin typeface="Bookman Old Style" pitchFamily="18" charset="0"/>
              </a:rPr>
              <a:t> </a:t>
            </a:r>
            <a:r>
              <a:rPr lang="ru-RU" sz="2600" b="1" i="1" dirty="0">
                <a:solidFill>
                  <a:srgbClr val="6600CC"/>
                </a:solidFill>
                <a:latin typeface="Bookman Old Style" pitchFamily="18" charset="0"/>
              </a:rPr>
              <a:t>и</a:t>
            </a:r>
            <a:r>
              <a:rPr lang="ru-RU" sz="2600" b="1" i="1" dirty="0">
                <a:solidFill>
                  <a:srgbClr val="008000"/>
                </a:solidFill>
                <a:latin typeface="Bookman Old Style" pitchFamily="18" charset="0"/>
              </a:rPr>
              <a:t> </a:t>
            </a:r>
            <a:r>
              <a:rPr lang="ru-RU" sz="2600" b="1" i="1" dirty="0">
                <a:solidFill>
                  <a:srgbClr val="FF0000"/>
                </a:solidFill>
                <a:latin typeface="Bookman Old Style" pitchFamily="18" charset="0"/>
              </a:rPr>
              <a:t>у</a:t>
            </a:r>
            <a:r>
              <a:rPr lang="ru-RU" sz="2600" b="1" i="1" baseline="-25000" dirty="0">
                <a:solidFill>
                  <a:srgbClr val="FF0000"/>
                </a:solidFill>
                <a:latin typeface="Bookman Old Style" pitchFamily="18" charset="0"/>
              </a:rPr>
              <a:t>2</a:t>
            </a:r>
            <a:r>
              <a:rPr lang="ru-RU" sz="2600" b="1" i="1" dirty="0">
                <a:solidFill>
                  <a:srgbClr val="008000"/>
                </a:solidFill>
                <a:latin typeface="Bookman Old Style" pitchFamily="18" charset="0"/>
              </a:rPr>
              <a:t> </a:t>
            </a:r>
            <a:r>
              <a:rPr lang="ru-RU" sz="2600" b="1" i="1" dirty="0">
                <a:solidFill>
                  <a:srgbClr val="6600CC"/>
                </a:solidFill>
                <a:latin typeface="Bookman Old Style" pitchFamily="18" charset="0"/>
              </a:rPr>
              <a:t>найдем используя теорему </a:t>
            </a:r>
            <a:r>
              <a:rPr lang="ru-RU" sz="2600" b="1" i="1" dirty="0" smtClean="0">
                <a:solidFill>
                  <a:srgbClr val="6600CC"/>
                </a:solidFill>
                <a:latin typeface="Bookman Old Style" pitchFamily="18" charset="0"/>
              </a:rPr>
              <a:t>Виета,</a:t>
            </a:r>
          </a:p>
          <a:p>
            <a:r>
              <a:rPr lang="ru-RU" sz="2600" b="1" i="1" dirty="0" smtClean="0">
                <a:solidFill>
                  <a:srgbClr val="6600CC"/>
                </a:solidFill>
                <a:latin typeface="Bookman Old Style" pitchFamily="18" charset="0"/>
              </a:rPr>
              <a:t>                         </a:t>
            </a:r>
            <a:r>
              <a:rPr lang="ru-RU" sz="2600" b="1" i="1" dirty="0">
                <a:solidFill>
                  <a:srgbClr val="6600CC"/>
                </a:solidFill>
                <a:latin typeface="Bookman Old Style" pitchFamily="18" charset="0"/>
              </a:rPr>
              <a:t>а тогда 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23528" y="5171708"/>
            <a:ext cx="8352928" cy="1569660"/>
          </a:xfrm>
          <a:prstGeom prst="rect">
            <a:avLst/>
          </a:prstGeom>
          <a:ln w="38100">
            <a:solidFill>
              <a:srgbClr val="652B91"/>
            </a:solidFill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b="1" i="1" dirty="0">
                <a:solidFill>
                  <a:srgbClr val="000099"/>
                </a:solidFill>
                <a:latin typeface="Bookman Old Style" pitchFamily="18" charset="0"/>
              </a:rPr>
              <a:t>Этот способ применяют, когда можно легко найти корни уравнения, используя теорему Виета и, что </a:t>
            </a:r>
            <a:r>
              <a:rPr lang="ru-RU" sz="2400" b="1" i="1" dirty="0">
                <a:solidFill>
                  <a:srgbClr val="6600CC"/>
                </a:solidFill>
                <a:latin typeface="Bookman Old Style" pitchFamily="18" charset="0"/>
              </a:rPr>
              <a:t>самое важное, когда дискриминант </a:t>
            </a:r>
            <a:r>
              <a:rPr lang="ru-RU" sz="2400" b="1" i="1" u="sng" dirty="0">
                <a:solidFill>
                  <a:srgbClr val="FF0000"/>
                </a:solidFill>
                <a:latin typeface="Bookman Old Style" pitchFamily="18" charset="0"/>
              </a:rPr>
              <a:t>есть точный квадрат.</a:t>
            </a:r>
          </a:p>
        </p:txBody>
      </p:sp>
      <p:grpSp>
        <p:nvGrpSpPr>
          <p:cNvPr id="3" name="Группа 11"/>
          <p:cNvGrpSpPr/>
          <p:nvPr/>
        </p:nvGrpSpPr>
        <p:grpSpPr>
          <a:xfrm>
            <a:off x="5004048" y="2651249"/>
            <a:ext cx="1714500" cy="993775"/>
            <a:chOff x="1285852" y="1571612"/>
            <a:chExt cx="1714512" cy="993775"/>
          </a:xfrm>
          <a:solidFill>
            <a:srgbClr val="99FF99"/>
          </a:solidFill>
        </p:grpSpPr>
        <p:sp>
          <p:nvSpPr>
            <p:cNvPr id="10" name="Овал 9"/>
            <p:cNvSpPr/>
            <p:nvPr/>
          </p:nvSpPr>
          <p:spPr>
            <a:xfrm>
              <a:off x="1285852" y="1571612"/>
              <a:ext cx="1714512" cy="985838"/>
            </a:xfrm>
            <a:prstGeom prst="ellipse">
              <a:avLst/>
            </a:prstGeom>
            <a:ln w="38100">
              <a:solidFill>
                <a:srgbClr val="652B91"/>
              </a:solidFill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ru-RU" i="1">
                <a:latin typeface="Bookman Old Style" pitchFamily="18" charset="0"/>
              </a:endParaRPr>
            </a:p>
          </p:txBody>
        </p:sp>
        <p:graphicFrame>
          <p:nvGraphicFramePr>
            <p:cNvPr id="31746" name="Object 2"/>
            <p:cNvGraphicFramePr>
              <a:graphicFrameLocks noChangeAspect="1"/>
            </p:cNvGraphicFramePr>
            <p:nvPr/>
          </p:nvGraphicFramePr>
          <p:xfrm>
            <a:off x="1500167" y="1571612"/>
            <a:ext cx="1223963" cy="9937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270" name="Формула" r:id="rId5" imgW="507780" imgH="406224" progId="Equation.3">
                    <p:embed/>
                  </p:oleObj>
                </mc:Choice>
                <mc:Fallback>
                  <p:oleObj name="Формула" r:id="rId5" imgW="507780" imgH="406224" progId="Equation.3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00167" y="1571612"/>
                          <a:ext cx="1223963" cy="9937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4" name="AutoShape 4"/>
          <p:cNvSpPr>
            <a:spLocks noChangeArrowheads="1"/>
          </p:cNvSpPr>
          <p:nvPr/>
        </p:nvSpPr>
        <p:spPr bwMode="gray">
          <a:xfrm>
            <a:off x="251520" y="260648"/>
            <a:ext cx="3600400" cy="647700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rgbClr val="7030A0"/>
              </a:gs>
              <a:gs pos="50000">
                <a:srgbClr val="8A7CC6"/>
              </a:gs>
              <a:gs pos="100000">
                <a:srgbClr val="7030A0"/>
              </a:gs>
            </a:gsLst>
            <a:lin ang="5400000" scaled="1"/>
          </a:gradFill>
          <a:ln w="28575">
            <a:solidFill>
              <a:srgbClr val="FFFFFF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r>
              <a:rPr lang="ru-RU" sz="2800" b="1" i="1" dirty="0" smtClean="0">
                <a:solidFill>
                  <a:srgbClr val="FFFFFF"/>
                </a:solidFill>
                <a:latin typeface="Bookman Old Style" pitchFamily="18" charset="0"/>
              </a:rPr>
              <a:t>Способ №5:</a:t>
            </a:r>
            <a:endParaRPr lang="en-US" sz="2800" b="1" i="1" dirty="0">
              <a:solidFill>
                <a:srgbClr val="FFFFFF"/>
              </a:solidFill>
              <a:latin typeface="Bookman Old Style" pitchFamily="18" charset="0"/>
            </a:endParaRPr>
          </a:p>
        </p:txBody>
      </p:sp>
      <p:sp>
        <p:nvSpPr>
          <p:cNvPr id="15" name="Rectangle 8"/>
          <p:cNvSpPr>
            <a:spLocks noChangeArrowheads="1"/>
          </p:cNvSpPr>
          <p:nvPr/>
        </p:nvSpPr>
        <p:spPr bwMode="auto">
          <a:xfrm>
            <a:off x="2699792" y="620688"/>
            <a:ext cx="6192688" cy="936104"/>
          </a:xfrm>
          <a:prstGeom prst="rect">
            <a:avLst/>
          </a:prstGeom>
          <a:gradFill rotWithShape="1">
            <a:gsLst>
              <a:gs pos="0">
                <a:srgbClr val="99FFCC"/>
              </a:gs>
              <a:gs pos="50000">
                <a:srgbClr val="99FFCC">
                  <a:gamma/>
                  <a:tint val="0"/>
                  <a:invGamma/>
                </a:srgbClr>
              </a:gs>
              <a:gs pos="100000">
                <a:srgbClr val="99FFCC"/>
              </a:gs>
            </a:gsLst>
            <a:lin ang="5400000" scaled="1"/>
          </a:gradFill>
          <a:ln w="38100">
            <a:solidFill>
              <a:srgbClr val="7030A0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/>
            <a:r>
              <a:rPr lang="ru-RU" sz="2600" b="1" i="1" dirty="0" smtClean="0">
                <a:solidFill>
                  <a:srgbClr val="C00000"/>
                </a:solidFill>
                <a:latin typeface="Bookman Old Style" pitchFamily="18" charset="0"/>
              </a:rPr>
              <a:t>Решение уравнений </a:t>
            </a:r>
          </a:p>
          <a:p>
            <a:pPr algn="ctr"/>
            <a:r>
              <a:rPr lang="ru-RU" sz="2600" b="1" i="1" dirty="0" smtClean="0">
                <a:solidFill>
                  <a:srgbClr val="C00000"/>
                </a:solidFill>
                <a:latin typeface="Bookman Old Style" pitchFamily="18" charset="0"/>
              </a:rPr>
              <a:t>способом «переброски».</a:t>
            </a:r>
            <a:endParaRPr lang="ru-RU" sz="2600" b="1" i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graphicFrame>
        <p:nvGraphicFramePr>
          <p:cNvPr id="34824" name="Object 8"/>
          <p:cNvGraphicFramePr>
            <a:graphicFrameLocks noChangeAspect="1"/>
          </p:cNvGraphicFramePr>
          <p:nvPr/>
        </p:nvGraphicFramePr>
        <p:xfrm>
          <a:off x="539552" y="1628800"/>
          <a:ext cx="3251200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1" name="Equation" r:id="rId7" imgW="1028520" imgH="228600" progId="">
                  <p:embed/>
                </p:oleObj>
              </mc:Choice>
              <mc:Fallback>
                <p:oleObj name="Equation" r:id="rId7" imgW="1028520" imgH="228600" progId="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1628800"/>
                        <a:ext cx="3251200" cy="720725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 w="38100">
                        <a:solidFill>
                          <a:srgbClr val="6600CC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48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8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4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8" grpId="0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773" name="Object 5"/>
          <p:cNvGraphicFramePr>
            <a:graphicFrameLocks noChangeAspect="1"/>
          </p:cNvGraphicFramePr>
          <p:nvPr/>
        </p:nvGraphicFramePr>
        <p:xfrm>
          <a:off x="7452320" y="4221088"/>
          <a:ext cx="1296987" cy="1169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0" name="Equation" r:id="rId3" imgW="520560" imgH="469800" progId="">
                  <p:embed/>
                </p:oleObj>
              </mc:Choice>
              <mc:Fallback>
                <p:oleObj name="Equation" r:id="rId3" imgW="520560" imgH="469800" progId="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52320" y="4221088"/>
                        <a:ext cx="1296987" cy="11699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251520" y="4221088"/>
            <a:ext cx="3866764" cy="461665"/>
          </a:xfrm>
          <a:prstGeom prst="rect">
            <a:avLst/>
          </a:prstGeom>
          <a:solidFill>
            <a:srgbClr val="FFFF66"/>
          </a:solidFill>
          <a:ln w="28575">
            <a:solidFill>
              <a:srgbClr val="652B91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>
            <a:spAutoFit/>
          </a:bodyPr>
          <a:lstStyle/>
          <a:p>
            <a:r>
              <a:rPr lang="ru-RU" sz="2400" b="1" i="1" dirty="0">
                <a:solidFill>
                  <a:srgbClr val="6600CC"/>
                </a:solidFill>
                <a:latin typeface="Bookman Old Style" pitchFamily="18" charset="0"/>
              </a:rPr>
              <a:t>Используя  </a:t>
            </a:r>
            <a:r>
              <a:rPr lang="ru-RU" sz="2400" b="1" i="1" dirty="0" smtClean="0">
                <a:solidFill>
                  <a:srgbClr val="6600CC"/>
                </a:solidFill>
                <a:latin typeface="Bookman Old Style" pitchFamily="18" charset="0"/>
              </a:rPr>
              <a:t>т. </a:t>
            </a:r>
            <a:r>
              <a:rPr lang="ru-RU" sz="2400" b="1" i="1" dirty="0">
                <a:solidFill>
                  <a:srgbClr val="6600CC"/>
                </a:solidFill>
                <a:latin typeface="Bookman Old Style" pitchFamily="18" charset="0"/>
              </a:rPr>
              <a:t>Виета:</a:t>
            </a:r>
          </a:p>
        </p:txBody>
      </p:sp>
      <p:graphicFrame>
        <p:nvGraphicFramePr>
          <p:cNvPr id="2" name="Object 10"/>
          <p:cNvGraphicFramePr>
            <a:graphicFrameLocks noChangeAspect="1"/>
          </p:cNvGraphicFramePr>
          <p:nvPr/>
        </p:nvGraphicFramePr>
        <p:xfrm>
          <a:off x="2915816" y="4869160"/>
          <a:ext cx="1239041" cy="18013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1" name="Equation" r:id="rId5" imgW="558720" imgH="812520" progId="">
                  <p:embed/>
                </p:oleObj>
              </mc:Choice>
              <mc:Fallback>
                <p:oleObj name="Equation" r:id="rId5" imgW="558720" imgH="812520" progId="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5816" y="4869160"/>
                        <a:ext cx="1239041" cy="180134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11"/>
          <p:cNvGraphicFramePr>
            <a:graphicFrameLocks noChangeAspect="1"/>
          </p:cNvGraphicFramePr>
          <p:nvPr/>
        </p:nvGraphicFramePr>
        <p:xfrm>
          <a:off x="4317157" y="5373216"/>
          <a:ext cx="1550987" cy="1169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2" name="Equation" r:id="rId7" imgW="622080" imgH="469800" progId="">
                  <p:embed/>
                </p:oleObj>
              </mc:Choice>
              <mc:Fallback>
                <p:oleObj name="Equation" r:id="rId7" imgW="622080" imgH="469800" progId="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17157" y="5373216"/>
                        <a:ext cx="1550987" cy="1169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12"/>
          <p:cNvGraphicFramePr>
            <a:graphicFrameLocks noChangeAspect="1"/>
          </p:cNvGraphicFramePr>
          <p:nvPr/>
        </p:nvGraphicFramePr>
        <p:xfrm>
          <a:off x="4211960" y="4149080"/>
          <a:ext cx="2119313" cy="1169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3" name="Equation" r:id="rId9" imgW="850680" imgH="469800" progId="">
                  <p:embed/>
                </p:oleObj>
              </mc:Choice>
              <mc:Fallback>
                <p:oleObj name="Equation" r:id="rId9" imgW="850680" imgH="469800" progId="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1960" y="4149080"/>
                        <a:ext cx="2119313" cy="1169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6156176" y="4417948"/>
            <a:ext cx="136608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 dirty="0">
                <a:solidFill>
                  <a:srgbClr val="6600CC"/>
                </a:solidFill>
                <a:latin typeface="Bookman Old Style" pitchFamily="18" charset="0"/>
              </a:rPr>
              <a:t>тогда</a:t>
            </a:r>
          </a:p>
        </p:txBody>
      </p:sp>
      <p:grpSp>
        <p:nvGrpSpPr>
          <p:cNvPr id="8" name="Группа 13"/>
          <p:cNvGrpSpPr/>
          <p:nvPr/>
        </p:nvGrpSpPr>
        <p:grpSpPr>
          <a:xfrm>
            <a:off x="986433" y="4653136"/>
            <a:ext cx="1785938" cy="1071562"/>
            <a:chOff x="1285852" y="1571612"/>
            <a:chExt cx="1785950" cy="1071570"/>
          </a:xfrm>
          <a:solidFill>
            <a:srgbClr val="99FF99"/>
          </a:solidFill>
        </p:grpSpPr>
        <p:sp>
          <p:nvSpPr>
            <p:cNvPr id="15" name="Овал 14"/>
            <p:cNvSpPr/>
            <p:nvPr/>
          </p:nvSpPr>
          <p:spPr>
            <a:xfrm>
              <a:off x="1285852" y="1571612"/>
              <a:ext cx="1785950" cy="1071570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b="1" i="1">
                <a:latin typeface="Bookman Old Style" pitchFamily="18" charset="0"/>
              </a:endParaRPr>
            </a:p>
          </p:txBody>
        </p:sp>
        <p:graphicFrame>
          <p:nvGraphicFramePr>
            <p:cNvPr id="7" name="Object 2"/>
            <p:cNvGraphicFramePr>
              <a:graphicFrameLocks noChangeAspect="1"/>
            </p:cNvGraphicFramePr>
            <p:nvPr/>
          </p:nvGraphicFramePr>
          <p:xfrm>
            <a:off x="1500166" y="1571612"/>
            <a:ext cx="1223963" cy="9937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04" name="Формула" r:id="rId11" imgW="507780" imgH="406224" progId="Equation.3">
                    <p:embed/>
                  </p:oleObj>
                </mc:Choice>
                <mc:Fallback>
                  <p:oleObj name="Формула" r:id="rId11" imgW="507780" imgH="406224" progId="Equation.3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00166" y="1571612"/>
                          <a:ext cx="1223963" cy="9937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9" name="Группа 16"/>
          <p:cNvGrpSpPr/>
          <p:nvPr/>
        </p:nvGrpSpPr>
        <p:grpSpPr>
          <a:xfrm>
            <a:off x="1057871" y="5796136"/>
            <a:ext cx="1785937" cy="1001712"/>
            <a:chOff x="4286248" y="1285860"/>
            <a:chExt cx="1785950" cy="1001702"/>
          </a:xfrm>
          <a:solidFill>
            <a:srgbClr val="99FF99"/>
          </a:solidFill>
        </p:grpSpPr>
        <p:sp>
          <p:nvSpPr>
            <p:cNvPr id="18" name="Овал 17"/>
            <p:cNvSpPr/>
            <p:nvPr/>
          </p:nvSpPr>
          <p:spPr>
            <a:xfrm>
              <a:off x="4286248" y="1285860"/>
              <a:ext cx="1785950" cy="1000132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b="1" i="1">
                <a:latin typeface="Bookman Old Style" pitchFamily="18" charset="0"/>
              </a:endParaRPr>
            </a:p>
          </p:txBody>
        </p:sp>
        <p:graphicFrame>
          <p:nvGraphicFramePr>
            <p:cNvPr id="31745" name="Object 14"/>
            <p:cNvGraphicFramePr>
              <a:graphicFrameLocks noChangeAspect="1"/>
            </p:cNvGraphicFramePr>
            <p:nvPr/>
          </p:nvGraphicFramePr>
          <p:xfrm>
            <a:off x="4451365" y="1301724"/>
            <a:ext cx="1252537" cy="9858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05" name="Equation" r:id="rId13" imgW="507960" imgH="393480" progId="">
                    <p:embed/>
                  </p:oleObj>
                </mc:Choice>
                <mc:Fallback>
                  <p:oleObj name="Equation" r:id="rId13" imgW="507960" imgH="393480" progId="">
                    <p:embed/>
                    <p:pic>
                      <p:nvPicPr>
                        <p:cNvPr id="0" name="Object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51365" y="1301724"/>
                          <a:ext cx="1252537" cy="98583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4" name="AutoShape 4"/>
          <p:cNvSpPr>
            <a:spLocks noChangeArrowheads="1"/>
          </p:cNvSpPr>
          <p:nvPr/>
        </p:nvSpPr>
        <p:spPr bwMode="gray">
          <a:xfrm>
            <a:off x="251520" y="260648"/>
            <a:ext cx="3600400" cy="647700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rgbClr val="7030A0"/>
              </a:gs>
              <a:gs pos="50000">
                <a:srgbClr val="8A7CC6"/>
              </a:gs>
              <a:gs pos="100000">
                <a:srgbClr val="7030A0"/>
              </a:gs>
            </a:gsLst>
            <a:lin ang="5400000" scaled="1"/>
          </a:gradFill>
          <a:ln w="28575">
            <a:solidFill>
              <a:srgbClr val="FFFFFF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r>
              <a:rPr lang="ru-RU" sz="2800" b="1" i="1" dirty="0" smtClean="0">
                <a:solidFill>
                  <a:srgbClr val="FFFFFF"/>
                </a:solidFill>
                <a:latin typeface="Bookman Old Style" pitchFamily="18" charset="0"/>
              </a:rPr>
              <a:t>Способ №5:</a:t>
            </a:r>
            <a:endParaRPr lang="en-US" sz="2800" b="1" i="1" dirty="0">
              <a:solidFill>
                <a:srgbClr val="FFFFFF"/>
              </a:solidFill>
              <a:latin typeface="Bookman Old Style" pitchFamily="18" charset="0"/>
            </a:endParaRPr>
          </a:p>
        </p:txBody>
      </p:sp>
      <p:sp>
        <p:nvSpPr>
          <p:cNvPr id="25" name="Rectangle 8"/>
          <p:cNvSpPr>
            <a:spLocks noChangeArrowheads="1"/>
          </p:cNvSpPr>
          <p:nvPr/>
        </p:nvSpPr>
        <p:spPr bwMode="auto">
          <a:xfrm>
            <a:off x="2699792" y="620688"/>
            <a:ext cx="6192688" cy="936104"/>
          </a:xfrm>
          <a:prstGeom prst="rect">
            <a:avLst/>
          </a:prstGeom>
          <a:gradFill rotWithShape="1">
            <a:gsLst>
              <a:gs pos="0">
                <a:srgbClr val="99FFCC"/>
              </a:gs>
              <a:gs pos="50000">
                <a:srgbClr val="99FFCC">
                  <a:gamma/>
                  <a:tint val="0"/>
                  <a:invGamma/>
                </a:srgbClr>
              </a:gs>
              <a:gs pos="100000">
                <a:srgbClr val="99FFCC"/>
              </a:gs>
            </a:gsLst>
            <a:lin ang="5400000" scaled="1"/>
          </a:gradFill>
          <a:ln w="38100">
            <a:solidFill>
              <a:srgbClr val="7030A0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/>
            <a:r>
              <a:rPr lang="ru-RU" sz="2400" b="1" i="1" dirty="0" smtClean="0">
                <a:solidFill>
                  <a:srgbClr val="C00000"/>
                </a:solidFill>
                <a:latin typeface="Bookman Old Style" pitchFamily="18" charset="0"/>
              </a:rPr>
              <a:t>Решение уравнений </a:t>
            </a:r>
          </a:p>
          <a:p>
            <a:pPr algn="ctr"/>
            <a:r>
              <a:rPr lang="ru-RU" sz="2400" b="1" i="1" dirty="0" smtClean="0">
                <a:solidFill>
                  <a:srgbClr val="C00000"/>
                </a:solidFill>
                <a:latin typeface="Bookman Old Style" pitchFamily="18" charset="0"/>
              </a:rPr>
              <a:t>способом «переброски».</a:t>
            </a:r>
            <a:endParaRPr lang="ru-RU" sz="2400" b="1" i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2699792" y="1857018"/>
            <a:ext cx="442140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ru-RU" sz="4000" b="1" i="1" dirty="0" smtClean="0">
                <a:solidFill>
                  <a:srgbClr val="7030A0"/>
                </a:solidFill>
                <a:latin typeface="Bookman Old Style" pitchFamily="18" charset="0"/>
              </a:rPr>
              <a:t>2х</a:t>
            </a:r>
            <a:r>
              <a:rPr lang="en-US" sz="4000" b="1" i="1" baseline="30000" dirty="0" smtClean="0">
                <a:solidFill>
                  <a:srgbClr val="7030A0"/>
                </a:solidFill>
                <a:latin typeface="Bookman Old Style" pitchFamily="18" charset="0"/>
              </a:rPr>
              <a:t>2</a:t>
            </a:r>
            <a:r>
              <a:rPr lang="en-US" sz="4000" b="1" i="1" dirty="0" smtClean="0">
                <a:solidFill>
                  <a:srgbClr val="7030A0"/>
                </a:solidFill>
                <a:latin typeface="Bookman Old Style" pitchFamily="18" charset="0"/>
              </a:rPr>
              <a:t> −</a:t>
            </a:r>
            <a:r>
              <a:rPr lang="ru-RU" sz="4000" b="1" i="1" dirty="0" smtClean="0">
                <a:solidFill>
                  <a:srgbClr val="7030A0"/>
                </a:solidFill>
                <a:latin typeface="Bookman Old Style" pitchFamily="18" charset="0"/>
              </a:rPr>
              <a:t>11х</a:t>
            </a:r>
            <a:r>
              <a:rPr lang="en-US" sz="4000" b="1" i="1" dirty="0" smtClean="0">
                <a:solidFill>
                  <a:srgbClr val="7030A0"/>
                </a:solidFill>
                <a:latin typeface="Bookman Old Style" pitchFamily="18" charset="0"/>
              </a:rPr>
              <a:t> +</a:t>
            </a:r>
            <a:r>
              <a:rPr lang="ru-RU" sz="4000" b="1" i="1" dirty="0" smtClean="0">
                <a:solidFill>
                  <a:srgbClr val="7030A0"/>
                </a:solidFill>
                <a:latin typeface="Bookman Old Style" pitchFamily="18" charset="0"/>
              </a:rPr>
              <a:t>15</a:t>
            </a:r>
            <a:r>
              <a:rPr lang="en-US" sz="4000" b="1" i="1" dirty="0" smtClean="0">
                <a:solidFill>
                  <a:srgbClr val="7030A0"/>
                </a:solidFill>
                <a:latin typeface="Bookman Old Style" pitchFamily="18" charset="0"/>
              </a:rPr>
              <a:t>=0</a:t>
            </a:r>
            <a:endParaRPr lang="ru-RU" sz="4000" b="1" i="1" dirty="0">
              <a:solidFill>
                <a:srgbClr val="7030A0"/>
              </a:solidFill>
              <a:latin typeface="Bookman Old Style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308304" y="1908121"/>
            <a:ext cx="1268296" cy="584775"/>
          </a:xfrm>
          <a:prstGeom prst="rect">
            <a:avLst/>
          </a:prstGeom>
          <a:solidFill>
            <a:srgbClr val="FFFF66"/>
          </a:solidFill>
          <a:ln w="28575">
            <a:solidFill>
              <a:srgbClr val="7030A0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200" b="1" i="1" dirty="0">
                <a:solidFill>
                  <a:srgbClr val="000099"/>
                </a:solidFill>
                <a:latin typeface="Bookman Old Style" pitchFamily="18" charset="0"/>
              </a:rPr>
              <a:t>a = </a:t>
            </a:r>
            <a:r>
              <a:rPr lang="ru-RU" sz="3200" b="1" i="1" dirty="0" smtClean="0">
                <a:solidFill>
                  <a:srgbClr val="000099"/>
                </a:solidFill>
                <a:latin typeface="Bookman Old Style" pitchFamily="18" charset="0"/>
              </a:rPr>
              <a:t>2</a:t>
            </a:r>
            <a:endParaRPr lang="ru-RU" sz="3200" b="1" i="1" dirty="0">
              <a:solidFill>
                <a:srgbClr val="000099"/>
              </a:solidFill>
              <a:latin typeface="Bookman Old Style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4075224" y="3573016"/>
            <a:ext cx="409599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ru-RU" sz="3600" b="1" i="1" dirty="0" smtClean="0">
                <a:solidFill>
                  <a:srgbClr val="7030A0"/>
                </a:solidFill>
                <a:latin typeface="Bookman Old Style" pitchFamily="18" charset="0"/>
              </a:rPr>
              <a:t>у</a:t>
            </a:r>
            <a:r>
              <a:rPr lang="en-US" sz="3600" b="1" i="1" baseline="30000" dirty="0" smtClean="0">
                <a:solidFill>
                  <a:srgbClr val="7030A0"/>
                </a:solidFill>
                <a:latin typeface="Bookman Old Style" pitchFamily="18" charset="0"/>
              </a:rPr>
              <a:t>2</a:t>
            </a:r>
            <a:r>
              <a:rPr lang="en-US" sz="3600" b="1" i="1" dirty="0" smtClean="0">
                <a:solidFill>
                  <a:srgbClr val="7030A0"/>
                </a:solidFill>
                <a:latin typeface="Bookman Old Style" pitchFamily="18" charset="0"/>
              </a:rPr>
              <a:t> −</a:t>
            </a:r>
            <a:r>
              <a:rPr lang="ru-RU" sz="3600" b="1" i="1" dirty="0" smtClean="0">
                <a:solidFill>
                  <a:srgbClr val="7030A0"/>
                </a:solidFill>
                <a:latin typeface="Bookman Old Style" pitchFamily="18" charset="0"/>
              </a:rPr>
              <a:t>11у</a:t>
            </a:r>
            <a:r>
              <a:rPr lang="en-US" sz="3600" b="1" i="1" dirty="0" smtClean="0">
                <a:solidFill>
                  <a:srgbClr val="7030A0"/>
                </a:solidFill>
                <a:latin typeface="Bookman Old Style" pitchFamily="18" charset="0"/>
              </a:rPr>
              <a:t> +</a:t>
            </a:r>
            <a:r>
              <a:rPr lang="ru-RU" sz="3600" b="1" i="1" dirty="0" smtClean="0">
                <a:solidFill>
                  <a:srgbClr val="7030A0"/>
                </a:solidFill>
                <a:latin typeface="Bookman Old Style" pitchFamily="18" charset="0"/>
              </a:rPr>
              <a:t>15</a:t>
            </a:r>
            <a:r>
              <a:rPr lang="ru-RU" sz="3600" b="1" i="1" dirty="0" smtClean="0">
                <a:solidFill>
                  <a:srgbClr val="7030A0"/>
                </a:solidFill>
                <a:latin typeface="Bookman Old Style" pitchFamily="18" charset="0"/>
                <a:sym typeface="Symbol"/>
              </a:rPr>
              <a:t>2</a:t>
            </a:r>
            <a:r>
              <a:rPr lang="en-US" sz="3600" b="1" i="1" dirty="0" smtClean="0">
                <a:solidFill>
                  <a:srgbClr val="7030A0"/>
                </a:solidFill>
                <a:latin typeface="Bookman Old Style" pitchFamily="18" charset="0"/>
              </a:rPr>
              <a:t>=0</a:t>
            </a:r>
            <a:endParaRPr lang="ru-RU" sz="3600" b="1" i="1" dirty="0">
              <a:solidFill>
                <a:srgbClr val="7030A0"/>
              </a:solidFill>
              <a:latin typeface="Bookman Old Style" pitchFamily="18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4073964" y="3573016"/>
            <a:ext cx="366638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ru-RU" sz="3600" b="1" i="1" dirty="0" smtClean="0">
                <a:solidFill>
                  <a:srgbClr val="7030A0"/>
                </a:solidFill>
                <a:latin typeface="Bookman Old Style" pitchFamily="18" charset="0"/>
              </a:rPr>
              <a:t>у</a:t>
            </a:r>
            <a:r>
              <a:rPr lang="en-US" sz="3600" b="1" i="1" baseline="30000" dirty="0" smtClean="0">
                <a:solidFill>
                  <a:srgbClr val="7030A0"/>
                </a:solidFill>
                <a:latin typeface="Bookman Old Style" pitchFamily="18" charset="0"/>
              </a:rPr>
              <a:t>2</a:t>
            </a:r>
            <a:r>
              <a:rPr lang="en-US" sz="3600" b="1" i="1" dirty="0" smtClean="0">
                <a:solidFill>
                  <a:srgbClr val="7030A0"/>
                </a:solidFill>
                <a:latin typeface="Bookman Old Style" pitchFamily="18" charset="0"/>
              </a:rPr>
              <a:t> −</a:t>
            </a:r>
            <a:r>
              <a:rPr lang="ru-RU" sz="3600" b="1" i="1" dirty="0" smtClean="0">
                <a:solidFill>
                  <a:srgbClr val="7030A0"/>
                </a:solidFill>
                <a:latin typeface="Bookman Old Style" pitchFamily="18" charset="0"/>
              </a:rPr>
              <a:t>11у</a:t>
            </a:r>
            <a:r>
              <a:rPr lang="en-US" sz="3600" b="1" i="1" dirty="0" smtClean="0">
                <a:solidFill>
                  <a:srgbClr val="7030A0"/>
                </a:solidFill>
                <a:latin typeface="Bookman Old Style" pitchFamily="18" charset="0"/>
              </a:rPr>
              <a:t> +</a:t>
            </a:r>
            <a:r>
              <a:rPr lang="ru-RU" sz="3600" b="1" i="1" dirty="0" smtClean="0">
                <a:solidFill>
                  <a:srgbClr val="7030A0"/>
                </a:solidFill>
                <a:latin typeface="Bookman Old Style" pitchFamily="18" charset="0"/>
              </a:rPr>
              <a:t>30</a:t>
            </a:r>
            <a:r>
              <a:rPr lang="en-US" sz="3600" b="1" i="1" dirty="0" smtClean="0">
                <a:solidFill>
                  <a:srgbClr val="7030A0"/>
                </a:solidFill>
                <a:latin typeface="Bookman Old Style" pitchFamily="18" charset="0"/>
              </a:rPr>
              <a:t>=0</a:t>
            </a:r>
            <a:endParaRPr lang="ru-RU" sz="3600" b="1" i="1" dirty="0">
              <a:solidFill>
                <a:srgbClr val="7030A0"/>
              </a:solidFill>
              <a:latin typeface="Bookman Old Style" pitchFamily="18" charset="0"/>
            </a:endParaRP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467544" y="2670011"/>
            <a:ext cx="8208913" cy="830997"/>
          </a:xfrm>
          <a:prstGeom prst="rect">
            <a:avLst/>
          </a:prstGeom>
          <a:ln w="28575">
            <a:solidFill>
              <a:srgbClr val="652B91"/>
            </a:solidFill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b="1" i="1" dirty="0">
                <a:solidFill>
                  <a:srgbClr val="6600CC"/>
                </a:solidFill>
                <a:latin typeface="Bookman Old Style" pitchFamily="18" charset="0"/>
              </a:rPr>
              <a:t>«Перебросим» коэффициент 2 к свободному </a:t>
            </a:r>
            <a:r>
              <a:rPr lang="ru-RU" sz="2400" b="1" i="1" dirty="0" smtClean="0">
                <a:solidFill>
                  <a:srgbClr val="6600CC"/>
                </a:solidFill>
                <a:latin typeface="Bookman Old Style" pitchFamily="18" charset="0"/>
              </a:rPr>
              <a:t>числу, </a:t>
            </a:r>
            <a:r>
              <a:rPr lang="ru-RU" sz="2400" b="1" i="1" dirty="0">
                <a:solidFill>
                  <a:srgbClr val="6600CC"/>
                </a:solidFill>
                <a:latin typeface="Bookman Old Style" pitchFamily="18" charset="0"/>
              </a:rPr>
              <a:t>в результате получим уравнение 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6012161" y="5517232"/>
            <a:ext cx="27363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sz="3600" b="1" i="1" dirty="0" err="1" smtClean="0">
                <a:solidFill>
                  <a:srgbClr val="C00000"/>
                </a:solidFill>
                <a:latin typeface="Bookman Old Style" pitchFamily="18" charset="0"/>
              </a:rPr>
              <a:t>х</a:t>
            </a:r>
            <a:r>
              <a:rPr lang="ru-RU" sz="3600" b="1" i="1" dirty="0" smtClean="0">
                <a:solidFill>
                  <a:srgbClr val="C00000"/>
                </a:solidFill>
                <a:latin typeface="Bookman Old Style" pitchFamily="18" charset="0"/>
              </a:rPr>
              <a:t> = 2,5 или </a:t>
            </a:r>
            <a:r>
              <a:rPr lang="ru-RU" sz="3600" b="1" i="1" dirty="0" err="1" smtClean="0">
                <a:solidFill>
                  <a:srgbClr val="C00000"/>
                </a:solidFill>
                <a:latin typeface="Bookman Old Style" pitchFamily="18" charset="0"/>
              </a:rPr>
              <a:t>х</a:t>
            </a:r>
            <a:r>
              <a:rPr lang="ru-RU" sz="3600" b="1" i="1" dirty="0" smtClean="0">
                <a:solidFill>
                  <a:srgbClr val="C00000"/>
                </a:solidFill>
                <a:latin typeface="Bookman Old Style" pitchFamily="18" charset="0"/>
              </a:rPr>
              <a:t> = 3</a:t>
            </a:r>
            <a:endParaRPr lang="ru-RU" sz="3600" b="1" i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2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00"/>
                            </p:stCondLst>
                            <p:childTnLst>
                              <p:par>
                                <p:cTn id="7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3" grpId="0"/>
      <p:bldP spid="29" grpId="0"/>
      <p:bldP spid="30" grpId="0"/>
      <p:bldP spid="5" grpId="0" animBg="1"/>
      <p:bldP spid="3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793" name="Object 1"/>
          <p:cNvGraphicFramePr>
            <a:graphicFrameLocks noChangeAspect="1"/>
          </p:cNvGraphicFramePr>
          <p:nvPr/>
        </p:nvGraphicFramePr>
        <p:xfrm>
          <a:off x="743333" y="1556792"/>
          <a:ext cx="4903406" cy="9073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3" name="Equation" r:id="rId3" imgW="1625400" imgH="304560" progId="">
                  <p:embed/>
                </p:oleObj>
              </mc:Choice>
              <mc:Fallback>
                <p:oleObj name="Equation" r:id="rId3" imgW="1625400" imgH="304560" progId="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3333" y="1556792"/>
                        <a:ext cx="4903406" cy="90733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430088" y="2276872"/>
            <a:ext cx="8534400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600" b="1" i="1" dirty="0">
                <a:solidFill>
                  <a:srgbClr val="6600CC"/>
                </a:solidFill>
                <a:latin typeface="Bookman Old Style" pitchFamily="18" charset="0"/>
              </a:rPr>
              <a:t>Используя метод «переброски», получим уравнение</a:t>
            </a:r>
          </a:p>
        </p:txBody>
      </p:sp>
      <p:graphicFrame>
        <p:nvGraphicFramePr>
          <p:cNvPr id="33795" name="Object 3"/>
          <p:cNvGraphicFramePr>
            <a:graphicFrameLocks noChangeAspect="1"/>
          </p:cNvGraphicFramePr>
          <p:nvPr/>
        </p:nvGraphicFramePr>
        <p:xfrm>
          <a:off x="2627783" y="2636912"/>
          <a:ext cx="4569707" cy="8640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4" name="Equation" r:id="rId5" imgW="1587240" imgH="304560" progId="">
                  <p:embed/>
                </p:oleObj>
              </mc:Choice>
              <mc:Fallback>
                <p:oleObj name="Equation" r:id="rId5" imgW="1587240" imgH="304560" progId="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783" y="2636912"/>
                        <a:ext cx="4569707" cy="86409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7" name="Object 5"/>
          <p:cNvGraphicFramePr>
            <a:graphicFrameLocks noChangeAspect="1"/>
          </p:cNvGraphicFramePr>
          <p:nvPr/>
        </p:nvGraphicFramePr>
        <p:xfrm>
          <a:off x="6516216" y="3284984"/>
          <a:ext cx="1470025" cy="120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5" name="Equation" r:id="rId7" imgW="622080" imgH="507960" progId="">
                  <p:embed/>
                </p:oleObj>
              </mc:Choice>
              <mc:Fallback>
                <p:oleObj name="Equation" r:id="rId7" imgW="622080" imgH="507960" progId="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16216" y="3284984"/>
                        <a:ext cx="1470025" cy="1200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899592" y="3256528"/>
            <a:ext cx="2304256" cy="892552"/>
          </a:xfrm>
          <a:prstGeom prst="rect">
            <a:avLst/>
          </a:prstGeom>
          <a:solidFill>
            <a:srgbClr val="FFFF66"/>
          </a:solidFill>
          <a:ln w="38100">
            <a:solidFill>
              <a:srgbClr val="652B91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/>
          <a:p>
            <a:r>
              <a:rPr lang="ru-RU" sz="2600" b="1" i="1" dirty="0">
                <a:solidFill>
                  <a:srgbClr val="6600CC"/>
                </a:solidFill>
                <a:latin typeface="Bookman Old Style" pitchFamily="18" charset="0"/>
              </a:rPr>
              <a:t>Используя  </a:t>
            </a:r>
            <a:r>
              <a:rPr lang="ru-RU" sz="2600" b="1" i="1" dirty="0" smtClean="0">
                <a:solidFill>
                  <a:srgbClr val="6600CC"/>
                </a:solidFill>
                <a:latin typeface="Bookman Old Style" pitchFamily="18" charset="0"/>
              </a:rPr>
              <a:t>т. </a:t>
            </a:r>
            <a:r>
              <a:rPr lang="ru-RU" sz="2600" b="1" i="1" dirty="0">
                <a:solidFill>
                  <a:srgbClr val="6600CC"/>
                </a:solidFill>
                <a:latin typeface="Bookman Old Style" pitchFamily="18" charset="0"/>
              </a:rPr>
              <a:t>Виета:</a:t>
            </a:r>
          </a:p>
        </p:txBody>
      </p:sp>
      <p:graphicFrame>
        <p:nvGraphicFramePr>
          <p:cNvPr id="32773" name="Object 10"/>
          <p:cNvGraphicFramePr>
            <a:graphicFrameLocks noChangeAspect="1"/>
          </p:cNvGraphicFramePr>
          <p:nvPr/>
        </p:nvGraphicFramePr>
        <p:xfrm>
          <a:off x="3347864" y="3356992"/>
          <a:ext cx="2536023" cy="12241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6" name="Equation" r:id="rId9" imgW="1104840" imgH="533160" progId="">
                  <p:embed/>
                </p:oleObj>
              </mc:Choice>
              <mc:Fallback>
                <p:oleObj name="Equation" r:id="rId9" imgW="1104840" imgH="533160" progId="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7864" y="3356992"/>
                        <a:ext cx="2536023" cy="122413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12"/>
          <p:cNvGraphicFramePr>
            <a:graphicFrameLocks noChangeAspect="1"/>
          </p:cNvGraphicFramePr>
          <p:nvPr/>
        </p:nvGraphicFramePr>
        <p:xfrm>
          <a:off x="5370467" y="4594845"/>
          <a:ext cx="1577797" cy="19304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7" name="Equation" r:id="rId11" imgW="736560" imgH="901440" progId="">
                  <p:embed/>
                </p:oleObj>
              </mc:Choice>
              <mc:Fallback>
                <p:oleObj name="Equation" r:id="rId11" imgW="736560" imgH="901440" progId="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70467" y="4594845"/>
                        <a:ext cx="1577797" cy="193049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13"/>
          <p:cNvGraphicFramePr>
            <a:graphicFrameLocks noChangeAspect="1"/>
          </p:cNvGraphicFramePr>
          <p:nvPr/>
        </p:nvGraphicFramePr>
        <p:xfrm>
          <a:off x="7244392" y="4737720"/>
          <a:ext cx="1288048" cy="17156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8" name="Equation" r:id="rId13" imgW="647640" imgH="863280" progId="">
                  <p:embed/>
                </p:oleObj>
              </mc:Choice>
              <mc:Fallback>
                <p:oleObj name="Equation" r:id="rId13" imgW="647640" imgH="863280" progId="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44392" y="4737720"/>
                        <a:ext cx="1288048" cy="171561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" name="Группа 15"/>
          <p:cNvGrpSpPr/>
          <p:nvPr/>
        </p:nvGrpSpPr>
        <p:grpSpPr>
          <a:xfrm>
            <a:off x="3434135" y="5666408"/>
            <a:ext cx="1714500" cy="1057275"/>
            <a:chOff x="4286248" y="1214411"/>
            <a:chExt cx="1714512" cy="1057287"/>
          </a:xfrm>
          <a:solidFill>
            <a:srgbClr val="99FF99"/>
          </a:solidFill>
        </p:grpSpPr>
        <p:sp>
          <p:nvSpPr>
            <p:cNvPr id="17" name="Овал 16"/>
            <p:cNvSpPr/>
            <p:nvPr/>
          </p:nvSpPr>
          <p:spPr>
            <a:xfrm>
              <a:off x="4286248" y="1285860"/>
              <a:ext cx="1714512" cy="985838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i="1">
                <a:latin typeface="Bookman Old Style" pitchFamily="18" charset="0"/>
              </a:endParaRPr>
            </a:p>
          </p:txBody>
        </p:sp>
        <p:graphicFrame>
          <p:nvGraphicFramePr>
            <p:cNvPr id="31745" name="Object 14"/>
            <p:cNvGraphicFramePr>
              <a:graphicFrameLocks noChangeAspect="1"/>
            </p:cNvGraphicFramePr>
            <p:nvPr/>
          </p:nvGraphicFramePr>
          <p:xfrm>
            <a:off x="4348177" y="1214411"/>
            <a:ext cx="1504950" cy="10493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29" name="Equation" r:id="rId15" imgW="609480" imgH="419040" progId="">
                    <p:embed/>
                  </p:oleObj>
                </mc:Choice>
                <mc:Fallback>
                  <p:oleObj name="Equation" r:id="rId15" imgW="609480" imgH="419040" progId="">
                    <p:embed/>
                    <p:pic>
                      <p:nvPicPr>
                        <p:cNvPr id="0" name="Object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48177" y="1214411"/>
                          <a:ext cx="1504950" cy="104933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7" name="Группа 18"/>
          <p:cNvGrpSpPr/>
          <p:nvPr/>
        </p:nvGrpSpPr>
        <p:grpSpPr>
          <a:xfrm>
            <a:off x="3505572" y="4709318"/>
            <a:ext cx="1714500" cy="1023938"/>
            <a:chOff x="1285852" y="1557321"/>
            <a:chExt cx="1714512" cy="1023938"/>
          </a:xfrm>
          <a:solidFill>
            <a:srgbClr val="99FF99"/>
          </a:solidFill>
        </p:grpSpPr>
        <p:sp>
          <p:nvSpPr>
            <p:cNvPr id="20" name="Овал 19"/>
            <p:cNvSpPr/>
            <p:nvPr/>
          </p:nvSpPr>
          <p:spPr>
            <a:xfrm>
              <a:off x="1285852" y="1571612"/>
              <a:ext cx="1714512" cy="985838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i="1">
                <a:latin typeface="Bookman Old Style" pitchFamily="18" charset="0"/>
              </a:endParaRPr>
            </a:p>
          </p:txBody>
        </p:sp>
        <p:graphicFrame>
          <p:nvGraphicFramePr>
            <p:cNvPr id="2" name="Object 2"/>
            <p:cNvGraphicFramePr>
              <a:graphicFrameLocks noChangeAspect="1"/>
            </p:cNvGraphicFramePr>
            <p:nvPr/>
          </p:nvGraphicFramePr>
          <p:xfrm>
            <a:off x="1393818" y="1557321"/>
            <a:ext cx="1438275" cy="10239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30" name="Equation" r:id="rId17" imgW="596880" imgH="419040" progId="">
                    <p:embed/>
                  </p:oleObj>
                </mc:Choice>
                <mc:Fallback>
                  <p:oleObj name="Equation" r:id="rId17" imgW="596880" imgH="419040" progId="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93818" y="1557321"/>
                          <a:ext cx="1438275" cy="102393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8" name="Группа 21"/>
          <p:cNvGrpSpPr>
            <a:grpSpLocks/>
          </p:cNvGrpSpPr>
          <p:nvPr/>
        </p:nvGrpSpPr>
        <p:grpSpPr bwMode="auto">
          <a:xfrm>
            <a:off x="6000750" y="1628800"/>
            <a:ext cx="1428750" cy="771525"/>
            <a:chOff x="1357290" y="1571612"/>
            <a:chExt cx="1428760" cy="771548"/>
          </a:xfrm>
        </p:grpSpPr>
        <p:sp>
          <p:nvSpPr>
            <p:cNvPr id="23" name="Овал 22"/>
            <p:cNvSpPr/>
            <p:nvPr/>
          </p:nvSpPr>
          <p:spPr>
            <a:xfrm>
              <a:off x="1357290" y="1571612"/>
              <a:ext cx="1428760" cy="771548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rgbClr val="652B91"/>
              </a:solidFill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i="1">
                <a:latin typeface="Bookman Old Style" pitchFamily="18" charset="0"/>
              </a:endParaRPr>
            </a:p>
          </p:txBody>
        </p:sp>
        <p:graphicFrame>
          <p:nvGraphicFramePr>
            <p:cNvPr id="31746" name="Object 16"/>
            <p:cNvGraphicFramePr>
              <a:graphicFrameLocks noChangeAspect="1"/>
            </p:cNvGraphicFramePr>
            <p:nvPr/>
          </p:nvGraphicFramePr>
          <p:xfrm>
            <a:off x="1428718" y="1652597"/>
            <a:ext cx="1284287" cy="5572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31" name="Equation" r:id="rId19" imgW="533160" imgH="228600" progId="">
                    <p:embed/>
                  </p:oleObj>
                </mc:Choice>
                <mc:Fallback>
                  <p:oleObj name="Equation" r:id="rId19" imgW="533160" imgH="228600" progId="">
                    <p:embed/>
                    <p:pic>
                      <p:nvPicPr>
                        <p:cNvPr id="0" name="Object 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28718" y="1652597"/>
                          <a:ext cx="1284287" cy="55721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2" name="AutoShape 4"/>
          <p:cNvSpPr>
            <a:spLocks noChangeArrowheads="1"/>
          </p:cNvSpPr>
          <p:nvPr/>
        </p:nvSpPr>
        <p:spPr bwMode="gray">
          <a:xfrm>
            <a:off x="251520" y="260648"/>
            <a:ext cx="3600400" cy="647700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rgbClr val="7030A0"/>
              </a:gs>
              <a:gs pos="50000">
                <a:srgbClr val="8A7CC6"/>
              </a:gs>
              <a:gs pos="100000">
                <a:srgbClr val="7030A0"/>
              </a:gs>
            </a:gsLst>
            <a:lin ang="5400000" scaled="1"/>
          </a:gradFill>
          <a:ln w="28575">
            <a:solidFill>
              <a:srgbClr val="FFFFFF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r>
              <a:rPr lang="ru-RU" sz="2800" b="1" i="1" dirty="0" smtClean="0">
                <a:solidFill>
                  <a:srgbClr val="FFFFFF"/>
                </a:solidFill>
                <a:latin typeface="Bookman Old Style" pitchFamily="18" charset="0"/>
              </a:rPr>
              <a:t>Способ №5:</a:t>
            </a:r>
            <a:endParaRPr lang="en-US" sz="2800" b="1" i="1" dirty="0">
              <a:solidFill>
                <a:srgbClr val="FFFFFF"/>
              </a:solidFill>
              <a:latin typeface="Bookman Old Style" pitchFamily="18" charset="0"/>
            </a:endParaRPr>
          </a:p>
        </p:txBody>
      </p:sp>
      <p:sp>
        <p:nvSpPr>
          <p:cNvPr id="24" name="Rectangle 8"/>
          <p:cNvSpPr>
            <a:spLocks noChangeArrowheads="1"/>
          </p:cNvSpPr>
          <p:nvPr/>
        </p:nvSpPr>
        <p:spPr bwMode="auto">
          <a:xfrm>
            <a:off x="2699792" y="620688"/>
            <a:ext cx="6192688" cy="936104"/>
          </a:xfrm>
          <a:prstGeom prst="rect">
            <a:avLst/>
          </a:prstGeom>
          <a:gradFill rotWithShape="1">
            <a:gsLst>
              <a:gs pos="0">
                <a:srgbClr val="99FFCC"/>
              </a:gs>
              <a:gs pos="50000">
                <a:srgbClr val="99FFCC">
                  <a:gamma/>
                  <a:tint val="0"/>
                  <a:invGamma/>
                </a:srgbClr>
              </a:gs>
              <a:gs pos="100000">
                <a:srgbClr val="99FFCC"/>
              </a:gs>
            </a:gsLst>
            <a:lin ang="5400000" scaled="1"/>
          </a:gradFill>
          <a:ln w="38100">
            <a:solidFill>
              <a:srgbClr val="7030A0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/>
            <a:r>
              <a:rPr lang="ru-RU" sz="2400" b="1" i="1" dirty="0" smtClean="0">
                <a:solidFill>
                  <a:srgbClr val="C00000"/>
                </a:solidFill>
                <a:latin typeface="Bookman Old Style" pitchFamily="18" charset="0"/>
              </a:rPr>
              <a:t>Решение уравнений </a:t>
            </a:r>
          </a:p>
          <a:p>
            <a:pPr algn="ctr"/>
            <a:r>
              <a:rPr lang="ru-RU" sz="2400" b="1" i="1" dirty="0" smtClean="0">
                <a:solidFill>
                  <a:srgbClr val="C00000"/>
                </a:solidFill>
                <a:latin typeface="Bookman Old Style" pitchFamily="18" charset="0"/>
              </a:rPr>
              <a:t>способом «переброски».</a:t>
            </a:r>
            <a:endParaRPr lang="ru-RU" sz="2400" b="1" i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37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7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37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500"/>
                            </p:stCondLst>
                            <p:childTnLst>
                              <p:par>
                                <p:cTn id="2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3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2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3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000"/>
                            </p:stCondLst>
                            <p:childTnLst>
                              <p:par>
                                <p:cTn id="70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2" grpId="0" animBg="1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22B00"/>
        </a:hlink>
        <a:folHlink>
          <a:srgbClr val="FFA95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00000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2078</TotalTime>
  <Words>859</Words>
  <Application>Microsoft Office PowerPoint</Application>
  <PresentationFormat>Экран (4:3)</PresentationFormat>
  <Paragraphs>158</Paragraphs>
  <Slides>15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15</vt:i4>
      </vt:variant>
    </vt:vector>
  </HeadingPairs>
  <TitlesOfParts>
    <vt:vector size="18" baseType="lpstr">
      <vt:lpstr>Оформление по умолчанию</vt:lpstr>
      <vt:lpstr>Формула</vt:lpstr>
      <vt:lpstr>Equation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Малая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к уроку</dc:title>
  <dc:subject>Алгебра 8 класс</dc:subject>
  <dc:creator>Малая Елена Васильевна</dc:creator>
  <cp:lastModifiedBy>Юлия</cp:lastModifiedBy>
  <cp:revision>192</cp:revision>
  <dcterms:created xsi:type="dcterms:W3CDTF">2012-08-12T16:04:58Z</dcterms:created>
  <dcterms:modified xsi:type="dcterms:W3CDTF">2019-01-19T15:42:38Z</dcterms:modified>
</cp:coreProperties>
</file>