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4" r:id="rId2"/>
  </p:sldMasterIdLst>
  <p:notesMasterIdLst>
    <p:notesMasterId r:id="rId8"/>
  </p:notesMasterIdLst>
  <p:sldIdLst>
    <p:sldId id="398" r:id="rId3"/>
    <p:sldId id="268" r:id="rId4"/>
    <p:sldId id="394" r:id="rId5"/>
    <p:sldId id="397" r:id="rId6"/>
    <p:sldId id="396" r:id="rId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FFF66"/>
    <a:srgbClr val="33CC33"/>
    <a:srgbClr val="FCC704"/>
    <a:srgbClr val="B00000"/>
    <a:srgbClr val="8A7CC6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09" autoAdjust="0"/>
    <p:restoredTop sz="93662" autoAdjust="0"/>
  </p:normalViewPr>
  <p:slideViewPr>
    <p:cSldViewPr>
      <p:cViewPr>
        <p:scale>
          <a:sx n="76" d="100"/>
          <a:sy n="76" d="100"/>
        </p:scale>
        <p:origin x="-114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FC8C8-9EC1-4BCE-90A5-E2998BC22BD1}" type="datetimeFigureOut">
              <a:rPr lang="ru-RU" smtClean="0"/>
              <a:pPr/>
              <a:t>19.01.2019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52FC0F-11A6-4B0E-8677-8596407704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19624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E91446-7820-4FDB-BE72-7AF35430E5B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E51550-F17C-4986-B8BB-E8AA46ED672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8F35E0-07FC-46D6-8F97-EEE546D9771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0BA683-1F34-4D07-9FAD-9F5C068BAADF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8AF0BE-5F8F-486B-9E81-DCCF687F7A38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A4E101-8A7F-42BD-AB1F-4AFAA1150D0B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14085A-7F2F-43BA-8FDB-BFDA9C23424D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A21A6E-D654-41C4-8960-B387CE99D4C1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0DD259-D244-4617-BF76-88924D96B6E5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6F8CA4-CF75-4068-9BD6-876DC2D42BB7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6D354C-3735-41E3-BA69-2485ECFC4A1E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A4D3EB-AFCE-4580-BC42-D4FB6D5B85B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A0F057-0F01-4A44-95D0-B0844CD191E3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2BBD06-4141-42EE-A699-80E01B036528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DD38BB-EC54-4111-9C21-68E564384B96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09C53C-2647-47CB-832E-A271C81C59E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8E5A2D-BA8B-4B8D-9F2B-44719AEFED9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05D451-C31E-4E8D-B7C2-B171BBA54DB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BC073D-8D3B-4CB4-A733-907B4D82FE0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9E56E8-68BD-4AE5-BBE4-9AA695C295D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62FC5F-82BE-411B-8D05-717D2CE3962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F2AAB3-F011-4322-87A4-FBE926DCBA7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F14E000-29CB-4A54-A753-D70ADD485F89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2316600-6716-414B-8765-64A847F08EAF}" type="slidenum">
              <a:rPr lang="es-ES" smtClean="0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‹#›</a:t>
            </a:fld>
            <a:endParaRPr lang="es-ES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8.gif"/><Relationship Id="rId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Нижний колонтитул 2"/>
          <p:cNvSpPr>
            <a:spLocks noGrp="1"/>
          </p:cNvSpPr>
          <p:nvPr>
            <p:ph type="ftr" sz="quarter" idx="11"/>
          </p:nvPr>
        </p:nvSpPr>
        <p:spPr bwMode="auto">
          <a:xfrm>
            <a:off x="2483768" y="6309320"/>
            <a:ext cx="6523087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ru-RU" b="1" smtClean="0">
                <a:solidFill>
                  <a:srgbClr val="002060"/>
                </a:solidFill>
                <a:latin typeface="Georgia" pitchFamily="18" charset="0"/>
              </a:rPr>
              <a:t>Учитель математики МБОУ СОШ № 25  г. Крымска     Малая Е.В.</a:t>
            </a: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214314" y="1785926"/>
            <a:ext cx="885828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4800" b="1" i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Решение задач с помощью кв. уравнений</a:t>
            </a:r>
            <a:r>
              <a:rPr lang="ru-RU" sz="4800" b="1" i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.</a:t>
            </a:r>
            <a:endParaRPr lang="ru-RU" sz="4800" b="1" i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14340" name="TextBox 4"/>
          <p:cNvSpPr txBox="1">
            <a:spLocks noChangeArrowheads="1"/>
          </p:cNvSpPr>
          <p:nvPr/>
        </p:nvSpPr>
        <p:spPr bwMode="auto">
          <a:xfrm>
            <a:off x="6030913" y="476250"/>
            <a:ext cx="2862262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0D28DD81-DA75-4946-89D8-B86FB8E8BF8B}" type="datetime1">
              <a:rPr lang="ru-RU" sz="3200" b="1">
                <a:solidFill>
                  <a:srgbClr val="002060"/>
                </a:solidFill>
                <a:latin typeface="Bookman Old Style" pitchFamily="18" charset="0"/>
              </a:rPr>
              <a:pPr/>
              <a:t>19.01.2019</a:t>
            </a:fld>
            <a:endParaRPr lang="ru-RU" sz="3200" b="1">
              <a:solidFill>
                <a:srgbClr val="002060"/>
              </a:solidFill>
              <a:latin typeface="Bookman Old Style" pitchFamily="18" charset="0"/>
            </a:endParaRPr>
          </a:p>
        </p:txBody>
      </p:sp>
      <p:pic>
        <p:nvPicPr>
          <p:cNvPr id="14341" name="Рисунок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88138" y="4464050"/>
            <a:ext cx="2205037" cy="220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1691680" y="4941168"/>
            <a:ext cx="446449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>
              <a:defRPr/>
            </a:pPr>
            <a:r>
              <a:rPr lang="ru-RU" sz="3200" b="1" i="1" u="sng" dirty="0">
                <a:ln w="11430"/>
                <a:solidFill>
                  <a:srgbClr val="002060"/>
                </a:solidFill>
                <a:latin typeface="Bookman Old Style" pitchFamily="18" charset="0"/>
              </a:rPr>
              <a:t>Алгебра </a:t>
            </a:r>
            <a:r>
              <a:rPr lang="ru-RU" sz="3200" b="1" i="1" u="sng" dirty="0" smtClean="0">
                <a:ln w="11430"/>
                <a:solidFill>
                  <a:srgbClr val="002060"/>
                </a:solidFill>
                <a:latin typeface="Bookman Old Style" pitchFamily="18" charset="0"/>
              </a:rPr>
              <a:t>8 </a:t>
            </a:r>
            <a:r>
              <a:rPr lang="ru-RU" sz="3200" b="1" i="1" u="sng" dirty="0">
                <a:ln w="11430"/>
                <a:solidFill>
                  <a:srgbClr val="002060"/>
                </a:solidFill>
                <a:latin typeface="Bookman Old Style" pitchFamily="18" charset="0"/>
              </a:rPr>
              <a:t>класс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95536" y="1196752"/>
            <a:ext cx="3980577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400" b="1" i="1" dirty="0" smtClean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okman Old Style" pitchFamily="18" charset="0"/>
              </a:rPr>
              <a:t>Тема урока:</a:t>
            </a:r>
            <a:endParaRPr lang="ru-RU" sz="4400" b="1" i="1" dirty="0">
              <a:ln w="1905"/>
              <a:solidFill>
                <a:srgbClr val="000099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117984" y="908720"/>
            <a:ext cx="697819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5400" b="1" i="1" kern="1200" dirty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okman Old Style" pitchFamily="18" charset="0"/>
                <a:cs typeface="+mn-cs"/>
              </a:rPr>
              <a:t>Классная работа</a:t>
            </a: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6156176" y="188640"/>
            <a:ext cx="2664296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fld id="{208D29D6-2D5B-4060-967E-00F8B2448ADB}" type="datetime1">
              <a:rPr lang="ru-RU" sz="3000" b="1" smtClean="0">
                <a:solidFill>
                  <a:schemeClr val="bg1"/>
                </a:solidFill>
                <a:latin typeface="Bookman Old Style" pitchFamily="18" charset="0"/>
              </a:rPr>
              <a:pPr/>
              <a:t>19.01.2019</a:t>
            </a:fld>
            <a:endParaRPr lang="ru-RU" sz="3000" b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5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2843335" y="6553026"/>
            <a:ext cx="6553201" cy="260350"/>
          </a:xfrm>
          <a:noFill/>
        </p:spPr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  <a:latin typeface="Georgia" pitchFamily="18" charset="0"/>
              </a:rPr>
              <a:t>Учитель математики МБОУ СОШ № 25 г. Крымска Е.В. Малая</a:t>
            </a:r>
          </a:p>
        </p:txBody>
      </p:sp>
      <p:pic>
        <p:nvPicPr>
          <p:cNvPr id="6145" name="Picture 1" descr="C:\Users\1\Desktop\Мои документы\презентации к урокам математики\картинки к презентации\makarichev_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4941168"/>
            <a:ext cx="1143000" cy="15525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Прямоугольник 8"/>
          <p:cNvSpPr/>
          <p:nvPr/>
        </p:nvSpPr>
        <p:spPr>
          <a:xfrm>
            <a:off x="1187624" y="4797152"/>
            <a:ext cx="7956376" cy="144655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4400" b="1" i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Решение задач с помощью кв. уравнений.</a:t>
            </a:r>
            <a:endParaRPr lang="ru-RU" sz="4400" b="1" i="1" kern="120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1988840"/>
            <a:ext cx="9144000" cy="286232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ctr"/>
            <a:r>
              <a:rPr lang="ru-RU" sz="3600" b="1" i="1" dirty="0" smtClean="0">
                <a:solidFill>
                  <a:schemeClr val="bg1"/>
                </a:solidFill>
                <a:latin typeface="Bookman Old Style" pitchFamily="18" charset="0"/>
              </a:rPr>
              <a:t>Всякая хорошо решенная математическая  задача доставляет умственное</a:t>
            </a:r>
          </a:p>
          <a:p>
            <a:pPr algn="r"/>
            <a:r>
              <a:rPr lang="ru-RU" sz="3600" b="1" i="1" dirty="0" smtClean="0">
                <a:solidFill>
                  <a:schemeClr val="bg1"/>
                </a:solidFill>
                <a:latin typeface="Bookman Old Style" pitchFamily="18" charset="0"/>
              </a:rPr>
              <a:t> наслаждение.  </a:t>
            </a:r>
          </a:p>
          <a:p>
            <a:r>
              <a:rPr lang="ru-RU" sz="3600" b="1" i="1" dirty="0" smtClean="0">
                <a:solidFill>
                  <a:schemeClr val="bg1"/>
                </a:solidFill>
                <a:latin typeface="Bookman Old Style" pitchFamily="18" charset="0"/>
              </a:rPr>
              <a:t>                                  Г. Гессе</a:t>
            </a:r>
            <a:endParaRPr lang="ru-RU" sz="3600" b="1" i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611560" y="549350"/>
            <a:ext cx="2592288" cy="503386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99FFCC"/>
              </a:gs>
              <a:gs pos="50000">
                <a:srgbClr val="99FFCC">
                  <a:gamma/>
                  <a:tint val="0"/>
                  <a:invGamma/>
                </a:srgbClr>
              </a:gs>
              <a:gs pos="100000">
                <a:srgbClr val="99FFCC"/>
              </a:gs>
            </a:gsLst>
            <a:lin ang="5400000" scaled="1"/>
          </a:gradFill>
          <a:ln w="3810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/>
            <a:r>
              <a:rPr lang="ru-RU" sz="2800" b="1" i="1" dirty="0" smtClean="0">
                <a:solidFill>
                  <a:srgbClr val="C00000"/>
                </a:solidFill>
                <a:latin typeface="Bookman Old Style" pitchFamily="18" charset="0"/>
              </a:rPr>
              <a:t>Задача:</a:t>
            </a:r>
            <a:endParaRPr lang="ru-RU" sz="2800" b="1" i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63688" y="4284385"/>
            <a:ext cx="706475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ru-RU" sz="3200" b="1" i="1" dirty="0" smtClean="0">
                <a:solidFill>
                  <a:srgbClr val="7030A0"/>
                </a:solidFill>
                <a:latin typeface="Bookman Old Style" pitchFamily="18" charset="0"/>
              </a:rPr>
              <a:t>Составим и решим уравнение</a:t>
            </a:r>
            <a:endParaRPr lang="ru-RU" sz="3200" b="1" i="1" dirty="0">
              <a:solidFill>
                <a:srgbClr val="7030A0"/>
              </a:solidFill>
              <a:latin typeface="Bookman Old Style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923928" y="5035823"/>
            <a:ext cx="434606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ru-RU" sz="4400" b="1" i="1" dirty="0" err="1" smtClean="0">
                <a:solidFill>
                  <a:srgbClr val="7030A0"/>
                </a:solidFill>
                <a:latin typeface="Bookman Old Style" pitchFamily="18" charset="0"/>
              </a:rPr>
              <a:t>х</a:t>
            </a:r>
            <a:r>
              <a:rPr lang="ru-RU" sz="4400" b="1" i="1" dirty="0" smtClean="0">
                <a:solidFill>
                  <a:srgbClr val="7030A0"/>
                </a:solidFill>
                <a:latin typeface="Bookman Old Style" pitchFamily="18" charset="0"/>
              </a:rPr>
              <a:t> (</a:t>
            </a:r>
            <a:r>
              <a:rPr lang="ru-RU" sz="4400" b="1" i="1" dirty="0" err="1" smtClean="0">
                <a:solidFill>
                  <a:srgbClr val="7030A0"/>
                </a:solidFill>
                <a:latin typeface="Bookman Old Style" pitchFamily="18" charset="0"/>
              </a:rPr>
              <a:t>х</a:t>
            </a:r>
            <a:r>
              <a:rPr lang="ru-RU" sz="4400" b="1" i="1" dirty="0" smtClean="0">
                <a:solidFill>
                  <a:srgbClr val="7030A0"/>
                </a:solidFill>
                <a:latin typeface="Bookman Old Style" pitchFamily="18" charset="0"/>
              </a:rPr>
              <a:t> + 8) </a:t>
            </a:r>
            <a:r>
              <a:rPr lang="en-US" sz="4400" b="1" i="1" dirty="0" smtClean="0">
                <a:solidFill>
                  <a:srgbClr val="7030A0"/>
                </a:solidFill>
                <a:latin typeface="Bookman Old Style" pitchFamily="18" charset="0"/>
              </a:rPr>
              <a:t>= </a:t>
            </a:r>
            <a:r>
              <a:rPr lang="ru-RU" sz="4400" b="1" i="1" dirty="0" smtClean="0">
                <a:solidFill>
                  <a:srgbClr val="7030A0"/>
                </a:solidFill>
                <a:latin typeface="Bookman Old Style" pitchFamily="18" charset="0"/>
              </a:rPr>
              <a:t>105</a:t>
            </a:r>
            <a:endParaRPr lang="ru-RU" sz="4400" b="1" i="1" dirty="0">
              <a:solidFill>
                <a:srgbClr val="7030A0"/>
              </a:solidFill>
              <a:latin typeface="Bookman Old Style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95536" y="1323925"/>
            <a:ext cx="8208912" cy="1384995"/>
          </a:xfrm>
          <a:prstGeom prst="rect">
            <a:avLst/>
          </a:prstGeom>
          <a:ln w="38100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ru-RU" sz="2800" b="1" i="1" dirty="0" smtClean="0">
                <a:solidFill>
                  <a:srgbClr val="000099"/>
                </a:solidFill>
                <a:latin typeface="Bookman Old Style" pitchFamily="18" charset="0"/>
              </a:rPr>
              <a:t>Даны два положительных числа, одно больше другого на 8. Их произведение равно 105. Найдите эти числа.</a:t>
            </a:r>
            <a:endParaRPr lang="ru-RU" sz="2800" i="1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467443" y="2988241"/>
            <a:ext cx="232948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ru-RU" sz="3600" b="1" i="1" dirty="0" smtClean="0">
                <a:solidFill>
                  <a:srgbClr val="7030A0"/>
                </a:solidFill>
                <a:latin typeface="Bookman Old Style" pitchFamily="18" charset="0"/>
                <a:sym typeface="Symbol"/>
              </a:rPr>
              <a:t> число –</a:t>
            </a:r>
            <a:endParaRPr lang="ru-RU" sz="3600" b="1" i="1" dirty="0">
              <a:solidFill>
                <a:srgbClr val="7030A0"/>
              </a:solidFill>
              <a:latin typeface="Bookman Old Style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390500" y="3564305"/>
            <a:ext cx="248337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ru-RU" sz="3600" b="1" i="1" dirty="0" smtClean="0">
                <a:solidFill>
                  <a:srgbClr val="7030A0"/>
                </a:solidFill>
                <a:latin typeface="Bookman Old Style" pitchFamily="18" charset="0"/>
                <a:sym typeface="Symbol"/>
              </a:rPr>
              <a:t> число –</a:t>
            </a:r>
            <a:endParaRPr lang="ru-RU" sz="3600" b="1" i="1" dirty="0">
              <a:solidFill>
                <a:srgbClr val="7030A0"/>
              </a:solidFill>
              <a:latin typeface="Bookman Old Style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860032" y="2947591"/>
            <a:ext cx="53412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i="1" dirty="0" err="1" smtClean="0">
                <a:solidFill>
                  <a:srgbClr val="C00000"/>
                </a:solidFill>
                <a:latin typeface="Bookman Old Style" pitchFamily="18" charset="0"/>
              </a:rPr>
              <a:t>х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860032" y="3501008"/>
            <a:ext cx="164019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i="1" dirty="0" err="1" smtClean="0">
                <a:solidFill>
                  <a:srgbClr val="C00000"/>
                </a:solidFill>
                <a:latin typeface="Bookman Old Style" pitchFamily="18" charset="0"/>
              </a:rPr>
              <a:t>х</a:t>
            </a:r>
            <a:r>
              <a:rPr lang="ru-RU" sz="4400" b="1" i="1" dirty="0" smtClean="0">
                <a:solidFill>
                  <a:srgbClr val="C00000"/>
                </a:solidFill>
                <a:latin typeface="Bookman Old Style" pitchFamily="18" charset="0"/>
              </a:rPr>
              <a:t> + 8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431383" y="5889466"/>
            <a:ext cx="424507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i="1" dirty="0" smtClean="0">
                <a:solidFill>
                  <a:srgbClr val="C00000"/>
                </a:solidFill>
                <a:latin typeface="Bookman Old Style" pitchFamily="18" charset="0"/>
              </a:rPr>
              <a:t>Ответ: 7 и 15</a:t>
            </a:r>
            <a:endParaRPr lang="ru-RU" sz="1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6" grpId="0"/>
      <p:bldP spid="17" grpId="0"/>
      <p:bldP spid="18" grpId="0"/>
      <p:bldP spid="19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611560" y="549350"/>
            <a:ext cx="2592288" cy="503386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99FFCC"/>
              </a:gs>
              <a:gs pos="50000">
                <a:srgbClr val="99FFCC">
                  <a:gamma/>
                  <a:tint val="0"/>
                  <a:invGamma/>
                </a:srgbClr>
              </a:gs>
              <a:gs pos="100000">
                <a:srgbClr val="99FFCC"/>
              </a:gs>
            </a:gsLst>
            <a:lin ang="5400000" scaled="1"/>
          </a:gradFill>
          <a:ln w="3810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/>
            <a:r>
              <a:rPr lang="ru-RU" sz="2800" b="1" i="1" dirty="0" smtClean="0">
                <a:solidFill>
                  <a:srgbClr val="C00000"/>
                </a:solidFill>
                <a:latin typeface="Bookman Old Style" pitchFamily="18" charset="0"/>
              </a:rPr>
              <a:t>Задача:</a:t>
            </a:r>
            <a:endParaRPr lang="ru-RU" sz="2800" b="1" i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63688" y="4284385"/>
            <a:ext cx="706475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ru-RU" sz="3200" b="1" i="1" dirty="0" smtClean="0">
                <a:solidFill>
                  <a:srgbClr val="7030A0"/>
                </a:solidFill>
                <a:latin typeface="Bookman Old Style" pitchFamily="18" charset="0"/>
              </a:rPr>
              <a:t>Составим и решим уравнение</a:t>
            </a:r>
            <a:endParaRPr lang="ru-RU" sz="3200" b="1" i="1" dirty="0">
              <a:solidFill>
                <a:srgbClr val="7030A0"/>
              </a:solidFill>
              <a:latin typeface="Bookman Old Style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951981" y="5035823"/>
            <a:ext cx="428995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ru-RU" sz="4400" b="1" i="1" dirty="0" err="1" smtClean="0">
                <a:solidFill>
                  <a:srgbClr val="7030A0"/>
                </a:solidFill>
                <a:latin typeface="Bookman Old Style" pitchFamily="18" charset="0"/>
              </a:rPr>
              <a:t>х</a:t>
            </a:r>
            <a:r>
              <a:rPr lang="ru-RU" sz="4400" b="1" i="1" dirty="0" smtClean="0">
                <a:solidFill>
                  <a:srgbClr val="7030A0"/>
                </a:solidFill>
                <a:latin typeface="Bookman Old Style" pitchFamily="18" charset="0"/>
              </a:rPr>
              <a:t> (15 – </a:t>
            </a:r>
            <a:r>
              <a:rPr lang="ru-RU" sz="4400" b="1" i="1" dirty="0" err="1" smtClean="0">
                <a:solidFill>
                  <a:srgbClr val="7030A0"/>
                </a:solidFill>
                <a:latin typeface="Bookman Old Style" pitchFamily="18" charset="0"/>
              </a:rPr>
              <a:t>х</a:t>
            </a:r>
            <a:r>
              <a:rPr lang="ru-RU" sz="4400" b="1" i="1" dirty="0" smtClean="0">
                <a:solidFill>
                  <a:srgbClr val="7030A0"/>
                </a:solidFill>
                <a:latin typeface="Bookman Old Style" pitchFamily="18" charset="0"/>
              </a:rPr>
              <a:t>) </a:t>
            </a:r>
            <a:r>
              <a:rPr lang="en-US" sz="4400" b="1" i="1" dirty="0" smtClean="0">
                <a:solidFill>
                  <a:srgbClr val="7030A0"/>
                </a:solidFill>
                <a:latin typeface="Bookman Old Style" pitchFamily="18" charset="0"/>
              </a:rPr>
              <a:t>= </a:t>
            </a:r>
            <a:r>
              <a:rPr lang="ru-RU" sz="4400" b="1" i="1" dirty="0" smtClean="0">
                <a:solidFill>
                  <a:srgbClr val="7030A0"/>
                </a:solidFill>
                <a:latin typeface="Bookman Old Style" pitchFamily="18" charset="0"/>
              </a:rPr>
              <a:t>56</a:t>
            </a:r>
            <a:endParaRPr lang="ru-RU" sz="4400" b="1" i="1" dirty="0">
              <a:solidFill>
                <a:srgbClr val="7030A0"/>
              </a:solidFill>
              <a:latin typeface="Bookman Old Style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95536" y="1323925"/>
            <a:ext cx="8208912" cy="1384995"/>
          </a:xfrm>
          <a:prstGeom prst="rect">
            <a:avLst/>
          </a:prstGeom>
          <a:ln w="38100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ru-RU" sz="2800" b="1" i="1" dirty="0" smtClean="0">
                <a:solidFill>
                  <a:srgbClr val="000099"/>
                </a:solidFill>
                <a:latin typeface="Bookman Old Style" pitchFamily="18" charset="0"/>
              </a:rPr>
              <a:t>Прямоугольный газон обнесен изгородью длиной 30 м. Площадь газона 56 м</a:t>
            </a:r>
            <a:r>
              <a:rPr lang="ru-RU" sz="2800" b="1" i="1" baseline="30000" dirty="0" smtClean="0">
                <a:solidFill>
                  <a:srgbClr val="000099"/>
                </a:solidFill>
                <a:latin typeface="Bookman Old Style" pitchFamily="18" charset="0"/>
              </a:rPr>
              <a:t>2</a:t>
            </a:r>
            <a:r>
              <a:rPr lang="ru-RU" sz="2800" b="1" i="1" dirty="0" smtClean="0">
                <a:solidFill>
                  <a:srgbClr val="000099"/>
                </a:solidFill>
                <a:latin typeface="Bookman Old Style" pitchFamily="18" charset="0"/>
              </a:rPr>
              <a:t>. Найдите длины сторон газона.</a:t>
            </a:r>
            <a:endParaRPr lang="ru-RU" sz="2800" i="1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1907704" y="2988241"/>
            <a:ext cx="307488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ru-RU" sz="3600" b="1" i="1" dirty="0" smtClean="0">
                <a:solidFill>
                  <a:srgbClr val="7030A0"/>
                </a:solidFill>
                <a:latin typeface="Bookman Old Style" pitchFamily="18" charset="0"/>
                <a:sym typeface="Symbol"/>
              </a:rPr>
              <a:t> сторона –</a:t>
            </a:r>
            <a:endParaRPr lang="ru-RU" sz="3600" b="1" i="1" dirty="0">
              <a:solidFill>
                <a:srgbClr val="7030A0"/>
              </a:solidFill>
              <a:latin typeface="Bookman Old Style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017803" y="3564305"/>
            <a:ext cx="32287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ru-RU" sz="3600" b="1" i="1" dirty="0" smtClean="0">
                <a:solidFill>
                  <a:srgbClr val="7030A0"/>
                </a:solidFill>
                <a:latin typeface="Bookman Old Style" pitchFamily="18" charset="0"/>
                <a:sym typeface="Symbol"/>
              </a:rPr>
              <a:t> сторона –</a:t>
            </a:r>
            <a:endParaRPr lang="ru-RU" sz="3600" b="1" i="1" dirty="0">
              <a:solidFill>
                <a:srgbClr val="7030A0"/>
              </a:solidFill>
              <a:latin typeface="Bookman Old Style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860032" y="2947591"/>
            <a:ext cx="53412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i="1" dirty="0" err="1" smtClean="0">
                <a:solidFill>
                  <a:srgbClr val="C00000"/>
                </a:solidFill>
                <a:latin typeface="Bookman Old Style" pitchFamily="18" charset="0"/>
              </a:rPr>
              <a:t>х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125075" y="3501008"/>
            <a:ext cx="196720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i="1" dirty="0" smtClean="0">
                <a:solidFill>
                  <a:srgbClr val="C00000"/>
                </a:solidFill>
                <a:latin typeface="Bookman Old Style" pitchFamily="18" charset="0"/>
              </a:rPr>
              <a:t>15 – </a:t>
            </a:r>
            <a:r>
              <a:rPr lang="ru-RU" sz="4400" b="1" i="1" dirty="0" err="1" smtClean="0">
                <a:solidFill>
                  <a:srgbClr val="C00000"/>
                </a:solidFill>
                <a:latin typeface="Bookman Old Style" pitchFamily="18" charset="0"/>
              </a:rPr>
              <a:t>х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431383" y="5889466"/>
            <a:ext cx="389561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i="1" dirty="0" smtClean="0">
                <a:solidFill>
                  <a:srgbClr val="C00000"/>
                </a:solidFill>
                <a:latin typeface="Bookman Old Style" pitchFamily="18" charset="0"/>
              </a:rPr>
              <a:t>Ответ: 7 и 8</a:t>
            </a:r>
            <a:endParaRPr lang="ru-RU" sz="1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6" grpId="0"/>
      <p:bldP spid="17" grpId="0"/>
      <p:bldP spid="18" grpId="0"/>
      <p:bldP spid="19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8"/>
          <p:cNvSpPr>
            <a:spLocks noChangeArrowheads="1"/>
          </p:cNvSpPr>
          <p:nvPr/>
        </p:nvSpPr>
        <p:spPr bwMode="auto">
          <a:xfrm>
            <a:off x="611560" y="404664"/>
            <a:ext cx="2592288" cy="503386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99FFCC"/>
              </a:gs>
              <a:gs pos="50000">
                <a:srgbClr val="99FFCC">
                  <a:gamma/>
                  <a:tint val="0"/>
                  <a:invGamma/>
                </a:srgbClr>
              </a:gs>
              <a:gs pos="100000">
                <a:srgbClr val="99FFCC"/>
              </a:gs>
            </a:gsLst>
            <a:lin ang="5400000" scaled="1"/>
          </a:gradFill>
          <a:ln w="3810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/>
            <a:r>
              <a:rPr lang="ru-RU" sz="2800" b="1" i="1" dirty="0" smtClean="0">
                <a:solidFill>
                  <a:srgbClr val="C00000"/>
                </a:solidFill>
                <a:latin typeface="Bookman Old Style" pitchFamily="18" charset="0"/>
              </a:rPr>
              <a:t>Задача:</a:t>
            </a:r>
            <a:endParaRPr lang="ru-RU" sz="2800" b="1" i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79512" y="1052736"/>
            <a:ext cx="8568952" cy="2092881"/>
          </a:xfrm>
          <a:prstGeom prst="rect">
            <a:avLst/>
          </a:prstGeom>
          <a:ln w="38100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ru-RU" sz="2600" b="1" i="1" dirty="0" smtClean="0">
                <a:solidFill>
                  <a:srgbClr val="000099"/>
                </a:solidFill>
                <a:latin typeface="Bookman Old Style" pitchFamily="18" charset="0"/>
              </a:rPr>
              <a:t>Обезьянок резвых стая, всласть поевши, развлекалась. </a:t>
            </a:r>
            <a:r>
              <a:rPr lang="ru-RU" sz="2600" b="1" i="1" dirty="0" smtClean="0">
                <a:solidFill>
                  <a:srgbClr val="7030A0"/>
                </a:solidFill>
                <a:latin typeface="Bookman Old Style" pitchFamily="18" charset="0"/>
              </a:rPr>
              <a:t>Их в квадрате часть восьмая </a:t>
            </a:r>
            <a:r>
              <a:rPr lang="ru-RU" sz="2600" b="1" i="1" dirty="0" smtClean="0">
                <a:solidFill>
                  <a:srgbClr val="000099"/>
                </a:solidFill>
                <a:latin typeface="Bookman Old Style" pitchFamily="18" charset="0"/>
              </a:rPr>
              <a:t>на поляне забавлялась. А </a:t>
            </a:r>
            <a:r>
              <a:rPr lang="ru-RU" sz="2600" b="1" i="1" dirty="0" smtClean="0">
                <a:solidFill>
                  <a:srgbClr val="7030A0"/>
                </a:solidFill>
                <a:latin typeface="Bookman Old Style" pitchFamily="18" charset="0"/>
              </a:rPr>
              <a:t>12 по лианам </a:t>
            </a:r>
            <a:r>
              <a:rPr lang="ru-RU" sz="2600" b="1" i="1" dirty="0" smtClean="0">
                <a:solidFill>
                  <a:srgbClr val="000099"/>
                </a:solidFill>
                <a:latin typeface="Bookman Old Style" pitchFamily="18" charset="0"/>
              </a:rPr>
              <a:t>стали прыгать, повисая. Сколько было обезьянок, Ты скажи мне, В этой стае?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987824" y="1501627"/>
            <a:ext cx="5688632" cy="500066"/>
          </a:xfrm>
          <a:prstGeom prst="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5580112" y="1861667"/>
            <a:ext cx="2592288" cy="428628"/>
          </a:xfrm>
          <a:prstGeom prst="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580112" y="2221707"/>
            <a:ext cx="2736304" cy="500066"/>
          </a:xfrm>
          <a:prstGeom prst="rect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Bookman Old Style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95536" y="2653755"/>
            <a:ext cx="2500330" cy="500066"/>
          </a:xfrm>
          <a:prstGeom prst="rect">
            <a:avLst/>
          </a:prstGeom>
          <a:solidFill>
            <a:srgbClr val="FF0000">
              <a:alpha val="1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Bookman Old Style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7544" y="3284984"/>
            <a:ext cx="57214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Bookman Old Style" pitchFamily="18" charset="0"/>
              </a:rPr>
              <a:t>Пусть в стае было</a:t>
            </a:r>
            <a:r>
              <a:rPr lang="ru-RU" sz="2800" b="1" dirty="0" smtClean="0">
                <a:latin typeface="Bookman Old Style" pitchFamily="18" charset="0"/>
              </a:rPr>
              <a:t> </a:t>
            </a:r>
            <a:r>
              <a:rPr lang="ru-RU" sz="2800" b="1" i="1" dirty="0" err="1" smtClean="0">
                <a:latin typeface="Bookman Old Style" pitchFamily="18" charset="0"/>
              </a:rPr>
              <a:t>х</a:t>
            </a:r>
            <a:r>
              <a:rPr lang="ru-RU" sz="2800" b="1" dirty="0" smtClean="0">
                <a:latin typeface="Bookman Old Style" pitchFamily="18" charset="0"/>
              </a:rPr>
              <a:t> </a:t>
            </a:r>
            <a:r>
              <a:rPr lang="ru-RU" sz="2800" dirty="0" smtClean="0">
                <a:latin typeface="Bookman Old Style" pitchFamily="18" charset="0"/>
              </a:rPr>
              <a:t>обезьянок</a:t>
            </a:r>
            <a:endParaRPr lang="ru-RU" sz="2800" dirty="0">
              <a:latin typeface="Bookman Old Style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923929" y="3645024"/>
            <a:ext cx="331236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Bookman Old Style" pitchFamily="18" charset="0"/>
              </a:rPr>
              <a:t>на поляне забавлялась</a:t>
            </a:r>
            <a:endParaRPr lang="ru-RU" sz="2800" dirty="0">
              <a:latin typeface="Bookman Old Style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427984" y="4653136"/>
            <a:ext cx="26677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latin typeface="Bookman Old Style" pitchFamily="18" charset="0"/>
              </a:rPr>
              <a:t>12 </a:t>
            </a:r>
            <a:r>
              <a:rPr lang="ru-RU" sz="2800" dirty="0" smtClean="0">
                <a:latin typeface="Bookman Old Style" pitchFamily="18" charset="0"/>
              </a:rPr>
              <a:t>по лианам</a:t>
            </a:r>
            <a:endParaRPr lang="ru-RU" sz="2800" dirty="0">
              <a:latin typeface="Bookman Old Style" pitchFamily="18" charset="0"/>
            </a:endParaRPr>
          </a:p>
        </p:txBody>
      </p:sp>
      <p:sp>
        <p:nvSpPr>
          <p:cNvPr id="16" name="Правая фигурная скобка 15"/>
          <p:cNvSpPr/>
          <p:nvPr/>
        </p:nvSpPr>
        <p:spPr>
          <a:xfrm>
            <a:off x="7380312" y="3645024"/>
            <a:ext cx="504056" cy="1512168"/>
          </a:xfrm>
          <a:prstGeom prst="rightBrace">
            <a:avLst>
              <a:gd name="adj1" fmla="val 23972"/>
              <a:gd name="adj2" fmla="val 50000"/>
            </a:avLst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latin typeface="Bookman Old Style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028384" y="4077072"/>
            <a:ext cx="4074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err="1" smtClean="0">
                <a:latin typeface="Bookman Old Style" pitchFamily="18" charset="0"/>
              </a:rPr>
              <a:t>х</a:t>
            </a:r>
            <a:endParaRPr lang="ru-RU" sz="2800" b="1" i="1" dirty="0">
              <a:latin typeface="Bookman Old Style" pitchFamily="18" charset="0"/>
            </a:endParaRPr>
          </a:p>
        </p:txBody>
      </p:sp>
      <p:graphicFrame>
        <p:nvGraphicFramePr>
          <p:cNvPr id="18" name="Объект 17"/>
          <p:cNvGraphicFramePr>
            <a:graphicFrameLocks noChangeAspect="1"/>
          </p:cNvGraphicFramePr>
          <p:nvPr/>
        </p:nvGraphicFramePr>
        <p:xfrm>
          <a:off x="4932040" y="5013176"/>
          <a:ext cx="2100663" cy="11430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2612" name="Формула" r:id="rId3" imgW="863280" imgH="469800" progId="Equation.3">
                  <p:embed/>
                </p:oleObj>
              </mc:Choice>
              <mc:Fallback>
                <p:oleObj name="Формула" r:id="rId3" imgW="863280" imgH="4698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2040" y="5013176"/>
                        <a:ext cx="2100663" cy="114300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8" name="Рисунок 27" descr="obed089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2675" y="3903984"/>
            <a:ext cx="3841253" cy="2837384"/>
          </a:xfrm>
          <a:prstGeom prst="snip2DiagRect">
            <a:avLst/>
          </a:prstGeom>
        </p:spPr>
      </p:pic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6444208" y="3573016"/>
          <a:ext cx="831850" cy="1141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2613" name="Формула" r:id="rId6" imgW="342720" imgH="469800" progId="Equation.3">
                  <p:embed/>
                </p:oleObj>
              </mc:Choice>
              <mc:Fallback>
                <p:oleObj name="Формула" r:id="rId6" imgW="342720" imgH="4698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4208" y="3573016"/>
                        <a:ext cx="831850" cy="1141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Прямоугольник 22"/>
          <p:cNvSpPr/>
          <p:nvPr/>
        </p:nvSpPr>
        <p:spPr>
          <a:xfrm>
            <a:off x="4572000" y="6021288"/>
            <a:ext cx="425308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i="1" dirty="0" smtClean="0">
                <a:solidFill>
                  <a:srgbClr val="C00000"/>
                </a:solidFill>
                <a:latin typeface="Bookman Old Style" pitchFamily="18" charset="0"/>
              </a:rPr>
              <a:t>Ответ: 48 или 16</a:t>
            </a:r>
            <a:endParaRPr lang="ru-RU" sz="1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3" grpId="0" animBg="1"/>
      <p:bldP spid="7" grpId="0" animBg="1"/>
      <p:bldP spid="8" grpId="0" animBg="1"/>
      <p:bldP spid="9" grpId="0"/>
      <p:bldP spid="11" grpId="0"/>
      <p:bldP spid="12" grpId="0"/>
      <p:bldP spid="16" grpId="0" animBg="1"/>
      <p:bldP spid="17" grpId="0"/>
      <p:bldP spid="23" grpId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22B00"/>
        </a:hlink>
        <a:folHlink>
          <a:srgbClr val="FFA95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00000"/>
        </a:hlink>
        <a:folHlink>
          <a:srgbClr val="FF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1701</TotalTime>
  <Words>219</Words>
  <Application>Microsoft Office PowerPoint</Application>
  <PresentationFormat>Экран (4:3)</PresentationFormat>
  <Paragraphs>37</Paragraphs>
  <Slides>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Оформление по умолчанию</vt:lpstr>
      <vt:lpstr>1_Diseño predeterminado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Малая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 уроку</dc:title>
  <dc:subject>Алгебра 8 класс</dc:subject>
  <dc:creator>Малая Елена Васильевна</dc:creator>
  <cp:lastModifiedBy>Юлия</cp:lastModifiedBy>
  <cp:revision>152</cp:revision>
  <dcterms:created xsi:type="dcterms:W3CDTF">2012-08-12T16:04:58Z</dcterms:created>
  <dcterms:modified xsi:type="dcterms:W3CDTF">2019-01-19T15:39:58Z</dcterms:modified>
</cp:coreProperties>
</file>