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8"/>
  </p:notesMasterIdLst>
  <p:sldIdLst>
    <p:sldId id="398" r:id="rId3"/>
    <p:sldId id="268" r:id="rId4"/>
    <p:sldId id="394" r:id="rId5"/>
    <p:sldId id="397" r:id="rId6"/>
    <p:sldId id="39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33CC33"/>
    <a:srgbClr val="FCC704"/>
    <a:srgbClr val="B00000"/>
    <a:srgbClr val="8A7CC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09" autoAdjust="0"/>
    <p:restoredTop sz="93662" autoAdjust="0"/>
  </p:normalViewPr>
  <p:slideViewPr>
    <p:cSldViewPr>
      <p:cViewPr>
        <p:scale>
          <a:sx n="76" d="100"/>
          <a:sy n="76" d="100"/>
        </p:scale>
        <p:origin x="-11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8C8-9EC1-4BCE-90A5-E2998BC22BD1}" type="datetimeFigureOut">
              <a:rPr lang="ru-RU" smtClean="0"/>
              <a:pPr/>
              <a:t>19.01.2019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FC0F-11A6-4B0E-8677-8596407704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6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BA683-1F34-4D07-9FAD-9F5C068BAADF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AF0BE-5F8F-486B-9E81-DCCF687F7A3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4E101-8A7F-42BD-AB1F-4AFAA1150D0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4085A-7F2F-43BA-8FDB-BFDA9C23424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21A6E-D654-41C4-8960-B387CE99D4C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DD259-D244-4617-BF76-88924D96B6E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F8CA4-CF75-4068-9BD6-876DC2D42BB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D354C-3735-41E3-BA69-2485ECFC4A1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0F057-0F01-4A44-95D0-B0844CD191E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BBD06-4141-42EE-A699-80E01B036528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D38BB-EC54-4111-9C21-68E564384B9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316600-6716-414B-8765-64A847F08EAF}" type="slidenum">
              <a:rPr lang="es-ES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‹#›</a:t>
            </a:fld>
            <a:endParaRPr lang="es-E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gi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14314" y="1785926"/>
            <a:ext cx="885828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Решение задач с помощью кв. уравнений</a:t>
            </a:r>
            <a:r>
              <a:rPr lang="ru-RU" sz="48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.</a:t>
            </a:r>
            <a:endParaRPr lang="ru-RU" sz="48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Bookman Old Style" pitchFamily="18" charset="0"/>
              </a:rPr>
              <a:pPr/>
              <a:t>19.01.2019</a:t>
            </a:fld>
            <a:endParaRPr lang="ru-RU" sz="3200" b="1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Bookman Old Style" pitchFamily="18" charset="0"/>
              </a:rPr>
              <a:t>класс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196752"/>
            <a:ext cx="398057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i="1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Тема урока:</a:t>
            </a:r>
            <a:endParaRPr lang="ru-RU" sz="4400" b="1" i="1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7984" y="908720"/>
            <a:ext cx="697819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i="1" kern="12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  <a:cs typeface="+mn-cs"/>
              </a:rPr>
              <a:t>Классная работа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156176" y="188640"/>
            <a:ext cx="266429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208D29D6-2D5B-4060-967E-00F8B2448ADB}" type="datetime1">
              <a:rPr lang="ru-RU" sz="3000" b="1" smtClean="0">
                <a:solidFill>
                  <a:schemeClr val="bg1"/>
                </a:solidFill>
                <a:latin typeface="Bookman Old Style" pitchFamily="18" charset="0"/>
              </a:rPr>
              <a:pPr/>
              <a:t>19.01.2019</a:t>
            </a:fld>
            <a:endParaRPr lang="ru-RU" sz="3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843335" y="6553026"/>
            <a:ext cx="6553201" cy="260350"/>
          </a:xfrm>
          <a:noFill/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  <p:pic>
        <p:nvPicPr>
          <p:cNvPr id="6145" name="Picture 1" descr="C:\Users\1\Desktop\Мои документы\презентации к урокам математики\картинки к презентации\makarichev_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941168"/>
            <a:ext cx="1143000" cy="1552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1187624" y="4797152"/>
            <a:ext cx="7956376" cy="14465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Решение задач с помощью кв. уравнений.</a:t>
            </a:r>
            <a:endParaRPr lang="ru-RU" sz="4400" b="1" i="1" kern="12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98884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Bookman Old Style" pitchFamily="18" charset="0"/>
              </a:rPr>
              <a:t>Всякая хорошо решенная математическая  задача доставляет умственное</a:t>
            </a:r>
          </a:p>
          <a:p>
            <a:pPr algn="r"/>
            <a:r>
              <a:rPr lang="ru-RU" sz="3600" b="1" i="1" dirty="0" smtClean="0">
                <a:solidFill>
                  <a:schemeClr val="bg1"/>
                </a:solidFill>
                <a:latin typeface="Bookman Old Style" pitchFamily="18" charset="0"/>
              </a:rPr>
              <a:t> наслаждение.  </a:t>
            </a:r>
          </a:p>
          <a:p>
            <a:r>
              <a:rPr lang="ru-RU" sz="3600" b="1" i="1" dirty="0" smtClean="0">
                <a:solidFill>
                  <a:schemeClr val="bg1"/>
                </a:solidFill>
                <a:latin typeface="Bookman Old Style" pitchFamily="18" charset="0"/>
              </a:rPr>
              <a:t>                                  Г. Гессе</a:t>
            </a:r>
            <a:endParaRPr lang="ru-RU" sz="36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11560" y="549350"/>
            <a:ext cx="2592288" cy="50338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Задача: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4284385"/>
            <a:ext cx="70647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7030A0"/>
                </a:solidFill>
                <a:latin typeface="Bookman Old Style" pitchFamily="18" charset="0"/>
              </a:rPr>
              <a:t>Составим и решим уравнение</a:t>
            </a:r>
            <a:endParaRPr lang="ru-RU" sz="32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5035823"/>
            <a:ext cx="43460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(</a:t>
            </a: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+ 8) </a:t>
            </a:r>
            <a:r>
              <a:rPr lang="en-US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=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105</a:t>
            </a:r>
            <a:endParaRPr lang="ru-RU" sz="44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1323925"/>
            <a:ext cx="8208912" cy="138499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Даны два положительных числа, одно больше другого на 8. Их произведение равно 105. Найдите эти числа.</a:t>
            </a:r>
            <a:endParaRPr lang="ru-RU" sz="2800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67443" y="2988241"/>
            <a:ext cx="23294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  <a:sym typeface="Symbol"/>
              </a:rPr>
              <a:t> число –</a:t>
            </a:r>
            <a:endParaRPr lang="ru-RU" sz="36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390500" y="3564305"/>
            <a:ext cx="24833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  <a:sym typeface="Symbol"/>
              </a:rPr>
              <a:t> число –</a:t>
            </a:r>
            <a:endParaRPr lang="ru-RU" sz="36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2947591"/>
            <a:ext cx="5341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3501008"/>
            <a:ext cx="16401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 + 8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31383" y="5889466"/>
            <a:ext cx="42450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 7 и 15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11560" y="549350"/>
            <a:ext cx="2592288" cy="50338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Задача: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4284385"/>
            <a:ext cx="70647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200" b="1" i="1" dirty="0" smtClean="0">
                <a:solidFill>
                  <a:srgbClr val="7030A0"/>
                </a:solidFill>
                <a:latin typeface="Bookman Old Style" pitchFamily="18" charset="0"/>
              </a:rPr>
              <a:t>Составим и решим уравнение</a:t>
            </a:r>
            <a:endParaRPr lang="ru-RU" sz="32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1981" y="5035823"/>
            <a:ext cx="42899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 (15 – </a:t>
            </a:r>
            <a:r>
              <a:rPr lang="ru-RU" sz="44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) </a:t>
            </a:r>
            <a:r>
              <a:rPr lang="en-US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=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56</a:t>
            </a:r>
            <a:endParaRPr lang="ru-RU" sz="44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1323925"/>
            <a:ext cx="8208912" cy="1384995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Прямоугольный газон обнесен изгородью длиной 30 м. Площадь газона 56 м</a:t>
            </a:r>
            <a:r>
              <a:rPr lang="ru-RU" sz="2800" b="1" i="1" baseline="30000" dirty="0" smtClean="0">
                <a:solidFill>
                  <a:srgbClr val="000099"/>
                </a:solidFill>
                <a:latin typeface="Bookman Old Style" pitchFamily="18" charset="0"/>
              </a:rPr>
              <a:t>2</a:t>
            </a:r>
            <a:r>
              <a:rPr lang="ru-RU" sz="2800" b="1" i="1" dirty="0" smtClean="0">
                <a:solidFill>
                  <a:srgbClr val="000099"/>
                </a:solidFill>
                <a:latin typeface="Bookman Old Style" pitchFamily="18" charset="0"/>
              </a:rPr>
              <a:t>. Найдите длины сторон газона.</a:t>
            </a:r>
            <a:endParaRPr lang="ru-RU" sz="2800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07704" y="2988241"/>
            <a:ext cx="30748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  <a:sym typeface="Symbol"/>
              </a:rPr>
              <a:t> сторона –</a:t>
            </a:r>
            <a:endParaRPr lang="ru-RU" sz="36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17803" y="3564305"/>
            <a:ext cx="3228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7030A0"/>
                </a:solidFill>
                <a:latin typeface="Bookman Old Style" pitchFamily="18" charset="0"/>
                <a:sym typeface="Symbol"/>
              </a:rPr>
              <a:t> сторона –</a:t>
            </a:r>
            <a:endParaRPr lang="ru-RU" sz="36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2947591"/>
            <a:ext cx="5341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25075" y="3501008"/>
            <a:ext cx="19672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15 – </a:t>
            </a:r>
            <a:r>
              <a:rPr lang="ru-RU" sz="44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31383" y="5889466"/>
            <a:ext cx="3895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 7 и 8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11560" y="404664"/>
            <a:ext cx="2592288" cy="50338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Задача:</a:t>
            </a:r>
            <a:endParaRPr lang="ru-RU" sz="28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1052736"/>
            <a:ext cx="8568952" cy="2092881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Обезьянок резвых стая, всласть поевши, развлекалась. </a:t>
            </a:r>
            <a:r>
              <a:rPr lang="ru-RU" sz="2600" b="1" i="1" dirty="0" smtClean="0">
                <a:solidFill>
                  <a:srgbClr val="7030A0"/>
                </a:solidFill>
                <a:latin typeface="Bookman Old Style" pitchFamily="18" charset="0"/>
              </a:rPr>
              <a:t>Их в квадрате часть восьмая 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на поляне забавлялась. А </a:t>
            </a:r>
            <a:r>
              <a:rPr lang="ru-RU" sz="2600" b="1" i="1" dirty="0" smtClean="0">
                <a:solidFill>
                  <a:srgbClr val="7030A0"/>
                </a:solidFill>
                <a:latin typeface="Bookman Old Style" pitchFamily="18" charset="0"/>
              </a:rPr>
              <a:t>12 по лианам </a:t>
            </a:r>
            <a:r>
              <a:rPr lang="ru-RU" sz="2600" b="1" i="1" dirty="0" smtClean="0">
                <a:solidFill>
                  <a:srgbClr val="000099"/>
                </a:solidFill>
                <a:latin typeface="Bookman Old Style" pitchFamily="18" charset="0"/>
              </a:rPr>
              <a:t>стали прыгать, повисая. Сколько было обезьянок, Ты скажи мне, В этой стае?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87824" y="1501627"/>
            <a:ext cx="5688632" cy="500066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80112" y="1861667"/>
            <a:ext cx="2592288" cy="428628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80112" y="2221707"/>
            <a:ext cx="2736304" cy="500066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653755"/>
            <a:ext cx="2500330" cy="500066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3284984"/>
            <a:ext cx="5721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Пусть в стае было</a:t>
            </a:r>
            <a:r>
              <a:rPr lang="ru-RU" sz="2800" b="1" dirty="0" smtClean="0">
                <a:latin typeface="Bookman Old Style" pitchFamily="18" charset="0"/>
              </a:rPr>
              <a:t> </a:t>
            </a:r>
            <a:r>
              <a:rPr lang="ru-RU" sz="2800" b="1" i="1" dirty="0" err="1" smtClean="0">
                <a:latin typeface="Bookman Old Style" pitchFamily="18" charset="0"/>
              </a:rPr>
              <a:t>х</a:t>
            </a:r>
            <a:r>
              <a:rPr lang="ru-RU" sz="2800" b="1" dirty="0" smtClean="0">
                <a:latin typeface="Bookman Old Style" pitchFamily="18" charset="0"/>
              </a:rPr>
              <a:t> </a:t>
            </a:r>
            <a:r>
              <a:rPr lang="ru-RU" sz="2800" dirty="0" smtClean="0">
                <a:latin typeface="Bookman Old Style" pitchFamily="18" charset="0"/>
              </a:rPr>
              <a:t>обезьянок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3929" y="3645024"/>
            <a:ext cx="33123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на поляне забавлялась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4653136"/>
            <a:ext cx="2667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>12 </a:t>
            </a:r>
            <a:r>
              <a:rPr lang="ru-RU" sz="2800" dirty="0" smtClean="0">
                <a:latin typeface="Bookman Old Style" pitchFamily="18" charset="0"/>
              </a:rPr>
              <a:t>по лианам</a:t>
            </a:r>
            <a:endParaRPr lang="ru-RU" sz="2800" dirty="0">
              <a:latin typeface="Bookman Old Style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7380312" y="3645024"/>
            <a:ext cx="504056" cy="1512168"/>
          </a:xfrm>
          <a:prstGeom prst="rightBrace">
            <a:avLst>
              <a:gd name="adj1" fmla="val 23972"/>
              <a:gd name="adj2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28384" y="4077072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err="1" smtClean="0">
                <a:latin typeface="Bookman Old Style" pitchFamily="18" charset="0"/>
              </a:rPr>
              <a:t>х</a:t>
            </a:r>
            <a:endParaRPr lang="ru-RU" sz="2800" b="1" i="1" dirty="0">
              <a:latin typeface="Bookman Old Style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932040" y="5013176"/>
          <a:ext cx="2100663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12" name="Формула" r:id="rId3" imgW="863280" imgH="469800" progId="Equation.3">
                  <p:embed/>
                </p:oleObj>
              </mc:Choice>
              <mc:Fallback>
                <p:oleObj name="Формула" r:id="rId3" imgW="86328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5013176"/>
                        <a:ext cx="2100663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Рисунок 27" descr="obed089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675" y="3903984"/>
            <a:ext cx="3841253" cy="2837384"/>
          </a:xfrm>
          <a:prstGeom prst="snip2DiagRect">
            <a:avLst/>
          </a:prstGeom>
        </p:spPr>
      </p:pic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444208" y="3573016"/>
          <a:ext cx="83185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13" name="Формула" r:id="rId6" imgW="342720" imgH="469800" progId="Equation.3">
                  <p:embed/>
                </p:oleObj>
              </mc:Choice>
              <mc:Fallback>
                <p:oleObj name="Формула" r:id="rId6" imgW="34272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3573016"/>
                        <a:ext cx="831850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4572000" y="6021288"/>
            <a:ext cx="42530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Bookman Old Style" pitchFamily="18" charset="0"/>
              </a:rPr>
              <a:t>Ответ: 48 или 16</a:t>
            </a:r>
            <a:endParaRPr lang="ru-RU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7" grpId="0" animBg="1"/>
      <p:bldP spid="8" grpId="0" animBg="1"/>
      <p:bldP spid="9" grpId="0"/>
      <p:bldP spid="11" grpId="0"/>
      <p:bldP spid="12" grpId="0"/>
      <p:bldP spid="16" grpId="0" animBg="1"/>
      <p:bldP spid="17" grpId="0"/>
      <p:bldP spid="23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219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Оформление по умолчанию</vt:lpstr>
      <vt:lpstr>1_Diseño predeterminado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8 класс</dc:subject>
  <dc:creator>Малая Елена Васильевна</dc:creator>
  <cp:lastModifiedBy>Юлия</cp:lastModifiedBy>
  <cp:revision>152</cp:revision>
  <dcterms:created xsi:type="dcterms:W3CDTF">2012-08-12T16:04:58Z</dcterms:created>
  <dcterms:modified xsi:type="dcterms:W3CDTF">2019-01-19T15:39:58Z</dcterms:modified>
</cp:coreProperties>
</file>