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72" r:id="rId2"/>
    <p:sldId id="366" r:id="rId3"/>
    <p:sldId id="367" r:id="rId4"/>
    <p:sldId id="368" r:id="rId5"/>
    <p:sldId id="369" r:id="rId6"/>
    <p:sldId id="370" r:id="rId7"/>
    <p:sldId id="371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0099"/>
    <a:srgbClr val="33CC33"/>
    <a:srgbClr val="FCC704"/>
    <a:srgbClr val="B00000"/>
    <a:srgbClr val="8A7CC6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09" autoAdjust="0"/>
    <p:restoredTop sz="93662" autoAdjust="0"/>
  </p:normalViewPr>
  <p:slideViewPr>
    <p:cSldViewPr>
      <p:cViewPr>
        <p:scale>
          <a:sx n="76" d="100"/>
          <a:sy n="76" d="100"/>
        </p:scale>
        <p:origin x="-1140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FC8C8-9EC1-4BCE-90A5-E2998BC22BD1}" type="datetimeFigureOut">
              <a:rPr lang="ru-RU" smtClean="0"/>
              <a:pPr/>
              <a:t>19.01.2019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52FC0F-11A6-4B0E-8677-8596407704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3958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91446-7820-4FDB-BE72-7AF35430E5B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E51550-F17C-4986-B8BB-E8AA46ED672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8F35E0-07FC-46D6-8F97-EEE546D9771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A4D3EB-AFCE-4580-BC42-D4FB6D5B85B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9C53C-2647-47CB-832E-A271C81C59E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8E5A2D-BA8B-4B8D-9F2B-44719AEFED9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05D451-C31E-4E8D-B7C2-B171BBA54DB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C073D-8D3B-4CB4-A733-907B4D82FE0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9E56E8-68BD-4AE5-BBE4-9AA695C295D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62FC5F-82BE-411B-8D05-717D2CE3962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F2AAB3-F011-4322-87A4-FBE926DCBA7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F14E000-29CB-4A54-A753-D70ADD485F8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xfrm>
            <a:off x="2483768" y="6309320"/>
            <a:ext cx="6523087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ru-RU" b="1" smtClean="0">
                <a:solidFill>
                  <a:srgbClr val="002060"/>
                </a:solidFill>
                <a:latin typeface="Georgia" pitchFamily="18" charset="0"/>
              </a:rPr>
              <a:t>Учитель математики МБОУ СОШ № 25  г. Крымска     Малая Е.В.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51520" y="1923797"/>
            <a:ext cx="8748464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i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Решение квадратных уравнений по формуле</a:t>
            </a:r>
            <a:r>
              <a:rPr lang="ru-RU" sz="5400" b="1" i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.</a:t>
            </a:r>
            <a:endParaRPr lang="ru-RU" sz="5400" b="1" i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6030913" y="476250"/>
            <a:ext cx="2862262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0D28DD81-DA75-4946-89D8-B86FB8E8BF8B}" type="datetime1">
              <a:rPr lang="ru-RU" sz="3200" b="1">
                <a:solidFill>
                  <a:srgbClr val="002060"/>
                </a:solidFill>
                <a:latin typeface="Bookman Old Style" pitchFamily="18" charset="0"/>
              </a:rPr>
              <a:pPr/>
              <a:t>19.01.2019</a:t>
            </a:fld>
            <a:endParaRPr lang="ru-RU" sz="3200" b="1">
              <a:solidFill>
                <a:srgbClr val="002060"/>
              </a:solidFill>
              <a:latin typeface="Bookman Old Style" pitchFamily="18" charset="0"/>
            </a:endParaRPr>
          </a:p>
        </p:txBody>
      </p:sp>
      <p:pic>
        <p:nvPicPr>
          <p:cNvPr id="14341" name="Рисунок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88138" y="4464050"/>
            <a:ext cx="2205037" cy="220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1691680" y="4941168"/>
            <a:ext cx="44644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ru-RU" sz="3200" b="1" i="1" u="sng" dirty="0">
                <a:ln w="11430"/>
                <a:solidFill>
                  <a:srgbClr val="002060"/>
                </a:solidFill>
                <a:latin typeface="Bookman Old Style" pitchFamily="18" charset="0"/>
              </a:rPr>
              <a:t>Алгебра </a:t>
            </a:r>
            <a:r>
              <a:rPr lang="ru-RU" sz="3200" b="1" i="1" u="sng" dirty="0" smtClean="0">
                <a:ln w="11430"/>
                <a:solidFill>
                  <a:srgbClr val="002060"/>
                </a:solidFill>
                <a:latin typeface="Bookman Old Style" pitchFamily="18" charset="0"/>
              </a:rPr>
              <a:t>8 </a:t>
            </a:r>
            <a:r>
              <a:rPr lang="ru-RU" sz="3200" b="1" i="1" u="sng" dirty="0">
                <a:ln w="11430"/>
                <a:solidFill>
                  <a:srgbClr val="002060"/>
                </a:solidFill>
                <a:latin typeface="Bookman Old Style" pitchFamily="18" charset="0"/>
              </a:rPr>
              <a:t>класс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1196752"/>
            <a:ext cx="3980577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400" b="1" i="1" dirty="0" smtClean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itchFamily="18" charset="0"/>
              </a:rPr>
              <a:t>Тема урока:</a:t>
            </a:r>
            <a:endParaRPr lang="ru-RU" sz="4400" b="1" i="1" dirty="0">
              <a:ln w="1905"/>
              <a:solidFill>
                <a:srgbClr val="0000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284984"/>
            <a:ext cx="6367449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Bookman Old Style" pitchFamily="18" charset="0"/>
              </a:rPr>
              <a:t>Корни квадратного уравнения: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748361" y="4077072"/>
            <a:ext cx="2701967" cy="584775"/>
          </a:xfrm>
          <a:prstGeom prst="rect">
            <a:avLst/>
          </a:prstGeom>
          <a:solidFill>
            <a:srgbClr val="FFFF66"/>
          </a:solidFill>
          <a:ln w="38100">
            <a:solidFill>
              <a:srgbClr val="7030A0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>
                <a:solidFill>
                  <a:srgbClr val="000099"/>
                </a:solidFill>
                <a:latin typeface="Bookman Old Style" pitchFamily="18" charset="0"/>
              </a:rPr>
              <a:t>Если </a:t>
            </a:r>
            <a:r>
              <a:rPr lang="de-DE" sz="3200" b="1">
                <a:solidFill>
                  <a:srgbClr val="000099"/>
                </a:solidFill>
                <a:latin typeface="Bookman Old Style" pitchFamily="18" charset="0"/>
              </a:rPr>
              <a:t>  D&gt;0</a:t>
            </a:r>
            <a:r>
              <a:rPr lang="ru-RU" sz="3200" b="1">
                <a:solidFill>
                  <a:srgbClr val="000099"/>
                </a:solidFill>
                <a:latin typeface="Bookman Old Style" pitchFamily="18" charset="0"/>
              </a:rPr>
              <a:t>, </a:t>
            </a:r>
          </a:p>
        </p:txBody>
      </p:sp>
      <p:pic>
        <p:nvPicPr>
          <p:cNvPr id="7" name="Picture 3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763393" y="3789040"/>
            <a:ext cx="29130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917009" y="5004465"/>
            <a:ext cx="2736304" cy="584775"/>
          </a:xfrm>
          <a:prstGeom prst="rect">
            <a:avLst/>
          </a:prstGeom>
          <a:solidFill>
            <a:srgbClr val="FFFF66"/>
          </a:solidFill>
          <a:ln w="38100">
            <a:solidFill>
              <a:srgbClr val="7030A0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>
                <a:solidFill>
                  <a:srgbClr val="000099"/>
                </a:solidFill>
                <a:latin typeface="Bookman Old Style" pitchFamily="18" charset="0"/>
              </a:rPr>
              <a:t>Если </a:t>
            </a:r>
            <a:r>
              <a:rPr lang="de-DE" sz="3200" b="1">
                <a:solidFill>
                  <a:srgbClr val="000099"/>
                </a:solidFill>
                <a:latin typeface="Bookman Old Style" pitchFamily="18" charset="0"/>
              </a:rPr>
              <a:t>D = 0</a:t>
            </a:r>
            <a:r>
              <a:rPr lang="ru-RU" sz="3200" b="1">
                <a:solidFill>
                  <a:srgbClr val="000099"/>
                </a:solidFill>
                <a:latin typeface="Bookman Old Style" pitchFamily="18" charset="0"/>
              </a:rPr>
              <a:t>, </a:t>
            </a:r>
          </a:p>
        </p:txBody>
      </p:sp>
      <p:pic>
        <p:nvPicPr>
          <p:cNvPr id="10" name="Picture 3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932040" y="4676551"/>
            <a:ext cx="1811338" cy="112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259632" y="5868561"/>
            <a:ext cx="2745608" cy="584775"/>
          </a:xfrm>
          <a:prstGeom prst="rect">
            <a:avLst/>
          </a:prstGeom>
          <a:solidFill>
            <a:srgbClr val="FFFF66"/>
          </a:solidFill>
          <a:ln w="38100">
            <a:solidFill>
              <a:srgbClr val="7030A0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0099"/>
                </a:solidFill>
                <a:latin typeface="Bookman Old Style" pitchFamily="18" charset="0"/>
              </a:rPr>
              <a:t>Если </a:t>
            </a:r>
            <a:r>
              <a:rPr lang="de-DE" sz="3200" b="1" dirty="0">
                <a:solidFill>
                  <a:srgbClr val="000099"/>
                </a:solidFill>
                <a:latin typeface="Bookman Old Style" pitchFamily="18" charset="0"/>
              </a:rPr>
              <a:t>D&lt;0</a:t>
            </a:r>
            <a:r>
              <a:rPr lang="ru-RU" sz="3200" b="1" dirty="0">
                <a:solidFill>
                  <a:srgbClr val="000099"/>
                </a:solidFill>
                <a:latin typeface="Bookman Old Style" pitchFamily="18" charset="0"/>
              </a:rPr>
              <a:t>, 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526681" y="5922640"/>
            <a:ext cx="24416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Bookman Old Style" pitchFamily="18" charset="0"/>
              </a:rPr>
              <a:t>Нет корней</a:t>
            </a: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196752"/>
            <a:ext cx="89916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>
                <a:latin typeface="Bookman Old Style" pitchFamily="18" charset="0"/>
              </a:rPr>
              <a:t>Выражение</a:t>
            </a:r>
            <a:r>
              <a:rPr lang="ru-RU" sz="2800" b="1" dirty="0">
                <a:solidFill>
                  <a:srgbClr val="FF0000"/>
                </a:solidFill>
                <a:latin typeface="Bookman Old Style" pitchFamily="18" charset="0"/>
              </a:rPr>
              <a:t>  </a:t>
            </a:r>
            <a:r>
              <a:rPr lang="en-US" sz="2800" b="1" i="1" dirty="0">
                <a:solidFill>
                  <a:srgbClr val="FF0000"/>
                </a:solidFill>
                <a:latin typeface="Bookman Old Style" pitchFamily="18" charset="0"/>
              </a:rPr>
              <a:t>b</a:t>
            </a:r>
            <a:r>
              <a:rPr lang="en-US" sz="2800" b="1" baseline="30000" dirty="0">
                <a:solidFill>
                  <a:srgbClr val="FF0000"/>
                </a:solidFill>
                <a:latin typeface="Bookman Old Style" pitchFamily="18" charset="0"/>
              </a:rPr>
              <a:t>2</a:t>
            </a:r>
            <a:r>
              <a:rPr lang="ru-RU" sz="2800" b="1" dirty="0">
                <a:solidFill>
                  <a:srgbClr val="FF0000"/>
                </a:solidFill>
                <a:latin typeface="Bookman Old Style" pitchFamily="18" charset="0"/>
              </a:rPr>
              <a:t>  </a:t>
            </a:r>
            <a:r>
              <a:rPr lang="en-US" sz="2800" b="1" dirty="0">
                <a:solidFill>
                  <a:srgbClr val="FF0000"/>
                </a:solidFill>
                <a:latin typeface="Bookman Old Style" pitchFamily="18" charset="0"/>
              </a:rPr>
              <a:t>-  4 </a:t>
            </a:r>
            <a:r>
              <a:rPr lang="en-US" sz="2800" b="1" i="1" dirty="0">
                <a:solidFill>
                  <a:srgbClr val="FF0000"/>
                </a:solidFill>
                <a:latin typeface="Bookman Old Style" pitchFamily="18" charset="0"/>
              </a:rPr>
              <a:t>ac</a:t>
            </a:r>
            <a:r>
              <a:rPr lang="ru-RU" sz="2800" b="1" dirty="0">
                <a:solidFill>
                  <a:srgbClr val="FF0000"/>
                </a:solidFill>
                <a:latin typeface="Bookman Old Style" pitchFamily="18" charset="0"/>
              </a:rPr>
              <a:t>   </a:t>
            </a:r>
            <a:r>
              <a:rPr lang="ru-RU" sz="2800" b="1" dirty="0">
                <a:latin typeface="Bookman Old Style" pitchFamily="18" charset="0"/>
              </a:rPr>
              <a:t>называют</a:t>
            </a:r>
            <a:r>
              <a:rPr lang="ru-RU" sz="2800" b="1" dirty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ru-RU" sz="2800" b="1" i="1" dirty="0">
                <a:solidFill>
                  <a:srgbClr val="FF0000"/>
                </a:solidFill>
                <a:latin typeface="Bookman Old Style" pitchFamily="18" charset="0"/>
              </a:rPr>
              <a:t>дискриминантом</a:t>
            </a:r>
            <a:r>
              <a:rPr lang="ru-RU" sz="2800" b="1" dirty="0">
                <a:solidFill>
                  <a:srgbClr val="FF0000"/>
                </a:solidFill>
                <a:latin typeface="Bookman Old Style" pitchFamily="18" charset="0"/>
              </a:rPr>
              <a:t>  </a:t>
            </a:r>
            <a:r>
              <a:rPr lang="ru-RU" sz="2800" b="1" dirty="0">
                <a:latin typeface="Bookman Old Style" pitchFamily="18" charset="0"/>
              </a:rPr>
              <a:t>квадратного уравнения.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411760" y="2132856"/>
            <a:ext cx="6131024" cy="1107996"/>
          </a:xfrm>
          <a:prstGeom prst="rect">
            <a:avLst/>
          </a:prstGeom>
          <a:ln w="38100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i="1" spc="300" dirty="0">
                <a:ln w="11430" cmpd="sng">
                  <a:noFill/>
                  <a:prstDash val="solid"/>
                  <a:miter lim="800000"/>
                </a:ln>
                <a:solidFill>
                  <a:srgbClr val="FF0000"/>
                </a:solidFill>
                <a:latin typeface="Bookman Old Style" pitchFamily="18" charset="0"/>
              </a:rPr>
              <a:t>Формула дискриминанта:</a:t>
            </a:r>
            <a:r>
              <a:rPr lang="en-US" sz="2600" b="1" i="1" spc="300" dirty="0">
                <a:ln w="11430" cmpd="sng">
                  <a:noFill/>
                  <a:prstDash val="solid"/>
                  <a:miter lim="800000"/>
                </a:ln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en-US" sz="4000" b="1" i="1" spc="300" dirty="0">
                <a:ln w="11430" cmpd="sng">
                  <a:noFill/>
                  <a:prstDash val="solid"/>
                  <a:miter lim="800000"/>
                </a:ln>
                <a:solidFill>
                  <a:srgbClr val="FF0000"/>
                </a:solidFill>
                <a:latin typeface="Bookman Old Style" pitchFamily="18" charset="0"/>
              </a:rPr>
              <a:t>D =b</a:t>
            </a:r>
            <a:r>
              <a:rPr lang="en-US" sz="4000" b="1" spc="300" baseline="30000" dirty="0">
                <a:ln w="11430" cmpd="sng">
                  <a:noFill/>
                  <a:prstDash val="solid"/>
                  <a:miter lim="800000"/>
                </a:ln>
                <a:solidFill>
                  <a:srgbClr val="FF0000"/>
                </a:solidFill>
                <a:latin typeface="Bookman Old Style" pitchFamily="18" charset="0"/>
              </a:rPr>
              <a:t>2 </a:t>
            </a:r>
            <a:r>
              <a:rPr lang="en-US" sz="4000" b="1" i="1" spc="300" dirty="0">
                <a:ln w="11430" cmpd="sng">
                  <a:noFill/>
                  <a:prstDash val="solid"/>
                  <a:miter lim="800000"/>
                </a:ln>
                <a:solidFill>
                  <a:srgbClr val="FF0000"/>
                </a:solidFill>
                <a:latin typeface="Bookman Old Style" pitchFamily="18" charset="0"/>
              </a:rPr>
              <a:t>− </a:t>
            </a:r>
            <a:r>
              <a:rPr lang="en-US" sz="4000" b="1" i="1" spc="300" dirty="0" smtClean="0">
                <a:ln w="11430" cmpd="sng">
                  <a:noFill/>
                  <a:prstDash val="solid"/>
                  <a:miter lim="800000"/>
                </a:ln>
                <a:solidFill>
                  <a:srgbClr val="FF0000"/>
                </a:solidFill>
                <a:latin typeface="Bookman Old Style" pitchFamily="18" charset="0"/>
              </a:rPr>
              <a:t>4ac</a:t>
            </a:r>
            <a:endParaRPr lang="ru-RU" sz="3200" b="1" spc="300" dirty="0">
              <a:ln w="11430" cmpd="sng">
                <a:noFill/>
                <a:prstDash val="solid"/>
                <a:miter lim="800000"/>
              </a:ln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395535" y="405334"/>
            <a:ext cx="5544617" cy="719410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50000">
                <a:srgbClr val="99FFCC">
                  <a:gamma/>
                  <a:tint val="0"/>
                  <a:invGamma/>
                </a:srgbClr>
              </a:gs>
              <a:gs pos="100000">
                <a:srgbClr val="99FFCC"/>
              </a:gs>
            </a:gsLst>
            <a:lin ang="5400000" scaled="1"/>
          </a:gradFill>
          <a:ln w="38100">
            <a:solidFill>
              <a:srgbClr val="7030A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/>
            <a:r>
              <a:rPr lang="en-US" sz="3600" b="1" i="1" dirty="0" smtClean="0">
                <a:solidFill>
                  <a:srgbClr val="002060"/>
                </a:solidFill>
                <a:latin typeface="Bookman Old Style" pitchFamily="18" charset="0"/>
              </a:rPr>
              <a:t>ax</a:t>
            </a:r>
            <a:r>
              <a:rPr lang="en-US" sz="3600" b="1" i="1" baseline="30000" dirty="0" smtClean="0">
                <a:solidFill>
                  <a:srgbClr val="002060"/>
                </a:solidFill>
                <a:latin typeface="Bookman Old Style" pitchFamily="18" charset="0"/>
              </a:rPr>
              <a:t>2</a:t>
            </a:r>
            <a:r>
              <a:rPr lang="en-US" sz="3600" b="1" i="1" dirty="0" smtClean="0">
                <a:solidFill>
                  <a:srgbClr val="002060"/>
                </a:solidFill>
                <a:latin typeface="Bookman Old Style" pitchFamily="18" charset="0"/>
              </a:rPr>
              <a:t>+bx+c=0, a ≠ 0.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9" grpId="0" animBg="1"/>
      <p:bldP spid="11" grpId="0" animBg="1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35496" y="1240304"/>
            <a:ext cx="6048672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600" b="1" dirty="0">
                <a:solidFill>
                  <a:srgbClr val="000099"/>
                </a:solidFill>
                <a:latin typeface="Bookman Old Style" pitchFamily="18" charset="0"/>
              </a:rPr>
              <a:t> </a:t>
            </a:r>
            <a:r>
              <a:rPr lang="ru-RU" sz="2600" b="1" dirty="0" smtClean="0">
                <a:solidFill>
                  <a:srgbClr val="000099"/>
                </a:solidFill>
                <a:latin typeface="Bookman Old Style" pitchFamily="18" charset="0"/>
              </a:rPr>
              <a:t>Чтобы </a:t>
            </a:r>
            <a:r>
              <a:rPr lang="ru-RU" sz="2600" b="1" dirty="0">
                <a:solidFill>
                  <a:srgbClr val="000099"/>
                </a:solidFill>
                <a:latin typeface="Bookman Old Style" pitchFamily="18" charset="0"/>
              </a:rPr>
              <a:t>решить квадратное уравнение, достаточно</a:t>
            </a:r>
            <a:r>
              <a:rPr lang="ru-RU" sz="2600" b="1" dirty="0" smtClean="0">
                <a:solidFill>
                  <a:srgbClr val="000099"/>
                </a:solidFill>
                <a:latin typeface="Bookman Old Style" pitchFamily="18" charset="0"/>
              </a:rPr>
              <a:t>:</a:t>
            </a:r>
            <a:endParaRPr lang="ru-RU" sz="2600" b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39552" y="2248416"/>
            <a:ext cx="5760640" cy="987504"/>
          </a:xfrm>
          <a:prstGeom prst="roundRect">
            <a:avLst/>
          </a:prstGeom>
          <a:ln w="38100">
            <a:solidFill>
              <a:srgbClr val="7030A0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600" b="1" i="1" dirty="0" smtClean="0">
                <a:solidFill>
                  <a:srgbClr val="000099"/>
                </a:solidFill>
                <a:latin typeface="Bookman Old Style" pitchFamily="18" charset="0"/>
              </a:rPr>
              <a:t>1</a:t>
            </a:r>
            <a:r>
              <a:rPr lang="ru-RU" sz="2600" b="1" i="1" dirty="0">
                <a:solidFill>
                  <a:srgbClr val="000099"/>
                </a:solidFill>
                <a:latin typeface="Bookman Old Style" pitchFamily="18" charset="0"/>
              </a:rPr>
              <a:t>) вычислить дискриминант и сравнить его с нулем</a:t>
            </a:r>
            <a:r>
              <a:rPr lang="ru-RU" sz="2600" b="1" i="1" dirty="0" smtClean="0">
                <a:solidFill>
                  <a:srgbClr val="000099"/>
                </a:solidFill>
                <a:latin typeface="Bookman Old Style" pitchFamily="18" charset="0"/>
              </a:rPr>
              <a:t>;</a:t>
            </a:r>
            <a:endParaRPr lang="ru-RU" sz="2600" b="1" i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907704" y="5095165"/>
            <a:ext cx="6480720" cy="1430179"/>
          </a:xfrm>
          <a:prstGeom prst="roundRect">
            <a:avLst/>
          </a:prstGeom>
          <a:ln w="38100">
            <a:solidFill>
              <a:srgbClr val="7030A0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600" b="1" i="1" dirty="0" smtClean="0">
                <a:solidFill>
                  <a:srgbClr val="000099"/>
                </a:solidFill>
                <a:latin typeface="Bookman Old Style" pitchFamily="18" charset="0"/>
              </a:rPr>
              <a:t>3</a:t>
            </a:r>
            <a:r>
              <a:rPr lang="ru-RU" sz="2600" b="1" i="1" dirty="0">
                <a:solidFill>
                  <a:srgbClr val="000099"/>
                </a:solidFill>
                <a:latin typeface="Bookman Old Style" pitchFamily="18" charset="0"/>
              </a:rPr>
              <a:t>) если дискриминант отрицательный, то записать, что корней нет. </a:t>
            </a:r>
            <a:endParaRPr lang="ru-RU" sz="2600" b="1" i="1" dirty="0">
              <a:latin typeface="Bookman Old Style" pitchFamily="18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44016" y="405334"/>
            <a:ext cx="8748464" cy="719410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50000">
                <a:srgbClr val="99FFCC">
                  <a:gamma/>
                  <a:tint val="0"/>
                  <a:invGamma/>
                </a:srgbClr>
              </a:gs>
              <a:gs pos="100000">
                <a:srgbClr val="99FFCC"/>
              </a:gs>
            </a:gsLst>
            <a:lin ang="5400000" scaled="1"/>
          </a:gradFill>
          <a:ln w="38100">
            <a:solidFill>
              <a:srgbClr val="7030A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Bookman Old Style" pitchFamily="18" charset="0"/>
              </a:rPr>
              <a:t>Алгоритм решения квадратного уравнения</a:t>
            </a:r>
            <a:endParaRPr lang="ru-RU" sz="28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27584" y="3432482"/>
            <a:ext cx="7272808" cy="1430179"/>
          </a:xfrm>
          <a:prstGeom prst="roundRect">
            <a:avLst/>
          </a:prstGeom>
          <a:solidFill>
            <a:srgbClr val="FFFF66"/>
          </a:solidFill>
          <a:ln w="38100">
            <a:solidFill>
              <a:srgbClr val="7030A0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600" b="1" i="1" dirty="0" smtClean="0">
                <a:solidFill>
                  <a:srgbClr val="000099"/>
                </a:solidFill>
                <a:latin typeface="Bookman Old Style" pitchFamily="18" charset="0"/>
              </a:rPr>
              <a:t>2</a:t>
            </a:r>
            <a:r>
              <a:rPr lang="ru-RU" sz="2600" b="1" i="1" dirty="0">
                <a:solidFill>
                  <a:srgbClr val="000099"/>
                </a:solidFill>
                <a:latin typeface="Bookman Old Style" pitchFamily="18" charset="0"/>
              </a:rPr>
              <a:t>) если дискриминант положителен или равен нулю, то воспользоваться формулами  для вычисления корней</a:t>
            </a:r>
            <a:r>
              <a:rPr lang="en-US" sz="2600" b="1" i="1" dirty="0" smtClean="0">
                <a:solidFill>
                  <a:srgbClr val="000099"/>
                </a:solidFill>
                <a:latin typeface="Bookman Old Style" pitchFamily="18" charset="0"/>
              </a:rPr>
              <a:t>;</a:t>
            </a:r>
            <a:endParaRPr lang="ru-RU" sz="2600" b="1" i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13334" y="1484784"/>
            <a:ext cx="24304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 b="1" dirty="0">
                <a:solidFill>
                  <a:srgbClr val="000099"/>
                </a:solidFill>
                <a:latin typeface="Bookman Old Style" pitchFamily="18" charset="0"/>
              </a:rPr>
              <a:t>Решение.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53375" y="1916832"/>
            <a:ext cx="1678665" cy="584775"/>
          </a:xfrm>
          <a:prstGeom prst="rect">
            <a:avLst/>
          </a:prstGeom>
          <a:solidFill>
            <a:srgbClr val="FFFF66"/>
          </a:solidFill>
          <a:ln w="28575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i="1" dirty="0">
                <a:solidFill>
                  <a:srgbClr val="000099"/>
                </a:solidFill>
                <a:latin typeface="Bookman Old Style" pitchFamily="18" charset="0"/>
              </a:rPr>
              <a:t>a = </a:t>
            </a:r>
            <a:r>
              <a:rPr lang="ru-RU" sz="3200" b="1" dirty="0">
                <a:solidFill>
                  <a:srgbClr val="000099"/>
                </a:solidFill>
                <a:latin typeface="Bookman Old Style" pitchFamily="18" charset="0"/>
              </a:rPr>
              <a:t>4</a:t>
            </a:r>
            <a:r>
              <a:rPr lang="ru-RU" sz="3200" b="1" dirty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,</a:t>
            </a:r>
            <a:r>
              <a:rPr lang="en-US" sz="3200" b="1" dirty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 </a:t>
            </a:r>
            <a:r>
              <a:rPr lang="ru-RU" sz="3200" b="1" dirty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 </a:t>
            </a:r>
            <a:endParaRPr lang="ru-RU" sz="3200" b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8728" y="2708920"/>
            <a:ext cx="2861681" cy="584775"/>
          </a:xfrm>
          <a:prstGeom prst="rect">
            <a:avLst/>
          </a:prstGeom>
          <a:solidFill>
            <a:srgbClr val="FFFF66"/>
          </a:solidFill>
          <a:ln w="28575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3200" b="1" i="1" dirty="0">
                <a:solidFill>
                  <a:srgbClr val="000099"/>
                </a:solidFill>
                <a:latin typeface="Bookman Old Style" pitchFamily="18" charset="0"/>
              </a:rPr>
              <a:t>D</a:t>
            </a:r>
            <a:r>
              <a:rPr lang="ru-RU" sz="3200" b="1" i="1" dirty="0">
                <a:solidFill>
                  <a:srgbClr val="000099"/>
                </a:solidFill>
                <a:latin typeface="Bookman Old Style" pitchFamily="18" charset="0"/>
              </a:rPr>
              <a:t> =</a:t>
            </a:r>
            <a:r>
              <a:rPr lang="en-US" sz="3200" b="1" i="1" dirty="0">
                <a:solidFill>
                  <a:srgbClr val="000099"/>
                </a:solidFill>
                <a:latin typeface="Bookman Old Style" pitchFamily="18" charset="0"/>
              </a:rPr>
              <a:t> </a:t>
            </a:r>
            <a:r>
              <a:rPr lang="en-US" sz="3200" b="1" i="1" dirty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b</a:t>
            </a:r>
            <a:r>
              <a:rPr lang="en-US" sz="3200" b="1" i="1" baseline="30000" dirty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2 </a:t>
            </a:r>
            <a:r>
              <a:rPr lang="en-US" sz="3200" b="1" i="1" dirty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 − </a:t>
            </a:r>
            <a:r>
              <a:rPr lang="en-US" sz="3200" b="1" i="1" dirty="0" smtClean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4ac</a:t>
            </a:r>
            <a:endParaRPr lang="ru-RU" sz="3200" b="1" i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3707904" y="3429000"/>
          <a:ext cx="3536469" cy="12955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171" name="Формула" r:id="rId3" imgW="1130040" imgH="431640" progId="Equation.3">
                  <p:embed/>
                </p:oleObj>
              </mc:Choice>
              <mc:Fallback>
                <p:oleObj name="Формула" r:id="rId3" imgW="1130040" imgH="431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3429000"/>
                        <a:ext cx="3536469" cy="1295573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rgbClr val="CCFFCC"/>
                          </a:gs>
                          <a:gs pos="50000">
                            <a:srgbClr val="FFFFFF"/>
                          </a:gs>
                          <a:gs pos="100000">
                            <a:srgbClr val="CCFFCC"/>
                          </a:gs>
                        </a:gsLst>
                        <a:lin ang="5400000" scaled="1"/>
                      </a:gradFill>
                      <a:ln w="38100">
                        <a:solidFill>
                          <a:srgbClr val="80008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275856" y="2780928"/>
            <a:ext cx="218842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0099"/>
                </a:solidFill>
                <a:latin typeface="Bookman Old Style" pitchFamily="18" charset="0"/>
              </a:rPr>
              <a:t>=49</a:t>
            </a:r>
            <a:r>
              <a:rPr lang="en-US" sz="3200" b="1" dirty="0" smtClean="0">
                <a:solidFill>
                  <a:srgbClr val="000099"/>
                </a:solidFill>
                <a:latin typeface="Bookman Old Style" pitchFamily="18" charset="0"/>
              </a:rPr>
              <a:t> </a:t>
            </a:r>
            <a:r>
              <a:rPr lang="en-US" sz="3200" b="1" i="1" dirty="0">
                <a:solidFill>
                  <a:srgbClr val="000099"/>
                </a:solidFill>
                <a:latin typeface="Bookman Old Style" pitchFamily="18" charset="0"/>
              </a:rPr>
              <a:t>−</a:t>
            </a:r>
            <a:r>
              <a:rPr lang="en-US" sz="3200" b="1" dirty="0">
                <a:solidFill>
                  <a:srgbClr val="000099"/>
                </a:solidFill>
                <a:latin typeface="Bookman Old Style" pitchFamily="18" charset="0"/>
              </a:rPr>
              <a:t> 4 ∙ </a:t>
            </a:r>
            <a:endParaRPr lang="ru-RU" sz="3200" b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graphicFrame>
        <p:nvGraphicFramePr>
          <p:cNvPr id="19" name="Object 4"/>
          <p:cNvGraphicFramePr>
            <a:graphicFrameLocks noChangeAspect="1"/>
          </p:cNvGraphicFramePr>
          <p:nvPr/>
        </p:nvGraphicFramePr>
        <p:xfrm>
          <a:off x="1691680" y="4725144"/>
          <a:ext cx="3396242" cy="11094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172" name="Формула" r:id="rId5" imgW="1231560" imgH="419040" progId="Equation.3">
                  <p:embed/>
                </p:oleObj>
              </mc:Choice>
              <mc:Fallback>
                <p:oleObj name="Формула" r:id="rId5" imgW="1231560" imgH="419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4725144"/>
                        <a:ext cx="3396242" cy="110943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508104" y="5949280"/>
            <a:ext cx="2917786" cy="584775"/>
          </a:xfrm>
          <a:prstGeom prst="rect">
            <a:avLst/>
          </a:prstGeom>
          <a:ln w="38100">
            <a:solidFill>
              <a:srgbClr val="7030A0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ru-RU" sz="3200" b="1" dirty="0">
                <a:solidFill>
                  <a:srgbClr val="000099"/>
                </a:solidFill>
                <a:latin typeface="Bookman Old Style" pitchFamily="18" charset="0"/>
              </a:rPr>
              <a:t>Ответ</a:t>
            </a:r>
            <a:r>
              <a:rPr lang="ru-RU" sz="3200" b="1" dirty="0" smtClean="0">
                <a:solidFill>
                  <a:srgbClr val="000099"/>
                </a:solidFill>
                <a:latin typeface="Bookman Old Style" pitchFamily="18" charset="0"/>
              </a:rPr>
              <a:t>:  ¾; 1</a:t>
            </a:r>
            <a:endParaRPr lang="ru-RU" sz="3200" b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063273" y="1916832"/>
            <a:ext cx="2032929" cy="584775"/>
          </a:xfrm>
          <a:prstGeom prst="rect">
            <a:avLst/>
          </a:prstGeom>
          <a:solidFill>
            <a:srgbClr val="FFFF66"/>
          </a:solidFill>
          <a:ln w="28575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 </a:t>
            </a:r>
            <a:r>
              <a:rPr lang="en-US" sz="3200" b="1" i="1" dirty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b</a:t>
            </a:r>
            <a:r>
              <a:rPr lang="ru-RU" sz="3200" b="1" dirty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 = </a:t>
            </a:r>
            <a:r>
              <a:rPr lang="en-US" sz="3200" b="1" i="1" dirty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− </a:t>
            </a:r>
            <a:r>
              <a:rPr lang="ru-RU" sz="3200" b="1" dirty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7</a:t>
            </a:r>
            <a:r>
              <a:rPr lang="en-US" sz="3200" b="1" dirty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, </a:t>
            </a:r>
            <a:endParaRPr lang="ru-RU" sz="3200" b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197492" y="1916832"/>
            <a:ext cx="1489511" cy="584775"/>
          </a:xfrm>
          <a:prstGeom prst="rect">
            <a:avLst/>
          </a:prstGeom>
          <a:solidFill>
            <a:srgbClr val="FFFF66"/>
          </a:solidFill>
          <a:ln w="28575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i="1" dirty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c = </a:t>
            </a:r>
            <a:r>
              <a:rPr lang="ru-RU" sz="3200" b="1" dirty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3</a:t>
            </a:r>
            <a:r>
              <a:rPr lang="en-US" sz="3200" b="1" dirty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. </a:t>
            </a:r>
            <a:endParaRPr lang="ru-RU" sz="3200" b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graphicFrame>
        <p:nvGraphicFramePr>
          <p:cNvPr id="6" name="Object 7"/>
          <p:cNvGraphicFramePr>
            <a:graphicFrameLocks noChangeAspect="1"/>
          </p:cNvGraphicFramePr>
          <p:nvPr/>
        </p:nvGraphicFramePr>
        <p:xfrm>
          <a:off x="6228184" y="4725144"/>
          <a:ext cx="2503488" cy="103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173" name="Формула" r:id="rId7" imgW="914400" imgH="393480" progId="Equation.3">
                  <p:embed/>
                </p:oleObj>
              </mc:Choice>
              <mc:Fallback>
                <p:oleObj name="Формула" r:id="rId7" imgW="91440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8184" y="4725144"/>
                        <a:ext cx="2503488" cy="1033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148064" y="2780928"/>
            <a:ext cx="111280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 b="1" dirty="0">
                <a:solidFill>
                  <a:srgbClr val="000099"/>
                </a:solidFill>
                <a:latin typeface="Bookman Old Style" pitchFamily="18" charset="0"/>
              </a:rPr>
              <a:t>12</a:t>
            </a:r>
            <a:r>
              <a:rPr lang="en-US" sz="3200" b="1" dirty="0">
                <a:solidFill>
                  <a:srgbClr val="000099"/>
                </a:solidFill>
                <a:latin typeface="Bookman Old Style" pitchFamily="18" charset="0"/>
              </a:rPr>
              <a:t> =</a:t>
            </a:r>
            <a:endParaRPr lang="ru-RU" sz="3200" b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8082897" y="2833772"/>
            <a:ext cx="66556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 b="1">
                <a:solidFill>
                  <a:srgbClr val="000099"/>
                </a:solidFill>
                <a:latin typeface="Bookman Old Style" pitchFamily="18" charset="0"/>
              </a:rPr>
              <a:t> 1</a:t>
            </a:r>
            <a:r>
              <a:rPr lang="en-US" sz="2800" b="1">
                <a:solidFill>
                  <a:srgbClr val="000099"/>
                </a:solidFill>
                <a:latin typeface="Bookman Old Style" pitchFamily="18" charset="0"/>
              </a:rPr>
              <a:t>.</a:t>
            </a:r>
            <a:endParaRPr lang="ru-RU" sz="2800" b="1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6084168" y="2780928"/>
            <a:ext cx="22781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solidFill>
                  <a:srgbClr val="000099"/>
                </a:solidFill>
                <a:latin typeface="Bookman Old Style" pitchFamily="18" charset="0"/>
              </a:rPr>
              <a:t>4</a:t>
            </a:r>
            <a:r>
              <a:rPr lang="ru-RU" sz="3200" b="1" dirty="0">
                <a:solidFill>
                  <a:srgbClr val="000099"/>
                </a:solidFill>
                <a:latin typeface="Bookman Old Style" pitchFamily="18" charset="0"/>
              </a:rPr>
              <a:t>9 – 48 = </a:t>
            </a:r>
          </a:p>
        </p:txBody>
      </p:sp>
      <p:sp>
        <p:nvSpPr>
          <p:cNvPr id="28" name="Rectangle 8"/>
          <p:cNvSpPr>
            <a:spLocks noChangeArrowheads="1"/>
          </p:cNvSpPr>
          <p:nvPr/>
        </p:nvSpPr>
        <p:spPr bwMode="auto">
          <a:xfrm>
            <a:off x="395535" y="405334"/>
            <a:ext cx="4320481" cy="647402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50000">
                <a:srgbClr val="99FFCC">
                  <a:gamma/>
                  <a:tint val="0"/>
                  <a:invGamma/>
                </a:srgbClr>
              </a:gs>
              <a:gs pos="100000">
                <a:srgbClr val="99FFCC"/>
              </a:gs>
            </a:gsLst>
            <a:lin ang="5400000" scaled="1"/>
          </a:gradFill>
          <a:ln w="38100">
            <a:solidFill>
              <a:srgbClr val="7030A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r>
              <a:rPr lang="ru-RU" sz="2800" b="1" i="1" dirty="0" smtClean="0">
                <a:solidFill>
                  <a:srgbClr val="000099"/>
                </a:solidFill>
                <a:latin typeface="Bookman Old Style" pitchFamily="18" charset="0"/>
              </a:rPr>
              <a:t>Решить уравнение</a:t>
            </a:r>
            <a:endParaRPr lang="en-US" sz="2800" b="1" i="1" dirty="0" smtClean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707904" y="1052736"/>
            <a:ext cx="478849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ru-RU" sz="4400" b="1" dirty="0" smtClean="0">
                <a:solidFill>
                  <a:srgbClr val="7030A0"/>
                </a:solidFill>
                <a:latin typeface="Bookman Old Style" pitchFamily="18" charset="0"/>
              </a:rPr>
              <a:t>4</a:t>
            </a:r>
            <a:r>
              <a:rPr lang="ru-RU" sz="4400" b="1" i="1" dirty="0" smtClean="0">
                <a:solidFill>
                  <a:srgbClr val="7030A0"/>
                </a:solidFill>
                <a:latin typeface="Bookman Old Style" pitchFamily="18" charset="0"/>
              </a:rPr>
              <a:t>х</a:t>
            </a:r>
            <a:r>
              <a:rPr lang="en-US" sz="4400" b="1" baseline="30000" dirty="0" smtClean="0">
                <a:solidFill>
                  <a:srgbClr val="7030A0"/>
                </a:solidFill>
                <a:latin typeface="Bookman Old Style" pitchFamily="18" charset="0"/>
              </a:rPr>
              <a:t>2</a:t>
            </a:r>
            <a:r>
              <a:rPr lang="en-US" sz="4400" b="1" dirty="0" smtClean="0">
                <a:solidFill>
                  <a:srgbClr val="7030A0"/>
                </a:solidFill>
                <a:latin typeface="Bookman Old Style" pitchFamily="18" charset="0"/>
              </a:rPr>
              <a:t> − </a:t>
            </a:r>
            <a:r>
              <a:rPr lang="ru-RU" sz="4400" b="1" dirty="0" smtClean="0">
                <a:solidFill>
                  <a:srgbClr val="7030A0"/>
                </a:solidFill>
                <a:latin typeface="Bookman Old Style" pitchFamily="18" charset="0"/>
              </a:rPr>
              <a:t>7</a:t>
            </a:r>
            <a:r>
              <a:rPr lang="ru-RU" sz="4400" b="1" i="1" dirty="0" smtClean="0">
                <a:solidFill>
                  <a:srgbClr val="7030A0"/>
                </a:solidFill>
                <a:latin typeface="Bookman Old Style" pitchFamily="18" charset="0"/>
              </a:rPr>
              <a:t>х</a:t>
            </a:r>
            <a:r>
              <a:rPr lang="en-US" sz="4400" b="1" dirty="0" smtClean="0">
                <a:solidFill>
                  <a:srgbClr val="7030A0"/>
                </a:solidFill>
                <a:latin typeface="Bookman Old Style" pitchFamily="18" charset="0"/>
              </a:rPr>
              <a:t> + </a:t>
            </a:r>
            <a:r>
              <a:rPr lang="ru-RU" sz="4400" b="1" dirty="0" smtClean="0">
                <a:solidFill>
                  <a:srgbClr val="7030A0"/>
                </a:solidFill>
                <a:latin typeface="Bookman Old Style" pitchFamily="18" charset="0"/>
              </a:rPr>
              <a:t>3</a:t>
            </a:r>
            <a:r>
              <a:rPr lang="en-US" sz="4400" b="1" dirty="0" smtClean="0">
                <a:solidFill>
                  <a:srgbClr val="7030A0"/>
                </a:solidFill>
                <a:latin typeface="Bookman Old Style" pitchFamily="18" charset="0"/>
              </a:rPr>
              <a:t> = 0</a:t>
            </a:r>
            <a:endParaRPr lang="ru-RU" sz="4400" b="1" dirty="0">
              <a:solidFill>
                <a:srgbClr val="7030A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57350" y="1556792"/>
            <a:ext cx="24304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 b="1" dirty="0">
                <a:solidFill>
                  <a:srgbClr val="000099"/>
                </a:solidFill>
                <a:latin typeface="Bookman Old Style" pitchFamily="18" charset="0"/>
              </a:rPr>
              <a:t>Решение.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10244" y="1988840"/>
            <a:ext cx="1361756" cy="584775"/>
          </a:xfrm>
          <a:prstGeom prst="rect">
            <a:avLst/>
          </a:prstGeom>
          <a:solidFill>
            <a:srgbClr val="FFFF66"/>
          </a:solidFill>
          <a:ln w="28575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b="1" i="1" dirty="0">
                <a:solidFill>
                  <a:srgbClr val="000099"/>
                </a:solidFill>
                <a:latin typeface="Bookman Old Style" pitchFamily="18" charset="0"/>
              </a:rPr>
              <a:t>a = </a:t>
            </a:r>
            <a:r>
              <a:rPr lang="en-US" sz="3200" b="1" dirty="0" smtClean="0">
                <a:solidFill>
                  <a:srgbClr val="000099"/>
                </a:solidFill>
                <a:latin typeface="Bookman Old Style" pitchFamily="18" charset="0"/>
              </a:rPr>
              <a:t>2</a:t>
            </a:r>
            <a:r>
              <a:rPr lang="en-US" sz="3200" b="1" dirty="0" smtClean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 </a:t>
            </a:r>
            <a:r>
              <a:rPr lang="ru-RU" sz="3200" b="1" dirty="0" smtClean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 </a:t>
            </a:r>
            <a:endParaRPr lang="ru-RU" sz="3200" b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2708920"/>
            <a:ext cx="2736304" cy="584775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rgbClr val="000099"/>
                </a:solidFill>
                <a:latin typeface="Bookman Old Style" pitchFamily="18" charset="0"/>
              </a:rPr>
              <a:t>D</a:t>
            </a:r>
            <a:r>
              <a:rPr lang="ru-RU" sz="3200" b="1" dirty="0">
                <a:solidFill>
                  <a:srgbClr val="000099"/>
                </a:solidFill>
                <a:latin typeface="Bookman Old Style" pitchFamily="18" charset="0"/>
              </a:rPr>
              <a:t> =</a:t>
            </a:r>
            <a:r>
              <a:rPr lang="en-US" sz="3200" b="1" dirty="0">
                <a:solidFill>
                  <a:srgbClr val="000099"/>
                </a:solidFill>
                <a:latin typeface="Bookman Old Style" pitchFamily="18" charset="0"/>
              </a:rPr>
              <a:t> </a:t>
            </a:r>
            <a:r>
              <a:rPr lang="en-US" sz="3200" b="1" i="1" dirty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b</a:t>
            </a:r>
            <a:r>
              <a:rPr lang="en-US" sz="3200" b="1" baseline="30000" dirty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2 </a:t>
            </a:r>
            <a:r>
              <a:rPr lang="en-US" sz="3200" b="1" dirty="0" smtClean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− 4</a:t>
            </a:r>
            <a:r>
              <a:rPr lang="en-US" sz="3200" b="1" i="1" dirty="0" smtClean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ac</a:t>
            </a:r>
            <a:r>
              <a:rPr lang="en-US" sz="3200" b="1" i="1" baseline="30000" dirty="0" smtClean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 </a:t>
            </a:r>
            <a:endParaRPr lang="ru-RU" sz="3200" b="1" i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3995936" y="3429000"/>
          <a:ext cx="3371651" cy="12247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192" name="Формула" r:id="rId3" imgW="1180800" imgH="431640" progId="Equation.3">
                  <p:embed/>
                </p:oleObj>
              </mc:Choice>
              <mc:Fallback>
                <p:oleObj name="Формула" r:id="rId3" imgW="1180800" imgH="431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6" y="3429000"/>
                        <a:ext cx="3371651" cy="1224706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rgbClr val="CCFFCC"/>
                          </a:gs>
                          <a:gs pos="50000">
                            <a:srgbClr val="FFFFFF"/>
                          </a:gs>
                          <a:gs pos="100000">
                            <a:srgbClr val="CCFFCC"/>
                          </a:gs>
                        </a:gsLst>
                        <a:lin ang="5400000" scaled="1"/>
                      </a:gradFill>
                      <a:ln w="38100">
                        <a:solidFill>
                          <a:srgbClr val="80008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096878" y="2708920"/>
            <a:ext cx="218040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  <a:latin typeface="Bookman Old Style" pitchFamily="18" charset="0"/>
              </a:rPr>
              <a:t>=</a:t>
            </a:r>
            <a:r>
              <a:rPr lang="en-US" sz="3200" b="1" dirty="0" smtClean="0">
                <a:solidFill>
                  <a:srgbClr val="000099"/>
                </a:solidFill>
                <a:latin typeface="Bookman Old Style" pitchFamily="18" charset="0"/>
              </a:rPr>
              <a:t>121</a:t>
            </a:r>
            <a:r>
              <a:rPr lang="en-US" sz="3200" b="1" i="1" dirty="0" smtClean="0">
                <a:solidFill>
                  <a:srgbClr val="000099"/>
                </a:solidFill>
                <a:latin typeface="Bookman Old Style" pitchFamily="18" charset="0"/>
              </a:rPr>
              <a:t>−</a:t>
            </a:r>
            <a:r>
              <a:rPr lang="en-US" sz="3200" b="1" dirty="0" smtClean="0">
                <a:solidFill>
                  <a:srgbClr val="000099"/>
                </a:solidFill>
                <a:latin typeface="Bookman Old Style" pitchFamily="18" charset="0"/>
              </a:rPr>
              <a:t> </a:t>
            </a:r>
            <a:r>
              <a:rPr lang="en-US" sz="3200" b="1" dirty="0">
                <a:solidFill>
                  <a:srgbClr val="000099"/>
                </a:solidFill>
                <a:latin typeface="Bookman Old Style" pitchFamily="18" charset="0"/>
              </a:rPr>
              <a:t>4 ∙</a:t>
            </a:r>
            <a:endParaRPr lang="ru-RU" sz="3200" b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graphicFrame>
        <p:nvGraphicFramePr>
          <p:cNvPr id="19" name="Object 41"/>
          <p:cNvGraphicFramePr>
            <a:graphicFrameLocks noChangeAspect="1"/>
          </p:cNvGraphicFramePr>
          <p:nvPr/>
        </p:nvGraphicFramePr>
        <p:xfrm>
          <a:off x="2627783" y="4725144"/>
          <a:ext cx="3415271" cy="129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193" name="Формула" r:id="rId5" imgW="1155600" imgH="457200" progId="Equation.3">
                  <p:embed/>
                </p:oleObj>
              </mc:Choice>
              <mc:Fallback>
                <p:oleObj name="Формула" r:id="rId5" imgW="1155600" imgH="457200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3" y="4725144"/>
                        <a:ext cx="3415271" cy="12961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364088" y="5805264"/>
            <a:ext cx="16834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 b="1" dirty="0">
                <a:solidFill>
                  <a:srgbClr val="000099"/>
                </a:solidFill>
                <a:latin typeface="Bookman Old Style" pitchFamily="18" charset="0"/>
              </a:rPr>
              <a:t>Ответ:</a:t>
            </a:r>
          </a:p>
        </p:txBody>
      </p:sp>
      <p:graphicFrame>
        <p:nvGraphicFramePr>
          <p:cNvPr id="23" name="Object 42"/>
          <p:cNvGraphicFramePr>
            <a:graphicFrameLocks noChangeAspect="1"/>
          </p:cNvGraphicFramePr>
          <p:nvPr/>
        </p:nvGraphicFramePr>
        <p:xfrm>
          <a:off x="7162800" y="5562600"/>
          <a:ext cx="1620838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194" name="Формула" r:id="rId7" imgW="698400" imgH="457200" progId="Equation.3">
                  <p:embed/>
                </p:oleObj>
              </mc:Choice>
              <mc:Fallback>
                <p:oleObj name="Формула" r:id="rId7" imgW="698400" imgH="457200" progId="Equation.3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5562600"/>
                        <a:ext cx="1620838" cy="1019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4704752" y="1988840"/>
            <a:ext cx="2099496" cy="584775"/>
          </a:xfrm>
          <a:prstGeom prst="rect">
            <a:avLst/>
          </a:prstGeom>
          <a:solidFill>
            <a:srgbClr val="FFFF66"/>
          </a:solidFill>
          <a:ln w="28575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 </a:t>
            </a:r>
            <a:r>
              <a:rPr lang="en-US" sz="3200" b="1" i="1" dirty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b</a:t>
            </a:r>
            <a:r>
              <a:rPr lang="ru-RU" sz="3200" b="1" dirty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 = </a:t>
            </a:r>
            <a:r>
              <a:rPr lang="en-US" sz="3200" b="1" i="1" dirty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− </a:t>
            </a:r>
            <a:r>
              <a:rPr lang="en-US" sz="3200" b="1" dirty="0" smtClean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11 </a:t>
            </a:r>
            <a:endParaRPr lang="ru-RU" sz="3200" b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918609" y="1988840"/>
            <a:ext cx="1469816" cy="584775"/>
          </a:xfrm>
          <a:prstGeom prst="rect">
            <a:avLst/>
          </a:prstGeom>
          <a:solidFill>
            <a:srgbClr val="FFFF66"/>
          </a:solidFill>
          <a:ln w="28575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b="1" i="1" dirty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c = </a:t>
            </a:r>
            <a:r>
              <a:rPr lang="en-US" sz="3200" b="1" dirty="0" smtClean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10 </a:t>
            </a:r>
            <a:endParaRPr lang="ru-RU" sz="3200" b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5043371" y="2708920"/>
            <a:ext cx="111280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solidFill>
                  <a:srgbClr val="000099"/>
                </a:solidFill>
                <a:latin typeface="Bookman Old Style" pitchFamily="18" charset="0"/>
              </a:rPr>
              <a:t>20 =</a:t>
            </a:r>
            <a:endParaRPr lang="ru-RU" sz="3200" b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6081891" y="2708920"/>
            <a:ext cx="227017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0099"/>
                </a:solidFill>
                <a:latin typeface="Bookman Old Style" pitchFamily="18" charset="0"/>
              </a:rPr>
              <a:t>121 – </a:t>
            </a:r>
            <a:r>
              <a:rPr lang="ru-RU" sz="3200" b="1" dirty="0" smtClean="0">
                <a:solidFill>
                  <a:srgbClr val="000099"/>
                </a:solidFill>
                <a:latin typeface="Bookman Old Style" pitchFamily="18" charset="0"/>
              </a:rPr>
              <a:t>80=</a:t>
            </a:r>
            <a:endParaRPr lang="ru-RU" sz="3200" b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8170553" y="2708920"/>
            <a:ext cx="86594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solidFill>
                  <a:srgbClr val="000099"/>
                </a:solidFill>
                <a:latin typeface="Bookman Old Style" pitchFamily="18" charset="0"/>
              </a:rPr>
              <a:t>41.</a:t>
            </a:r>
            <a:endParaRPr lang="ru-RU" sz="3200" b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395535" y="405334"/>
            <a:ext cx="4320481" cy="647402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50000">
                <a:srgbClr val="99FFCC">
                  <a:gamma/>
                  <a:tint val="0"/>
                  <a:invGamma/>
                </a:srgbClr>
              </a:gs>
              <a:gs pos="100000">
                <a:srgbClr val="99FFCC"/>
              </a:gs>
            </a:gsLst>
            <a:lin ang="5400000" scaled="1"/>
          </a:gradFill>
          <a:ln w="38100">
            <a:solidFill>
              <a:srgbClr val="7030A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r>
              <a:rPr lang="ru-RU" sz="2800" b="1" i="1" dirty="0" smtClean="0">
                <a:solidFill>
                  <a:srgbClr val="000099"/>
                </a:solidFill>
                <a:latin typeface="Bookman Old Style" pitchFamily="18" charset="0"/>
              </a:rPr>
              <a:t>Решить уравнение</a:t>
            </a:r>
            <a:endParaRPr lang="en-US" sz="2800" b="1" i="1" dirty="0" smtClean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602107" y="1052736"/>
            <a:ext cx="500008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en-US" sz="4400" b="1" dirty="0" smtClean="0">
                <a:solidFill>
                  <a:srgbClr val="7030A0"/>
                </a:solidFill>
                <a:latin typeface="Bookman Old Style" pitchFamily="18" charset="0"/>
              </a:rPr>
              <a:t>2m</a:t>
            </a:r>
            <a:r>
              <a:rPr lang="en-US" sz="4400" b="1" baseline="30000" dirty="0" smtClean="0">
                <a:solidFill>
                  <a:srgbClr val="7030A0"/>
                </a:solidFill>
                <a:latin typeface="Bookman Old Style" pitchFamily="18" charset="0"/>
              </a:rPr>
              <a:t>2</a:t>
            </a:r>
            <a:r>
              <a:rPr lang="en-US" sz="4400" b="1" dirty="0" smtClean="0">
                <a:solidFill>
                  <a:srgbClr val="7030A0"/>
                </a:solidFill>
                <a:latin typeface="Bookman Old Style" pitchFamily="18" charset="0"/>
              </a:rPr>
              <a:t>−11m+ 10=0</a:t>
            </a:r>
            <a:endParaRPr lang="ru-RU" sz="4400" b="1" dirty="0">
              <a:solidFill>
                <a:srgbClr val="7030A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67544" y="1700808"/>
            <a:ext cx="24304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 b="1" dirty="0">
                <a:solidFill>
                  <a:srgbClr val="000099"/>
                </a:solidFill>
                <a:latin typeface="Bookman Old Style" pitchFamily="18" charset="0"/>
              </a:rPr>
              <a:t>Решение.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72856" y="1772816"/>
            <a:ext cx="1678665" cy="584775"/>
          </a:xfrm>
          <a:prstGeom prst="rect">
            <a:avLst/>
          </a:prstGeom>
          <a:solidFill>
            <a:srgbClr val="FFFF66"/>
          </a:solidFill>
          <a:ln w="28575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i="1" dirty="0">
                <a:solidFill>
                  <a:srgbClr val="000099"/>
                </a:solidFill>
                <a:latin typeface="Bookman Old Style" pitchFamily="18" charset="0"/>
              </a:rPr>
              <a:t>a = </a:t>
            </a:r>
            <a:r>
              <a:rPr lang="ru-RU" sz="3200" b="1" dirty="0">
                <a:solidFill>
                  <a:srgbClr val="000099"/>
                </a:solidFill>
                <a:latin typeface="Bookman Old Style" pitchFamily="18" charset="0"/>
              </a:rPr>
              <a:t>4</a:t>
            </a:r>
            <a:r>
              <a:rPr lang="ru-RU" sz="3200" b="1" dirty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,</a:t>
            </a:r>
            <a:r>
              <a:rPr lang="en-US" sz="3200" b="1" dirty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 </a:t>
            </a:r>
            <a:r>
              <a:rPr lang="ru-RU" sz="3200" b="1" dirty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 </a:t>
            </a:r>
            <a:endParaRPr lang="ru-RU" sz="3200" b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1955" y="2636912"/>
            <a:ext cx="2856871" cy="584775"/>
          </a:xfrm>
          <a:prstGeom prst="rect">
            <a:avLst/>
          </a:prstGeom>
          <a:solidFill>
            <a:srgbClr val="FFFF66"/>
          </a:solidFill>
          <a:ln w="28575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000099"/>
                </a:solidFill>
                <a:latin typeface="Bookman Old Style" pitchFamily="18" charset="0"/>
              </a:rPr>
              <a:t>D</a:t>
            </a:r>
            <a:r>
              <a:rPr lang="ru-RU" sz="3200" b="1" dirty="0">
                <a:solidFill>
                  <a:srgbClr val="000099"/>
                </a:solidFill>
                <a:latin typeface="Bookman Old Style" pitchFamily="18" charset="0"/>
              </a:rPr>
              <a:t> =</a:t>
            </a:r>
            <a:r>
              <a:rPr lang="en-US" sz="3200" b="1" dirty="0">
                <a:solidFill>
                  <a:srgbClr val="000099"/>
                </a:solidFill>
                <a:latin typeface="Bookman Old Style" pitchFamily="18" charset="0"/>
              </a:rPr>
              <a:t> </a:t>
            </a:r>
            <a:r>
              <a:rPr lang="en-US" sz="3200" b="1" i="1" dirty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b</a:t>
            </a:r>
            <a:r>
              <a:rPr lang="en-US" sz="3200" b="1" baseline="30000" dirty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2 </a:t>
            </a:r>
            <a:r>
              <a:rPr lang="en-US" sz="3200" b="1" dirty="0" smtClean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− </a:t>
            </a:r>
            <a:r>
              <a:rPr lang="en-US" sz="3200" b="1" dirty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4 </a:t>
            </a:r>
            <a:r>
              <a:rPr lang="en-US" sz="3200" b="1" i="1" dirty="0" smtClean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ac</a:t>
            </a:r>
            <a:endParaRPr lang="ru-RU" sz="3200" b="1" i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4814888" y="3284538"/>
          <a:ext cx="3291005" cy="1296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215" name="Формула" r:id="rId3" imgW="1130040" imgH="431640" progId="Equation.3">
                  <p:embed/>
                </p:oleObj>
              </mc:Choice>
              <mc:Fallback>
                <p:oleObj name="Формула" r:id="rId3" imgW="1130040" imgH="431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4888" y="3284538"/>
                        <a:ext cx="3291005" cy="1296590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rgbClr val="CCFFCC"/>
                          </a:gs>
                          <a:gs pos="50000">
                            <a:srgbClr val="FFFFFF"/>
                          </a:gs>
                          <a:gs pos="100000">
                            <a:srgbClr val="CCFFCC"/>
                          </a:gs>
                        </a:gsLst>
                        <a:lin ang="5400000" scaled="1"/>
                      </a:gradFill>
                      <a:ln w="38100">
                        <a:solidFill>
                          <a:srgbClr val="80008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203848" y="2636912"/>
            <a:ext cx="25987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0099"/>
                </a:solidFill>
                <a:latin typeface="Bookman Old Style" pitchFamily="18" charset="0"/>
              </a:rPr>
              <a:t>= </a:t>
            </a:r>
            <a:r>
              <a:rPr lang="ru-RU" sz="3200" b="1" dirty="0">
                <a:solidFill>
                  <a:srgbClr val="000099"/>
                </a:solidFill>
                <a:latin typeface="Bookman Old Style" pitchFamily="18" charset="0"/>
              </a:rPr>
              <a:t>144</a:t>
            </a:r>
            <a:r>
              <a:rPr lang="en-US" sz="3200" b="1" dirty="0">
                <a:solidFill>
                  <a:srgbClr val="000099"/>
                </a:solidFill>
                <a:latin typeface="Bookman Old Style" pitchFamily="18" charset="0"/>
              </a:rPr>
              <a:t> </a:t>
            </a:r>
            <a:r>
              <a:rPr lang="en-US" sz="3200" b="1" i="1" dirty="0">
                <a:solidFill>
                  <a:srgbClr val="000099"/>
                </a:solidFill>
                <a:latin typeface="Bookman Old Style" pitchFamily="18" charset="0"/>
              </a:rPr>
              <a:t>−</a:t>
            </a:r>
            <a:r>
              <a:rPr lang="en-US" sz="3200" b="1" dirty="0">
                <a:solidFill>
                  <a:srgbClr val="000099"/>
                </a:solidFill>
                <a:latin typeface="Bookman Old Style" pitchFamily="18" charset="0"/>
              </a:rPr>
              <a:t> 4 ∙ </a:t>
            </a:r>
            <a:endParaRPr lang="ru-RU" sz="3200" b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graphicFrame>
        <p:nvGraphicFramePr>
          <p:cNvPr id="19" name="Object 4"/>
          <p:cNvGraphicFramePr>
            <a:graphicFrameLocks noChangeAspect="1"/>
          </p:cNvGraphicFramePr>
          <p:nvPr/>
        </p:nvGraphicFramePr>
        <p:xfrm>
          <a:off x="2483767" y="4653136"/>
          <a:ext cx="4070017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216" name="Формула" r:id="rId5" imgW="1422360" imgH="393480" progId="Equation.3">
                  <p:embed/>
                </p:oleObj>
              </mc:Choice>
              <mc:Fallback>
                <p:oleObj name="Формула" r:id="rId5" imgW="142236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7" y="4653136"/>
                        <a:ext cx="4070017" cy="10801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450771" y="5868561"/>
            <a:ext cx="3802644" cy="584775"/>
          </a:xfrm>
          <a:prstGeom prst="rect">
            <a:avLst/>
          </a:prstGeom>
          <a:ln w="38100">
            <a:solidFill>
              <a:srgbClr val="7030A0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ru-RU" sz="3200" b="1" dirty="0">
                <a:solidFill>
                  <a:srgbClr val="000099"/>
                </a:solidFill>
                <a:latin typeface="Bookman Old Style" pitchFamily="18" charset="0"/>
              </a:rPr>
              <a:t>Ответ</a:t>
            </a:r>
            <a:r>
              <a:rPr lang="ru-RU" sz="3200" b="1" dirty="0" smtClean="0">
                <a:solidFill>
                  <a:srgbClr val="000099"/>
                </a:solidFill>
                <a:latin typeface="Bookman Old Style" pitchFamily="18" charset="0"/>
              </a:rPr>
              <a:t>:   </a:t>
            </a:r>
            <a:r>
              <a:rPr lang="ru-RU" sz="3200" b="1" dirty="0" err="1" smtClean="0">
                <a:solidFill>
                  <a:srgbClr val="000099"/>
                </a:solidFill>
                <a:latin typeface="Bookman Old Style" pitchFamily="18" charset="0"/>
              </a:rPr>
              <a:t>х</a:t>
            </a:r>
            <a:r>
              <a:rPr lang="ru-RU" sz="3200" b="1" dirty="0" smtClean="0">
                <a:solidFill>
                  <a:srgbClr val="000099"/>
                </a:solidFill>
                <a:latin typeface="Bookman Old Style" pitchFamily="18" charset="0"/>
              </a:rPr>
              <a:t> = </a:t>
            </a:r>
            <a:r>
              <a:rPr lang="en-US" sz="3200" b="1" dirty="0" smtClean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−</a:t>
            </a:r>
            <a:r>
              <a:rPr lang="ru-RU" sz="3200" b="1" dirty="0" smtClean="0">
                <a:solidFill>
                  <a:srgbClr val="000099"/>
                </a:solidFill>
                <a:latin typeface="Bookman Old Style" pitchFamily="18" charset="0"/>
              </a:rPr>
              <a:t>1,5</a:t>
            </a:r>
            <a:endParaRPr lang="ru-RU" sz="3200" b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886735" y="1772816"/>
            <a:ext cx="1917513" cy="584775"/>
          </a:xfrm>
          <a:prstGeom prst="rect">
            <a:avLst/>
          </a:prstGeom>
          <a:solidFill>
            <a:srgbClr val="FFFF66"/>
          </a:solidFill>
          <a:ln w="28575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 </a:t>
            </a:r>
            <a:r>
              <a:rPr lang="en-US" sz="3200" b="1" i="1" dirty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b</a:t>
            </a:r>
            <a:r>
              <a:rPr lang="ru-RU" sz="3200" b="1" dirty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 = 12</a:t>
            </a:r>
            <a:r>
              <a:rPr lang="en-US" sz="3200" b="1" dirty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, </a:t>
            </a:r>
            <a:endParaRPr lang="ru-RU" sz="3200" b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970921" y="1772816"/>
            <a:ext cx="1489511" cy="584775"/>
          </a:xfrm>
          <a:prstGeom prst="rect">
            <a:avLst/>
          </a:prstGeom>
          <a:solidFill>
            <a:srgbClr val="FFFF66"/>
          </a:solidFill>
          <a:ln w="28575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i="1" dirty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c = </a:t>
            </a:r>
            <a:r>
              <a:rPr lang="ru-RU" sz="3200" b="1" dirty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9</a:t>
            </a:r>
            <a:r>
              <a:rPr lang="en-US" sz="3200" b="1" dirty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. </a:t>
            </a:r>
            <a:endParaRPr lang="ru-RU" sz="3200" b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436096" y="2636912"/>
            <a:ext cx="111280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 b="1">
                <a:solidFill>
                  <a:srgbClr val="000099"/>
                </a:solidFill>
                <a:latin typeface="Bookman Old Style" pitchFamily="18" charset="0"/>
              </a:rPr>
              <a:t>36 </a:t>
            </a:r>
            <a:r>
              <a:rPr lang="en-US" sz="3200" b="1">
                <a:solidFill>
                  <a:srgbClr val="000099"/>
                </a:solidFill>
                <a:latin typeface="Bookman Old Style" pitchFamily="18" charset="0"/>
              </a:rPr>
              <a:t>=</a:t>
            </a:r>
            <a:endParaRPr lang="ru-RU" sz="3200" b="1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300192" y="2636912"/>
            <a:ext cx="7344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 b="1" dirty="0">
                <a:solidFill>
                  <a:srgbClr val="000099"/>
                </a:solidFill>
                <a:latin typeface="Bookman Old Style" pitchFamily="18" charset="0"/>
              </a:rPr>
              <a:t> 0</a:t>
            </a:r>
            <a:r>
              <a:rPr lang="en-US" sz="3200" b="1" dirty="0">
                <a:solidFill>
                  <a:srgbClr val="000099"/>
                </a:solidFill>
                <a:latin typeface="Bookman Old Style" pitchFamily="18" charset="0"/>
              </a:rPr>
              <a:t>.</a:t>
            </a:r>
            <a:endParaRPr lang="ru-RU" sz="3200" b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28" name="Rectangle 8"/>
          <p:cNvSpPr>
            <a:spLocks noChangeArrowheads="1"/>
          </p:cNvSpPr>
          <p:nvPr/>
        </p:nvSpPr>
        <p:spPr bwMode="auto">
          <a:xfrm>
            <a:off x="395535" y="405334"/>
            <a:ext cx="4320481" cy="647402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50000">
                <a:srgbClr val="99FFCC">
                  <a:gamma/>
                  <a:tint val="0"/>
                  <a:invGamma/>
                </a:srgbClr>
              </a:gs>
              <a:gs pos="100000">
                <a:srgbClr val="99FFCC"/>
              </a:gs>
            </a:gsLst>
            <a:lin ang="5400000" scaled="1"/>
          </a:gradFill>
          <a:ln w="38100">
            <a:solidFill>
              <a:srgbClr val="7030A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r>
              <a:rPr lang="ru-RU" sz="2800" b="1" i="1" dirty="0" smtClean="0">
                <a:solidFill>
                  <a:srgbClr val="000099"/>
                </a:solidFill>
                <a:latin typeface="Bookman Old Style" pitchFamily="18" charset="0"/>
              </a:rPr>
              <a:t>Решить уравнение</a:t>
            </a:r>
            <a:endParaRPr lang="en-US" sz="2800" b="1" i="1" dirty="0" smtClean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521957" y="1052736"/>
            <a:ext cx="516038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ru-RU" sz="4400" b="1" dirty="0" smtClean="0">
                <a:solidFill>
                  <a:srgbClr val="7030A0"/>
                </a:solidFill>
                <a:latin typeface="Bookman Old Style" pitchFamily="18" charset="0"/>
              </a:rPr>
              <a:t>4</a:t>
            </a:r>
            <a:r>
              <a:rPr lang="ru-RU" sz="4400" b="1" i="1" dirty="0" smtClean="0">
                <a:solidFill>
                  <a:srgbClr val="7030A0"/>
                </a:solidFill>
                <a:latin typeface="Bookman Old Style" pitchFamily="18" charset="0"/>
              </a:rPr>
              <a:t>х</a:t>
            </a:r>
            <a:r>
              <a:rPr lang="en-US" sz="4400" b="1" baseline="30000" dirty="0" smtClean="0">
                <a:solidFill>
                  <a:srgbClr val="7030A0"/>
                </a:solidFill>
                <a:latin typeface="Bookman Old Style" pitchFamily="18" charset="0"/>
              </a:rPr>
              <a:t>2</a:t>
            </a:r>
            <a:r>
              <a:rPr lang="en-US" sz="4400" b="1" dirty="0" smtClean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sz="4400" b="1" dirty="0" smtClean="0">
                <a:solidFill>
                  <a:srgbClr val="7030A0"/>
                </a:solidFill>
                <a:latin typeface="Bookman Old Style" pitchFamily="18" charset="0"/>
              </a:rPr>
              <a:t>+</a:t>
            </a:r>
            <a:r>
              <a:rPr lang="en-US" sz="4400" b="1" dirty="0" smtClean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sz="4400" b="1" dirty="0" smtClean="0">
                <a:solidFill>
                  <a:srgbClr val="7030A0"/>
                </a:solidFill>
                <a:latin typeface="Bookman Old Style" pitchFamily="18" charset="0"/>
              </a:rPr>
              <a:t>12</a:t>
            </a:r>
            <a:r>
              <a:rPr lang="ru-RU" sz="4400" b="1" i="1" dirty="0" smtClean="0">
                <a:solidFill>
                  <a:srgbClr val="7030A0"/>
                </a:solidFill>
                <a:latin typeface="Bookman Old Style" pitchFamily="18" charset="0"/>
              </a:rPr>
              <a:t>х</a:t>
            </a:r>
            <a:r>
              <a:rPr lang="en-US" sz="4400" b="1" dirty="0" smtClean="0">
                <a:solidFill>
                  <a:srgbClr val="7030A0"/>
                </a:solidFill>
                <a:latin typeface="Bookman Old Style" pitchFamily="18" charset="0"/>
              </a:rPr>
              <a:t> + </a:t>
            </a:r>
            <a:r>
              <a:rPr lang="ru-RU" sz="4400" b="1" dirty="0" smtClean="0">
                <a:solidFill>
                  <a:srgbClr val="7030A0"/>
                </a:solidFill>
                <a:latin typeface="Bookman Old Style" pitchFamily="18" charset="0"/>
              </a:rPr>
              <a:t>9</a:t>
            </a:r>
            <a:r>
              <a:rPr lang="en-US" sz="4400" b="1" dirty="0" smtClean="0">
                <a:solidFill>
                  <a:srgbClr val="7030A0"/>
                </a:solidFill>
                <a:latin typeface="Bookman Old Style" pitchFamily="18" charset="0"/>
              </a:rPr>
              <a:t> = 0</a:t>
            </a:r>
            <a:endParaRPr lang="ru-RU" sz="4400" b="1" dirty="0">
              <a:solidFill>
                <a:srgbClr val="7030A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67544" y="1700808"/>
            <a:ext cx="24304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 b="1" dirty="0">
                <a:solidFill>
                  <a:srgbClr val="000099"/>
                </a:solidFill>
                <a:latin typeface="Bookman Old Style" pitchFamily="18" charset="0"/>
              </a:rPr>
              <a:t>Решение.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72856" y="1772816"/>
            <a:ext cx="1678665" cy="584775"/>
          </a:xfrm>
          <a:prstGeom prst="rect">
            <a:avLst/>
          </a:prstGeom>
          <a:solidFill>
            <a:srgbClr val="FFFF66"/>
          </a:solidFill>
          <a:ln w="28575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i="1" dirty="0">
                <a:solidFill>
                  <a:srgbClr val="000099"/>
                </a:solidFill>
                <a:latin typeface="Bookman Old Style" pitchFamily="18" charset="0"/>
              </a:rPr>
              <a:t>a = </a:t>
            </a:r>
            <a:r>
              <a:rPr lang="ru-RU" sz="3200" b="1" dirty="0" smtClean="0">
                <a:solidFill>
                  <a:srgbClr val="000099"/>
                </a:solidFill>
                <a:latin typeface="Bookman Old Style" pitchFamily="18" charset="0"/>
              </a:rPr>
              <a:t>2</a:t>
            </a:r>
            <a:r>
              <a:rPr lang="ru-RU" sz="3200" b="1" dirty="0" smtClean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,</a:t>
            </a:r>
            <a:r>
              <a:rPr lang="en-US" sz="3200" b="1" dirty="0" smtClean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 </a:t>
            </a:r>
            <a:r>
              <a:rPr lang="ru-RU" sz="3200" b="1" dirty="0" smtClean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 </a:t>
            </a:r>
            <a:endParaRPr lang="ru-RU" sz="3200" b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1955" y="2636912"/>
            <a:ext cx="2856871" cy="584775"/>
          </a:xfrm>
          <a:prstGeom prst="rect">
            <a:avLst/>
          </a:prstGeom>
          <a:solidFill>
            <a:srgbClr val="FFFF66"/>
          </a:solidFill>
          <a:ln w="28575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000099"/>
                </a:solidFill>
                <a:latin typeface="Bookman Old Style" pitchFamily="18" charset="0"/>
              </a:rPr>
              <a:t>D</a:t>
            </a:r>
            <a:r>
              <a:rPr lang="ru-RU" sz="3200" b="1" dirty="0">
                <a:solidFill>
                  <a:srgbClr val="000099"/>
                </a:solidFill>
                <a:latin typeface="Bookman Old Style" pitchFamily="18" charset="0"/>
              </a:rPr>
              <a:t> =</a:t>
            </a:r>
            <a:r>
              <a:rPr lang="en-US" sz="3200" b="1" dirty="0">
                <a:solidFill>
                  <a:srgbClr val="000099"/>
                </a:solidFill>
                <a:latin typeface="Bookman Old Style" pitchFamily="18" charset="0"/>
              </a:rPr>
              <a:t> </a:t>
            </a:r>
            <a:r>
              <a:rPr lang="en-US" sz="3200" b="1" i="1" dirty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b</a:t>
            </a:r>
            <a:r>
              <a:rPr lang="en-US" sz="3200" b="1" baseline="30000" dirty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2 </a:t>
            </a:r>
            <a:r>
              <a:rPr lang="en-US" sz="3200" b="1" dirty="0" smtClean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− </a:t>
            </a:r>
            <a:r>
              <a:rPr lang="en-US" sz="3200" b="1" dirty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4 </a:t>
            </a:r>
            <a:r>
              <a:rPr lang="en-US" sz="3200" b="1" i="1" dirty="0" smtClean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ac</a:t>
            </a:r>
            <a:endParaRPr lang="ru-RU" sz="3200" b="1" i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273578" y="2636912"/>
            <a:ext cx="19175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0099"/>
                </a:solidFill>
                <a:latin typeface="Bookman Old Style" pitchFamily="18" charset="0"/>
              </a:rPr>
              <a:t>= 1</a:t>
            </a:r>
            <a:r>
              <a:rPr lang="en-US" sz="3200" b="1" i="1" dirty="0" smtClean="0">
                <a:solidFill>
                  <a:srgbClr val="000099"/>
                </a:solidFill>
                <a:latin typeface="Bookman Old Style" pitchFamily="18" charset="0"/>
              </a:rPr>
              <a:t>−</a:t>
            </a:r>
            <a:r>
              <a:rPr lang="en-US" sz="3200" b="1" dirty="0" smtClean="0">
                <a:solidFill>
                  <a:srgbClr val="000099"/>
                </a:solidFill>
                <a:latin typeface="Bookman Old Style" pitchFamily="18" charset="0"/>
              </a:rPr>
              <a:t> </a:t>
            </a:r>
            <a:r>
              <a:rPr lang="en-US" sz="3200" b="1" dirty="0">
                <a:solidFill>
                  <a:srgbClr val="000099"/>
                </a:solidFill>
                <a:latin typeface="Bookman Old Style" pitchFamily="18" charset="0"/>
              </a:rPr>
              <a:t>4 ∙ </a:t>
            </a:r>
            <a:endParaRPr lang="ru-RU" sz="3200" b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3707904" y="4149080"/>
            <a:ext cx="4633000" cy="584775"/>
          </a:xfrm>
          <a:prstGeom prst="rect">
            <a:avLst/>
          </a:prstGeom>
          <a:ln w="38100">
            <a:solidFill>
              <a:srgbClr val="7030A0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ru-RU" sz="3200" b="1" dirty="0">
                <a:solidFill>
                  <a:srgbClr val="000099"/>
                </a:solidFill>
                <a:latin typeface="Bookman Old Style" pitchFamily="18" charset="0"/>
              </a:rPr>
              <a:t>Ответ</a:t>
            </a:r>
            <a:r>
              <a:rPr lang="ru-RU" sz="3200" b="1" dirty="0" smtClean="0">
                <a:solidFill>
                  <a:srgbClr val="000099"/>
                </a:solidFill>
                <a:latin typeface="Bookman Old Style" pitchFamily="18" charset="0"/>
              </a:rPr>
              <a:t>:   </a:t>
            </a:r>
            <a:r>
              <a:rPr lang="ru-RU" sz="3200" b="1" dirty="0" smtClean="0">
                <a:solidFill>
                  <a:srgbClr val="FF0000"/>
                </a:solidFill>
                <a:latin typeface="Bookman Old Style" pitchFamily="18" charset="0"/>
              </a:rPr>
              <a:t>корней нет</a:t>
            </a:r>
            <a:endParaRPr lang="ru-RU" sz="32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898759" y="1772816"/>
            <a:ext cx="1761473" cy="584775"/>
          </a:xfrm>
          <a:prstGeom prst="rect">
            <a:avLst/>
          </a:prstGeom>
          <a:solidFill>
            <a:srgbClr val="FFFF66"/>
          </a:solidFill>
          <a:ln w="28575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 </a:t>
            </a:r>
            <a:r>
              <a:rPr lang="en-US" sz="3200" b="1" i="1" dirty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b</a:t>
            </a:r>
            <a:r>
              <a:rPr lang="ru-RU" sz="3200" b="1" dirty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 = </a:t>
            </a:r>
            <a:r>
              <a:rPr lang="en-US" sz="3200" b="1" dirty="0" smtClean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−</a:t>
            </a:r>
            <a:r>
              <a:rPr lang="ru-RU" sz="3200" b="1" dirty="0" smtClean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1</a:t>
            </a:r>
            <a:r>
              <a:rPr lang="en-US" sz="3200" b="1" dirty="0" smtClean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, </a:t>
            </a:r>
            <a:endParaRPr lang="ru-RU" sz="3200" b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765738" y="1772816"/>
            <a:ext cx="1899879" cy="584775"/>
          </a:xfrm>
          <a:prstGeom prst="rect">
            <a:avLst/>
          </a:prstGeom>
          <a:solidFill>
            <a:srgbClr val="FFFF66"/>
          </a:solidFill>
          <a:ln w="28575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i="1" dirty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c = </a:t>
            </a:r>
            <a:r>
              <a:rPr lang="ru-RU" sz="3200" b="1" dirty="0" smtClean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3,5</a:t>
            </a:r>
            <a:r>
              <a:rPr lang="en-US" sz="3200" b="1" dirty="0" smtClean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. </a:t>
            </a:r>
            <a:endParaRPr lang="ru-RU" sz="3200" b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186916" y="2636912"/>
            <a:ext cx="190468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0099"/>
                </a:solidFill>
                <a:latin typeface="Bookman Old Style" pitchFamily="18" charset="0"/>
              </a:rPr>
              <a:t>3,5 </a:t>
            </a:r>
            <a:r>
              <a:rPr lang="ru-RU" sz="3200" b="1" dirty="0" smtClean="0">
                <a:solidFill>
                  <a:srgbClr val="000099"/>
                </a:solidFill>
                <a:latin typeface="Bookman Old Style" pitchFamily="18" charset="0"/>
                <a:sym typeface="Symbol"/>
              </a:rPr>
              <a:t> 2 </a:t>
            </a:r>
            <a:r>
              <a:rPr lang="en-US" sz="3200" b="1" dirty="0" smtClean="0">
                <a:solidFill>
                  <a:srgbClr val="000099"/>
                </a:solidFill>
                <a:latin typeface="Bookman Old Style" pitchFamily="18" charset="0"/>
              </a:rPr>
              <a:t>=</a:t>
            </a:r>
            <a:endParaRPr lang="ru-RU" sz="3200" b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7020272" y="2636912"/>
            <a:ext cx="125226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 b="1" dirty="0">
                <a:solidFill>
                  <a:srgbClr val="000099"/>
                </a:solidFill>
                <a:latin typeface="Bookman Old Style" pitchFamily="18" charset="0"/>
              </a:rPr>
              <a:t> </a:t>
            </a:r>
            <a:r>
              <a:rPr lang="en-US" sz="3200" b="1" dirty="0" smtClean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−</a:t>
            </a:r>
            <a:r>
              <a:rPr lang="ru-RU" sz="3200" b="1" dirty="0" smtClean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27</a:t>
            </a:r>
            <a:r>
              <a:rPr lang="en-US" sz="3200" b="1" dirty="0" smtClean="0">
                <a:solidFill>
                  <a:srgbClr val="000099"/>
                </a:solidFill>
                <a:latin typeface="Bookman Old Style" pitchFamily="18" charset="0"/>
              </a:rPr>
              <a:t>.</a:t>
            </a:r>
            <a:endParaRPr lang="ru-RU" sz="3200" b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28" name="Rectangle 8"/>
          <p:cNvSpPr>
            <a:spLocks noChangeArrowheads="1"/>
          </p:cNvSpPr>
          <p:nvPr/>
        </p:nvSpPr>
        <p:spPr bwMode="auto">
          <a:xfrm>
            <a:off x="395535" y="405334"/>
            <a:ext cx="4320481" cy="647402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50000">
                <a:srgbClr val="99FFCC">
                  <a:gamma/>
                  <a:tint val="0"/>
                  <a:invGamma/>
                </a:srgbClr>
              </a:gs>
              <a:gs pos="100000">
                <a:srgbClr val="99FFCC"/>
              </a:gs>
            </a:gsLst>
            <a:lin ang="5400000" scaled="1"/>
          </a:gradFill>
          <a:ln w="38100">
            <a:solidFill>
              <a:srgbClr val="7030A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r>
              <a:rPr lang="ru-RU" sz="2800" b="1" i="1" dirty="0" smtClean="0">
                <a:solidFill>
                  <a:srgbClr val="000099"/>
                </a:solidFill>
                <a:latin typeface="Bookman Old Style" pitchFamily="18" charset="0"/>
              </a:rPr>
              <a:t>Решить уравнение</a:t>
            </a:r>
            <a:endParaRPr lang="en-US" sz="2800" b="1" i="1" dirty="0" smtClean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611725" y="1052736"/>
            <a:ext cx="498085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400" b="1" dirty="0" smtClean="0">
                <a:solidFill>
                  <a:srgbClr val="7030A0"/>
                </a:solidFill>
                <a:latin typeface="Bookman Old Style" pitchFamily="18" charset="0"/>
              </a:rPr>
              <a:t>2</a:t>
            </a:r>
            <a:r>
              <a:rPr lang="ru-RU" sz="4400" b="1" i="1" dirty="0" smtClean="0">
                <a:solidFill>
                  <a:srgbClr val="7030A0"/>
                </a:solidFill>
                <a:latin typeface="Bookman Old Style" pitchFamily="18" charset="0"/>
              </a:rPr>
              <a:t>х</a:t>
            </a:r>
            <a:r>
              <a:rPr lang="en-US" sz="4400" b="1" baseline="30000" dirty="0" smtClean="0">
                <a:solidFill>
                  <a:srgbClr val="7030A0"/>
                </a:solidFill>
                <a:latin typeface="Bookman Old Style" pitchFamily="18" charset="0"/>
              </a:rPr>
              <a:t>2</a:t>
            </a:r>
            <a:r>
              <a:rPr lang="en-US" sz="4400" b="1" dirty="0" smtClean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sz="4400" b="1" dirty="0" smtClean="0">
                <a:solidFill>
                  <a:srgbClr val="7030A0"/>
                </a:solidFill>
                <a:latin typeface="Bookman Old Style" pitchFamily="18" charset="0"/>
              </a:rPr>
              <a:t>−</a:t>
            </a:r>
            <a:r>
              <a:rPr lang="en-US" sz="4400" b="1" dirty="0" smtClean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sz="4400" b="1" i="1" dirty="0" err="1" smtClean="0">
                <a:solidFill>
                  <a:srgbClr val="7030A0"/>
                </a:solidFill>
                <a:latin typeface="Bookman Old Style" pitchFamily="18" charset="0"/>
              </a:rPr>
              <a:t>х</a:t>
            </a:r>
            <a:r>
              <a:rPr lang="en-US" sz="4400" b="1" dirty="0" smtClean="0">
                <a:solidFill>
                  <a:srgbClr val="7030A0"/>
                </a:solidFill>
                <a:latin typeface="Bookman Old Style" pitchFamily="18" charset="0"/>
              </a:rPr>
              <a:t> + </a:t>
            </a:r>
            <a:r>
              <a:rPr lang="ru-RU" sz="4400" b="1" dirty="0" smtClean="0">
                <a:solidFill>
                  <a:srgbClr val="7030A0"/>
                </a:solidFill>
                <a:latin typeface="Bookman Old Style" pitchFamily="18" charset="0"/>
              </a:rPr>
              <a:t>3,5</a:t>
            </a:r>
            <a:r>
              <a:rPr lang="en-US" sz="4400" b="1" dirty="0" smtClean="0">
                <a:solidFill>
                  <a:srgbClr val="7030A0"/>
                </a:solidFill>
                <a:latin typeface="Bookman Old Style" pitchFamily="18" charset="0"/>
              </a:rPr>
              <a:t> = 0</a:t>
            </a:r>
            <a:endParaRPr lang="ru-RU" sz="4400" b="1" dirty="0">
              <a:solidFill>
                <a:srgbClr val="7030A0"/>
              </a:solidFill>
              <a:latin typeface="Bookman Old Style" pitchFamily="18" charset="0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4427984" y="3284984"/>
          <a:ext cx="1479244" cy="6275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912" name="Формула" r:id="rId3" imgW="431640" imgH="177480" progId="Equation.3">
                  <p:embed/>
                </p:oleObj>
              </mc:Choice>
              <mc:Fallback>
                <p:oleObj name="Формула" r:id="rId3" imgW="431640" imgH="177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984" y="3284984"/>
                        <a:ext cx="1479244" cy="627558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rgbClr val="CCFFCC"/>
                          </a:gs>
                          <a:gs pos="50000">
                            <a:srgbClr val="FFFFFF"/>
                          </a:gs>
                          <a:gs pos="100000">
                            <a:srgbClr val="CCFFCC"/>
                          </a:gs>
                        </a:gsLst>
                        <a:lin ang="5400000" scaled="1"/>
                      </a:gradFill>
                      <a:ln w="38100">
                        <a:solidFill>
                          <a:srgbClr val="80008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1486</TotalTime>
  <Words>303</Words>
  <Application>Microsoft Office PowerPoint</Application>
  <PresentationFormat>Экран (4:3)</PresentationFormat>
  <Paragraphs>64</Paragraphs>
  <Slides>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Оформление по умолчанию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Малая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</dc:title>
  <dc:subject>Алгебра 8 класс</dc:subject>
  <dc:creator>Малая Елена Васильевна</dc:creator>
  <cp:lastModifiedBy>Юлия</cp:lastModifiedBy>
  <cp:revision>115</cp:revision>
  <dcterms:created xsi:type="dcterms:W3CDTF">2012-08-12T16:04:58Z</dcterms:created>
  <dcterms:modified xsi:type="dcterms:W3CDTF">2019-01-19T15:43:12Z</dcterms:modified>
</cp:coreProperties>
</file>