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72" r:id="rId2"/>
    <p:sldId id="366" r:id="rId3"/>
    <p:sldId id="367" r:id="rId4"/>
    <p:sldId id="368" r:id="rId5"/>
    <p:sldId id="369" r:id="rId6"/>
    <p:sldId id="370" r:id="rId7"/>
    <p:sldId id="37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99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114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95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1520" y="1923797"/>
            <a:ext cx="874846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Решение квадратных уравнений по формуле</a:t>
            </a: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54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19.01.2019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284984"/>
            <a:ext cx="636744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Bookman Old Style" pitchFamily="18" charset="0"/>
              </a:rPr>
              <a:t>Корни квадратного уравнения: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48361" y="4077072"/>
            <a:ext cx="2701967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>
                <a:solidFill>
                  <a:srgbClr val="000099"/>
                </a:solidFill>
                <a:latin typeface="Bookman Old Style" pitchFamily="18" charset="0"/>
              </a:rPr>
              <a:t>Если </a:t>
            </a:r>
            <a:r>
              <a:rPr lang="de-DE" sz="3200" b="1">
                <a:solidFill>
                  <a:srgbClr val="000099"/>
                </a:solidFill>
                <a:latin typeface="Bookman Old Style" pitchFamily="18" charset="0"/>
              </a:rPr>
              <a:t>  D&gt;0</a:t>
            </a:r>
            <a:r>
              <a:rPr lang="ru-RU" sz="3200" b="1">
                <a:solidFill>
                  <a:srgbClr val="000099"/>
                </a:solidFill>
                <a:latin typeface="Bookman Old Style" pitchFamily="18" charset="0"/>
              </a:rPr>
              <a:t>, </a:t>
            </a:r>
          </a:p>
        </p:txBody>
      </p:sp>
      <p:pic>
        <p:nvPicPr>
          <p:cNvPr id="7" name="Picture 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63393" y="3789040"/>
            <a:ext cx="2913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17009" y="5004465"/>
            <a:ext cx="2736304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>
                <a:solidFill>
                  <a:srgbClr val="000099"/>
                </a:solidFill>
                <a:latin typeface="Bookman Old Style" pitchFamily="18" charset="0"/>
              </a:rPr>
              <a:t>Если </a:t>
            </a:r>
            <a:r>
              <a:rPr lang="de-DE" sz="3200" b="1">
                <a:solidFill>
                  <a:srgbClr val="000099"/>
                </a:solidFill>
                <a:latin typeface="Bookman Old Style" pitchFamily="18" charset="0"/>
              </a:rPr>
              <a:t>D = 0</a:t>
            </a:r>
            <a:r>
              <a:rPr lang="ru-RU" sz="3200" b="1">
                <a:solidFill>
                  <a:srgbClr val="000099"/>
                </a:solidFill>
                <a:latin typeface="Bookman Old Style" pitchFamily="18" charset="0"/>
              </a:rPr>
              <a:t>, </a:t>
            </a:r>
          </a:p>
        </p:txBody>
      </p:sp>
      <p:pic>
        <p:nvPicPr>
          <p:cNvPr id="10" name="Picture 3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32040" y="4676551"/>
            <a:ext cx="1811338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259632" y="5868561"/>
            <a:ext cx="2745608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Если </a:t>
            </a:r>
            <a:r>
              <a:rPr lang="de-DE" sz="3200" b="1" dirty="0">
                <a:solidFill>
                  <a:srgbClr val="000099"/>
                </a:solidFill>
                <a:latin typeface="Bookman Old Style" pitchFamily="18" charset="0"/>
              </a:rPr>
              <a:t>D&lt;0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26681" y="5922640"/>
            <a:ext cx="2441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Нет корней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196752"/>
            <a:ext cx="8991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Bookman Old Style" pitchFamily="18" charset="0"/>
              </a:rPr>
              <a:t>Выражение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  </a:t>
            </a:r>
            <a:r>
              <a:rPr lang="en-US" sz="2800" b="1" i="1" dirty="0">
                <a:solidFill>
                  <a:srgbClr val="FF0000"/>
                </a:solidFill>
                <a:latin typeface="Bookman Old Style" pitchFamily="18" charset="0"/>
              </a:rPr>
              <a:t>b</a:t>
            </a:r>
            <a:r>
              <a:rPr lang="en-US" sz="2800" b="1" baseline="30000" dirty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Bookman Old Style" pitchFamily="18" charset="0"/>
              </a:rPr>
              <a:t>-  4 </a:t>
            </a:r>
            <a:r>
              <a:rPr lang="en-US" sz="2800" b="1" i="1" dirty="0">
                <a:solidFill>
                  <a:srgbClr val="FF0000"/>
                </a:solidFill>
                <a:latin typeface="Bookman Old Style" pitchFamily="18" charset="0"/>
              </a:rPr>
              <a:t>ac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   </a:t>
            </a:r>
            <a:r>
              <a:rPr lang="ru-RU" sz="2800" b="1" dirty="0">
                <a:latin typeface="Bookman Old Style" pitchFamily="18" charset="0"/>
              </a:rPr>
              <a:t>называют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Bookman Old Style" pitchFamily="18" charset="0"/>
              </a:rPr>
              <a:t>дискриминантом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  </a:t>
            </a:r>
            <a:r>
              <a:rPr lang="ru-RU" sz="2800" b="1" dirty="0">
                <a:latin typeface="Bookman Old Style" pitchFamily="18" charset="0"/>
              </a:rPr>
              <a:t>квадратного уравнения.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411760" y="2132856"/>
            <a:ext cx="6131024" cy="110799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i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Bookman Old Style" pitchFamily="18" charset="0"/>
              </a:rPr>
              <a:t>Формула дискриминанта:</a:t>
            </a:r>
            <a:r>
              <a:rPr lang="en-US" sz="2600" b="1" i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4000" b="1" i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Bookman Old Style" pitchFamily="18" charset="0"/>
              </a:rPr>
              <a:t>D =b</a:t>
            </a:r>
            <a:r>
              <a:rPr lang="en-US" sz="4000" b="1" spc="300" baseline="300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Bookman Old Style" pitchFamily="18" charset="0"/>
              </a:rPr>
              <a:t>2 </a:t>
            </a:r>
            <a:r>
              <a:rPr lang="en-US" sz="4000" b="1" i="1" spc="300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Bookman Old Style" pitchFamily="18" charset="0"/>
              </a:rPr>
              <a:t>− </a:t>
            </a:r>
            <a:r>
              <a:rPr lang="en-US" sz="4000" b="1" i="1" spc="300" dirty="0" smtClean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Bookman Old Style" pitchFamily="18" charset="0"/>
              </a:rPr>
              <a:t>4ac</a:t>
            </a:r>
            <a:endParaRPr lang="ru-RU" sz="3200" b="1" spc="300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95535" y="405334"/>
            <a:ext cx="5544617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US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ax</a:t>
            </a:r>
            <a:r>
              <a:rPr lang="en-US" sz="36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en-US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+bx+c=0, a ≠ 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 animBg="1"/>
      <p:bldP spid="11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496" y="1240304"/>
            <a:ext cx="604867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600" b="1" dirty="0" smtClean="0">
                <a:solidFill>
                  <a:srgbClr val="000099"/>
                </a:solidFill>
                <a:latin typeface="Bookman Old Style" pitchFamily="18" charset="0"/>
              </a:rPr>
              <a:t>Чтобы </a:t>
            </a:r>
            <a:r>
              <a:rPr lang="ru-RU" sz="2600" b="1" dirty="0">
                <a:solidFill>
                  <a:srgbClr val="000099"/>
                </a:solidFill>
                <a:latin typeface="Bookman Old Style" pitchFamily="18" charset="0"/>
              </a:rPr>
              <a:t>решить квадратное уравнение, достаточно</a:t>
            </a:r>
            <a:r>
              <a:rPr lang="ru-RU" sz="2600" b="1" dirty="0" smtClean="0">
                <a:solidFill>
                  <a:srgbClr val="000099"/>
                </a:solidFill>
                <a:latin typeface="Bookman Old Style" pitchFamily="18" charset="0"/>
              </a:rPr>
              <a:t>:</a:t>
            </a:r>
            <a:endParaRPr lang="ru-RU" sz="26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552" y="2248416"/>
            <a:ext cx="5760640" cy="987504"/>
          </a:xfrm>
          <a:prstGeom prst="round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1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) вычислить дискриминант и сравнить его с нулем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;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07704" y="5095165"/>
            <a:ext cx="6480720" cy="1430179"/>
          </a:xfrm>
          <a:prstGeom prst="round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3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) если дискриминант отрицательный, то записать, что корней нет. </a:t>
            </a:r>
            <a:endParaRPr lang="ru-RU" sz="2600" b="1" i="1" dirty="0">
              <a:latin typeface="Bookman Old Style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4016" y="405334"/>
            <a:ext cx="8748464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Алгоритм решения квадратного уравнения</a:t>
            </a:r>
            <a:endParaRPr lang="ru-RU" sz="2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584" y="3432482"/>
            <a:ext cx="7272808" cy="1430179"/>
          </a:xfrm>
          <a:prstGeom prst="round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) если дискриминант положителен или равен нулю, то воспользоваться формулами  для вычисления корней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;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3334" y="1484784"/>
            <a:ext cx="243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Решение.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53375" y="1916832"/>
            <a:ext cx="1678665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a 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8728" y="2708920"/>
            <a:ext cx="286168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en-US" sz="3200" b="1" i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− 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4ac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707904" y="3429000"/>
          <a:ext cx="3536469" cy="129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1" name="Формула" r:id="rId3" imgW="1130040" imgH="431640" progId="Equation.3">
                  <p:embed/>
                </p:oleObj>
              </mc:Choice>
              <mc:Fallback>
                <p:oleObj name="Формула" r:id="rId3" imgW="11300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429000"/>
                        <a:ext cx="3536469" cy="129557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75856" y="2780928"/>
            <a:ext cx="21884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=49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−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4 ∙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1691680" y="4725144"/>
          <a:ext cx="3396242" cy="110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2" name="Формула" r:id="rId5" imgW="1231560" imgH="419040" progId="Equation.3">
                  <p:embed/>
                </p:oleObj>
              </mc:Choice>
              <mc:Fallback>
                <p:oleObj name="Формула" r:id="rId5" imgW="12315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725144"/>
                        <a:ext cx="3396242" cy="1109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08104" y="5949280"/>
            <a:ext cx="2917786" cy="584775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Ответ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:  ¾; 1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63273" y="1916832"/>
            <a:ext cx="2032929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=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7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97492" y="1916832"/>
            <a:ext cx="148951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c 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6228184" y="4725144"/>
          <a:ext cx="2503488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3" name="Формула" r:id="rId7" imgW="914400" imgH="393480" progId="Equation.3">
                  <p:embed/>
                </p:oleObj>
              </mc:Choice>
              <mc:Fallback>
                <p:oleObj name="Формула" r:id="rId7" imgW="9144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725144"/>
                        <a:ext cx="2503488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148064" y="2780928"/>
            <a:ext cx="1112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12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082897" y="2833772"/>
            <a:ext cx="665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000099"/>
                </a:solidFill>
                <a:latin typeface="Bookman Old Style" pitchFamily="18" charset="0"/>
              </a:rPr>
              <a:t> 1</a:t>
            </a:r>
            <a:r>
              <a:rPr lang="en-US" sz="2800" b="1">
                <a:solidFill>
                  <a:srgbClr val="000099"/>
                </a:solidFill>
                <a:latin typeface="Bookman Old Style" pitchFamily="18" charset="0"/>
              </a:rPr>
              <a:t>.</a:t>
            </a:r>
            <a:endParaRPr lang="ru-RU" sz="2800" b="1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84168" y="2780928"/>
            <a:ext cx="2278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9 – 48 = 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07904" y="1052736"/>
            <a:ext cx="47884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4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7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3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57350" y="1556792"/>
            <a:ext cx="243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Решение.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10244" y="1988840"/>
            <a:ext cx="1361756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a =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708920"/>
            <a:ext cx="2736304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en-US" sz="3200" b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− 4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ac</a:t>
            </a:r>
            <a:r>
              <a:rPr lang="en-US" sz="3200" b="1" i="1" baseline="30000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995936" y="3429000"/>
          <a:ext cx="3371651" cy="1224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2" name="Формула" r:id="rId3" imgW="1180800" imgH="431640" progId="Equation.3">
                  <p:embed/>
                </p:oleObj>
              </mc:Choice>
              <mc:Fallback>
                <p:oleObj name="Формула" r:id="rId3" imgW="11808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429000"/>
                        <a:ext cx="3371651" cy="1224706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96878" y="2708920"/>
            <a:ext cx="21804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121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−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4 ∙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19" name="Object 41"/>
          <p:cNvGraphicFramePr>
            <a:graphicFrameLocks noChangeAspect="1"/>
          </p:cNvGraphicFramePr>
          <p:nvPr/>
        </p:nvGraphicFramePr>
        <p:xfrm>
          <a:off x="2627783" y="4725144"/>
          <a:ext cx="341527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3" name="Формула" r:id="rId5" imgW="1155600" imgH="457200" progId="Equation.3">
                  <p:embed/>
                </p:oleObj>
              </mc:Choice>
              <mc:Fallback>
                <p:oleObj name="Формула" r:id="rId5" imgW="1155600" imgH="4572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3" y="4725144"/>
                        <a:ext cx="3415271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64088" y="5805264"/>
            <a:ext cx="1683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Ответ:</a:t>
            </a:r>
          </a:p>
        </p:txBody>
      </p:sp>
      <p:graphicFrame>
        <p:nvGraphicFramePr>
          <p:cNvPr id="23" name="Object 42"/>
          <p:cNvGraphicFramePr>
            <a:graphicFrameLocks noChangeAspect="1"/>
          </p:cNvGraphicFramePr>
          <p:nvPr/>
        </p:nvGraphicFramePr>
        <p:xfrm>
          <a:off x="7162800" y="5562600"/>
          <a:ext cx="1620838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4" name="Формула" r:id="rId7" imgW="698400" imgH="457200" progId="Equation.3">
                  <p:embed/>
                </p:oleObj>
              </mc:Choice>
              <mc:Fallback>
                <p:oleObj name="Формула" r:id="rId7" imgW="698400" imgH="4572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562600"/>
                        <a:ext cx="1620838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704752" y="1988840"/>
            <a:ext cx="2099496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=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11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8609" y="1988840"/>
            <a:ext cx="1469816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c =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10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043371" y="2708920"/>
            <a:ext cx="1112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20 =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081891" y="2708920"/>
            <a:ext cx="22701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121 –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80=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170553" y="2708920"/>
            <a:ext cx="8659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41.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02107" y="1052736"/>
            <a:ext cx="50000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2m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−11m+ 10=0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67544" y="1700808"/>
            <a:ext cx="243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Решение.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2856" y="1772816"/>
            <a:ext cx="1678665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a 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955" y="2636912"/>
            <a:ext cx="285687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en-US" sz="3200" b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4 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ac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814888" y="3284538"/>
          <a:ext cx="3291005" cy="1296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15" name="Формула" r:id="rId3" imgW="1130040" imgH="431640" progId="Equation.3">
                  <p:embed/>
                </p:oleObj>
              </mc:Choice>
              <mc:Fallback>
                <p:oleObj name="Формула" r:id="rId3" imgW="11300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3284538"/>
                        <a:ext cx="3291005" cy="129659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03848" y="2636912"/>
            <a:ext cx="2598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144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−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4 ∙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483767" y="4653136"/>
          <a:ext cx="4070017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16" name="Формула" r:id="rId5" imgW="1422360" imgH="393480" progId="Equation.3">
                  <p:embed/>
                </p:oleObj>
              </mc:Choice>
              <mc:Fallback>
                <p:oleObj name="Формула" r:id="rId5" imgW="1422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7" y="4653136"/>
                        <a:ext cx="4070017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450771" y="5868561"/>
            <a:ext cx="3802644" cy="584775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Ответ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:   </a:t>
            </a:r>
            <a:r>
              <a:rPr lang="ru-RU" sz="3200" b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1,5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86735" y="1772816"/>
            <a:ext cx="1917513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= 12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70921" y="1772816"/>
            <a:ext cx="148951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c 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9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436096" y="2636912"/>
            <a:ext cx="1112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000099"/>
                </a:solidFill>
                <a:latin typeface="Bookman Old Style" pitchFamily="18" charset="0"/>
              </a:rPr>
              <a:t>36 </a:t>
            </a:r>
            <a:r>
              <a:rPr lang="en-US" sz="3200" b="1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3200" b="1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300192" y="2636912"/>
            <a:ext cx="73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0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.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21957" y="1052736"/>
            <a:ext cx="51603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4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12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9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67544" y="1700808"/>
            <a:ext cx="243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Решение.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2856" y="1772816"/>
            <a:ext cx="1678665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a 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1955" y="2636912"/>
            <a:ext cx="285687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en-US" sz="3200" b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4 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ac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73578" y="2636912"/>
            <a:ext cx="19175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= 1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−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4 ∙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707904" y="4149080"/>
            <a:ext cx="4633000" cy="584775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Ответ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:   </a:t>
            </a:r>
            <a:r>
              <a:rPr lang="ru-RU" sz="3200" b="1" dirty="0" smtClean="0">
                <a:solidFill>
                  <a:srgbClr val="FF0000"/>
                </a:solidFill>
                <a:latin typeface="Bookman Old Style" pitchFamily="18" charset="0"/>
              </a:rPr>
              <a:t>корней нет</a:t>
            </a:r>
            <a:endParaRPr lang="ru-RU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98759" y="1772816"/>
            <a:ext cx="1761473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=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1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65738" y="1772816"/>
            <a:ext cx="1899879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c 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3,5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186916" y="2636912"/>
            <a:ext cx="19046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3,5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 2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020272" y="2636912"/>
            <a:ext cx="12522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27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</a:rPr>
              <a:t>.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611725" y="1052736"/>
            <a:ext cx="4980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−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dirty="0" smtClean="0">
                <a:solidFill>
                  <a:srgbClr val="7030A0"/>
                </a:solidFill>
                <a:latin typeface="Bookman Old Style" pitchFamily="18" charset="0"/>
              </a:rPr>
              <a:t>3,5</a:t>
            </a:r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4427984" y="3284984"/>
          <a:ext cx="1479244" cy="627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2" name="Формула" r:id="rId3" imgW="431640" imgH="177480" progId="Equation.3">
                  <p:embed/>
                </p:oleObj>
              </mc:Choice>
              <mc:Fallback>
                <p:oleObj name="Формула" r:id="rId3" imgW="43164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284984"/>
                        <a:ext cx="1479244" cy="62755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303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115</cp:revision>
  <dcterms:created xsi:type="dcterms:W3CDTF">2012-08-12T16:04:58Z</dcterms:created>
  <dcterms:modified xsi:type="dcterms:W3CDTF">2019-01-19T15:43:12Z</dcterms:modified>
</cp:coreProperties>
</file>