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388" r:id="rId3"/>
    <p:sldId id="394" r:id="rId4"/>
    <p:sldId id="400" r:id="rId5"/>
    <p:sldId id="375" r:id="rId6"/>
    <p:sldId id="376" r:id="rId7"/>
    <p:sldId id="377" r:id="rId8"/>
    <p:sldId id="397" r:id="rId9"/>
    <p:sldId id="368" r:id="rId10"/>
    <p:sldId id="398" r:id="rId11"/>
    <p:sldId id="390" r:id="rId12"/>
    <p:sldId id="39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99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3662" autoAdjust="0"/>
  </p:normalViewPr>
  <p:slideViewPr>
    <p:cSldViewPr>
      <p:cViewPr varScale="1">
        <p:scale>
          <a:sx n="69" d="100"/>
          <a:sy n="69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18.01.2019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3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8B0D4-238E-493D-9216-A149D5470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6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18.01.2019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Georgia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3334" y="1484784"/>
            <a:ext cx="2430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Решение. 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716016" y="2564904"/>
          <a:ext cx="2448272" cy="125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53" name="Формула" r:id="rId3" imgW="901440" imgH="482400" progId="Equation.3">
                  <p:embed/>
                </p:oleObj>
              </mc:Choice>
              <mc:Fallback>
                <p:oleObj name="Формула" r:id="rId3" imgW="90144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564904"/>
                        <a:ext cx="2448272" cy="1257221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39552" y="2420888"/>
            <a:ext cx="40446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По теореме Виета: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1619672" y="4005064"/>
          <a:ext cx="255587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54" name="Формула" r:id="rId5" imgW="927000" imgH="482400" progId="Equation.3">
                  <p:embed/>
                </p:oleObj>
              </mc:Choice>
              <mc:Fallback>
                <p:oleObj name="Формула" r:id="rId5" imgW="9270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005064"/>
                        <a:ext cx="2555875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01692" y="5949280"/>
            <a:ext cx="2930610" cy="584775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Ответ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:  -5; 2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19177" y="1916832"/>
            <a:ext cx="1489510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en-US" sz="28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p</a:t>
            </a:r>
            <a:r>
              <a:rPr lang="ru-RU" sz="28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28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= </a:t>
            </a: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3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 </a:t>
            </a:r>
            <a:endParaRPr lang="ru-RU" sz="28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6068" y="1916832"/>
            <a:ext cx="1920718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q </a:t>
            </a:r>
            <a:r>
              <a:rPr lang="en-US" sz="28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= </a:t>
            </a:r>
            <a:r>
              <a:rPr lang="ru-RU" sz="28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− 10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. </a:t>
            </a:r>
            <a:endParaRPr lang="ru-RU" sz="28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95535" y="405334"/>
            <a:ext cx="7704857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Найдите подбором корни уравнения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07905" y="1052736"/>
            <a:ext cx="47884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 3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10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719388" y="5300663"/>
          <a:ext cx="16097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55" name="Формула" r:id="rId7" imgW="583920" imgH="482400" progId="Equation.3">
                  <p:embed/>
                </p:oleObj>
              </mc:Choice>
              <mc:Fallback>
                <p:oleObj name="Формула" r:id="rId7" imgW="58392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5300663"/>
                        <a:ext cx="1609725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283968" y="4881354"/>
            <a:ext cx="4536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значит корни имеют разные                         знаки</a:t>
            </a:r>
            <a:endParaRPr lang="ru-RU" sz="2000" b="1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55976" y="4161274"/>
            <a:ext cx="4248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значит больший по модулю                           корень  - отрицательный</a:t>
            </a:r>
            <a:endParaRPr lang="ru-RU" sz="20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1671638" y="5060032"/>
            <a:ext cx="7015162" cy="457200"/>
          </a:xfrm>
          <a:custGeom>
            <a:avLst/>
            <a:gdLst>
              <a:gd name="connsiteX0" fmla="*/ 0 w 7015162"/>
              <a:gd name="connsiteY0" fmla="*/ 0 h 457200"/>
              <a:gd name="connsiteX1" fmla="*/ 85725 w 7015162"/>
              <a:gd name="connsiteY1" fmla="*/ 142875 h 457200"/>
              <a:gd name="connsiteX2" fmla="*/ 2343150 w 7015162"/>
              <a:gd name="connsiteY2" fmla="*/ 142875 h 457200"/>
              <a:gd name="connsiteX3" fmla="*/ 2671762 w 7015162"/>
              <a:gd name="connsiteY3" fmla="*/ 457200 h 457200"/>
              <a:gd name="connsiteX4" fmla="*/ 6843712 w 7015162"/>
              <a:gd name="connsiteY4" fmla="*/ 457200 h 457200"/>
              <a:gd name="connsiteX5" fmla="*/ 7015162 w 7015162"/>
              <a:gd name="connsiteY5" fmla="*/ 242887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15162" h="457200">
                <a:moveTo>
                  <a:pt x="0" y="0"/>
                </a:moveTo>
                <a:lnTo>
                  <a:pt x="85725" y="142875"/>
                </a:lnTo>
                <a:lnTo>
                  <a:pt x="2343150" y="142875"/>
                </a:lnTo>
                <a:lnTo>
                  <a:pt x="2671762" y="457200"/>
                </a:lnTo>
                <a:lnTo>
                  <a:pt x="6843712" y="457200"/>
                </a:lnTo>
                <a:lnTo>
                  <a:pt x="7015162" y="242887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1691680" y="4509120"/>
            <a:ext cx="7015162" cy="288032"/>
          </a:xfrm>
          <a:custGeom>
            <a:avLst/>
            <a:gdLst>
              <a:gd name="connsiteX0" fmla="*/ 0 w 7015162"/>
              <a:gd name="connsiteY0" fmla="*/ 0 h 457200"/>
              <a:gd name="connsiteX1" fmla="*/ 85725 w 7015162"/>
              <a:gd name="connsiteY1" fmla="*/ 142875 h 457200"/>
              <a:gd name="connsiteX2" fmla="*/ 2343150 w 7015162"/>
              <a:gd name="connsiteY2" fmla="*/ 142875 h 457200"/>
              <a:gd name="connsiteX3" fmla="*/ 2671762 w 7015162"/>
              <a:gd name="connsiteY3" fmla="*/ 457200 h 457200"/>
              <a:gd name="connsiteX4" fmla="*/ 6843712 w 7015162"/>
              <a:gd name="connsiteY4" fmla="*/ 457200 h 457200"/>
              <a:gd name="connsiteX5" fmla="*/ 7015162 w 7015162"/>
              <a:gd name="connsiteY5" fmla="*/ 242887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15162" h="457200">
                <a:moveTo>
                  <a:pt x="0" y="0"/>
                </a:moveTo>
                <a:lnTo>
                  <a:pt x="85725" y="142875"/>
                </a:lnTo>
                <a:lnTo>
                  <a:pt x="2343150" y="142875"/>
                </a:lnTo>
                <a:lnTo>
                  <a:pt x="2671762" y="457200"/>
                </a:lnTo>
                <a:lnTo>
                  <a:pt x="6843712" y="457200"/>
                </a:lnTo>
                <a:lnTo>
                  <a:pt x="7015162" y="242887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79512" y="405334"/>
            <a:ext cx="8784976" cy="57539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Найдите корни, не решая квадратное уравнение:</a:t>
            </a:r>
            <a:endParaRPr lang="ru-RU" sz="2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6" name="Group 85"/>
          <p:cNvGraphicFramePr>
            <a:graphicFrameLocks noGrp="1"/>
          </p:cNvGraphicFramePr>
          <p:nvPr/>
        </p:nvGraphicFramePr>
        <p:xfrm>
          <a:off x="179512" y="1663309"/>
          <a:ext cx="8712646" cy="3853923"/>
        </p:xfrm>
        <a:graphic>
          <a:graphicData uri="http://schemas.openxmlformats.org/drawingml/2006/table">
            <a:tbl>
              <a:tblPr/>
              <a:tblGrid>
                <a:gridCol w="431800"/>
                <a:gridCol w="3096270"/>
                <a:gridCol w="1728192"/>
                <a:gridCol w="1728192"/>
                <a:gridCol w="1728192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Уравнение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ru-RU" sz="3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+х</a:t>
                      </a:r>
                      <a:r>
                        <a:rPr kumimoji="0" lang="ru-RU" sz="3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charset="0"/>
                        </a:rPr>
                        <a:t>х</a:t>
                      </a:r>
                      <a:r>
                        <a:rPr kumimoji="0" lang="ru-RU" sz="32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charset="0"/>
                        </a:rPr>
                        <a:t>1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charset="0"/>
                          <a:sym typeface="Symbol"/>
                        </a:rPr>
                        <a:t>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charset="0"/>
                        </a:rPr>
                        <a:t>х</a:t>
                      </a:r>
                      <a:r>
                        <a:rPr kumimoji="0" lang="ru-RU" sz="32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корни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+ 3х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+2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10х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11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15х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+14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+ 9х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+20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en-US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5х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+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36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= 0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118"/>
          <p:cNvSpPr txBox="1">
            <a:spLocks noChangeArrowheads="1"/>
          </p:cNvSpPr>
          <p:nvPr/>
        </p:nvSpPr>
        <p:spPr bwMode="auto">
          <a:xfrm>
            <a:off x="4296717" y="2505120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B050"/>
                </a:solidFill>
                <a:latin typeface="Bookman Old Style" pitchFamily="18" charset="0"/>
              </a:rPr>
              <a:t>– 3</a:t>
            </a:r>
            <a:endParaRPr lang="ru-RU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8" name="Text Box 121"/>
          <p:cNvSpPr txBox="1">
            <a:spLocks noChangeArrowheads="1"/>
          </p:cNvSpPr>
          <p:nvPr/>
        </p:nvSpPr>
        <p:spPr bwMode="auto">
          <a:xfrm>
            <a:off x="4339580" y="3108314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B050"/>
                </a:solidFill>
                <a:latin typeface="Bookman Old Style" pitchFamily="18" charset="0"/>
              </a:rPr>
              <a:t>10</a:t>
            </a:r>
            <a:endParaRPr lang="ru-RU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9" name="Text Box 124"/>
          <p:cNvSpPr txBox="1">
            <a:spLocks noChangeArrowheads="1"/>
          </p:cNvSpPr>
          <p:nvPr/>
        </p:nvSpPr>
        <p:spPr bwMode="auto">
          <a:xfrm>
            <a:off x="5759674" y="3109136"/>
            <a:ext cx="1080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– 11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0" name="Text Box 125"/>
          <p:cNvSpPr txBox="1">
            <a:spLocks noChangeArrowheads="1"/>
          </p:cNvSpPr>
          <p:nvPr/>
        </p:nvSpPr>
        <p:spPr bwMode="auto">
          <a:xfrm>
            <a:off x="4283968" y="3711508"/>
            <a:ext cx="792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B050"/>
                </a:solidFill>
                <a:latin typeface="Bookman Old Style" pitchFamily="18" charset="0"/>
              </a:rPr>
              <a:t>15</a:t>
            </a:r>
            <a:endParaRPr lang="ru-RU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1" name="Text Box 127"/>
          <p:cNvSpPr txBox="1">
            <a:spLocks noChangeArrowheads="1"/>
          </p:cNvSpPr>
          <p:nvPr/>
        </p:nvSpPr>
        <p:spPr bwMode="auto">
          <a:xfrm>
            <a:off x="5957070" y="3717260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14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2" name="Text Box 129"/>
          <p:cNvSpPr txBox="1">
            <a:spLocks noChangeArrowheads="1"/>
          </p:cNvSpPr>
          <p:nvPr/>
        </p:nvSpPr>
        <p:spPr bwMode="auto">
          <a:xfrm>
            <a:off x="4283968" y="4318810"/>
            <a:ext cx="6223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B050"/>
                </a:solidFill>
                <a:latin typeface="Bookman Old Style" pitchFamily="18" charset="0"/>
              </a:rPr>
              <a:t>–9</a:t>
            </a:r>
            <a:endParaRPr lang="ru-RU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3" name="Text Box 130"/>
          <p:cNvSpPr txBox="1">
            <a:spLocks noChangeArrowheads="1"/>
          </p:cNvSpPr>
          <p:nvPr/>
        </p:nvSpPr>
        <p:spPr bwMode="auto">
          <a:xfrm>
            <a:off x="5945388" y="4321276"/>
            <a:ext cx="7091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20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4" name="Text Box 132"/>
          <p:cNvSpPr txBox="1">
            <a:spLocks noChangeArrowheads="1"/>
          </p:cNvSpPr>
          <p:nvPr/>
        </p:nvSpPr>
        <p:spPr bwMode="auto">
          <a:xfrm>
            <a:off x="4355976" y="4922004"/>
            <a:ext cx="7196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B050"/>
                </a:solidFill>
                <a:latin typeface="Bookman Old Style" pitchFamily="18" charset="0"/>
              </a:rPr>
              <a:t>15</a:t>
            </a:r>
            <a:endParaRPr lang="ru-RU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5" name="Text Box 133"/>
          <p:cNvSpPr txBox="1">
            <a:spLocks noChangeArrowheads="1"/>
          </p:cNvSpPr>
          <p:nvPr/>
        </p:nvSpPr>
        <p:spPr bwMode="auto">
          <a:xfrm>
            <a:off x="5957070" y="4925292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36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6" name="Text Box 137"/>
          <p:cNvSpPr txBox="1">
            <a:spLocks noChangeArrowheads="1"/>
          </p:cNvSpPr>
          <p:nvPr/>
        </p:nvSpPr>
        <p:spPr bwMode="auto">
          <a:xfrm>
            <a:off x="6047794" y="2505120"/>
            <a:ext cx="50435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7" name="Text Box 104"/>
          <p:cNvSpPr txBox="1">
            <a:spLocks noChangeArrowheads="1"/>
          </p:cNvSpPr>
          <p:nvPr/>
        </p:nvSpPr>
        <p:spPr bwMode="auto">
          <a:xfrm>
            <a:off x="7092851" y="2473732"/>
            <a:ext cx="18716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–1 </a:t>
            </a: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–2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18" name="Text Box 105"/>
          <p:cNvSpPr txBox="1">
            <a:spLocks noChangeArrowheads="1"/>
          </p:cNvSpPr>
          <p:nvPr/>
        </p:nvSpPr>
        <p:spPr bwMode="auto">
          <a:xfrm>
            <a:off x="7164313" y="3086827"/>
            <a:ext cx="1728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11 </a:t>
            </a: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 1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19" name="Text Box 106"/>
          <p:cNvSpPr txBox="1">
            <a:spLocks noChangeArrowheads="1"/>
          </p:cNvSpPr>
          <p:nvPr/>
        </p:nvSpPr>
        <p:spPr bwMode="auto">
          <a:xfrm>
            <a:off x="7164573" y="3699922"/>
            <a:ext cx="1728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1 </a:t>
            </a: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14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20" name="Text Box 111"/>
          <p:cNvSpPr txBox="1">
            <a:spLocks noChangeArrowheads="1"/>
          </p:cNvSpPr>
          <p:nvPr/>
        </p:nvSpPr>
        <p:spPr bwMode="auto">
          <a:xfrm>
            <a:off x="7263377" y="4926112"/>
            <a:ext cx="15305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3 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12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21" name="Text Box 114"/>
          <p:cNvSpPr txBox="1">
            <a:spLocks noChangeArrowheads="1"/>
          </p:cNvSpPr>
          <p:nvPr/>
        </p:nvSpPr>
        <p:spPr bwMode="auto">
          <a:xfrm>
            <a:off x="7272554" y="4313017"/>
            <a:ext cx="1512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–5 </a:t>
            </a: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–4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51520" y="405334"/>
            <a:ext cx="8568952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Bookman Old Style" pitchFamily="18" charset="0"/>
              </a:rPr>
              <a:t>Составьте приведенные кв. уравнения, если:</a:t>
            </a:r>
            <a:endParaRPr lang="ru-RU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2132856"/>
            <a:ext cx="4416595" cy="769441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 4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133" y="1412776"/>
            <a:ext cx="49231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1) </a:t>
            </a:r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= 1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и </a:t>
            </a:r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 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−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5</a:t>
            </a:r>
            <a:endParaRPr lang="ru-RU" sz="4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20744" y="3739679"/>
            <a:ext cx="4224233" cy="769441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 6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52885" y="3019599"/>
            <a:ext cx="45849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2) </a:t>
            </a:r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= 2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и </a:t>
            </a:r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 3</a:t>
            </a:r>
            <a:endParaRPr lang="ru-RU" sz="4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52667" y="5467871"/>
            <a:ext cx="5160388" cy="769441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 12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11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23093" y="4747791"/>
            <a:ext cx="56444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3) </a:t>
            </a:r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= 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−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и </a:t>
            </a:r>
            <a:r>
              <a:rPr lang="ru-RU" sz="44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 </a:t>
            </a:r>
            <a:r>
              <a:rPr lang="en-US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−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11</a:t>
            </a:r>
            <a:endParaRPr lang="ru-RU" sz="4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14904" y="1661899"/>
            <a:ext cx="5768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  Какое уравнение называется квадратным?</a:t>
            </a:r>
            <a:endParaRPr lang="ru-RU" sz="2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4904" y="2489991"/>
            <a:ext cx="4309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  Что значит решить уравнение?</a:t>
            </a:r>
            <a:endParaRPr lang="ru-RU" sz="2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4904" y="3318083"/>
            <a:ext cx="629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  Какие виды квадратных уравнений вы знаете?</a:t>
            </a:r>
            <a:endParaRPr lang="ru-RU" sz="2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4904" y="4163420"/>
            <a:ext cx="5976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  Какие квадратные уравнения называется приведенными?</a:t>
            </a:r>
            <a:endParaRPr lang="ru-RU" sz="2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736304" y="405334"/>
            <a:ext cx="3923928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Повторение:</a:t>
            </a:r>
            <a:endParaRPr lang="ru-RU" sz="2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1619672" y="4581128"/>
            <a:ext cx="2520280" cy="576063"/>
          </a:xfr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Подсказка: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11560" y="405334"/>
            <a:ext cx="8280920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Преобразуй уравнения в приведенные:</a:t>
            </a:r>
            <a:endParaRPr lang="ru-RU" sz="2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24089" y="1268760"/>
            <a:ext cx="45961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4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87936" y="2092400"/>
            <a:ext cx="55322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18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6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2916040"/>
            <a:ext cx="51603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4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16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54683" y="3739679"/>
            <a:ext cx="4065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4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 bwMode="auto">
          <a:xfrm>
            <a:off x="2627784" y="5301209"/>
            <a:ext cx="6048672" cy="1008111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разделить все члены уравнения на старший коэффициент.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4" y="2199023"/>
            <a:ext cx="88582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Теорема Виета</a:t>
            </a:r>
            <a:r>
              <a:rPr lang="ru-RU" sz="48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48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18.01.2019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25" name="Group 85"/>
          <p:cNvGraphicFramePr>
            <a:graphicFrameLocks noGrp="1"/>
          </p:cNvGraphicFramePr>
          <p:nvPr/>
        </p:nvGraphicFramePr>
        <p:xfrm>
          <a:off x="179512" y="978949"/>
          <a:ext cx="8712646" cy="4466275"/>
        </p:xfrm>
        <a:graphic>
          <a:graphicData uri="http://schemas.openxmlformats.org/drawingml/2006/table">
            <a:tbl>
              <a:tblPr/>
              <a:tblGrid>
                <a:gridCol w="431800"/>
                <a:gridCol w="3096270"/>
                <a:gridCol w="1872208"/>
                <a:gridCol w="1296144"/>
                <a:gridCol w="2016224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Уравнение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Корни уравнения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Сумма корней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Произведение корней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–12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х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12х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45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у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+ 8у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+15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у</a:t>
                      </a:r>
                      <a:r>
                        <a:rPr kumimoji="0" lang="ru-RU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5у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+6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z</a:t>
                      </a:r>
                      <a:r>
                        <a:rPr kumimoji="0" lang="en-US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10z +21 = 0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2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z</a:t>
                      </a:r>
                      <a:r>
                        <a:rPr kumimoji="0" lang="en-US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3z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–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10 = 0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224" name="Text Box 104"/>
          <p:cNvSpPr txBox="1">
            <a:spLocks noChangeArrowheads="1"/>
          </p:cNvSpPr>
          <p:nvPr/>
        </p:nvSpPr>
        <p:spPr bwMode="auto">
          <a:xfrm>
            <a:off x="3744218" y="1896559"/>
            <a:ext cx="17275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3 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 4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5225" name="Text Box 105"/>
          <p:cNvSpPr txBox="1">
            <a:spLocks noChangeArrowheads="1"/>
          </p:cNvSpPr>
          <p:nvPr/>
        </p:nvSpPr>
        <p:spPr bwMode="auto">
          <a:xfrm>
            <a:off x="3743648" y="2491734"/>
            <a:ext cx="1728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15 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 3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5226" name="Text Box 106"/>
          <p:cNvSpPr txBox="1">
            <a:spLocks noChangeArrowheads="1"/>
          </p:cNvSpPr>
          <p:nvPr/>
        </p:nvSpPr>
        <p:spPr bwMode="auto">
          <a:xfrm>
            <a:off x="3743908" y="3086909"/>
            <a:ext cx="1728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 3 </a:t>
            </a: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и –5</a:t>
            </a:r>
          </a:p>
        </p:txBody>
      </p:sp>
      <p:sp>
        <p:nvSpPr>
          <p:cNvPr id="5231" name="Text Box 111"/>
          <p:cNvSpPr txBox="1">
            <a:spLocks noChangeArrowheads="1"/>
          </p:cNvSpPr>
          <p:nvPr/>
        </p:nvSpPr>
        <p:spPr bwMode="auto">
          <a:xfrm>
            <a:off x="3941254" y="4277259"/>
            <a:ext cx="1333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3 и 7</a:t>
            </a:r>
          </a:p>
        </p:txBody>
      </p:sp>
      <p:sp>
        <p:nvSpPr>
          <p:cNvPr id="5234" name="Text Box 114"/>
          <p:cNvSpPr txBox="1">
            <a:spLocks noChangeArrowheads="1"/>
          </p:cNvSpPr>
          <p:nvPr/>
        </p:nvSpPr>
        <p:spPr bwMode="auto">
          <a:xfrm>
            <a:off x="3959610" y="3682084"/>
            <a:ext cx="12967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2 и 3</a:t>
            </a:r>
          </a:p>
        </p:txBody>
      </p:sp>
      <p:sp>
        <p:nvSpPr>
          <p:cNvPr id="5236" name="Text Box 116"/>
          <p:cNvSpPr txBox="1">
            <a:spLocks noChangeArrowheads="1"/>
          </p:cNvSpPr>
          <p:nvPr/>
        </p:nvSpPr>
        <p:spPr bwMode="auto">
          <a:xfrm>
            <a:off x="3851598" y="4868324"/>
            <a:ext cx="15128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latin typeface="Bookman Old Style" pitchFamily="18" charset="0"/>
              </a:rPr>
              <a:t>5 и </a:t>
            </a:r>
            <a:r>
              <a:rPr lang="ru-RU" sz="2800" b="1" dirty="0" smtClean="0">
                <a:solidFill>
                  <a:srgbClr val="FF3300"/>
                </a:solidFill>
                <a:latin typeface="Bookman Old Style" pitchFamily="18" charset="0"/>
              </a:rPr>
              <a:t>– 2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5238" name="Text Box 118"/>
          <p:cNvSpPr txBox="1">
            <a:spLocks noChangeArrowheads="1"/>
          </p:cNvSpPr>
          <p:nvPr/>
        </p:nvSpPr>
        <p:spPr bwMode="auto">
          <a:xfrm>
            <a:off x="5737273" y="1844137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latin typeface="Bookman Old Style" pitchFamily="18" charset="0"/>
              </a:rPr>
              <a:t>– 1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5241" name="Text Box 121"/>
          <p:cNvSpPr txBox="1">
            <a:spLocks noChangeArrowheads="1"/>
          </p:cNvSpPr>
          <p:nvPr/>
        </p:nvSpPr>
        <p:spPr bwMode="auto">
          <a:xfrm>
            <a:off x="5780136" y="2447331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Bookman Old Style" pitchFamily="18" charset="0"/>
              </a:rPr>
              <a:t>12</a:t>
            </a:r>
          </a:p>
        </p:txBody>
      </p:sp>
      <p:sp>
        <p:nvSpPr>
          <p:cNvPr id="5244" name="Text Box 124"/>
          <p:cNvSpPr txBox="1">
            <a:spLocks noChangeArrowheads="1"/>
          </p:cNvSpPr>
          <p:nvPr/>
        </p:nvSpPr>
        <p:spPr bwMode="auto">
          <a:xfrm>
            <a:off x="7236073" y="2448153"/>
            <a:ext cx="1080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6600"/>
                </a:solidFill>
                <a:latin typeface="Bookman Old Style" pitchFamily="18" charset="0"/>
              </a:rPr>
              <a:t>– 45</a:t>
            </a:r>
            <a:endParaRPr lang="ru-RU" sz="2800" b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5245" name="Text Box 125"/>
          <p:cNvSpPr txBox="1">
            <a:spLocks noChangeArrowheads="1"/>
          </p:cNvSpPr>
          <p:nvPr/>
        </p:nvSpPr>
        <p:spPr bwMode="auto">
          <a:xfrm>
            <a:off x="5724524" y="3050525"/>
            <a:ext cx="8636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latin typeface="Bookman Old Style" pitchFamily="18" charset="0"/>
              </a:rPr>
              <a:t>– 8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5247" name="Text Box 127"/>
          <p:cNvSpPr txBox="1">
            <a:spLocks noChangeArrowheads="1"/>
          </p:cNvSpPr>
          <p:nvPr/>
        </p:nvSpPr>
        <p:spPr bwMode="auto">
          <a:xfrm>
            <a:off x="7433469" y="3056277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6600"/>
                </a:solidFill>
                <a:latin typeface="Bookman Old Style" pitchFamily="18" charset="0"/>
              </a:rPr>
              <a:t>15</a:t>
            </a:r>
          </a:p>
        </p:txBody>
      </p:sp>
      <p:sp>
        <p:nvSpPr>
          <p:cNvPr id="5249" name="Text Box 129"/>
          <p:cNvSpPr txBox="1">
            <a:spLocks noChangeArrowheads="1"/>
          </p:cNvSpPr>
          <p:nvPr/>
        </p:nvSpPr>
        <p:spPr bwMode="auto">
          <a:xfrm>
            <a:off x="5965873" y="3657827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Bookman Old Style" pitchFamily="18" charset="0"/>
              </a:rPr>
              <a:t>5</a:t>
            </a:r>
          </a:p>
        </p:txBody>
      </p:sp>
      <p:sp>
        <p:nvSpPr>
          <p:cNvPr id="5250" name="Text Box 130"/>
          <p:cNvSpPr txBox="1">
            <a:spLocks noChangeArrowheads="1"/>
          </p:cNvSpPr>
          <p:nvPr/>
        </p:nvSpPr>
        <p:spPr bwMode="auto">
          <a:xfrm>
            <a:off x="7463632" y="3660293"/>
            <a:ext cx="625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6600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5252" name="Text Box 132"/>
          <p:cNvSpPr txBox="1">
            <a:spLocks noChangeArrowheads="1"/>
          </p:cNvSpPr>
          <p:nvPr/>
        </p:nvSpPr>
        <p:spPr bwMode="auto">
          <a:xfrm>
            <a:off x="5796532" y="4261021"/>
            <a:ext cx="7196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Bookman Old Style" pitchFamily="18" charset="0"/>
              </a:rPr>
              <a:t>10</a:t>
            </a:r>
          </a:p>
        </p:txBody>
      </p:sp>
      <p:sp>
        <p:nvSpPr>
          <p:cNvPr id="5253" name="Text Box 133"/>
          <p:cNvSpPr txBox="1">
            <a:spLocks noChangeArrowheads="1"/>
          </p:cNvSpPr>
          <p:nvPr/>
        </p:nvSpPr>
        <p:spPr bwMode="auto">
          <a:xfrm>
            <a:off x="7433469" y="4264309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6600"/>
                </a:solidFill>
                <a:latin typeface="Bookman Old Style" pitchFamily="18" charset="0"/>
              </a:rPr>
              <a:t>21</a:t>
            </a:r>
          </a:p>
        </p:txBody>
      </p:sp>
      <p:sp>
        <p:nvSpPr>
          <p:cNvPr id="5254" name="Text Box 134"/>
          <p:cNvSpPr txBox="1">
            <a:spLocks noChangeArrowheads="1"/>
          </p:cNvSpPr>
          <p:nvPr/>
        </p:nvSpPr>
        <p:spPr bwMode="auto">
          <a:xfrm>
            <a:off x="6003973" y="4868324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Bookman Old Style" pitchFamily="18" charset="0"/>
              </a:rPr>
              <a:t>3</a:t>
            </a:r>
          </a:p>
        </p:txBody>
      </p:sp>
      <p:sp>
        <p:nvSpPr>
          <p:cNvPr id="5255" name="Text Box 135"/>
          <p:cNvSpPr txBox="1">
            <a:spLocks noChangeArrowheads="1"/>
          </p:cNvSpPr>
          <p:nvPr/>
        </p:nvSpPr>
        <p:spPr bwMode="auto">
          <a:xfrm>
            <a:off x="7272078" y="4868324"/>
            <a:ext cx="10085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6600"/>
                </a:solidFill>
                <a:latin typeface="Bookman Old Style" pitchFamily="18" charset="0"/>
              </a:rPr>
              <a:t>– 10</a:t>
            </a:r>
            <a:endParaRPr lang="ru-RU" sz="2800" b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5257" name="Text Box 137"/>
          <p:cNvSpPr txBox="1">
            <a:spLocks noChangeArrowheads="1"/>
          </p:cNvSpPr>
          <p:nvPr/>
        </p:nvSpPr>
        <p:spPr bwMode="auto">
          <a:xfrm>
            <a:off x="7164388" y="1844137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6600"/>
                </a:solidFill>
                <a:latin typeface="Bookman Old Style" pitchFamily="18" charset="0"/>
              </a:rPr>
              <a:t>– 12</a:t>
            </a:r>
            <a:endParaRPr lang="ru-RU" sz="2800" b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51520" y="5589240"/>
            <a:ext cx="8424936" cy="108012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spcBef>
                <a:spcPts val="0"/>
              </a:spcBef>
            </a:pP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Найдите связь между коэффициентами а, </a:t>
            </a:r>
            <a:r>
              <a:rPr lang="ru-RU" sz="2200" b="1" dirty="0" err="1" smtClean="0">
                <a:solidFill>
                  <a:srgbClr val="000099"/>
                </a:solidFill>
                <a:latin typeface="Bookman Old Style" pitchFamily="18" charset="0"/>
              </a:rPr>
              <a:t>b</a:t>
            </a: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, с, </a:t>
            </a:r>
          </a:p>
          <a:p>
            <a:pPr algn="ctr">
              <a:spcBef>
                <a:spcPts val="0"/>
              </a:spcBef>
            </a:pP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суммой и произведением корней квадратного</a:t>
            </a:r>
          </a:p>
          <a:p>
            <a:pPr algn="ctr">
              <a:spcBef>
                <a:spcPts val="0"/>
              </a:spcBef>
            </a:pPr>
            <a:r>
              <a:rPr lang="ru-RU" sz="2200" b="1" dirty="0" smtClean="0">
                <a:solidFill>
                  <a:srgbClr val="000099"/>
                </a:solidFill>
                <a:latin typeface="Bookman Old Style" pitchFamily="18" charset="0"/>
              </a:rPr>
              <a:t> уравнения. Сделайте вывод.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" grpId="0" autoUpdateAnimBg="0"/>
      <p:bldP spid="5225" grpId="0" autoUpdateAnimBg="0"/>
      <p:bldP spid="5226" grpId="0" autoUpdateAnimBg="0"/>
      <p:bldP spid="5231" grpId="0" autoUpdateAnimBg="0"/>
      <p:bldP spid="5234" grpId="0" autoUpdateAnimBg="0"/>
      <p:bldP spid="5236" grpId="0" autoUpdateAnimBg="0"/>
      <p:bldP spid="5238" grpId="0" autoUpdateAnimBg="0"/>
      <p:bldP spid="5241" grpId="0" autoUpdateAnimBg="0"/>
      <p:bldP spid="5244" grpId="0" autoUpdateAnimBg="0"/>
      <p:bldP spid="5245" grpId="0" autoUpdateAnimBg="0"/>
      <p:bldP spid="5247" grpId="0" autoUpdateAnimBg="0"/>
      <p:bldP spid="5249" grpId="0" autoUpdateAnimBg="0"/>
      <p:bldP spid="5250" grpId="0" autoUpdateAnimBg="0"/>
      <p:bldP spid="5252" grpId="0" autoUpdateAnimBg="0"/>
      <p:bldP spid="5253" grpId="0" autoUpdateAnimBg="0"/>
      <p:bldP spid="5254" grpId="0" autoUpdateAnimBg="0"/>
      <p:bldP spid="5255" grpId="0" autoUpdateAnimBg="0"/>
      <p:bldP spid="5257" grpId="0" autoUpdateAnimBg="0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23528" y="855191"/>
            <a:ext cx="820891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00CC"/>
                </a:solidFill>
                <a:latin typeface="Bookman Old Style" pitchFamily="18" charset="0"/>
              </a:rPr>
              <a:t>Как связаны между собой </a:t>
            </a:r>
            <a:r>
              <a:rPr lang="ru-RU" sz="2600" b="1" dirty="0">
                <a:solidFill>
                  <a:srgbClr val="C00000"/>
                </a:solidFill>
                <a:latin typeface="Bookman Old Style" pitchFamily="18" charset="0"/>
              </a:rPr>
              <a:t>корни</a:t>
            </a:r>
            <a:r>
              <a:rPr lang="ru-RU" sz="2600" b="1" dirty="0">
                <a:solidFill>
                  <a:srgbClr val="0000CC"/>
                </a:solidFill>
                <a:latin typeface="Bookman Old Style" pitchFamily="18" charset="0"/>
              </a:rPr>
              <a:t> </a:t>
            </a:r>
            <a:r>
              <a:rPr lang="ru-RU" sz="2600" b="1" dirty="0" smtClean="0">
                <a:solidFill>
                  <a:srgbClr val="0000CC"/>
                </a:solidFill>
                <a:latin typeface="Bookman Old Style" pitchFamily="18" charset="0"/>
              </a:rPr>
              <a:t>приведенного квадратного уравнения  </a:t>
            </a:r>
            <a:r>
              <a:rPr lang="ru-RU" sz="2600" b="1" dirty="0">
                <a:solidFill>
                  <a:srgbClr val="0000CC"/>
                </a:solidFill>
                <a:latin typeface="Bookman Old Style" pitchFamily="18" charset="0"/>
              </a:rPr>
              <a:t>	</a:t>
            </a:r>
            <a:endParaRPr lang="en-US" sz="2600" b="1" dirty="0">
              <a:latin typeface="Bookman Old Style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619672" y="3501008"/>
            <a:ext cx="705678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99"/>
                </a:solidFill>
                <a:latin typeface="Bookman Old Style" pitchFamily="18" charset="0"/>
              </a:rPr>
              <a:t>Ответ </a:t>
            </a:r>
            <a:r>
              <a:rPr lang="ru-RU" sz="2600" b="1" dirty="0">
                <a:solidFill>
                  <a:srgbClr val="000099"/>
                </a:solidFill>
                <a:latin typeface="Bookman Old Style" pitchFamily="18" charset="0"/>
              </a:rPr>
              <a:t>на этот вопрос  дает теорема, которая носит имя «отца алгебры», французского математика Ф.Виета, которую мы будем сегодня изучать</a:t>
            </a:r>
            <a:r>
              <a:rPr lang="ru-RU" sz="2600" b="1" dirty="0">
                <a:latin typeface="Bookman Old Style" pitchFamily="18" charset="0"/>
              </a:rPr>
              <a:t>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74836" y="1813942"/>
            <a:ext cx="4413388" cy="769441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p</a:t>
            </a: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q = 0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03848" y="2522988"/>
            <a:ext cx="5544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CC"/>
                </a:solidFill>
                <a:latin typeface="Bookman Old Style" pitchFamily="18" charset="0"/>
              </a:rPr>
              <a:t>и </a:t>
            </a:r>
            <a:r>
              <a:rPr lang="ru-RU" sz="2600" b="1" dirty="0">
                <a:solidFill>
                  <a:srgbClr val="0000CC"/>
                </a:solidFill>
                <a:latin typeface="Bookman Old Style" pitchFamily="18" charset="0"/>
              </a:rPr>
              <a:t>его коэффициенты </a:t>
            </a:r>
            <a:r>
              <a:rPr lang="en-US" sz="3200" b="1" dirty="0">
                <a:solidFill>
                  <a:srgbClr val="C00000"/>
                </a:solidFill>
                <a:latin typeface="Bookman Old Style" pitchFamily="18" charset="0"/>
              </a:rPr>
              <a:t>p</a:t>
            </a:r>
            <a:r>
              <a:rPr lang="ru-RU" sz="2600" b="1" dirty="0">
                <a:solidFill>
                  <a:srgbClr val="0000CC"/>
                </a:solidFill>
                <a:latin typeface="Bookman Old Style" pitchFamily="18" charset="0"/>
              </a:rPr>
              <a:t> и </a:t>
            </a:r>
            <a:r>
              <a:rPr lang="en-US" sz="3200" b="1" dirty="0">
                <a:solidFill>
                  <a:srgbClr val="C00000"/>
                </a:solidFill>
                <a:latin typeface="Bookman Old Style" pitchFamily="18" charset="0"/>
              </a:rPr>
              <a:t>q</a:t>
            </a:r>
            <a:r>
              <a:rPr lang="ru-RU" sz="2600" b="1" dirty="0">
                <a:solidFill>
                  <a:srgbClr val="0000CC"/>
                </a:solidFill>
                <a:latin typeface="Bookman Old Style" pitchFamily="18" charset="0"/>
              </a:rPr>
              <a:t>?</a:t>
            </a:r>
            <a:r>
              <a:rPr lang="ru-RU" sz="2600" b="1" dirty="0">
                <a:latin typeface="Bookman Old Style" pitchFamily="18" charset="0"/>
              </a:rPr>
              <a:t> </a:t>
            </a:r>
            <a:endParaRPr lang="en-US" sz="2600" b="1" dirty="0">
              <a:latin typeface="Bookman Old Style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75856" y="5589240"/>
            <a:ext cx="532859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latin typeface="Bookman Old Style" pitchFamily="18" charset="0"/>
              </a:rPr>
              <a:t>Знаменитая </a:t>
            </a:r>
            <a:r>
              <a:rPr lang="ru-RU" sz="2600" b="1" dirty="0">
                <a:latin typeface="Bookman Old Style" pitchFamily="18" charset="0"/>
              </a:rPr>
              <a:t>теорема была обнародована в 1591 году.</a:t>
            </a:r>
            <a:endParaRPr lang="en-US" sz="26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8" grpId="0"/>
      <p:bldP spid="9" grpId="0" animBg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000">
              <a:latin typeface="Bookman Old Style" pitchFamily="18" charset="0"/>
            </a:endParaRPr>
          </a:p>
        </p:txBody>
      </p:sp>
      <p:pic>
        <p:nvPicPr>
          <p:cNvPr id="11271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2530624" cy="3737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467544" y="4509120"/>
            <a:ext cx="2492896" cy="523220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1540 – 1603</a:t>
            </a:r>
            <a:endParaRPr lang="ru-RU" sz="2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131840" y="1548075"/>
            <a:ext cx="547260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CC"/>
                </a:solidFill>
                <a:latin typeface="Bookman Old Style" pitchFamily="18" charset="0"/>
              </a:rPr>
              <a:t>Французский </a:t>
            </a:r>
            <a:r>
              <a:rPr lang="ru-RU" sz="2800" b="1" i="1" dirty="0" smtClean="0">
                <a:solidFill>
                  <a:srgbClr val="0000CC"/>
                </a:solidFill>
                <a:latin typeface="Bookman Old Style" pitchFamily="18" charset="0"/>
              </a:rPr>
              <a:t>математик</a:t>
            </a:r>
            <a:r>
              <a:rPr lang="en-US" sz="2800" b="1" i="1" dirty="0" smtClean="0">
                <a:solidFill>
                  <a:srgbClr val="0000CC"/>
                </a:solidFill>
                <a:latin typeface="Bookman Old Style" pitchFamily="18" charset="0"/>
              </a:rPr>
              <a:t> XVI </a:t>
            </a:r>
            <a:r>
              <a:rPr lang="ru-RU" sz="2800" b="1" i="1" dirty="0" smtClean="0">
                <a:solidFill>
                  <a:srgbClr val="0000CC"/>
                </a:solidFill>
                <a:latin typeface="Bookman Old Style" pitchFamily="18" charset="0"/>
              </a:rPr>
              <a:t>века, </a:t>
            </a:r>
            <a:r>
              <a:rPr lang="ru-RU" sz="2800" b="1" i="1" dirty="0">
                <a:solidFill>
                  <a:srgbClr val="0000CC"/>
                </a:solidFill>
                <a:latin typeface="Bookman Old Style" pitchFamily="18" charset="0"/>
              </a:rPr>
              <a:t>ввел систему алгебраических символов, разработал основы элементарной алгебры. Он был одним из первых, кто числа стал обозначать буквами, что существенно развило теорию уравнений.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923928" y="476672"/>
            <a:ext cx="3923928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Bookman Old Style" pitchFamily="18" charset="0"/>
              </a:rPr>
              <a:t>Франсуа Виет:</a:t>
            </a:r>
            <a:endParaRPr lang="ru-RU" sz="3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059833" y="1549236"/>
            <a:ext cx="568863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Bookman Old Style" pitchFamily="18" charset="0"/>
              </a:rPr>
              <a:t>Он </a:t>
            </a:r>
            <a:r>
              <a:rPr lang="ru-RU" sz="2800" b="1" i="1" dirty="0">
                <a:latin typeface="Bookman Old Style" pitchFamily="18" charset="0"/>
              </a:rPr>
              <a:t>был адвокатом, позднее – советником французских королей Генриха </a:t>
            </a:r>
            <a:r>
              <a:rPr lang="en-US" sz="2800" b="1" i="1" dirty="0">
                <a:latin typeface="Bookman Old Style" pitchFamily="18" charset="0"/>
              </a:rPr>
              <a:t>III</a:t>
            </a:r>
            <a:r>
              <a:rPr lang="ru-RU" sz="2800" b="1" i="1" dirty="0">
                <a:latin typeface="Bookman Old Style" pitchFamily="18" charset="0"/>
              </a:rPr>
              <a:t> и Генриха </a:t>
            </a:r>
            <a:r>
              <a:rPr lang="en-US" sz="2800" b="1" i="1" dirty="0">
                <a:latin typeface="Bookman Old Style" pitchFamily="18" charset="0"/>
              </a:rPr>
              <a:t>II</a:t>
            </a:r>
            <a:r>
              <a:rPr lang="ru-RU" sz="2800" b="1" i="1" dirty="0">
                <a:latin typeface="Bookman Old Style" pitchFamily="18" charset="0"/>
              </a:rPr>
              <a:t>.</a:t>
            </a:r>
          </a:p>
          <a:p>
            <a:pPr algn="ctr"/>
            <a:r>
              <a:rPr lang="ru-RU" sz="2800" b="1" i="1" dirty="0">
                <a:latin typeface="Bookman Old Style" pitchFamily="18" charset="0"/>
              </a:rPr>
              <a:t> Однажды он сумел расшифровать очень сложное испанское письмо, перехваченное французами. Инквизиция чуть не сожгла его на костре, обвинив в сговоре с дьяволом</a:t>
            </a:r>
            <a:r>
              <a:rPr lang="ru-RU" sz="2800" b="1" i="1" dirty="0" smtClean="0">
                <a:latin typeface="Bookman Old Style" pitchFamily="18" charset="0"/>
              </a:rPr>
              <a:t>.</a:t>
            </a:r>
            <a:endParaRPr lang="ru-RU" sz="28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utoUpdateAnimBg="0"/>
      <p:bldP spid="1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67544" y="1124744"/>
            <a:ext cx="8064895" cy="892552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Если</a:t>
            </a:r>
            <a:r>
              <a:rPr lang="ru-RU" sz="2600" b="1" i="1" dirty="0" smtClean="0"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600" b="1" i="1" baseline="-25000" dirty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r>
              <a:rPr lang="ru-RU" sz="2600" b="1" i="1" dirty="0">
                <a:latin typeface="Bookman Old Style" pitchFamily="18" charset="0"/>
              </a:rPr>
              <a:t>  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и</a:t>
            </a:r>
            <a:r>
              <a:rPr lang="ru-RU" sz="2600" b="1" i="1" dirty="0">
                <a:latin typeface="Bookman Old Style" pitchFamily="18" charset="0"/>
              </a:rPr>
              <a:t>  </a:t>
            </a:r>
            <a:r>
              <a:rPr lang="ru-RU" sz="2600" b="1" i="1" dirty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600" b="1" i="1" baseline="-25000" dirty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2600" b="1" i="1" dirty="0"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корни приведённого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квадратного 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	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уравнения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879475" y="3305299"/>
            <a:ext cx="7580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ru-RU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7544" y="476672"/>
            <a:ext cx="4176464" cy="50405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Теорема Виета</a:t>
            </a:r>
            <a:endParaRPr lang="ru-RU" sz="2800" b="1" i="1" kern="0" dirty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80112" y="1414517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+</a:t>
            </a:r>
            <a:r>
              <a:rPr lang="en-US" sz="3600" b="1" i="1" dirty="0" err="1" smtClean="0">
                <a:solidFill>
                  <a:srgbClr val="990099"/>
                </a:solidFill>
                <a:latin typeface="Bookman Old Style" pitchFamily="18" charset="0"/>
              </a:rPr>
              <a:t>p</a:t>
            </a:r>
            <a:r>
              <a:rPr lang="en-US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x+</a:t>
            </a:r>
            <a:r>
              <a:rPr lang="en-US" sz="3600" b="1" i="1" dirty="0" err="1" smtClean="0">
                <a:solidFill>
                  <a:srgbClr val="CC0000"/>
                </a:solidFill>
                <a:latin typeface="Bookman Old Style" pitchFamily="18" charset="0"/>
              </a:rPr>
              <a:t>q</a:t>
            </a:r>
            <a:r>
              <a:rPr lang="en-US" sz="3600" b="1" i="1" dirty="0" smtClean="0">
                <a:solidFill>
                  <a:srgbClr val="0033CC"/>
                </a:solidFill>
                <a:latin typeface="Bookman Old Style" pitchFamily="18" charset="0"/>
              </a:rPr>
              <a:t> </a:t>
            </a:r>
            <a:r>
              <a:rPr lang="en-US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=0</a:t>
            </a: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</a:rPr>
              <a:t>  </a:t>
            </a:r>
            <a:endParaRPr lang="ru-RU" sz="3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411760" y="2207766"/>
            <a:ext cx="6336704" cy="1077218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Тогда сумма корней равна </a:t>
            </a:r>
            <a:r>
              <a:rPr lang="en-US" sz="3200" b="1" i="1" dirty="0" smtClean="0">
                <a:solidFill>
                  <a:srgbClr val="990099"/>
                </a:solidFill>
                <a:latin typeface="Bookman Old Style" pitchFamily="18" charset="0"/>
              </a:rPr>
              <a:t>– p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, а произведение корней равно </a:t>
            </a:r>
            <a:r>
              <a:rPr lang="en-US" sz="3200" b="1" i="1" dirty="0" smtClean="0">
                <a:solidFill>
                  <a:srgbClr val="CC0000"/>
                </a:solidFill>
                <a:latin typeface="Bookman Old Style" pitchFamily="18" charset="0"/>
              </a:rPr>
              <a:t>q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: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4932040" y="3356992"/>
            <a:ext cx="3888432" cy="1296144"/>
            <a:chOff x="4932040" y="4509120"/>
            <a:chExt cx="3888432" cy="1296144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220072" y="4509120"/>
              <a:ext cx="3600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 dirty="0" smtClean="0">
                  <a:solidFill>
                    <a:srgbClr val="000099"/>
                  </a:solidFill>
                  <a:latin typeface="Bookman Old Style" pitchFamily="18" charset="0"/>
                </a:rPr>
                <a:t>x</a:t>
              </a:r>
              <a:r>
                <a:rPr lang="en-US" sz="3600" b="1" i="1" baseline="-25000" dirty="0" smtClean="0">
                  <a:solidFill>
                    <a:srgbClr val="000099"/>
                  </a:solidFill>
                  <a:latin typeface="Bookman Old Style" pitchFamily="18" charset="0"/>
                </a:rPr>
                <a:t>1</a:t>
              </a:r>
              <a:r>
                <a:rPr lang="en-US" sz="3600" b="1" i="1" dirty="0" smtClean="0">
                  <a:solidFill>
                    <a:srgbClr val="000099"/>
                  </a:solidFill>
                  <a:latin typeface="Bookman Old Style" pitchFamily="18" charset="0"/>
                </a:rPr>
                <a:t> </a:t>
              </a:r>
              <a:r>
                <a:rPr lang="en-US" sz="3600" b="1" i="1" dirty="0">
                  <a:solidFill>
                    <a:srgbClr val="000099"/>
                  </a:solidFill>
                  <a:latin typeface="Bookman Old Style" pitchFamily="18" charset="0"/>
                </a:rPr>
                <a:t>+ x</a:t>
              </a:r>
              <a:r>
                <a:rPr lang="en-US" sz="3600" b="1" i="1" baseline="-25000" dirty="0">
                  <a:solidFill>
                    <a:srgbClr val="000099"/>
                  </a:solidFill>
                  <a:latin typeface="Bookman Old Style" pitchFamily="18" charset="0"/>
                </a:rPr>
                <a:t>2</a:t>
              </a:r>
              <a:r>
                <a:rPr lang="en-US" sz="3600" b="1" i="1" dirty="0">
                  <a:solidFill>
                    <a:srgbClr val="000099"/>
                  </a:solidFill>
                  <a:latin typeface="Bookman Old Style" pitchFamily="18" charset="0"/>
                </a:rPr>
                <a:t> = </a:t>
              </a:r>
              <a:r>
                <a:rPr lang="en-US" sz="3600" b="1" i="1" dirty="0" smtClean="0">
                  <a:solidFill>
                    <a:srgbClr val="990099"/>
                  </a:solidFill>
                  <a:latin typeface="Bookman Old Style" pitchFamily="18" charset="0"/>
                </a:rPr>
                <a:t>– </a:t>
              </a:r>
              <a:r>
                <a:rPr lang="en-US" sz="3600" b="1" i="1" dirty="0">
                  <a:solidFill>
                    <a:srgbClr val="990099"/>
                  </a:solidFill>
                  <a:latin typeface="Bookman Old Style" pitchFamily="18" charset="0"/>
                </a:rPr>
                <a:t>p</a:t>
              </a:r>
              <a:r>
                <a:rPr lang="ru-RU" sz="3600" b="1" i="1" dirty="0" smtClean="0">
                  <a:latin typeface="Bookman Old Style" pitchFamily="18" charset="0"/>
                </a:rPr>
                <a:t>,</a:t>
              </a:r>
              <a:endParaRPr lang="ru-RU" sz="3600" b="1" dirty="0">
                <a:latin typeface="Bookman Old Style" pitchFamily="18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5292080" y="5085184"/>
              <a:ext cx="297033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 dirty="0" smtClean="0">
                  <a:solidFill>
                    <a:srgbClr val="000099"/>
                  </a:solidFill>
                  <a:latin typeface="Bookman Old Style" pitchFamily="18" charset="0"/>
                </a:rPr>
                <a:t>x</a:t>
              </a:r>
              <a:r>
                <a:rPr lang="en-US" sz="3600" b="1" i="1" baseline="-25000" dirty="0" smtClean="0">
                  <a:solidFill>
                    <a:srgbClr val="000099"/>
                  </a:solidFill>
                  <a:latin typeface="Bookman Old Style" pitchFamily="18" charset="0"/>
                </a:rPr>
                <a:t>1</a:t>
              </a:r>
              <a:r>
                <a:rPr lang="en-US" sz="3600" b="1" i="1" dirty="0" smtClean="0">
                  <a:solidFill>
                    <a:srgbClr val="000099"/>
                  </a:solidFill>
                  <a:latin typeface="Bookman Old Style" pitchFamily="18" charset="0"/>
                </a:rPr>
                <a:t> </a:t>
              </a:r>
              <a:r>
                <a:rPr lang="en-US" sz="3600" b="1" i="1" dirty="0" smtClean="0">
                  <a:solidFill>
                    <a:srgbClr val="000099"/>
                  </a:solidFill>
                  <a:latin typeface="Bookman Old Style" pitchFamily="18" charset="0"/>
                  <a:sym typeface="Symbol"/>
                </a:rPr>
                <a:t></a:t>
              </a:r>
              <a:r>
                <a:rPr lang="ru-RU" sz="3600" b="1" i="1" dirty="0" smtClean="0">
                  <a:solidFill>
                    <a:srgbClr val="000099"/>
                  </a:solidFill>
                  <a:latin typeface="Bookman Old Style" pitchFamily="18" charset="0"/>
                  <a:sym typeface="Symbol"/>
                </a:rPr>
                <a:t> </a:t>
              </a:r>
              <a:r>
                <a:rPr lang="en-US" sz="3600" b="1" i="1" dirty="0" smtClean="0">
                  <a:solidFill>
                    <a:srgbClr val="000099"/>
                  </a:solidFill>
                  <a:latin typeface="Bookman Old Style" pitchFamily="18" charset="0"/>
                </a:rPr>
                <a:t>x</a:t>
              </a:r>
              <a:r>
                <a:rPr lang="en-US" sz="3600" b="1" i="1" baseline="-25000" dirty="0" smtClean="0">
                  <a:solidFill>
                    <a:srgbClr val="000099"/>
                  </a:solidFill>
                  <a:latin typeface="Bookman Old Style" pitchFamily="18" charset="0"/>
                </a:rPr>
                <a:t>2</a:t>
              </a:r>
              <a:r>
                <a:rPr lang="en-US" sz="3600" b="1" i="1" dirty="0" smtClean="0">
                  <a:solidFill>
                    <a:srgbClr val="000099"/>
                  </a:solidFill>
                  <a:latin typeface="Bookman Old Style" pitchFamily="18" charset="0"/>
                </a:rPr>
                <a:t> </a:t>
              </a:r>
              <a:r>
                <a:rPr lang="en-US" sz="3600" b="1" i="1" dirty="0">
                  <a:solidFill>
                    <a:srgbClr val="000099"/>
                  </a:solidFill>
                  <a:latin typeface="Bookman Old Style" pitchFamily="18" charset="0"/>
                </a:rPr>
                <a:t>= </a:t>
              </a:r>
              <a:r>
                <a:rPr lang="en-US" sz="3600" b="1" i="1" dirty="0">
                  <a:solidFill>
                    <a:srgbClr val="CC0000"/>
                  </a:solidFill>
                  <a:latin typeface="Bookman Old Style" pitchFamily="18" charset="0"/>
                </a:rPr>
                <a:t>q</a:t>
              </a:r>
              <a:r>
                <a:rPr lang="en-US" sz="3600" b="1" dirty="0" smtClean="0">
                  <a:latin typeface="Bookman Old Style" pitchFamily="18" charset="0"/>
                </a:rPr>
                <a:t>.</a:t>
              </a:r>
              <a:endParaRPr lang="ru-RU" sz="3600" b="1" dirty="0">
                <a:latin typeface="Bookman Old Style" pitchFamily="18" charset="0"/>
              </a:endParaRPr>
            </a:p>
          </p:txBody>
        </p:sp>
        <p:sp>
          <p:nvSpPr>
            <p:cNvPr id="11" name="Левая фигурная скобка 10"/>
            <p:cNvSpPr/>
            <p:nvPr/>
          </p:nvSpPr>
          <p:spPr>
            <a:xfrm>
              <a:off x="4932040" y="4581128"/>
              <a:ext cx="576064" cy="1224136"/>
            </a:xfrm>
            <a:prstGeom prst="leftBrace">
              <a:avLst>
                <a:gd name="adj1" fmla="val 14875"/>
                <a:gd name="adj2" fmla="val 50719"/>
              </a:avLst>
            </a:prstGeom>
            <a:ln w="57150"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5273913"/>
            <a:ext cx="8424936" cy="1323439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Если числа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m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и 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n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таковы, что  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m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+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n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= –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p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,      	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m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n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=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q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, то эти числа являются корнями 	уравнения х</a:t>
            </a:r>
            <a:r>
              <a:rPr lang="ru-RU" sz="2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+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px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+ 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q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 = 0.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51520" y="4581128"/>
            <a:ext cx="4176464" cy="50405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Обратная теорема:</a:t>
            </a:r>
            <a:endParaRPr lang="ru-RU" sz="2800" b="1" i="1" kern="0" dirty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10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3334" y="1484784"/>
            <a:ext cx="2430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Решение. 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644008" y="2780928"/>
          <a:ext cx="2819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1" name="Формула" r:id="rId3" imgW="901440" imgH="482400" progId="Equation.3">
                  <p:embed/>
                </p:oleObj>
              </mc:Choice>
              <mc:Fallback>
                <p:oleObj name="Формула" r:id="rId3" imgW="90144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780928"/>
                        <a:ext cx="2819400" cy="14478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39552" y="2636912"/>
            <a:ext cx="40446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По теореме Виета: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2267744" y="4437112"/>
          <a:ext cx="24511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2" name="Формула" r:id="rId5" imgW="888840" imgH="482400" progId="Equation.3">
                  <p:embed/>
                </p:oleObj>
              </mc:Choice>
              <mc:Fallback>
                <p:oleObj name="Формула" r:id="rId5" imgW="8888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437112"/>
                        <a:ext cx="24511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75430" y="5949280"/>
            <a:ext cx="2783134" cy="584775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Ответ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:  3; 8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9992" y="1916832"/>
            <a:ext cx="232788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p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=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11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49215" y="1916832"/>
            <a:ext cx="1786066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q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=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24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.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95535" y="405334"/>
            <a:ext cx="7704857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Найдите подбором корни уравнения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21956" y="1052736"/>
            <a:ext cx="51603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11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24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5330825" y="4437063"/>
          <a:ext cx="15049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3" name="Формула" r:id="rId7" imgW="545760" imgH="482400" progId="Equation.3">
                  <p:embed/>
                </p:oleObj>
              </mc:Choice>
              <mc:Fallback>
                <p:oleObj name="Формула" r:id="rId7" imgW="54576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825" y="4437063"/>
                        <a:ext cx="150495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657</Words>
  <Application>Microsoft Office PowerPoint</Application>
  <PresentationFormat>Экран (4:3)</PresentationFormat>
  <Paragraphs>131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148</cp:revision>
  <dcterms:created xsi:type="dcterms:W3CDTF">2012-08-12T16:04:58Z</dcterms:created>
  <dcterms:modified xsi:type="dcterms:W3CDTF">2019-01-18T16:53:38Z</dcterms:modified>
</cp:coreProperties>
</file>