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8" r:id="rId2"/>
    <p:sldId id="287" r:id="rId3"/>
    <p:sldId id="344" r:id="rId4"/>
    <p:sldId id="358" r:id="rId5"/>
    <p:sldId id="338" r:id="rId6"/>
    <p:sldId id="345" r:id="rId7"/>
    <p:sldId id="348" r:id="rId8"/>
    <p:sldId id="349" r:id="rId9"/>
    <p:sldId id="343" r:id="rId10"/>
    <p:sldId id="351" r:id="rId11"/>
    <p:sldId id="352" r:id="rId12"/>
    <p:sldId id="356" r:id="rId13"/>
    <p:sldId id="35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33CC33"/>
    <a:srgbClr val="FCC704"/>
    <a:srgbClr val="B00000"/>
    <a:srgbClr val="8A7CC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09" autoAdjust="0"/>
    <p:restoredTop sz="93662" autoAdjust="0"/>
  </p:normalViewPr>
  <p:slideViewPr>
    <p:cSldViewPr>
      <p:cViewPr>
        <p:scale>
          <a:sx n="76" d="100"/>
          <a:sy n="76" d="100"/>
        </p:scale>
        <p:origin x="-5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FC8C8-9EC1-4BCE-90A5-E2998BC22BD1}" type="datetimeFigureOut">
              <a:rPr lang="ru-RU" smtClean="0"/>
              <a:pPr/>
              <a:t>12.01.2019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2FC0F-11A6-4B0E-8677-8596407704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811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9CC1A8-D739-42EC-81DF-677624B0D98E}" type="slidenum">
              <a:rPr lang="ru-RU"/>
              <a:pPr/>
              <a:t>2</a:t>
            </a:fld>
            <a:endParaRPr lang="ru-RU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A44DA9-AB43-4BA9-8779-7B67157452ED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E53FF-4FB4-4497-8282-71B5C798BC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14E000-29CB-4A54-A753-D70ADD485F8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6" r:id="rId12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682873" y="2105561"/>
            <a:ext cx="84976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Устный счет.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12.01.2019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Georgia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059832" y="5229201"/>
            <a:ext cx="4824536" cy="648071"/>
          </a:xfr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ах² = 0, </a:t>
            </a:r>
            <a:r>
              <a:rPr lang="en-US" sz="3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b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 = 0, с = 0 	</a:t>
            </a:r>
            <a:endParaRPr lang="ru-RU" sz="3600" i="1" dirty="0" smtClean="0">
              <a:solidFill>
                <a:srgbClr val="000099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79512" y="840194"/>
            <a:ext cx="8568952" cy="1292662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360000">
              <a:buFont typeface="Wingdings 3" pitchFamily="18" charset="2"/>
              <a:buNone/>
              <a:defRPr/>
            </a:pP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Квадратное уравнение  ах² +</a:t>
            </a:r>
            <a:r>
              <a:rPr lang="en-US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b</a:t>
            </a:r>
            <a:r>
              <a:rPr lang="ru-RU" sz="2600" b="1" i="1" dirty="0" err="1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х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 + с = </a:t>
            </a:r>
            <a:r>
              <a:rPr lang="en-US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0, a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≠</a:t>
            </a:r>
            <a:r>
              <a:rPr lang="en-US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 0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    называют  </a:t>
            </a:r>
            <a:r>
              <a:rPr lang="ru-RU" sz="2600" b="1" i="1" u="sng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неполным,</a:t>
            </a:r>
            <a:r>
              <a:rPr lang="ru-RU" sz="2600" b="1" i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если хотя бы один из коэффициентов </a:t>
            </a:r>
            <a:r>
              <a:rPr lang="en-US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b="1" i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b 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или</a:t>
            </a:r>
            <a:r>
              <a:rPr lang="ru-RU" sz="2600" b="1" i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  с 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равен</a:t>
            </a:r>
            <a:r>
              <a:rPr lang="ru-RU" sz="2600" b="1" i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 нулю.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474893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ru-RU" sz="2800" i="1" kern="0" dirty="0" smtClean="0">
                <a:solidFill>
                  <a:srgbClr val="000099"/>
                </a:solidFill>
                <a:latin typeface="Bookman Old Style" pitchFamily="18" charset="0"/>
              </a:rPr>
              <a:t>Неполное квадратное уравнение  -  это уравнение одного из  следующих  видов:</a:t>
            </a:r>
          </a:p>
        </p:txBody>
      </p:sp>
      <p:sp>
        <p:nvSpPr>
          <p:cNvPr id="6" name="Содержимое 4"/>
          <p:cNvSpPr txBox="1">
            <a:spLocks/>
          </p:cNvSpPr>
          <p:nvPr/>
        </p:nvSpPr>
        <p:spPr bwMode="auto">
          <a:xfrm>
            <a:off x="3347864" y="3573017"/>
            <a:ext cx="4248472" cy="648072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defRPr/>
            </a:pP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Times New Roman" pitchFamily="18" charset="0"/>
              </a:rPr>
              <a:t>ах² + с = </a:t>
            </a: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Times New Roman" pitchFamily="18" charset="0"/>
              </a:rPr>
              <a:t>0</a:t>
            </a: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3600" b="1" i="1" kern="0" dirty="0" smtClean="0">
                <a:solidFill>
                  <a:srgbClr val="0000CC"/>
                </a:solidFill>
                <a:latin typeface="Bookman Old Style" pitchFamily="18" charset="0"/>
              </a:rPr>
              <a:t>b</a:t>
            </a: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Times New Roman" pitchFamily="18" charset="0"/>
              </a:rPr>
              <a:t> = </a:t>
            </a: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Times New Roman" pitchFamily="18" charset="0"/>
              </a:rPr>
              <a:t>0</a:t>
            </a: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 bwMode="auto">
          <a:xfrm>
            <a:off x="3275856" y="4365105"/>
            <a:ext cx="4392488" cy="648072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 3" pitchFamily="18" charset="2"/>
              <a:buNone/>
              <a:tabLst/>
              <a:defRPr/>
            </a:pP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Times New Roman" pitchFamily="18" charset="0"/>
              </a:rPr>
              <a:t>ах² +</a:t>
            </a:r>
            <a:r>
              <a:rPr kumimoji="0" lang="en-US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Times New Roman" pitchFamily="18" charset="0"/>
              </a:rPr>
              <a:t>b</a:t>
            </a:r>
            <a:r>
              <a:rPr kumimoji="0" lang="ru-RU" sz="36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Times New Roman" pitchFamily="18" charset="0"/>
              </a:rPr>
              <a:t>х</a:t>
            </a: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Times New Roman" pitchFamily="18" charset="0"/>
              </a:rPr>
              <a:t> = </a:t>
            </a: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Times New Roman" pitchFamily="18" charset="0"/>
              </a:rPr>
              <a:t>0</a:t>
            </a: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Times New Roman" pitchFamily="18" charset="0"/>
              </a:rPr>
              <a:t>, с = </a:t>
            </a: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Times New Roman" pitchFamily="18" charset="0"/>
              </a:rPr>
              <a:t>0</a:t>
            </a: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Bookman Old Style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3" grpId="0" animBg="1"/>
      <p:bldP spid="4" grpId="0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6444208" y="1628279"/>
            <a:ext cx="19441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dirty="0">
                <a:solidFill>
                  <a:srgbClr val="000099"/>
                </a:solidFill>
                <a:latin typeface="Bookman Old Style" pitchFamily="18" charset="0"/>
              </a:rPr>
              <a:t>, </a:t>
            </a:r>
            <a:r>
              <a:rPr lang="en-US" sz="4000" b="1" i="1" dirty="0">
                <a:solidFill>
                  <a:srgbClr val="000099"/>
                </a:solidFill>
                <a:latin typeface="Bookman Old Style" pitchFamily="18" charset="0"/>
              </a:rPr>
              <a:t>a</a:t>
            </a:r>
            <a:r>
              <a:rPr lang="ru-RU" sz="4000" b="1" i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4000" b="1" i="1" dirty="0">
                <a:solidFill>
                  <a:srgbClr val="000099"/>
                </a:solidFill>
                <a:latin typeface="Bookman Old Style" pitchFamily="18" charset="0"/>
              </a:rPr>
              <a:t>≠</a:t>
            </a:r>
            <a:r>
              <a:rPr lang="ru-RU" sz="4000" b="1" i="1" dirty="0">
                <a:solidFill>
                  <a:srgbClr val="000099"/>
                </a:solidFill>
                <a:latin typeface="Bookman Old Style" pitchFamily="18" charset="0"/>
              </a:rPr>
              <a:t> 0</a:t>
            </a:r>
            <a:endParaRPr lang="en-US" sz="40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1763688" y="3153162"/>
            <a:ext cx="31683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– 4</a:t>
            </a: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+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36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= 0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1835696" y="3657218"/>
            <a:ext cx="26642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– 4</a:t>
            </a: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=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– 36 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5436096" y="5301208"/>
            <a:ext cx="2808312" cy="830997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000099"/>
                </a:solidFill>
                <a:latin typeface="Bookman Old Style" pitchFamily="18" charset="0"/>
              </a:rPr>
              <a:t>Уравнение не имеет корней </a:t>
            </a:r>
          </a:p>
        </p:txBody>
      </p: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5436096" y="3153162"/>
            <a:ext cx="2952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 + 18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= 0</a:t>
            </a:r>
          </a:p>
        </p:txBody>
      </p: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5436096" y="3657218"/>
            <a:ext cx="26642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 = − 18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2051720" y="4788441"/>
            <a:ext cx="2376264" cy="584775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baseline="-25000" dirty="0">
                <a:solidFill>
                  <a:srgbClr val="000099"/>
                </a:solidFill>
                <a:latin typeface="Bookman Old Style" pitchFamily="18" charset="0"/>
              </a:rPr>
              <a:t>1;2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 =  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±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3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827584" y="1268760"/>
            <a:ext cx="584807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ax</a:t>
            </a:r>
            <a:r>
              <a:rPr lang="en-US" sz="6600" b="1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2</a:t>
            </a:r>
            <a:r>
              <a:rPr lang="en-US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+</a:t>
            </a:r>
            <a:r>
              <a:rPr lang="ru-RU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6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bx</a:t>
            </a:r>
            <a:r>
              <a:rPr lang="ru-RU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+c=0</a:t>
            </a:r>
            <a:endParaRPr lang="ru-RU" sz="6600" dirty="0"/>
          </a:p>
        </p:txBody>
      </p:sp>
      <p:sp useBgFill="1"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899394" y="1404704"/>
            <a:ext cx="576262" cy="10156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i="1" dirty="0">
                <a:solidFill>
                  <a:srgbClr val="FF3300"/>
                </a:solidFill>
                <a:latin typeface="Bookman Old Style" pitchFamily="18" charset="0"/>
              </a:rPr>
              <a:t>0</a:t>
            </a:r>
            <a:endParaRPr lang="ru-RU" sz="6000" b="1" i="1" dirty="0">
              <a:solidFill>
                <a:srgbClr val="FF3300"/>
              </a:solidFill>
              <a:latin typeface="Bookman Old Style" pitchFamily="18" charset="0"/>
            </a:endParaRPr>
          </a:p>
        </p:txBody>
      </p:sp>
      <p:sp useBgFill="1">
        <p:nvSpPr>
          <p:cNvPr id="38927" name="Rectangle 15"/>
          <p:cNvSpPr>
            <a:spLocks noChangeArrowheads="1"/>
          </p:cNvSpPr>
          <p:nvPr/>
        </p:nvSpPr>
        <p:spPr bwMode="auto">
          <a:xfrm>
            <a:off x="899592" y="476672"/>
            <a:ext cx="2232025" cy="936625"/>
          </a:xfrm>
          <a:prstGeom prst="rect">
            <a:avLst/>
          </a:prstGeom>
          <a:ln w="9525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059634" y="1404704"/>
            <a:ext cx="576262" cy="10156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i="1" dirty="0" smtClean="0">
                <a:solidFill>
                  <a:srgbClr val="FF3300"/>
                </a:solidFill>
                <a:latin typeface="Bookman Old Style" pitchFamily="18" charset="0"/>
              </a:rPr>
              <a:t>0</a:t>
            </a:r>
            <a:endParaRPr lang="ru-RU" sz="6000" b="1" i="1" dirty="0">
              <a:solidFill>
                <a:srgbClr val="FF3300"/>
              </a:solidFill>
              <a:latin typeface="Bookman Old Style" pitchFamily="18" charset="0"/>
            </a:endParaRPr>
          </a:p>
        </p:txBody>
      </p:sp>
      <p:sp useBgFill="1">
        <p:nvSpPr>
          <p:cNvPr id="38960" name="Rectangle 48"/>
          <p:cNvSpPr>
            <a:spLocks noChangeArrowheads="1"/>
          </p:cNvSpPr>
          <p:nvPr/>
        </p:nvSpPr>
        <p:spPr bwMode="auto">
          <a:xfrm>
            <a:off x="2483768" y="476672"/>
            <a:ext cx="2089150" cy="936625"/>
          </a:xfrm>
          <a:prstGeom prst="rect">
            <a:avLst/>
          </a:prstGeom>
          <a:ln w="9525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467544" y="405334"/>
            <a:ext cx="7488832" cy="647402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lvl="0" indent="387350" algn="ctr">
              <a:spcBef>
                <a:spcPct val="20000"/>
              </a:spcBef>
              <a:buClr>
                <a:srgbClr val="6F89F7"/>
              </a:buClr>
              <a:buSzPct val="110000"/>
            </a:pPr>
            <a:r>
              <a:rPr lang="ru-RU" sz="2800" b="1" i="1" kern="0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Исследуем квадратное уравнение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683568" y="2486174"/>
            <a:ext cx="1957870" cy="510778"/>
          </a:xfrm>
          <a:prstGeom prst="round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Примеры</a:t>
            </a:r>
            <a:r>
              <a:rPr lang="en-US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: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3" name="Text Box 22"/>
          <p:cNvSpPr txBox="1">
            <a:spLocks noChangeArrowheads="1"/>
          </p:cNvSpPr>
          <p:nvPr/>
        </p:nvSpPr>
        <p:spPr bwMode="auto">
          <a:xfrm>
            <a:off x="1835696" y="4142110"/>
            <a:ext cx="26642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=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9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4" name="Text Box 25"/>
          <p:cNvSpPr txBox="1">
            <a:spLocks noChangeArrowheads="1"/>
          </p:cNvSpPr>
          <p:nvPr/>
        </p:nvSpPr>
        <p:spPr bwMode="auto">
          <a:xfrm>
            <a:off x="5724128" y="4142110"/>
            <a:ext cx="22320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 = − 9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5" name="Text Box 25"/>
          <p:cNvSpPr txBox="1">
            <a:spLocks noChangeArrowheads="1"/>
          </p:cNvSpPr>
          <p:nvPr/>
        </p:nvSpPr>
        <p:spPr bwMode="auto">
          <a:xfrm>
            <a:off x="6300192" y="4665330"/>
            <a:ext cx="12961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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0.00382 0.1481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74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004 0.1481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7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8" grpId="0"/>
      <p:bldP spid="38933" grpId="0"/>
      <p:bldP spid="38934" grpId="0"/>
      <p:bldP spid="38936" grpId="0"/>
      <p:bldP spid="38937" grpId="0"/>
      <p:bldP spid="38939" grpId="0" animBg="1"/>
      <p:bldP spid="38916" grpId="0" animBg="1"/>
      <p:bldP spid="38916" grpId="1" animBg="1"/>
      <p:bldP spid="38927" grpId="0" animBg="1"/>
      <p:bldP spid="38914" grpId="0" animBg="1"/>
      <p:bldP spid="38960" grpId="1" animBg="1"/>
      <p:bldP spid="52" grpId="0" animBg="1"/>
      <p:bldP spid="53" grpId="0"/>
      <p:bldP spid="54" grpId="0"/>
      <p:bldP spid="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6660332" y="1628279"/>
            <a:ext cx="19441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dirty="0">
                <a:solidFill>
                  <a:srgbClr val="000099"/>
                </a:solidFill>
                <a:latin typeface="Bookman Old Style" pitchFamily="18" charset="0"/>
              </a:rPr>
              <a:t>, </a:t>
            </a:r>
            <a:r>
              <a:rPr lang="en-US" sz="4000" b="1" i="1" dirty="0">
                <a:solidFill>
                  <a:srgbClr val="000099"/>
                </a:solidFill>
                <a:latin typeface="Bookman Old Style" pitchFamily="18" charset="0"/>
              </a:rPr>
              <a:t>a</a:t>
            </a:r>
            <a:r>
              <a:rPr lang="ru-RU" sz="4000" b="1" i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4000" b="1" i="1" dirty="0">
                <a:solidFill>
                  <a:srgbClr val="000099"/>
                </a:solidFill>
                <a:latin typeface="Bookman Old Style" pitchFamily="18" charset="0"/>
              </a:rPr>
              <a:t>≠</a:t>
            </a:r>
            <a:r>
              <a:rPr lang="ru-RU" sz="4000" b="1" i="1" dirty="0">
                <a:solidFill>
                  <a:srgbClr val="000099"/>
                </a:solidFill>
                <a:latin typeface="Bookman Old Style" pitchFamily="18" charset="0"/>
              </a:rPr>
              <a:t> 0</a:t>
            </a:r>
            <a:endParaRPr lang="en-US" sz="40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4355976" y="2420888"/>
            <a:ext cx="31683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+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5</a:t>
            </a: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= 0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4283968" y="2924944"/>
            <a:ext cx="30963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(2</a:t>
            </a: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х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+ 5) = 0 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5868144" y="3416806"/>
            <a:ext cx="26642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+5 =0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4716016" y="4581128"/>
            <a:ext cx="3744416" cy="584775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baseline="-25000" dirty="0" smtClean="0">
                <a:solidFill>
                  <a:srgbClr val="000099"/>
                </a:solidFill>
                <a:latin typeface="Bookman Old Style" pitchFamily="18" charset="0"/>
              </a:rPr>
              <a:t>1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 = 0; </a:t>
            </a: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baseline="-25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=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− 2,5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827584" y="1268760"/>
            <a:ext cx="61350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ax</a:t>
            </a:r>
            <a:r>
              <a:rPr lang="en-US" sz="6600" b="1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2</a:t>
            </a:r>
            <a:r>
              <a:rPr lang="en-US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+</a:t>
            </a:r>
            <a:r>
              <a:rPr lang="ru-RU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6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bx</a:t>
            </a:r>
            <a:r>
              <a:rPr lang="ru-RU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+c</a:t>
            </a:r>
            <a:r>
              <a:rPr lang="ru-RU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=0</a:t>
            </a:r>
            <a:endParaRPr lang="ru-RU" sz="6600" dirty="0"/>
          </a:p>
        </p:txBody>
      </p:sp>
      <p:sp useBgFill="1"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004048" y="1340768"/>
            <a:ext cx="576262" cy="10156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i="1" dirty="0" smtClean="0">
                <a:solidFill>
                  <a:srgbClr val="FF3300"/>
                </a:solidFill>
                <a:latin typeface="Bookman Old Style" pitchFamily="18" charset="0"/>
              </a:rPr>
              <a:t>0</a:t>
            </a:r>
            <a:endParaRPr lang="ru-RU" sz="6000" b="1" i="1" dirty="0">
              <a:solidFill>
                <a:srgbClr val="FF3300"/>
              </a:solidFill>
              <a:latin typeface="Bookman Old Style" pitchFamily="18" charset="0"/>
            </a:endParaRPr>
          </a:p>
        </p:txBody>
      </p:sp>
      <p:sp useBgFill="1">
        <p:nvSpPr>
          <p:cNvPr id="38960" name="Rectangle 48"/>
          <p:cNvSpPr>
            <a:spLocks noChangeArrowheads="1"/>
          </p:cNvSpPr>
          <p:nvPr/>
        </p:nvSpPr>
        <p:spPr bwMode="auto">
          <a:xfrm>
            <a:off x="4283968" y="476672"/>
            <a:ext cx="1512168" cy="936625"/>
          </a:xfrm>
          <a:prstGeom prst="rect">
            <a:avLst/>
          </a:prstGeom>
          <a:ln w="9525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467544" y="405334"/>
            <a:ext cx="7488832" cy="647402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lvl="0" indent="387350" algn="ctr">
              <a:spcBef>
                <a:spcPct val="20000"/>
              </a:spcBef>
              <a:buClr>
                <a:srgbClr val="6F89F7"/>
              </a:buClr>
              <a:buSzPct val="110000"/>
            </a:pPr>
            <a:r>
              <a:rPr lang="ru-RU" sz="2800" b="1" i="1" kern="0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Исследуем квадратное уравнение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683568" y="2486174"/>
            <a:ext cx="1957870" cy="510778"/>
          </a:xfrm>
          <a:prstGeom prst="round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Примеры</a:t>
            </a:r>
            <a:r>
              <a:rPr lang="en-US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: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3" name="Text Box 22"/>
          <p:cNvSpPr txBox="1">
            <a:spLocks noChangeArrowheads="1"/>
          </p:cNvSpPr>
          <p:nvPr/>
        </p:nvSpPr>
        <p:spPr bwMode="auto">
          <a:xfrm>
            <a:off x="3563888" y="3409836"/>
            <a:ext cx="26642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u="sng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u="sng" dirty="0" err="1" smtClean="0">
                <a:solidFill>
                  <a:srgbClr val="000099"/>
                </a:solidFill>
                <a:latin typeface="Bookman Old Style" pitchFamily="18" charset="0"/>
              </a:rPr>
              <a:t>=</a:t>
            </a:r>
            <a:r>
              <a:rPr lang="ru-RU" sz="3200" b="1" u="sng" dirty="0" smtClean="0">
                <a:solidFill>
                  <a:srgbClr val="000099"/>
                </a:solidFill>
                <a:latin typeface="Bookman Old Style" pitchFamily="18" charset="0"/>
              </a:rPr>
              <a:t> 0</a:t>
            </a:r>
            <a:endParaRPr lang="ru-RU" sz="3200" b="1" u="sng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4" name="Text Box 25"/>
          <p:cNvSpPr txBox="1">
            <a:spLocks noChangeArrowheads="1"/>
          </p:cNvSpPr>
          <p:nvPr/>
        </p:nvSpPr>
        <p:spPr bwMode="auto">
          <a:xfrm>
            <a:off x="6084391" y="3861048"/>
            <a:ext cx="22320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u="sng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u="sng" baseline="30000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3200" b="1" u="sng" dirty="0" smtClean="0">
                <a:solidFill>
                  <a:srgbClr val="000099"/>
                </a:solidFill>
                <a:latin typeface="Bookman Old Style" pitchFamily="18" charset="0"/>
              </a:rPr>
              <a:t>= − 2,5 </a:t>
            </a:r>
            <a:endParaRPr lang="ru-RU" sz="3200" b="1" u="sng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79512" y="5301208"/>
            <a:ext cx="8568952" cy="1323439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360000">
              <a:buFont typeface="Wingdings 3" pitchFamily="18" charset="2"/>
              <a:buNone/>
              <a:defRPr/>
            </a:pP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Произведение   </a:t>
            </a:r>
            <a:r>
              <a:rPr lang="ru-RU" sz="2800" b="1" i="1" dirty="0" err="1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х</a:t>
            </a:r>
            <a:r>
              <a:rPr lang="ru-RU" sz="2800" b="1" i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(ах + </a:t>
            </a:r>
            <a:r>
              <a:rPr lang="en-US" sz="2800" b="1" i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b</a:t>
            </a:r>
            <a:r>
              <a:rPr lang="ru-RU" sz="2800" b="1" i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)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  равно нулю тогда и только тогда, когда хотя бы один из множителей равен нулю.</a:t>
            </a:r>
            <a:endParaRPr lang="ru-RU" sz="2600" b="1" i="1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004 0.1481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7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3" grpId="0"/>
      <p:bldP spid="38934" grpId="0"/>
      <p:bldP spid="38937" grpId="0"/>
      <p:bldP spid="38939" grpId="0" animBg="1"/>
      <p:bldP spid="38914" grpId="0" animBg="1"/>
      <p:bldP spid="38960" grpId="0" animBg="1"/>
      <p:bldP spid="52" grpId="0" animBg="1"/>
      <p:bldP spid="53" grpId="0"/>
      <p:bldP spid="54" grpId="0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6660332" y="1628279"/>
            <a:ext cx="19441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dirty="0">
                <a:solidFill>
                  <a:srgbClr val="000099"/>
                </a:solidFill>
                <a:latin typeface="Bookman Old Style" pitchFamily="18" charset="0"/>
              </a:rPr>
              <a:t>, </a:t>
            </a:r>
            <a:r>
              <a:rPr lang="en-US" sz="4000" b="1" i="1" dirty="0">
                <a:solidFill>
                  <a:srgbClr val="000099"/>
                </a:solidFill>
                <a:latin typeface="Bookman Old Style" pitchFamily="18" charset="0"/>
              </a:rPr>
              <a:t>a</a:t>
            </a:r>
            <a:r>
              <a:rPr lang="ru-RU" sz="4000" b="1" i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4000" b="1" i="1" dirty="0">
                <a:solidFill>
                  <a:srgbClr val="000099"/>
                </a:solidFill>
                <a:latin typeface="Bookman Old Style" pitchFamily="18" charset="0"/>
              </a:rPr>
              <a:t>≠</a:t>
            </a:r>
            <a:r>
              <a:rPr lang="ru-RU" sz="4000" b="1" i="1" dirty="0">
                <a:solidFill>
                  <a:srgbClr val="000099"/>
                </a:solidFill>
                <a:latin typeface="Bookman Old Style" pitchFamily="18" charset="0"/>
              </a:rPr>
              <a:t> 0</a:t>
            </a:r>
            <a:endParaRPr lang="en-US" sz="40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3275856" y="2420888"/>
            <a:ext cx="31683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2,3</a:t>
            </a: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 =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0</a:t>
            </a:r>
          </a:p>
        </p:txBody>
      </p:sp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4427984" y="3573016"/>
            <a:ext cx="1440160" cy="584775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 = 0;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827584" y="1268760"/>
            <a:ext cx="61350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ax</a:t>
            </a:r>
            <a:r>
              <a:rPr lang="en-US" sz="6600" b="1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2</a:t>
            </a:r>
            <a:r>
              <a:rPr lang="en-US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+</a:t>
            </a:r>
            <a:r>
              <a:rPr lang="ru-RU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6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bx</a:t>
            </a:r>
            <a:r>
              <a:rPr lang="ru-RU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+c</a:t>
            </a:r>
            <a:r>
              <a:rPr lang="ru-RU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=0</a:t>
            </a:r>
            <a:endParaRPr lang="ru-RU" sz="6600" dirty="0"/>
          </a:p>
        </p:txBody>
      </p:sp>
      <p:sp useBgFill="1"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004048" y="1340768"/>
            <a:ext cx="576262" cy="10156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i="1" dirty="0" smtClean="0">
                <a:solidFill>
                  <a:srgbClr val="FF3300"/>
                </a:solidFill>
                <a:latin typeface="Bookman Old Style" pitchFamily="18" charset="0"/>
              </a:rPr>
              <a:t>0</a:t>
            </a:r>
            <a:endParaRPr lang="ru-RU" sz="6000" b="1" i="1" dirty="0">
              <a:solidFill>
                <a:srgbClr val="FF3300"/>
              </a:solidFill>
              <a:latin typeface="Bookman Old Style" pitchFamily="18" charset="0"/>
            </a:endParaRPr>
          </a:p>
        </p:txBody>
      </p:sp>
      <p:sp useBgFill="1">
        <p:nvSpPr>
          <p:cNvPr id="38960" name="Rectangle 48"/>
          <p:cNvSpPr>
            <a:spLocks noChangeArrowheads="1"/>
          </p:cNvSpPr>
          <p:nvPr/>
        </p:nvSpPr>
        <p:spPr bwMode="auto">
          <a:xfrm>
            <a:off x="4283968" y="476672"/>
            <a:ext cx="1512168" cy="936625"/>
          </a:xfrm>
          <a:prstGeom prst="rect">
            <a:avLst/>
          </a:prstGeom>
          <a:ln w="9525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683568" y="2486174"/>
            <a:ext cx="1957870" cy="510778"/>
          </a:xfrm>
          <a:prstGeom prst="round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Примеры</a:t>
            </a:r>
            <a:r>
              <a:rPr lang="en-US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: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 useBgFill="1"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3059832" y="1340768"/>
            <a:ext cx="576262" cy="10156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i="1" dirty="0" smtClean="0">
                <a:solidFill>
                  <a:srgbClr val="FF3300"/>
                </a:solidFill>
                <a:latin typeface="Bookman Old Style" pitchFamily="18" charset="0"/>
              </a:rPr>
              <a:t>0</a:t>
            </a:r>
            <a:endParaRPr lang="ru-RU" sz="6000" b="1" i="1" dirty="0">
              <a:solidFill>
                <a:srgbClr val="FF3300"/>
              </a:solidFill>
              <a:latin typeface="Bookman Old Style" pitchFamily="18" charset="0"/>
            </a:endParaRPr>
          </a:p>
        </p:txBody>
      </p:sp>
      <p:sp useBgFill="1">
        <p:nvSpPr>
          <p:cNvPr id="16" name="Rectangle 48"/>
          <p:cNvSpPr>
            <a:spLocks noChangeArrowheads="1"/>
          </p:cNvSpPr>
          <p:nvPr/>
        </p:nvSpPr>
        <p:spPr bwMode="auto">
          <a:xfrm>
            <a:off x="2483768" y="476672"/>
            <a:ext cx="2160240" cy="936625"/>
          </a:xfrm>
          <a:prstGeom prst="rect">
            <a:avLst/>
          </a:prstGeom>
          <a:ln w="9525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467544" y="405334"/>
            <a:ext cx="7488832" cy="647402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lvl="0" indent="387350" algn="ctr">
              <a:spcBef>
                <a:spcPct val="20000"/>
              </a:spcBef>
              <a:buClr>
                <a:srgbClr val="6F89F7"/>
              </a:buClr>
              <a:buSzPct val="110000"/>
            </a:pPr>
            <a:r>
              <a:rPr lang="ru-RU" sz="2800" b="1" i="1" kern="0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Исследуем квадратное уравнение</a:t>
            </a:r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3635896" y="2916233"/>
            <a:ext cx="31683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 =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0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907704" y="4437112"/>
            <a:ext cx="6696744" cy="1384995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360000" algn="ctr">
              <a:buFont typeface="Wingdings 3" pitchFamily="18" charset="2"/>
              <a:buNone/>
              <a:defRPr/>
            </a:pP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Неполное квадратное уравнение </a:t>
            </a:r>
            <a:r>
              <a:rPr lang="ru-RU" sz="3200" b="1" i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ах² =0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 имеет единственный корень </a:t>
            </a:r>
            <a:r>
              <a:rPr lang="ru-RU" sz="2600" b="1" i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0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.</a:t>
            </a:r>
            <a:endParaRPr lang="ru-RU" sz="2600" b="1" i="1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004 0.1481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74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004 0.1481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7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3" grpId="0"/>
      <p:bldP spid="38939" grpId="0" animBg="1"/>
      <p:bldP spid="38914" grpId="0" animBg="1"/>
      <p:bldP spid="38960" grpId="0" animBg="1"/>
      <p:bldP spid="52" grpId="0" animBg="1"/>
      <p:bldP spid="15" grpId="0" animBg="1"/>
      <p:bldP spid="16" grpId="0" animBg="1"/>
      <p:bldP spid="17" grpId="0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41" name="Object 29"/>
          <p:cNvGraphicFramePr>
            <a:graphicFrameLocks noChangeAspect="1"/>
          </p:cNvGraphicFramePr>
          <p:nvPr/>
        </p:nvGraphicFramePr>
        <p:xfrm>
          <a:off x="683568" y="1412776"/>
          <a:ext cx="3551237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2" name="Формула" r:id="rId4" imgW="799920" imgH="177480" progId="Equation.3">
                  <p:embed/>
                </p:oleObj>
              </mc:Choice>
              <mc:Fallback>
                <p:oleObj name="Формула" r:id="rId4" imgW="79992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412776"/>
                        <a:ext cx="3551237" cy="80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AutoShape 4"/>
          <p:cNvSpPr>
            <a:spLocks noChangeArrowheads="1"/>
          </p:cNvSpPr>
          <p:nvPr/>
        </p:nvSpPr>
        <p:spPr bwMode="gray">
          <a:xfrm>
            <a:off x="323528" y="549052"/>
            <a:ext cx="5616624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Решите уравнение: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graphicFrame>
        <p:nvGraphicFramePr>
          <p:cNvPr id="87057" name="Object 17"/>
          <p:cNvGraphicFramePr>
            <a:graphicFrameLocks noChangeAspect="1"/>
          </p:cNvGraphicFramePr>
          <p:nvPr/>
        </p:nvGraphicFramePr>
        <p:xfrm>
          <a:off x="1043608" y="2564904"/>
          <a:ext cx="478313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3" name="Формула" r:id="rId6" imgW="1130040" imgH="203040" progId="Equation.3">
                  <p:embed/>
                </p:oleObj>
              </mc:Choice>
              <mc:Fallback>
                <p:oleObj name="Формула" r:id="rId6" imgW="1130040" imgH="2030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564904"/>
                        <a:ext cx="4783138" cy="87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60" name="Object 6"/>
          <p:cNvGraphicFramePr>
            <a:graphicFrameLocks noChangeAspect="1"/>
          </p:cNvGraphicFramePr>
          <p:nvPr/>
        </p:nvGraphicFramePr>
        <p:xfrm>
          <a:off x="1835696" y="3677270"/>
          <a:ext cx="45624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4" name="Формула" r:id="rId8" imgW="1130040" imgH="203040" progId="Equation.3">
                  <p:embed/>
                </p:oleObj>
              </mc:Choice>
              <mc:Fallback>
                <p:oleObj name="Формула" r:id="rId8" imgW="113004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677270"/>
                        <a:ext cx="4562475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63" name="Object 23"/>
          <p:cNvGraphicFramePr>
            <a:graphicFrameLocks noChangeAspect="1"/>
          </p:cNvGraphicFramePr>
          <p:nvPr/>
        </p:nvGraphicFramePr>
        <p:xfrm>
          <a:off x="1691680" y="4869160"/>
          <a:ext cx="4816475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5" name="Формула" r:id="rId10" imgW="1193760" imgH="203040" progId="Equation.3">
                  <p:embed/>
                </p:oleObj>
              </mc:Choice>
              <mc:Fallback>
                <p:oleObj name="Формула" r:id="rId10" imgW="1193760" imgH="20304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869160"/>
                        <a:ext cx="4816475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4355976" y="1412776"/>
            <a:ext cx="1944763" cy="830997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8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ru-RU" sz="4800" b="1" i="1" dirty="0" smtClean="0">
                <a:solidFill>
                  <a:srgbClr val="7030A0"/>
                </a:solidFill>
                <a:latin typeface="Bookman Old Style" pitchFamily="18" charset="0"/>
              </a:rPr>
              <a:t> = -3</a:t>
            </a:r>
            <a:endParaRPr lang="ru-RU" sz="3600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084168" y="2564904"/>
            <a:ext cx="2401619" cy="830997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8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ru-RU" sz="4800" b="1" i="1" dirty="0" smtClean="0">
                <a:solidFill>
                  <a:srgbClr val="7030A0"/>
                </a:solidFill>
                <a:latin typeface="Bookman Old Style" pitchFamily="18" charset="0"/>
              </a:rPr>
              <a:t> = 0,1</a:t>
            </a:r>
            <a:endParaRPr lang="ru-RU" sz="3600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16216" y="3789040"/>
            <a:ext cx="2191626" cy="830997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8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ru-RU" sz="4800" b="1" i="1" dirty="0" smtClean="0">
                <a:solidFill>
                  <a:srgbClr val="7030A0"/>
                </a:solidFill>
                <a:latin typeface="Bookman Old Style" pitchFamily="18" charset="0"/>
              </a:rPr>
              <a:t> = 11</a:t>
            </a:r>
            <a:endParaRPr lang="ru-RU" sz="3600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04248" y="4869160"/>
            <a:ext cx="1773242" cy="830997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8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ru-RU" sz="4800" b="1" i="1" dirty="0" smtClean="0">
                <a:solidFill>
                  <a:srgbClr val="7030A0"/>
                </a:solidFill>
                <a:latin typeface="Bookman Old Style" pitchFamily="18" charset="0"/>
              </a:rPr>
              <a:t> = 3</a:t>
            </a:r>
            <a:endParaRPr lang="ru-RU" sz="3600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71800" y="5359301"/>
            <a:ext cx="5904656" cy="1166043"/>
          </a:xfrm>
          <a:prstGeom prst="round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Линейные уравнения</a:t>
            </a:r>
            <a:r>
              <a:rPr lang="en-US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:</a:t>
            </a:r>
            <a:r>
              <a:rPr lang="en-US" sz="3200" b="1" i="1" dirty="0" smtClean="0">
                <a:latin typeface="Bookman Old Style" pitchFamily="18" charset="0"/>
              </a:rPr>
              <a:t/>
            </a:r>
            <a:br>
              <a:rPr lang="en-US" sz="3200" b="1" i="1" dirty="0" smtClean="0">
                <a:latin typeface="Bookman Old Style" pitchFamily="18" charset="0"/>
              </a:rPr>
            </a:br>
            <a:r>
              <a:rPr lang="en-US" sz="4000" b="1" i="1" dirty="0" err="1" smtClean="0">
                <a:solidFill>
                  <a:srgbClr val="FF0000"/>
                </a:solidFill>
                <a:latin typeface="Bookman Old Style" pitchFamily="18" charset="0"/>
              </a:rPr>
              <a:t>ax+b</a:t>
            </a:r>
            <a:r>
              <a:rPr lang="en-US" sz="4000" b="1" i="1" dirty="0" smtClean="0">
                <a:solidFill>
                  <a:srgbClr val="FF0000"/>
                </a:solidFill>
                <a:latin typeface="Bookman Old Style" pitchFamily="18" charset="0"/>
              </a:rPr>
              <a:t>=0</a:t>
            </a:r>
            <a:endParaRPr lang="ru-RU" sz="40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00142" y="1412776"/>
            <a:ext cx="28921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3x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– </a:t>
            </a:r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4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3x</a:t>
            </a:r>
            <a:endParaRPr lang="ru-RU" i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70839" y="2145050"/>
            <a:ext cx="18453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0·x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4</a:t>
            </a:r>
            <a:endParaRPr lang="ru-RU" i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93795" y="3429000"/>
            <a:ext cx="37946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3x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– </a:t>
            </a:r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4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3x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– </a:t>
            </a:r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4</a:t>
            </a:r>
            <a:endParaRPr lang="ru-RU" i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1412776"/>
            <a:ext cx="28712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3x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–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4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2</a:t>
            </a:r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x</a:t>
            </a:r>
            <a:endParaRPr lang="ru-RU" i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68180" y="2137986"/>
            <a:ext cx="13949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x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= </a:t>
            </a:r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4</a:t>
            </a:r>
            <a:endParaRPr lang="ru-RU" i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364088" y="4077072"/>
            <a:ext cx="18453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0·x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ru-RU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40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0</a:t>
            </a:r>
            <a:endParaRPr lang="ru-RU" i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626167" y="4653136"/>
            <a:ext cx="53383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Ответ</a:t>
            </a:r>
            <a:r>
              <a:rPr lang="en-US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: x-</a:t>
            </a:r>
            <a:r>
              <a:rPr lang="ru-RU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любое число</a:t>
            </a:r>
            <a:r>
              <a:rPr lang="en-US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 </a:t>
            </a:r>
            <a:endParaRPr lang="ru-RU" sz="3200" dirty="0">
              <a:latin typeface="Bookman Old Style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39552" y="2780928"/>
            <a:ext cx="2315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Ответ</a:t>
            </a:r>
            <a:r>
              <a:rPr lang="en-US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: </a:t>
            </a:r>
            <a:r>
              <a:rPr lang="ru-RU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4</a:t>
            </a:r>
            <a:endParaRPr lang="ru-RU" sz="3200" dirty="0">
              <a:latin typeface="Bookman Old Style" pitchFamily="18" charset="0"/>
            </a:endParaRPr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gray">
          <a:xfrm>
            <a:off x="323528" y="549052"/>
            <a:ext cx="5616624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Решите уравнение: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11960" y="2780928"/>
            <a:ext cx="46858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Ответ</a:t>
            </a:r>
            <a:r>
              <a:rPr lang="en-US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:</a:t>
            </a:r>
            <a:r>
              <a:rPr lang="ru-RU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 нет корней</a:t>
            </a:r>
            <a:endParaRPr lang="ru-RU" sz="32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nimBg="1"/>
      <p:bldP spid="10" grpId="0"/>
      <p:bldP spid="11" grpId="0"/>
      <p:bldP spid="13" grpId="0"/>
      <p:bldP spid="14" grpId="0"/>
      <p:bldP spid="15" grpId="0"/>
      <p:bldP spid="17" grpId="0"/>
      <p:bldP spid="18" grpId="0"/>
      <p:bldP spid="19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0" y="1844824"/>
            <a:ext cx="9144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Определение квадратного уравнения</a:t>
            </a:r>
            <a:r>
              <a:rPr lang="ru-RU" sz="54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.</a:t>
            </a:r>
            <a:endParaRPr lang="ru-RU" sz="5400" b="1" i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Bookman Old Style" pitchFamily="18" charset="0"/>
              </a:rPr>
              <a:pPr/>
              <a:t>12.01.2019</a:t>
            </a:fld>
            <a:endParaRPr lang="ru-RU" sz="3200" b="1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44644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Bookman Old Style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класс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196752"/>
            <a:ext cx="398057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i="1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Тема урока:</a:t>
            </a:r>
            <a:endParaRPr lang="ru-RU" sz="4400" b="1" i="1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95536" y="2420888"/>
            <a:ext cx="8352928" cy="1815882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387350" algn="just">
              <a:buFont typeface="Wingdings" pitchFamily="2" charset="2"/>
              <a:buNone/>
            </a:pPr>
            <a:r>
              <a:rPr lang="ru-RU" sz="2600" b="1" i="1" dirty="0" smtClean="0">
                <a:solidFill>
                  <a:srgbClr val="D0260A"/>
                </a:solidFill>
                <a:latin typeface="+mn-lt"/>
              </a:rPr>
              <a:t>Квадратным уравнением 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называется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 уравнение вида</a:t>
            </a:r>
            <a:r>
              <a:rPr lang="ru-RU" sz="2800" dirty="0" smtClean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Bookman Old Style" pitchFamily="18" charset="0"/>
              </a:rPr>
              <a:t>ах</a:t>
            </a:r>
            <a:r>
              <a:rPr lang="ru-RU" sz="2800" b="1" i="1" baseline="30000" dirty="0" smtClean="0">
                <a:solidFill>
                  <a:srgbClr val="FF0000"/>
                </a:solidFill>
                <a:latin typeface="Bookman Old Style" pitchFamily="18" charset="0"/>
              </a:rPr>
              <a:t>2 </a:t>
            </a:r>
            <a:r>
              <a:rPr lang="ru-RU" sz="2800" b="1" i="1" dirty="0" smtClean="0">
                <a:solidFill>
                  <a:srgbClr val="FF0000"/>
                </a:solidFill>
                <a:latin typeface="Bookman Old Style" pitchFamily="18" charset="0"/>
              </a:rPr>
              <a:t>+ </a:t>
            </a:r>
            <a:r>
              <a:rPr lang="en-US" sz="2800" b="1" i="1" dirty="0" smtClean="0">
                <a:solidFill>
                  <a:srgbClr val="FF0000"/>
                </a:solidFill>
                <a:latin typeface="Bookman Old Style" pitchFamily="18" charset="0"/>
              </a:rPr>
              <a:t>b</a:t>
            </a:r>
            <a:r>
              <a:rPr lang="ru-RU" sz="2800" b="1" i="1" dirty="0" err="1" smtClean="0">
                <a:solidFill>
                  <a:srgbClr val="FF0000"/>
                </a:solidFill>
                <a:latin typeface="Bookman Old Style" pitchFamily="18" charset="0"/>
              </a:rPr>
              <a:t>х</a:t>
            </a:r>
            <a:r>
              <a:rPr lang="ru-RU" sz="2800" b="1" i="1" dirty="0" smtClean="0">
                <a:solidFill>
                  <a:srgbClr val="FF0000"/>
                </a:solidFill>
                <a:latin typeface="Bookman Old Style" pitchFamily="18" charset="0"/>
              </a:rPr>
              <a:t> + с = 0</a:t>
            </a:r>
            <a:r>
              <a:rPr lang="ru-RU" sz="2800" dirty="0" smtClean="0">
                <a:solidFill>
                  <a:srgbClr val="000000"/>
                </a:solidFill>
                <a:latin typeface="Bookman Old Style" pitchFamily="18" charset="0"/>
              </a:rPr>
              <a:t>, 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где</a:t>
            </a:r>
            <a:r>
              <a:rPr lang="ru-RU" sz="2800" i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8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2800" i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–переменная, </a:t>
            </a:r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а</a:t>
            </a:r>
            <a:r>
              <a:rPr lang="ru-RU" sz="2800" i="1" dirty="0" smtClean="0">
                <a:solidFill>
                  <a:srgbClr val="000099"/>
                </a:solidFill>
                <a:latin typeface="Bookman Old Style" pitchFamily="18" charset="0"/>
              </a:rPr>
              <a:t>, </a:t>
            </a:r>
            <a:r>
              <a:rPr lang="en-US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b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 и </a:t>
            </a:r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с</a:t>
            </a:r>
            <a:r>
              <a:rPr lang="ru-RU" sz="2800" i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- некоторые числа, причем </a:t>
            </a:r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а </a:t>
            </a:r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 0</a:t>
            </a:r>
            <a:r>
              <a:rPr lang="ru-RU" sz="2800" i="1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.</a:t>
            </a:r>
            <a:endParaRPr lang="ru-RU" sz="2800" i="1" dirty="0">
              <a:solidFill>
                <a:srgbClr val="000099"/>
              </a:solidFill>
              <a:latin typeface="Bookman Old Style" pitchFamily="18" charset="0"/>
              <a:sym typeface="Symbol" pitchFamily="18" charset="2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95535" y="405334"/>
            <a:ext cx="4608513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002060"/>
                </a:solidFill>
                <a:latin typeface="Bookman Old Style" pitchFamily="18" charset="0"/>
              </a:rPr>
              <a:t>Каждое из уравнений</a:t>
            </a:r>
            <a:endParaRPr lang="ru-RU" sz="26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5292080" y="332656"/>
          <a:ext cx="3238608" cy="685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39" name="Формула" r:id="rId4" imgW="1091880" imgH="228600" progId="Equation.3">
                  <p:embed/>
                </p:oleObj>
              </mc:Choice>
              <mc:Fallback>
                <p:oleObj name="Формула" r:id="rId4" imgW="10918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32656"/>
                        <a:ext cx="3238608" cy="6859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731" name="Object 3"/>
          <p:cNvGraphicFramePr>
            <a:graphicFrameLocks noChangeAspect="1"/>
          </p:cNvGraphicFramePr>
          <p:nvPr/>
        </p:nvGraphicFramePr>
        <p:xfrm>
          <a:off x="5573713" y="871538"/>
          <a:ext cx="26749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40" name="Формула" r:id="rId6" imgW="901440" imgH="228600" progId="Equation.3">
                  <p:embed/>
                </p:oleObj>
              </mc:Choice>
              <mc:Fallback>
                <p:oleObj name="Формула" r:id="rId6" imgW="9014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3713" y="871538"/>
                        <a:ext cx="267493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732" name="Object 4"/>
          <p:cNvGraphicFramePr>
            <a:graphicFrameLocks noChangeAspect="1"/>
          </p:cNvGraphicFramePr>
          <p:nvPr/>
        </p:nvGraphicFramePr>
        <p:xfrm>
          <a:off x="5875338" y="1484313"/>
          <a:ext cx="20716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41" name="Формула" r:id="rId8" imgW="698400" imgH="228600" progId="Equation.3">
                  <p:embed/>
                </p:oleObj>
              </mc:Choice>
              <mc:Fallback>
                <p:oleObj name="Формула" r:id="rId8" imgW="6984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5338" y="1484313"/>
                        <a:ext cx="207168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95536" y="1124744"/>
            <a:ext cx="525658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i="1" dirty="0" smtClean="0">
                <a:solidFill>
                  <a:srgbClr val="000099"/>
                </a:solidFill>
                <a:latin typeface="Bookman Old Style" pitchFamily="18" charset="0"/>
              </a:rPr>
              <a:t>Имеют вид     </a:t>
            </a:r>
            <a:r>
              <a:rPr lang="en-US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ax</a:t>
            </a:r>
            <a:r>
              <a:rPr lang="en-US" sz="2600" b="1" i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en-US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+bx+c=0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, </a:t>
            </a:r>
            <a:r>
              <a:rPr lang="ru-RU" sz="2600" i="1" dirty="0" smtClean="0">
                <a:solidFill>
                  <a:srgbClr val="000099"/>
                </a:solidFill>
                <a:latin typeface="Bookman Old Style" pitchFamily="18" charset="0"/>
              </a:rPr>
              <a:t>такие уравнения называют </a:t>
            </a: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квадратными </a:t>
            </a:r>
            <a:endParaRPr lang="ru-RU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27785" y="4149080"/>
            <a:ext cx="6336704" cy="250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87350">
              <a:spcBef>
                <a:spcPct val="20000"/>
              </a:spcBef>
              <a:buClr>
                <a:srgbClr val="6F89F7"/>
              </a:buClr>
              <a:buSzPct val="110000"/>
            </a:pPr>
            <a:r>
              <a:rPr lang="ru-RU" sz="2800" i="1" kern="0" dirty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Числа </a:t>
            </a:r>
            <a:r>
              <a:rPr lang="ru-RU" sz="2800" b="1" i="1" kern="0" dirty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а</a:t>
            </a:r>
            <a:r>
              <a:rPr lang="ru-RU" sz="2800" i="1" kern="0" dirty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, </a:t>
            </a:r>
            <a:r>
              <a:rPr lang="en-US" sz="2800" b="1" i="1" kern="0" dirty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b</a:t>
            </a:r>
            <a:r>
              <a:rPr lang="ru-RU" sz="2800" i="1" kern="0" dirty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 и </a:t>
            </a:r>
            <a:r>
              <a:rPr lang="ru-RU" sz="2800" b="1" i="1" kern="0" dirty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с - </a:t>
            </a:r>
            <a:r>
              <a:rPr lang="ru-RU" sz="2800" i="1" kern="0" dirty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коэффициенты квадратного уравнения. </a:t>
            </a:r>
            <a:endParaRPr lang="ru-RU" sz="2800" i="1" kern="0" dirty="0" smtClean="0">
              <a:solidFill>
                <a:srgbClr val="000099"/>
              </a:solidFill>
              <a:latin typeface="Bookman Old Style" pitchFamily="18" charset="0"/>
              <a:sym typeface="Symbol" pitchFamily="18" charset="2"/>
            </a:endParaRPr>
          </a:p>
          <a:p>
            <a:pPr lvl="0" indent="387350">
              <a:spcBef>
                <a:spcPct val="20000"/>
              </a:spcBef>
              <a:buClr>
                <a:srgbClr val="6F89F7"/>
              </a:buClr>
              <a:buSzPct val="110000"/>
            </a:pPr>
            <a:r>
              <a:rPr lang="ru-RU" sz="2800" b="1" i="1" kern="0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а </a:t>
            </a:r>
            <a:r>
              <a:rPr lang="ru-RU" sz="2800" i="1" kern="0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- первый коэффициент, </a:t>
            </a:r>
          </a:p>
          <a:p>
            <a:pPr lvl="0" indent="387350">
              <a:spcBef>
                <a:spcPct val="20000"/>
              </a:spcBef>
              <a:buClr>
                <a:srgbClr val="6F89F7"/>
              </a:buClr>
              <a:buSzPct val="110000"/>
            </a:pPr>
            <a:r>
              <a:rPr lang="en-US" sz="2800" b="1" i="1" kern="0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b</a:t>
            </a:r>
            <a:r>
              <a:rPr lang="ru-RU" sz="2800" i="1" kern="0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 </a:t>
            </a:r>
            <a:r>
              <a:rPr lang="ru-RU" sz="2800" i="1" kern="0" dirty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– </a:t>
            </a:r>
            <a:r>
              <a:rPr lang="ru-RU" sz="2800" i="1" kern="0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второй коэффициент </a:t>
            </a:r>
            <a:r>
              <a:rPr lang="ru-RU" sz="2800" i="1" kern="0" dirty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и </a:t>
            </a:r>
            <a:endParaRPr lang="ru-RU" sz="2800" i="1" kern="0" dirty="0" smtClean="0">
              <a:solidFill>
                <a:srgbClr val="000099"/>
              </a:solidFill>
              <a:latin typeface="Bookman Old Style" pitchFamily="18" charset="0"/>
              <a:sym typeface="Symbol" pitchFamily="18" charset="2"/>
            </a:endParaRPr>
          </a:p>
          <a:p>
            <a:pPr lvl="0" indent="387350">
              <a:spcBef>
                <a:spcPct val="20000"/>
              </a:spcBef>
              <a:buClr>
                <a:srgbClr val="6F89F7"/>
              </a:buClr>
              <a:buSzPct val="110000"/>
            </a:pPr>
            <a:r>
              <a:rPr lang="ru-RU" sz="2800" b="1" i="1" kern="0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с</a:t>
            </a:r>
            <a:r>
              <a:rPr lang="ru-RU" sz="2800" i="1" kern="0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 </a:t>
            </a:r>
            <a:r>
              <a:rPr lang="ru-RU" sz="2800" i="1" kern="0" dirty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– </a:t>
            </a:r>
            <a:r>
              <a:rPr lang="ru-RU" sz="2800" i="1" kern="0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свободное число</a:t>
            </a:r>
            <a:endParaRPr lang="ru-RU" sz="2800" i="1" kern="0" dirty="0">
              <a:solidFill>
                <a:srgbClr val="000099"/>
              </a:solidFill>
              <a:latin typeface="Bookman Old Style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3" grpId="0" animBg="1"/>
      <p:bldP spid="16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47664" y="3645024"/>
            <a:ext cx="33849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 typeface="Wingdings" pitchFamily="2" charset="2"/>
              <a:buNone/>
            </a:pPr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а+3а</a:t>
            </a:r>
            <a:r>
              <a:rPr lang="ru-RU" sz="4000" b="1" i="1" baseline="30000" dirty="0" smtClean="0">
                <a:solidFill>
                  <a:srgbClr val="002060"/>
                </a:solidFill>
                <a:latin typeface="Bookman Old Style" pitchFamily="18" charset="0"/>
              </a:rPr>
              <a:t>2</a:t>
            </a:r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=</a:t>
            </a:r>
            <a:r>
              <a:rPr lang="ru-RU" sz="4000" b="1" i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–11</a:t>
            </a:r>
            <a:endParaRPr lang="en-US" sz="40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8412" y="2348880"/>
            <a:ext cx="40020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х</a:t>
            </a:r>
            <a:r>
              <a:rPr lang="ru-RU" sz="4000" b="1" i="1" baseline="30000" dirty="0" smtClean="0">
                <a:solidFill>
                  <a:srgbClr val="002060"/>
                </a:solidFill>
                <a:latin typeface="Bookman Old Style" pitchFamily="18" charset="0"/>
              </a:rPr>
              <a:t>2</a:t>
            </a:r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+7х –44=0</a:t>
            </a:r>
            <a:endParaRPr lang="ru-RU" sz="40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1124744"/>
            <a:ext cx="42978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>
                <a:solidFill>
                  <a:srgbClr val="002060"/>
                </a:solidFill>
                <a:latin typeface="Bookman Old Style" pitchFamily="18" charset="0"/>
              </a:rPr>
              <a:t>–2</a:t>
            </a:r>
            <a:r>
              <a:rPr lang="en-US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t</a:t>
            </a:r>
            <a:r>
              <a:rPr lang="en-US" sz="4000" b="1" i="1" baseline="30000" dirty="0" smtClean="0">
                <a:solidFill>
                  <a:srgbClr val="002060"/>
                </a:solidFill>
                <a:latin typeface="Bookman Old Style" pitchFamily="18" charset="0"/>
              </a:rPr>
              <a:t>2</a:t>
            </a:r>
            <a:r>
              <a:rPr lang="en-US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+8t+2=0</a:t>
            </a:r>
            <a:endParaRPr lang="ru-RU" sz="40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2996952"/>
            <a:ext cx="26439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–у</a:t>
            </a:r>
            <a:r>
              <a:rPr lang="ru-RU" sz="4000" b="1" i="1" baseline="30000" dirty="0" smtClean="0">
                <a:solidFill>
                  <a:srgbClr val="002060"/>
                </a:solidFill>
                <a:latin typeface="Bookman Old Style" pitchFamily="18" charset="0"/>
              </a:rPr>
              <a:t>2</a:t>
            </a:r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+6у=0</a:t>
            </a:r>
            <a:endParaRPr lang="ru-RU" sz="40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8412" y="1700808"/>
            <a:ext cx="24329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– у+6=4</a:t>
            </a:r>
            <a:endParaRPr lang="ru-RU" sz="40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65752" y="4308286"/>
            <a:ext cx="20508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х</a:t>
            </a:r>
            <a:r>
              <a:rPr lang="ru-RU" sz="4000" b="1" i="1" baseline="30000" dirty="0" smtClean="0">
                <a:solidFill>
                  <a:srgbClr val="002060"/>
                </a:solidFill>
                <a:latin typeface="Bookman Old Style" pitchFamily="18" charset="0"/>
              </a:rPr>
              <a:t>2</a:t>
            </a:r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+4=0</a:t>
            </a:r>
            <a:endParaRPr lang="ru-RU" sz="40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262" y="4941168"/>
            <a:ext cx="33849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 typeface="Wingdings" pitchFamily="2" charset="2"/>
              <a:buNone/>
            </a:pPr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а+3а</a:t>
            </a:r>
            <a:r>
              <a:rPr lang="ru-RU" sz="4000" b="1" i="1" baseline="30000" dirty="0" smtClean="0">
                <a:solidFill>
                  <a:srgbClr val="002060"/>
                </a:solidFill>
                <a:latin typeface="Bookman Old Style" pitchFamily="18" charset="0"/>
              </a:rPr>
              <a:t>2</a:t>
            </a:r>
            <a:r>
              <a:rPr lang="ru-RU" sz="4000" b="1" i="1" dirty="0">
                <a:solidFill>
                  <a:srgbClr val="002060"/>
                </a:solidFill>
                <a:latin typeface="Bookman Old Style" pitchFamily="18" charset="0"/>
              </a:rPr>
              <a:t>=</a:t>
            </a:r>
            <a:r>
              <a:rPr lang="en-US" sz="4000" b="1" i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3а</a:t>
            </a:r>
            <a:r>
              <a:rPr lang="ru-RU" sz="4000" b="1" i="1" baseline="30000" dirty="0" smtClean="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en-US" sz="40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51920" y="5589240"/>
            <a:ext cx="3600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 typeface="Wingdings" pitchFamily="2" charset="2"/>
              <a:buNone/>
            </a:pPr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а</a:t>
            </a:r>
            <a:r>
              <a:rPr lang="ru-RU" sz="4000" b="1" i="1" baseline="30000" dirty="0" smtClean="0">
                <a:solidFill>
                  <a:srgbClr val="002060"/>
                </a:solidFill>
                <a:latin typeface="Bookman Old Style" pitchFamily="18" charset="0"/>
              </a:rPr>
              <a:t>³</a:t>
            </a:r>
            <a:r>
              <a:rPr lang="ru-RU" sz="4000" b="1" i="1" dirty="0" smtClean="0">
                <a:solidFill>
                  <a:srgbClr val="002060"/>
                </a:solidFill>
                <a:latin typeface="Bookman Old Style" pitchFamily="18" charset="0"/>
              </a:rPr>
              <a:t>+3а –11=0</a:t>
            </a:r>
            <a:endParaRPr lang="en-US" sz="40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51520" y="405334"/>
            <a:ext cx="871296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lvl="0" indent="387350" algn="ctr">
              <a:spcBef>
                <a:spcPct val="20000"/>
              </a:spcBef>
              <a:buClr>
                <a:srgbClr val="6F89F7"/>
              </a:buClr>
              <a:buSzPct val="110000"/>
            </a:pPr>
            <a:r>
              <a:rPr lang="ru-RU" sz="2400" b="1" i="1" kern="0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Выясните является ли уравнение квадратным. </a:t>
            </a:r>
            <a:endParaRPr lang="ru-RU" sz="2400" b="1" i="1" kern="0" dirty="0">
              <a:solidFill>
                <a:srgbClr val="000099"/>
              </a:solidFill>
              <a:latin typeface="Bookman Old Style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08" name="Group 76"/>
          <p:cNvGraphicFramePr>
            <a:graphicFrameLocks noGrp="1"/>
          </p:cNvGraphicFramePr>
          <p:nvPr/>
        </p:nvGraphicFramePr>
        <p:xfrm>
          <a:off x="467544" y="1720850"/>
          <a:ext cx="8135938" cy="4319590"/>
        </p:xfrm>
        <a:graphic>
          <a:graphicData uri="http://schemas.openxmlformats.org/drawingml/2006/table">
            <a:tbl>
              <a:tblPr/>
              <a:tblGrid>
                <a:gridCol w="755377"/>
                <a:gridCol w="1320147"/>
                <a:gridCol w="1320147"/>
                <a:gridCol w="1320147"/>
                <a:gridCol w="3420120"/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a</a:t>
                      </a:r>
                      <a:endParaRPr kumimoji="0" lang="ru-RU" sz="3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b</a:t>
                      </a:r>
                      <a:endParaRPr kumimoji="0" lang="ru-RU" sz="3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c</a:t>
                      </a:r>
                      <a:endParaRPr kumimoji="0" lang="ru-RU" sz="3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Уравнение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-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7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-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+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6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 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7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=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–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6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 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+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5 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=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 –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5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=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3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+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=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5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5 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=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491" name="Rectangle 59"/>
          <p:cNvSpPr>
            <a:spLocks noChangeArrowheads="1"/>
          </p:cNvSpPr>
          <p:nvPr/>
        </p:nvSpPr>
        <p:spPr bwMode="auto">
          <a:xfrm>
            <a:off x="1209850" y="2564904"/>
            <a:ext cx="4010222" cy="73868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8492" name="Rectangle 60"/>
          <p:cNvSpPr>
            <a:spLocks noChangeArrowheads="1"/>
          </p:cNvSpPr>
          <p:nvPr/>
        </p:nvSpPr>
        <p:spPr bwMode="auto">
          <a:xfrm>
            <a:off x="1209849" y="3286125"/>
            <a:ext cx="4010223" cy="685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8493" name="Rectangle 61"/>
          <p:cNvSpPr>
            <a:spLocks noChangeArrowheads="1"/>
          </p:cNvSpPr>
          <p:nvPr/>
        </p:nvSpPr>
        <p:spPr bwMode="auto">
          <a:xfrm>
            <a:off x="1209849" y="4000500"/>
            <a:ext cx="4010223" cy="6842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8494" name="Rectangle 62"/>
          <p:cNvSpPr>
            <a:spLocks noChangeArrowheads="1"/>
          </p:cNvSpPr>
          <p:nvPr/>
        </p:nvSpPr>
        <p:spPr bwMode="auto">
          <a:xfrm>
            <a:off x="1209849" y="4653136"/>
            <a:ext cx="3999641" cy="6492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8495" name="Rectangle 63"/>
          <p:cNvSpPr>
            <a:spLocks noChangeArrowheads="1"/>
          </p:cNvSpPr>
          <p:nvPr/>
        </p:nvSpPr>
        <p:spPr bwMode="auto">
          <a:xfrm>
            <a:off x="1187625" y="5305425"/>
            <a:ext cx="4001154" cy="73183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51520" y="405334"/>
            <a:ext cx="8712967" cy="935434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latin typeface="Bookman Old Style" pitchFamily="18" charset="0"/>
              </a:rPr>
              <a:t>Для каждого из заданных уравнений вида </a:t>
            </a:r>
          </a:p>
          <a:p>
            <a:pPr algn="ctr">
              <a:spcBef>
                <a:spcPct val="10000"/>
              </a:spcBef>
            </a:pPr>
            <a:r>
              <a:rPr lang="en-US" sz="2800" b="1" i="1" dirty="0" smtClean="0">
                <a:latin typeface="Bookman Old Style" pitchFamily="18" charset="0"/>
              </a:rPr>
              <a:t>ax</a:t>
            </a:r>
            <a:r>
              <a:rPr lang="en-US" sz="2800" b="1" i="1" baseline="30000" dirty="0" smtClean="0">
                <a:latin typeface="Bookman Old Style" pitchFamily="18" charset="0"/>
              </a:rPr>
              <a:t>2</a:t>
            </a:r>
            <a:r>
              <a:rPr lang="en-US" sz="2800" b="1" i="1" dirty="0" smtClean="0">
                <a:latin typeface="Bookman Old Style" pitchFamily="18" charset="0"/>
              </a:rPr>
              <a:t> + </a:t>
            </a:r>
            <a:r>
              <a:rPr lang="en-US" sz="2800" b="1" i="1" dirty="0" err="1" smtClean="0">
                <a:latin typeface="Bookman Old Style" pitchFamily="18" charset="0"/>
              </a:rPr>
              <a:t>bx</a:t>
            </a:r>
            <a:r>
              <a:rPr lang="en-US" sz="2800" b="1" i="1" dirty="0" smtClean="0">
                <a:latin typeface="Bookman Old Style" pitchFamily="18" charset="0"/>
              </a:rPr>
              <a:t> + c</a:t>
            </a:r>
            <a:r>
              <a:rPr lang="en-US" sz="2800" b="1" dirty="0" smtClean="0">
                <a:latin typeface="Bookman Old Style" pitchFamily="18" charset="0"/>
              </a:rPr>
              <a:t> = 0</a:t>
            </a:r>
            <a:r>
              <a:rPr lang="ru-RU" sz="2800" b="1" dirty="0" smtClean="0">
                <a:latin typeface="Bookman Old Style" pitchFamily="18" charset="0"/>
              </a:rPr>
              <a:t> </a:t>
            </a:r>
            <a:r>
              <a:rPr lang="ru-RU" sz="2400" b="1" dirty="0" smtClean="0">
                <a:latin typeface="Bookman Old Style" pitchFamily="18" charset="0"/>
              </a:rPr>
              <a:t>укажите коэффициенты </a:t>
            </a:r>
            <a:r>
              <a:rPr lang="en-US" sz="2800" b="1" i="1" dirty="0" smtClean="0">
                <a:solidFill>
                  <a:srgbClr val="FF0000"/>
                </a:solidFill>
                <a:latin typeface="Bookman Old Style" pitchFamily="18" charset="0"/>
              </a:rPr>
              <a:t>a</a:t>
            </a:r>
            <a:r>
              <a:rPr lang="ru-RU" sz="2800" b="1" i="1" dirty="0" smtClean="0">
                <a:solidFill>
                  <a:srgbClr val="FF0000"/>
                </a:solidFill>
                <a:latin typeface="Bookman Old Style" pitchFamily="18" charset="0"/>
              </a:rPr>
              <a:t>, </a:t>
            </a:r>
            <a:r>
              <a:rPr lang="en-US" sz="2800" b="1" i="1" dirty="0" smtClean="0">
                <a:solidFill>
                  <a:srgbClr val="0000CC"/>
                </a:solidFill>
                <a:latin typeface="Bookman Old Style" pitchFamily="18" charset="0"/>
              </a:rPr>
              <a:t>b</a:t>
            </a:r>
            <a:r>
              <a:rPr lang="ru-RU" sz="2800" b="1" i="1" dirty="0" smtClean="0">
                <a:solidFill>
                  <a:srgbClr val="0000CC"/>
                </a:solidFill>
                <a:latin typeface="Bookman Old Style" pitchFamily="18" charset="0"/>
              </a:rPr>
              <a:t>,</a:t>
            </a:r>
            <a:r>
              <a:rPr lang="en-US" sz="2800" b="1" i="1" dirty="0" smtClean="0">
                <a:solidFill>
                  <a:srgbClr val="0000CC"/>
                </a:solidFill>
                <a:latin typeface="Bookman Old Style" pitchFamily="18" charset="0"/>
              </a:rPr>
              <a:t> </a:t>
            </a:r>
            <a:r>
              <a:rPr lang="en-US" sz="2800" b="1" i="1" dirty="0" smtClean="0">
                <a:solidFill>
                  <a:srgbClr val="008000"/>
                </a:solidFill>
                <a:latin typeface="Bookman Old Style" pitchFamily="18" charset="0"/>
              </a:rPr>
              <a:t>c </a:t>
            </a:r>
            <a:r>
              <a:rPr lang="ru-RU" sz="2400" b="1" i="1" kern="0" dirty="0" smtClean="0">
                <a:solidFill>
                  <a:srgbClr val="000099"/>
                </a:solidFill>
                <a:latin typeface="Bookman Old Style" pitchFamily="18" charset="0"/>
                <a:sym typeface="Symbol" pitchFamily="18" charset="2"/>
              </a:rPr>
              <a:t>. </a:t>
            </a:r>
            <a:endParaRPr lang="ru-RU" sz="2400" b="1" i="1" kern="0" dirty="0">
              <a:solidFill>
                <a:srgbClr val="000099"/>
              </a:solidFill>
              <a:latin typeface="Bookman Old Style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18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9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4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18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9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4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18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9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4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18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9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4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18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95"/>
                  </p:tgtEl>
                </p:cond>
              </p:nextCondLst>
            </p:seq>
          </p:childTnLst>
        </p:cTn>
      </p:par>
    </p:tnLst>
    <p:bldLst>
      <p:bldP spid="18491" grpId="0" animBg="1"/>
      <p:bldP spid="18492" grpId="0" animBg="1"/>
      <p:bldP spid="18493" grpId="0" animBg="1"/>
      <p:bldP spid="18494" grpId="0" animBg="1"/>
      <p:bldP spid="184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60" name="Group 196"/>
          <p:cNvGraphicFramePr>
            <a:graphicFrameLocks noGrp="1"/>
          </p:cNvGraphicFramePr>
          <p:nvPr/>
        </p:nvGraphicFramePr>
        <p:xfrm>
          <a:off x="539750" y="1397000"/>
          <a:ext cx="8135938" cy="4547370"/>
        </p:xfrm>
        <a:graphic>
          <a:graphicData uri="http://schemas.openxmlformats.org/drawingml/2006/table">
            <a:tbl>
              <a:tblPr/>
              <a:tblGrid>
                <a:gridCol w="863898"/>
                <a:gridCol w="1377652"/>
                <a:gridCol w="1070620"/>
                <a:gridCol w="1296144"/>
                <a:gridCol w="3527624"/>
              </a:tblGrid>
              <a:tr h="781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№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a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b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c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Уравнение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46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–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 +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=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20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+ 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 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=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+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 =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0,25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0,25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– 3 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=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Bookman Old Style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0,16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+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0,16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=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435" name="Rectangle 171"/>
          <p:cNvSpPr>
            <a:spLocks noChangeArrowheads="1"/>
          </p:cNvSpPr>
          <p:nvPr/>
        </p:nvSpPr>
        <p:spPr bwMode="auto">
          <a:xfrm>
            <a:off x="5148064" y="2204864"/>
            <a:ext cx="3528392" cy="7207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1444" name="Rectangle 180"/>
          <p:cNvSpPr>
            <a:spLocks noChangeArrowheads="1"/>
          </p:cNvSpPr>
          <p:nvPr/>
        </p:nvSpPr>
        <p:spPr bwMode="auto">
          <a:xfrm>
            <a:off x="5148064" y="2924944"/>
            <a:ext cx="3528392" cy="7810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1445" name="Rectangle 181"/>
          <p:cNvSpPr>
            <a:spLocks noChangeArrowheads="1"/>
          </p:cNvSpPr>
          <p:nvPr/>
        </p:nvSpPr>
        <p:spPr bwMode="auto">
          <a:xfrm>
            <a:off x="5159176" y="3670126"/>
            <a:ext cx="3528393" cy="74453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1446" name="Rectangle 182"/>
          <p:cNvSpPr>
            <a:spLocks noChangeArrowheads="1"/>
          </p:cNvSpPr>
          <p:nvPr/>
        </p:nvSpPr>
        <p:spPr bwMode="auto">
          <a:xfrm>
            <a:off x="5148064" y="4425776"/>
            <a:ext cx="3528392" cy="7334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1447" name="Rectangle 183"/>
          <p:cNvSpPr>
            <a:spLocks noChangeArrowheads="1"/>
          </p:cNvSpPr>
          <p:nvPr/>
        </p:nvSpPr>
        <p:spPr bwMode="auto">
          <a:xfrm>
            <a:off x="5148064" y="5135389"/>
            <a:ext cx="3528392" cy="8048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43607" y="405334"/>
            <a:ext cx="7056785" cy="719410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latin typeface="Bookman Old Style" pitchFamily="18" charset="0"/>
              </a:rPr>
              <a:t>Составьте квадратные уравнения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4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11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3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4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11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4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11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4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4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11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4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114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47"/>
                  </p:tgtEl>
                </p:cond>
              </p:nextCondLst>
            </p:seq>
          </p:childTnLst>
        </p:cTn>
      </p:par>
    </p:tnLst>
    <p:bldLst>
      <p:bldP spid="11435" grpId="0" animBg="1"/>
      <p:bldP spid="11444" grpId="0" animBg="1"/>
      <p:bldP spid="11445" grpId="0" animBg="1"/>
      <p:bldP spid="11446" grpId="0" animBg="1"/>
      <p:bldP spid="114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2123728" y="1484784"/>
            <a:ext cx="6624736" cy="1172629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Квадратное </a:t>
            </a:r>
            <a:r>
              <a:rPr lang="ru-RU" sz="2600" b="1" i="1" dirty="0">
                <a:solidFill>
                  <a:srgbClr val="000099"/>
                </a:solidFill>
                <a:latin typeface="Bookman Old Style" pitchFamily="18" charset="0"/>
              </a:rPr>
              <a:t>уравнение называют </a:t>
            </a:r>
            <a:r>
              <a:rPr lang="ru-RU" sz="2600" b="1" i="1" dirty="0">
                <a:solidFill>
                  <a:srgbClr val="D0260A"/>
                </a:solidFill>
                <a:latin typeface="Bookman Old Style" pitchFamily="18" charset="0"/>
              </a:rPr>
              <a:t>приведенным</a:t>
            </a:r>
            <a:r>
              <a:rPr lang="ru-RU" sz="2600" b="1" i="1" dirty="0">
                <a:solidFill>
                  <a:srgbClr val="000099"/>
                </a:solidFill>
                <a:latin typeface="Bookman Old Style" pitchFamily="18" charset="0"/>
              </a:rPr>
              <a:t>, если старший коэффициент равен 1; </a:t>
            </a:r>
          </a:p>
        </p:txBody>
      </p:sp>
      <p:sp>
        <p:nvSpPr>
          <p:cNvPr id="13" name="TextBox 18"/>
          <p:cNvSpPr txBox="1">
            <a:spLocks noChangeArrowheads="1"/>
          </p:cNvSpPr>
          <p:nvPr/>
        </p:nvSpPr>
        <p:spPr bwMode="auto">
          <a:xfrm>
            <a:off x="2123728" y="2784762"/>
            <a:ext cx="6624736" cy="1172629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квадратное </a:t>
            </a:r>
            <a:r>
              <a:rPr lang="ru-RU" sz="2600" b="1" i="1" dirty="0">
                <a:solidFill>
                  <a:srgbClr val="000099"/>
                </a:solidFill>
                <a:latin typeface="Bookman Old Style" pitchFamily="18" charset="0"/>
              </a:rPr>
              <a:t>уравнение называют </a:t>
            </a:r>
            <a:r>
              <a:rPr lang="ru-RU" sz="2600" b="1" i="1" dirty="0" err="1">
                <a:solidFill>
                  <a:srgbClr val="D0260A"/>
                </a:solidFill>
                <a:latin typeface="Bookman Old Style" pitchFamily="18" charset="0"/>
              </a:rPr>
              <a:t>непривиденным</a:t>
            </a:r>
            <a:r>
              <a:rPr lang="ru-RU" sz="2600" b="1" i="1" dirty="0">
                <a:solidFill>
                  <a:srgbClr val="000099"/>
                </a:solidFill>
                <a:latin typeface="Bookman Old Style" pitchFamily="18" charset="0"/>
              </a:rPr>
              <a:t>, если старший коэффициент отличен от 1.</a:t>
            </a:r>
          </a:p>
        </p:txBody>
      </p:sp>
      <p:graphicFrame>
        <p:nvGraphicFramePr>
          <p:cNvPr id="15" name="Object 90"/>
          <p:cNvGraphicFramePr>
            <a:graphicFrameLocks noChangeAspect="1"/>
          </p:cNvGraphicFramePr>
          <p:nvPr/>
        </p:nvGraphicFramePr>
        <p:xfrm>
          <a:off x="441325" y="4722813"/>
          <a:ext cx="303053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83" name="Формула" r:id="rId4" imgW="1028520" imgH="228600" progId="Equation.3">
                  <p:embed/>
                </p:oleObj>
              </mc:Choice>
              <mc:Fallback>
                <p:oleObj name="Формула" r:id="rId4" imgW="1028520" imgH="228600" progId="Equation.3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4722813"/>
                        <a:ext cx="3030538" cy="6731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564632" y="4680739"/>
            <a:ext cx="50398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sz="2400" b="1" i="1" dirty="0">
                <a:solidFill>
                  <a:srgbClr val="000099"/>
                </a:solidFill>
                <a:latin typeface="Bookman Old Style" pitchFamily="18" charset="0"/>
              </a:rPr>
              <a:t>- </a:t>
            </a:r>
            <a:r>
              <a:rPr lang="ru-RU" sz="2400" b="1" i="1" dirty="0" err="1">
                <a:solidFill>
                  <a:srgbClr val="000099"/>
                </a:solidFill>
                <a:latin typeface="Bookman Old Style" pitchFamily="18" charset="0"/>
              </a:rPr>
              <a:t>неприведенное</a:t>
            </a:r>
            <a:r>
              <a:rPr lang="ru-RU" sz="2400" b="1" i="1" dirty="0">
                <a:solidFill>
                  <a:srgbClr val="000099"/>
                </a:solidFill>
                <a:latin typeface="Bookman Old Style" pitchFamily="18" charset="0"/>
              </a:rPr>
              <a:t> квадратное уравнение.</a:t>
            </a:r>
          </a:p>
        </p:txBody>
      </p:sp>
      <p:graphicFrame>
        <p:nvGraphicFramePr>
          <p:cNvPr id="17" name="Object 98"/>
          <p:cNvGraphicFramePr>
            <a:graphicFrameLocks noChangeAspect="1"/>
          </p:cNvGraphicFramePr>
          <p:nvPr/>
        </p:nvGraphicFramePr>
        <p:xfrm>
          <a:off x="423863" y="5661248"/>
          <a:ext cx="3068637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84" name="Формула" r:id="rId6" imgW="1041120" imgH="228600" progId="Equation.3">
                  <p:embed/>
                </p:oleObj>
              </mc:Choice>
              <mc:Fallback>
                <p:oleObj name="Формула" r:id="rId6" imgW="1041120" imgH="228600" progId="Equation.3">
                  <p:embed/>
                  <p:pic>
                    <p:nvPicPr>
                      <p:cNvPr id="0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5661248"/>
                        <a:ext cx="3068637" cy="674687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8"/>
          <p:cNvSpPr txBox="1">
            <a:spLocks noChangeArrowheads="1"/>
          </p:cNvSpPr>
          <p:nvPr/>
        </p:nvSpPr>
        <p:spPr bwMode="auto">
          <a:xfrm>
            <a:off x="3528119" y="5488776"/>
            <a:ext cx="46442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sz="2400" b="1" i="1" dirty="0">
                <a:solidFill>
                  <a:srgbClr val="000099"/>
                </a:solidFill>
                <a:latin typeface="Bookman Old Style" pitchFamily="18" charset="0"/>
              </a:rPr>
              <a:t>- приведенное квадратное уравнение.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312155"/>
            <a:ext cx="8712968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2600" b="1" i="1" dirty="0" smtClean="0">
                <a:solidFill>
                  <a:srgbClr val="D0260A"/>
                </a:solidFill>
                <a:latin typeface="Bookman Old Style" pitchFamily="18" charset="0"/>
                <a:cs typeface="+mn-cs"/>
              </a:rPr>
              <a:t>Квадратным уравнением </a:t>
            </a:r>
            <a:r>
              <a:rPr lang="ru-RU" sz="2600" b="1" i="1" dirty="0" smtClean="0">
                <a:solidFill>
                  <a:srgbClr val="002060"/>
                </a:solidFill>
                <a:latin typeface="Bookman Old Style" pitchFamily="18" charset="0"/>
                <a:cs typeface="+mn-cs"/>
              </a:rPr>
              <a:t>наз. уравнение вида </a:t>
            </a:r>
            <a:r>
              <a:rPr lang="en-US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ax</a:t>
            </a:r>
            <a:r>
              <a:rPr lang="en-US" sz="2600" b="1" i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</a:t>
            </a:r>
            <a:r>
              <a:rPr lang="en-US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+bx+c=0</a:t>
            </a:r>
            <a:r>
              <a:rPr lang="ru-RU" sz="2600" b="1" i="1" dirty="0" smtClean="0">
                <a:solidFill>
                  <a:srgbClr val="002060"/>
                </a:solidFill>
                <a:latin typeface="Bookman Old Style" pitchFamily="18" charset="0"/>
                <a:cs typeface="+mn-cs"/>
              </a:rPr>
              <a:t>, где коэффициенты </a:t>
            </a:r>
            <a:r>
              <a:rPr lang="en-US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a</a:t>
            </a:r>
            <a:r>
              <a:rPr lang="en-US" sz="2600" b="1" i="1" dirty="0" smtClean="0">
                <a:solidFill>
                  <a:srgbClr val="002060"/>
                </a:solidFill>
                <a:latin typeface="Bookman Old Style" pitchFamily="18" charset="0"/>
                <a:cs typeface="+mn-cs"/>
              </a:rPr>
              <a:t>, </a:t>
            </a:r>
            <a:r>
              <a:rPr lang="en-US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b</a:t>
            </a:r>
            <a:r>
              <a:rPr lang="en-US" sz="2600" b="1" i="1" dirty="0" smtClean="0">
                <a:solidFill>
                  <a:srgbClr val="002060"/>
                </a:solidFill>
                <a:latin typeface="Bookman Old Style" pitchFamily="18" charset="0"/>
                <a:cs typeface="+mn-cs"/>
              </a:rPr>
              <a:t>, </a:t>
            </a:r>
            <a:r>
              <a:rPr lang="en-US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c</a:t>
            </a:r>
            <a:r>
              <a:rPr lang="ru-RU" sz="2600" b="1" i="1" dirty="0" smtClean="0">
                <a:solidFill>
                  <a:srgbClr val="002060"/>
                </a:solidFill>
                <a:latin typeface="Bookman Old Style" pitchFamily="18" charset="0"/>
                <a:cs typeface="+mn-cs"/>
              </a:rPr>
              <a:t> – любые действительные числа, причем  </a:t>
            </a:r>
            <a:r>
              <a:rPr lang="en-US" sz="2600" b="1" i="1" dirty="0" smtClean="0">
                <a:solidFill>
                  <a:srgbClr val="002060"/>
                </a:solidFill>
                <a:latin typeface="Bookman Old Style" pitchFamily="18" charset="0"/>
                <a:cs typeface="+mn-cs"/>
              </a:rPr>
              <a:t>a≠0</a:t>
            </a:r>
            <a:r>
              <a:rPr lang="ru-RU" sz="2600" b="1" i="1" dirty="0" smtClean="0">
                <a:solidFill>
                  <a:srgbClr val="002060"/>
                </a:solidFill>
                <a:latin typeface="Bookman Old Style" pitchFamily="18" charset="0"/>
                <a:cs typeface="+mn-cs"/>
              </a:rPr>
              <a:t>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4077072"/>
            <a:ext cx="1957870" cy="510778"/>
          </a:xfrm>
          <a:prstGeom prst="round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Примеры</a:t>
            </a:r>
            <a:r>
              <a:rPr lang="en-US" sz="2400" b="1" i="1" dirty="0" smtClean="0">
                <a:latin typeface="Bookman Old Style" pitchFamily="18" charset="0"/>
              </a:rPr>
              <a:t>:</a:t>
            </a:r>
            <a:endParaRPr lang="ru-RU" sz="240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6" grpId="0"/>
      <p:bldP spid="18" grpId="0"/>
      <p:bldP spid="10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655</Words>
  <Application>Microsoft Office PowerPoint</Application>
  <PresentationFormat>Экран (4:3)</PresentationFormat>
  <Paragraphs>154</Paragraphs>
  <Slides>13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Оформление по умолчанию</vt:lpstr>
      <vt:lpstr>Формула</vt:lpstr>
      <vt:lpstr>Презентация PowerPoint</vt:lpstr>
      <vt:lpstr>Презентация PowerPoint</vt:lpstr>
      <vt:lpstr>Линейные уравнения: ax+b=0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Малая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8 класс</dc:subject>
  <dc:creator>Малая Елена Васильевна</dc:creator>
  <cp:lastModifiedBy>Юлия</cp:lastModifiedBy>
  <cp:revision>102</cp:revision>
  <dcterms:created xsi:type="dcterms:W3CDTF">2012-08-12T16:04:58Z</dcterms:created>
  <dcterms:modified xsi:type="dcterms:W3CDTF">2019-01-12T12:10:18Z</dcterms:modified>
</cp:coreProperties>
</file>