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  <p:sldMasterId id="2147484016" r:id="rId2"/>
  </p:sldMasterIdLst>
  <p:notesMasterIdLst>
    <p:notesMasterId r:id="rId8"/>
  </p:notesMasterIdLst>
  <p:sldIdLst>
    <p:sldId id="413" r:id="rId3"/>
    <p:sldId id="434" r:id="rId4"/>
    <p:sldId id="435" r:id="rId5"/>
    <p:sldId id="436" r:id="rId6"/>
    <p:sldId id="437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CC00"/>
    <a:srgbClr val="FF3300"/>
    <a:srgbClr val="FDD97F"/>
    <a:srgbClr val="9476B8"/>
    <a:srgbClr val="000099"/>
    <a:srgbClr val="FFFF66"/>
    <a:srgbClr val="FFFF99"/>
    <a:srgbClr val="0033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536" autoAdjust="0"/>
    <p:restoredTop sz="90036" autoAdjust="0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68EA1395-84D7-415A-BAD7-A04B21BCCCA4}" type="datetimeFigureOut">
              <a:rPr lang="ru-RU"/>
              <a:pPr>
                <a:defRPr/>
              </a:pPr>
              <a:t>16.12.2018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206AD4FC-A349-4526-985C-3C9CF88ADA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424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FA09B-A6F1-4297-889E-CEB6E548EA27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16.12.2018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31187-6004-4DD9-9B48-695560A72590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D65BC-2AEC-43CC-8A48-DDAD47BDBDC7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16.12.2018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57F17-F84C-44D5-88AA-C4E1BAC89790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AFC28-C30C-48E6-AF10-3F16258F0734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16.12.2018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BF30E-E0F0-4522-B8C0-5D1B5421AEE3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39C8A-0CE3-4E77-99F1-716A8A347F18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16.12.2018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2B64F-EC23-4AA7-997B-335F0979C0D5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59DAF-7BA0-40E8-99FC-2525053E3AC0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16.12.2018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29C02-8B0C-45CD-9188-7F7CCB7308DF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11ADE-A7C7-4803-9936-E9B7EEA4EBCF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16.12.2018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90097-C680-4604-81AF-D8B8F90D75E7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BD614-31E1-425A-BBDE-B25F78117332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16.12.2018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5AA31-269F-44EE-952B-D97FE49A2DF6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B4FCA-F46A-4AD1-A92A-95EA0E7C8CFA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16.12.2018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C2222-608D-47EF-B703-54A8865CEB0D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07BF-93BD-438E-B4D0-9174763BD564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16.12.2018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D07A4-EEE2-4A9C-8DEA-1132B1424B03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164AD-80AD-40F6-B537-7046A87947E8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16.12.2018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C4145-7363-4E5F-9B9B-084C93D92FBA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BBF9B-7DD2-46ED-ADF3-BAC351709CCF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16.12.2018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BFA8A-79C8-44F7-93DE-E9E48FC131B4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16.12.2018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BA1A62-4778-4312-9805-5CBD42932F3E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16.12.2018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BDCDE8-B548-41F3-B9D4-E6E20A1127C7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>
            <a:spLocks noGrp="1"/>
          </p:cNvSpPr>
          <p:nvPr>
            <p:ph type="ctrTitle"/>
          </p:nvPr>
        </p:nvSpPr>
        <p:spPr>
          <a:xfrm>
            <a:off x="2987824" y="3284984"/>
            <a:ext cx="6156176" cy="2380679"/>
          </a:xfrm>
        </p:spPr>
        <p:txBody>
          <a:bodyPr rtlCol="0">
            <a:normAutofit fontScale="90000"/>
          </a:bodyPr>
          <a:lstStyle/>
          <a:p>
            <a:pPr algn="l">
              <a:defRPr/>
            </a:pPr>
            <a:r>
              <a:rPr lang="ru-RU" b="1" i="1" u="sng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Тема урока:</a:t>
            </a:r>
            <a:r>
              <a:rPr lang="ru-RU" b="1" i="1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/>
            </a:r>
            <a:br>
              <a:rPr lang="ru-RU" b="1" i="1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4300" b="1" i="1" kern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Решение основных задач </a:t>
            </a:r>
            <a:r>
              <a:rPr lang="ru-RU" sz="4300" b="1" i="1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на </a:t>
            </a:r>
            <a:r>
              <a:rPr lang="ru-RU" sz="4300" b="1" i="1" kern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применение </a:t>
            </a:r>
            <a:br>
              <a:rPr lang="ru-RU" sz="4300" b="1" i="1" kern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4300" b="1" i="1" kern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теоремы Пифагора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246242" y="116632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 i="1">
                <a:solidFill>
                  <a:srgbClr val="002060"/>
                </a:solidFill>
                <a:latin typeface="Bookman Old Style" pitchFamily="18" charset="0"/>
              </a:rPr>
              <a:pPr/>
              <a:t>16.12.2018</a:t>
            </a:fld>
            <a:endParaRPr lang="ru-RU" sz="32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Text Box 66"/>
          <p:cNvSpPr txBox="1">
            <a:spLocks noChangeArrowheads="1"/>
          </p:cNvSpPr>
          <p:nvPr/>
        </p:nvSpPr>
        <p:spPr bwMode="auto">
          <a:xfrm>
            <a:off x="8402638" y="558958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56324" name="Text Box 67"/>
          <p:cNvSpPr txBox="1">
            <a:spLocks noChangeArrowheads="1"/>
          </p:cNvSpPr>
          <p:nvPr/>
        </p:nvSpPr>
        <p:spPr bwMode="auto">
          <a:xfrm>
            <a:off x="2714625" y="5589588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B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6325" name="Text Box 68"/>
          <p:cNvSpPr txBox="1">
            <a:spLocks noChangeArrowheads="1"/>
          </p:cNvSpPr>
          <p:nvPr/>
        </p:nvSpPr>
        <p:spPr bwMode="auto">
          <a:xfrm>
            <a:off x="2714625" y="1989138"/>
            <a:ext cx="4507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C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6326" name="Text Box 69"/>
          <p:cNvSpPr txBox="1">
            <a:spLocks noChangeArrowheads="1"/>
          </p:cNvSpPr>
          <p:nvPr/>
        </p:nvSpPr>
        <p:spPr bwMode="auto">
          <a:xfrm>
            <a:off x="4586288" y="2781300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D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4406" name="AutoShape 70"/>
          <p:cNvSpPr>
            <a:spLocks noChangeArrowheads="1"/>
          </p:cNvSpPr>
          <p:nvPr/>
        </p:nvSpPr>
        <p:spPr bwMode="auto">
          <a:xfrm>
            <a:off x="3146412" y="2349500"/>
            <a:ext cx="5400675" cy="3311525"/>
          </a:xfrm>
          <a:prstGeom prst="rtTriangle">
            <a:avLst/>
          </a:prstGeom>
          <a:noFill/>
          <a:ln w="76200">
            <a:solidFill>
              <a:srgbClr val="003366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56330" name="Freeform 71"/>
          <p:cNvSpPr>
            <a:spLocks/>
          </p:cNvSpPr>
          <p:nvPr/>
        </p:nvSpPr>
        <p:spPr bwMode="auto">
          <a:xfrm>
            <a:off x="3143250" y="3267075"/>
            <a:ext cx="1452563" cy="2381250"/>
          </a:xfrm>
          <a:custGeom>
            <a:avLst/>
            <a:gdLst>
              <a:gd name="T0" fmla="*/ 0 w 915"/>
              <a:gd name="T1" fmla="*/ 2381250 h 1500"/>
              <a:gd name="T2" fmla="*/ 1452563 w 915"/>
              <a:gd name="T3" fmla="*/ 0 h 1500"/>
              <a:gd name="T4" fmla="*/ 0 60000 65536"/>
              <a:gd name="T5" fmla="*/ 0 60000 65536"/>
              <a:gd name="T6" fmla="*/ 0 w 915"/>
              <a:gd name="T7" fmla="*/ 0 h 1500"/>
              <a:gd name="T8" fmla="*/ 915 w 915"/>
              <a:gd name="T9" fmla="*/ 1500 h 15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15" h="1500">
                <a:moveTo>
                  <a:pt x="0" y="1500"/>
                </a:moveTo>
                <a:lnTo>
                  <a:pt x="915" y="0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4408" name="Freeform 72"/>
          <p:cNvSpPr>
            <a:spLocks/>
          </p:cNvSpPr>
          <p:nvPr/>
        </p:nvSpPr>
        <p:spPr bwMode="auto">
          <a:xfrm rot="16200000" flipH="1">
            <a:off x="3186894" y="5260181"/>
            <a:ext cx="336550" cy="4175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76200">
            <a:solidFill>
              <a:schemeClr val="tx1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56334" name="Text Box 74"/>
          <p:cNvSpPr txBox="1">
            <a:spLocks noChangeArrowheads="1"/>
          </p:cNvSpPr>
          <p:nvPr/>
        </p:nvSpPr>
        <p:spPr bwMode="auto">
          <a:xfrm>
            <a:off x="3794125" y="2276475"/>
            <a:ext cx="4283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4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4411" name="Freeform 75"/>
          <p:cNvSpPr>
            <a:spLocks/>
          </p:cNvSpPr>
          <p:nvPr/>
        </p:nvSpPr>
        <p:spPr bwMode="auto">
          <a:xfrm rot="-25025425">
            <a:off x="4533887" y="3338513"/>
            <a:ext cx="336550" cy="3746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76200">
            <a:solidFill>
              <a:schemeClr val="tx1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4412" name="Freeform 76"/>
          <p:cNvSpPr>
            <a:spLocks/>
          </p:cNvSpPr>
          <p:nvPr/>
        </p:nvSpPr>
        <p:spPr bwMode="auto">
          <a:xfrm>
            <a:off x="3143237" y="3240088"/>
            <a:ext cx="1466850" cy="2408237"/>
          </a:xfrm>
          <a:custGeom>
            <a:avLst/>
            <a:gdLst/>
            <a:ahLst/>
            <a:cxnLst>
              <a:cxn ang="0">
                <a:pos x="0" y="1517"/>
              </a:cxn>
              <a:cxn ang="0">
                <a:pos x="924" y="0"/>
              </a:cxn>
            </a:cxnLst>
            <a:rect l="0" t="0" r="r" b="b"/>
            <a:pathLst>
              <a:path w="924" h="1517">
                <a:moveTo>
                  <a:pt x="0" y="1517"/>
                </a:moveTo>
                <a:lnTo>
                  <a:pt x="924" y="0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56341" name="Text Box 77"/>
          <p:cNvSpPr txBox="1">
            <a:spLocks noChangeArrowheads="1"/>
          </p:cNvSpPr>
          <p:nvPr/>
        </p:nvSpPr>
        <p:spPr bwMode="auto">
          <a:xfrm>
            <a:off x="3146425" y="4221163"/>
            <a:ext cx="828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30</a:t>
            </a:r>
            <a:r>
              <a:rPr lang="en-US" sz="2800" b="1" i="1" baseline="30000">
                <a:solidFill>
                  <a:srgbClr val="000066"/>
                </a:solidFill>
                <a:latin typeface="Bookman Old Style" pitchFamily="18" charset="0"/>
              </a:rPr>
              <a:t>0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4414" name="Freeform 78"/>
          <p:cNvSpPr>
            <a:spLocks/>
          </p:cNvSpPr>
          <p:nvPr/>
        </p:nvSpPr>
        <p:spPr bwMode="auto">
          <a:xfrm rot="-264097">
            <a:off x="3146412" y="4724400"/>
            <a:ext cx="358775" cy="288925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41" y="9"/>
              </a:cxn>
              <a:cxn ang="0">
                <a:pos x="268" y="60"/>
              </a:cxn>
              <a:cxn ang="0">
                <a:pos x="387" y="187"/>
              </a:cxn>
              <a:cxn ang="0">
                <a:pos x="455" y="331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ln w="76200"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4415" name="Freeform 79"/>
          <p:cNvSpPr>
            <a:spLocks/>
          </p:cNvSpPr>
          <p:nvPr/>
        </p:nvSpPr>
        <p:spPr bwMode="auto">
          <a:xfrm>
            <a:off x="3130537" y="2325688"/>
            <a:ext cx="5432425" cy="33353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422" y="2101"/>
              </a:cxn>
            </a:cxnLst>
            <a:rect l="0" t="0" r="r" b="b"/>
            <a:pathLst>
              <a:path w="3422" h="2101">
                <a:moveTo>
                  <a:pt x="0" y="0"/>
                </a:moveTo>
                <a:lnTo>
                  <a:pt x="3422" y="2101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4416" name="Freeform 80"/>
          <p:cNvSpPr>
            <a:spLocks/>
          </p:cNvSpPr>
          <p:nvPr/>
        </p:nvSpPr>
        <p:spPr bwMode="auto">
          <a:xfrm>
            <a:off x="3130550" y="5648325"/>
            <a:ext cx="5432425" cy="26988"/>
          </a:xfrm>
          <a:custGeom>
            <a:avLst/>
            <a:gdLst>
              <a:gd name="T0" fmla="*/ 0 w 3422"/>
              <a:gd name="T1" fmla="*/ 0 h 17"/>
              <a:gd name="T2" fmla="*/ 5432425 w 3422"/>
              <a:gd name="T3" fmla="*/ 26988 h 17"/>
              <a:gd name="T4" fmla="*/ 0 60000 65536"/>
              <a:gd name="T5" fmla="*/ 0 60000 65536"/>
              <a:gd name="T6" fmla="*/ 0 w 3422"/>
              <a:gd name="T7" fmla="*/ 0 h 17"/>
              <a:gd name="T8" fmla="*/ 3422 w 3422"/>
              <a:gd name="T9" fmla="*/ 17 h 1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2" h="17">
                <a:moveTo>
                  <a:pt x="0" y="0"/>
                </a:moveTo>
                <a:lnTo>
                  <a:pt x="3422" y="17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4572000" y="1571612"/>
            <a:ext cx="4429156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FFFFFF"/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Найти: </a:t>
            </a:r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АС, АВ, ВД</a:t>
            </a:r>
            <a:endParaRPr lang="ru-RU" sz="3200" b="1" i="1" baseline="-25000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857356" y="857232"/>
            <a:ext cx="5286412" cy="714380"/>
          </a:xfrm>
          <a:prstGeom prst="rect">
            <a:avLst/>
          </a:prstGeom>
          <a:gradFill rotWithShape="1">
            <a:gsLst>
              <a:gs pos="0">
                <a:srgbClr val="9476B8"/>
              </a:gs>
              <a:gs pos="50000">
                <a:srgbClr val="FFFFFF"/>
              </a:gs>
              <a:gs pos="100000">
                <a:srgbClr val="9476B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Дано: </a:t>
            </a:r>
            <a:r>
              <a:rPr lang="ru-RU" sz="2800" b="1" i="1" baseline="-25000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</a:t>
            </a: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АВС,      </a:t>
            </a: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683568" y="260648"/>
            <a:ext cx="301660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Задача </a:t>
            </a: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№1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4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4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14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Text Box 6"/>
          <p:cNvSpPr txBox="1">
            <a:spLocks noChangeArrowheads="1"/>
          </p:cNvSpPr>
          <p:nvPr/>
        </p:nvSpPr>
        <p:spPr bwMode="auto">
          <a:xfrm>
            <a:off x="7667625" y="609282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57348" name="Text Box 7"/>
          <p:cNvSpPr txBox="1">
            <a:spLocks noChangeArrowheads="1"/>
          </p:cNvSpPr>
          <p:nvPr/>
        </p:nvSpPr>
        <p:spPr bwMode="auto">
          <a:xfrm>
            <a:off x="4138613" y="2133600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B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7349" name="Text Box 8"/>
          <p:cNvSpPr txBox="1">
            <a:spLocks noChangeArrowheads="1"/>
          </p:cNvSpPr>
          <p:nvPr/>
        </p:nvSpPr>
        <p:spPr bwMode="auto">
          <a:xfrm>
            <a:off x="3778250" y="602138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C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7350" name="Text Box 16"/>
          <p:cNvSpPr txBox="1">
            <a:spLocks noChangeArrowheads="1"/>
          </p:cNvSpPr>
          <p:nvPr/>
        </p:nvSpPr>
        <p:spPr bwMode="auto">
          <a:xfrm>
            <a:off x="5867400" y="3933825"/>
            <a:ext cx="6719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20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44059" name="Freeform 27"/>
          <p:cNvSpPr>
            <a:spLocks/>
          </p:cNvSpPr>
          <p:nvPr/>
        </p:nvSpPr>
        <p:spPr bwMode="auto">
          <a:xfrm rot="-992163">
            <a:off x="4211638" y="3141663"/>
            <a:ext cx="504825" cy="134937"/>
          </a:xfrm>
          <a:custGeom>
            <a:avLst/>
            <a:gdLst/>
            <a:ahLst/>
            <a:cxnLst>
              <a:cxn ang="0">
                <a:pos x="243" y="25"/>
              </a:cxn>
              <a:cxn ang="0">
                <a:pos x="161" y="59"/>
              </a:cxn>
              <a:cxn ang="0">
                <a:pos x="88" y="54"/>
              </a:cxn>
              <a:cxn ang="0">
                <a:pos x="0" y="0"/>
              </a:cxn>
            </a:cxnLst>
            <a:rect l="0" t="0" r="r" b="b"/>
            <a:pathLst>
              <a:path w="243" h="64">
                <a:moveTo>
                  <a:pt x="243" y="25"/>
                </a:moveTo>
                <a:cubicBezTo>
                  <a:pt x="229" y="31"/>
                  <a:pt x="187" y="54"/>
                  <a:pt x="161" y="59"/>
                </a:cubicBezTo>
                <a:cubicBezTo>
                  <a:pt x="135" y="64"/>
                  <a:pt x="115" y="64"/>
                  <a:pt x="88" y="54"/>
                </a:cubicBezTo>
                <a:cubicBezTo>
                  <a:pt x="61" y="44"/>
                  <a:pt x="18" y="11"/>
                  <a:pt x="0" y="0"/>
                </a:cubicBezTo>
              </a:path>
            </a:pathLst>
          </a:custGeom>
          <a:ln w="76200"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7354" name="Text Box 28"/>
          <p:cNvSpPr txBox="1">
            <a:spLocks noChangeArrowheads="1"/>
          </p:cNvSpPr>
          <p:nvPr/>
        </p:nvSpPr>
        <p:spPr bwMode="auto">
          <a:xfrm>
            <a:off x="4211638" y="3284538"/>
            <a:ext cx="83548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45</a:t>
            </a:r>
            <a:r>
              <a:rPr lang="en-US" sz="2800" b="1" i="1" baseline="30000">
                <a:solidFill>
                  <a:srgbClr val="000066"/>
                </a:solidFill>
                <a:latin typeface="Bookman Old Style" pitchFamily="18" charset="0"/>
              </a:rPr>
              <a:t>0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44061" name="AutoShape 29"/>
          <p:cNvSpPr>
            <a:spLocks noChangeArrowheads="1"/>
          </p:cNvSpPr>
          <p:nvPr/>
        </p:nvSpPr>
        <p:spPr bwMode="auto">
          <a:xfrm>
            <a:off x="4211638" y="2636838"/>
            <a:ext cx="3529012" cy="3529012"/>
          </a:xfrm>
          <a:prstGeom prst="rtTriangle">
            <a:avLst/>
          </a:prstGeom>
          <a:noFill/>
          <a:ln w="76200">
            <a:solidFill>
              <a:srgbClr val="003366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4062" name="Freeform 30"/>
          <p:cNvSpPr>
            <a:spLocks/>
          </p:cNvSpPr>
          <p:nvPr/>
        </p:nvSpPr>
        <p:spPr bwMode="auto">
          <a:xfrm rot="6701866">
            <a:off x="6906419" y="5845969"/>
            <a:ext cx="504825" cy="134937"/>
          </a:xfrm>
          <a:custGeom>
            <a:avLst/>
            <a:gdLst/>
            <a:ahLst/>
            <a:cxnLst>
              <a:cxn ang="0">
                <a:pos x="243" y="25"/>
              </a:cxn>
              <a:cxn ang="0">
                <a:pos x="161" y="59"/>
              </a:cxn>
              <a:cxn ang="0">
                <a:pos x="88" y="54"/>
              </a:cxn>
              <a:cxn ang="0">
                <a:pos x="0" y="0"/>
              </a:cxn>
            </a:cxnLst>
            <a:rect l="0" t="0" r="r" b="b"/>
            <a:pathLst>
              <a:path w="243" h="64">
                <a:moveTo>
                  <a:pt x="243" y="25"/>
                </a:moveTo>
                <a:cubicBezTo>
                  <a:pt x="229" y="31"/>
                  <a:pt x="187" y="54"/>
                  <a:pt x="161" y="59"/>
                </a:cubicBezTo>
                <a:cubicBezTo>
                  <a:pt x="135" y="64"/>
                  <a:pt x="115" y="64"/>
                  <a:pt x="88" y="54"/>
                </a:cubicBezTo>
                <a:cubicBezTo>
                  <a:pt x="61" y="44"/>
                  <a:pt x="18" y="11"/>
                  <a:pt x="0" y="0"/>
                </a:cubicBezTo>
              </a:path>
            </a:pathLst>
          </a:custGeom>
          <a:ln w="76200"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7361" name="Text Box 31"/>
          <p:cNvSpPr txBox="1">
            <a:spLocks noChangeArrowheads="1"/>
          </p:cNvSpPr>
          <p:nvPr/>
        </p:nvSpPr>
        <p:spPr bwMode="auto">
          <a:xfrm>
            <a:off x="6357938" y="5500688"/>
            <a:ext cx="83548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45</a:t>
            </a:r>
            <a:r>
              <a:rPr lang="en-US" sz="2800" b="1" i="1" baseline="30000">
                <a:solidFill>
                  <a:srgbClr val="000066"/>
                </a:solidFill>
                <a:latin typeface="Bookman Old Style" pitchFamily="18" charset="0"/>
              </a:rPr>
              <a:t>0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44064" name="Freeform 32"/>
          <p:cNvSpPr>
            <a:spLocks/>
          </p:cNvSpPr>
          <p:nvPr/>
        </p:nvSpPr>
        <p:spPr bwMode="auto">
          <a:xfrm rot="16200000" flipH="1">
            <a:off x="4251325" y="5837238"/>
            <a:ext cx="265113" cy="3444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ln w="762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44065" name="Freeform 33"/>
          <p:cNvSpPr>
            <a:spLocks/>
          </p:cNvSpPr>
          <p:nvPr/>
        </p:nvSpPr>
        <p:spPr bwMode="auto">
          <a:xfrm>
            <a:off x="4195763" y="2595563"/>
            <a:ext cx="12700" cy="354965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0" y="2236"/>
              </a:cxn>
            </a:cxnLst>
            <a:rect l="0" t="0" r="r" b="b"/>
            <a:pathLst>
              <a:path w="8" h="2236">
                <a:moveTo>
                  <a:pt x="8" y="0"/>
                </a:moveTo>
                <a:lnTo>
                  <a:pt x="0" y="2236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4067" name="Freeform 35"/>
          <p:cNvSpPr>
            <a:spLocks/>
          </p:cNvSpPr>
          <p:nvPr/>
        </p:nvSpPr>
        <p:spPr bwMode="auto">
          <a:xfrm>
            <a:off x="4181475" y="6132513"/>
            <a:ext cx="3563938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45" y="0"/>
              </a:cxn>
            </a:cxnLst>
            <a:rect l="0" t="0" r="r" b="b"/>
            <a:pathLst>
              <a:path w="2245" h="1">
                <a:moveTo>
                  <a:pt x="0" y="0"/>
                </a:moveTo>
                <a:lnTo>
                  <a:pt x="2245" y="0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4572000" y="1571612"/>
            <a:ext cx="4429156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FFFFFF"/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Найти: </a:t>
            </a:r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АС, СВ, </a:t>
            </a:r>
            <a:endParaRPr lang="ru-RU" sz="3200" b="1" i="1" baseline="-25000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1857356" y="857232"/>
            <a:ext cx="5286412" cy="714380"/>
          </a:xfrm>
          <a:prstGeom prst="rect">
            <a:avLst/>
          </a:prstGeom>
          <a:gradFill rotWithShape="1">
            <a:gsLst>
              <a:gs pos="0">
                <a:srgbClr val="9476B8"/>
              </a:gs>
              <a:gs pos="50000">
                <a:srgbClr val="FFFFFF"/>
              </a:gs>
              <a:gs pos="100000">
                <a:srgbClr val="9476B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Дано: </a:t>
            </a:r>
            <a:r>
              <a:rPr lang="ru-RU" sz="2800" b="1" i="1" baseline="-25000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</a:t>
            </a: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АВС,      </a:t>
            </a: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683568" y="260648"/>
            <a:ext cx="301660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Задача </a:t>
            </a: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№2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4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4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 Box 19"/>
          <p:cNvSpPr txBox="1">
            <a:spLocks noChangeArrowheads="1"/>
          </p:cNvSpPr>
          <p:nvPr/>
        </p:nvSpPr>
        <p:spPr bwMode="auto">
          <a:xfrm>
            <a:off x="2965450" y="594995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58372" name="Text Box 20"/>
          <p:cNvSpPr txBox="1">
            <a:spLocks noChangeArrowheads="1"/>
          </p:cNvSpPr>
          <p:nvPr/>
        </p:nvSpPr>
        <p:spPr bwMode="auto">
          <a:xfrm>
            <a:off x="4260850" y="220503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B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8373" name="Text Box 21"/>
          <p:cNvSpPr txBox="1">
            <a:spLocks noChangeArrowheads="1"/>
          </p:cNvSpPr>
          <p:nvPr/>
        </p:nvSpPr>
        <p:spPr bwMode="auto">
          <a:xfrm>
            <a:off x="8366125" y="220503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C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8374" name="Text Box 22"/>
          <p:cNvSpPr txBox="1">
            <a:spLocks noChangeArrowheads="1"/>
          </p:cNvSpPr>
          <p:nvPr/>
        </p:nvSpPr>
        <p:spPr bwMode="auto">
          <a:xfrm>
            <a:off x="6997700" y="594995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D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37929" name="Freeform 41"/>
          <p:cNvSpPr>
            <a:spLocks/>
          </p:cNvSpPr>
          <p:nvPr/>
        </p:nvSpPr>
        <p:spPr bwMode="auto">
          <a:xfrm>
            <a:off x="4621242" y="2708275"/>
            <a:ext cx="2473325" cy="3252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58" y="2049"/>
              </a:cxn>
            </a:cxnLst>
            <a:rect l="0" t="0" r="r" b="b"/>
            <a:pathLst>
              <a:path w="1558" h="2049">
                <a:moveTo>
                  <a:pt x="0" y="0"/>
                </a:moveTo>
                <a:lnTo>
                  <a:pt x="1558" y="2049"/>
                </a:lnTo>
              </a:path>
            </a:pathLst>
          </a:custGeom>
          <a:noFill/>
          <a:ln w="76200">
            <a:solidFill>
              <a:srgbClr val="00008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7930" name="Freeform 42"/>
          <p:cNvSpPr>
            <a:spLocks/>
          </p:cNvSpPr>
          <p:nvPr/>
        </p:nvSpPr>
        <p:spPr bwMode="auto">
          <a:xfrm>
            <a:off x="3422679" y="2716213"/>
            <a:ext cx="4935538" cy="3254375"/>
          </a:xfrm>
          <a:custGeom>
            <a:avLst/>
            <a:gdLst/>
            <a:ahLst/>
            <a:cxnLst>
              <a:cxn ang="0">
                <a:pos x="3109" y="0"/>
              </a:cxn>
              <a:cxn ang="0">
                <a:pos x="0" y="2050"/>
              </a:cxn>
            </a:cxnLst>
            <a:rect l="0" t="0" r="r" b="b"/>
            <a:pathLst>
              <a:path w="3109" h="2050">
                <a:moveTo>
                  <a:pt x="3109" y="0"/>
                </a:moveTo>
                <a:lnTo>
                  <a:pt x="0" y="2050"/>
                </a:lnTo>
              </a:path>
            </a:pathLst>
          </a:custGeom>
          <a:noFill/>
          <a:ln w="76200">
            <a:solidFill>
              <a:srgbClr val="00008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58381" name="Text Box 43"/>
          <p:cNvSpPr txBox="1">
            <a:spLocks noChangeArrowheads="1"/>
          </p:cNvSpPr>
          <p:nvPr/>
        </p:nvSpPr>
        <p:spPr bwMode="auto">
          <a:xfrm>
            <a:off x="5629275" y="436562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О</a:t>
            </a:r>
          </a:p>
        </p:txBody>
      </p:sp>
      <p:sp>
        <p:nvSpPr>
          <p:cNvPr id="37938" name="AutoShape 50"/>
          <p:cNvSpPr>
            <a:spLocks/>
          </p:cNvSpPr>
          <p:nvPr/>
        </p:nvSpPr>
        <p:spPr bwMode="auto">
          <a:xfrm rot="12082892">
            <a:off x="3384579" y="2487613"/>
            <a:ext cx="574675" cy="3446462"/>
          </a:xfrm>
          <a:prstGeom prst="rightBrace">
            <a:avLst>
              <a:gd name="adj1" fmla="val 49977"/>
              <a:gd name="adj2" fmla="val 50000"/>
            </a:avLst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7939" name="Text Box 51"/>
          <p:cNvSpPr txBox="1">
            <a:spLocks noChangeArrowheads="1"/>
          </p:cNvSpPr>
          <p:nvPr/>
        </p:nvSpPr>
        <p:spPr bwMode="auto">
          <a:xfrm>
            <a:off x="3071802" y="3143248"/>
            <a:ext cx="61427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ru-RU" sz="5400" b="1" i="1" dirty="0">
                <a:solidFill>
                  <a:srgbClr val="FF0000"/>
                </a:solidFill>
                <a:latin typeface="Bookman Old Style" pitchFamily="18" charset="0"/>
                <a:cs typeface="+mn-cs"/>
              </a:rPr>
              <a:t>?</a:t>
            </a:r>
          </a:p>
        </p:txBody>
      </p:sp>
      <p:sp>
        <p:nvSpPr>
          <p:cNvPr id="37940" name="AutoShape 52"/>
          <p:cNvSpPr>
            <a:spLocks noChangeArrowheads="1"/>
          </p:cNvSpPr>
          <p:nvPr/>
        </p:nvSpPr>
        <p:spPr bwMode="auto">
          <a:xfrm>
            <a:off x="3397279" y="2708275"/>
            <a:ext cx="4968875" cy="3254375"/>
          </a:xfrm>
          <a:prstGeom prst="parallelogram">
            <a:avLst>
              <a:gd name="adj" fmla="val 38171"/>
            </a:avLst>
          </a:prstGeom>
          <a:noFill/>
          <a:ln w="76200">
            <a:solidFill>
              <a:srgbClr val="003366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4857752" y="1571612"/>
            <a:ext cx="4143404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FFFFFF"/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Найти: </a:t>
            </a:r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АВ</a:t>
            </a:r>
            <a:endParaRPr lang="ru-RU" sz="3200" b="1" i="1" baseline="-25000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285720" y="857232"/>
            <a:ext cx="8501122" cy="714380"/>
          </a:xfrm>
          <a:prstGeom prst="rect">
            <a:avLst/>
          </a:prstGeom>
          <a:gradFill rotWithShape="1">
            <a:gsLst>
              <a:gs pos="0">
                <a:srgbClr val="9476B8"/>
              </a:gs>
              <a:gs pos="50000">
                <a:srgbClr val="FFFFFF"/>
              </a:gs>
              <a:gs pos="100000">
                <a:srgbClr val="9476B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Дано: </a:t>
            </a:r>
            <a:r>
              <a:rPr lang="ru-RU" sz="26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АВС</a:t>
            </a:r>
            <a:r>
              <a:rPr lang="en-US" sz="26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D</a:t>
            </a:r>
            <a:r>
              <a:rPr lang="ru-RU" sz="26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  - ромб,   АС = 48 см,  ВД = 14 см</a:t>
            </a: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683568" y="260648"/>
            <a:ext cx="301660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Задача </a:t>
            </a: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№</a:t>
            </a:r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3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7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7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Text Box 28"/>
          <p:cNvSpPr txBox="1">
            <a:spLocks noChangeArrowheads="1"/>
          </p:cNvSpPr>
          <p:nvPr/>
        </p:nvSpPr>
        <p:spPr bwMode="auto">
          <a:xfrm>
            <a:off x="7864475" y="620713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B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9396" name="Text Box 29"/>
          <p:cNvSpPr txBox="1">
            <a:spLocks noChangeArrowheads="1"/>
          </p:cNvSpPr>
          <p:nvPr/>
        </p:nvSpPr>
        <p:spPr bwMode="auto">
          <a:xfrm>
            <a:off x="4479925" y="609282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C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9397" name="Text Box 30"/>
          <p:cNvSpPr txBox="1">
            <a:spLocks noChangeArrowheads="1"/>
          </p:cNvSpPr>
          <p:nvPr/>
        </p:nvSpPr>
        <p:spPr bwMode="auto">
          <a:xfrm>
            <a:off x="7937500" y="3789363"/>
            <a:ext cx="4283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6</a:t>
            </a:r>
          </a:p>
        </p:txBody>
      </p:sp>
      <p:sp>
        <p:nvSpPr>
          <p:cNvPr id="51231" name="Freeform 31"/>
          <p:cNvSpPr>
            <a:spLocks/>
          </p:cNvSpPr>
          <p:nvPr/>
        </p:nvSpPr>
        <p:spPr bwMode="auto">
          <a:xfrm rot="494345">
            <a:off x="7432675" y="1844675"/>
            <a:ext cx="504825" cy="144463"/>
          </a:xfrm>
          <a:custGeom>
            <a:avLst/>
            <a:gdLst/>
            <a:ahLst/>
            <a:cxnLst>
              <a:cxn ang="0">
                <a:pos x="243" y="25"/>
              </a:cxn>
              <a:cxn ang="0">
                <a:pos x="161" y="59"/>
              </a:cxn>
              <a:cxn ang="0">
                <a:pos x="88" y="54"/>
              </a:cxn>
              <a:cxn ang="0">
                <a:pos x="0" y="0"/>
              </a:cxn>
            </a:cxnLst>
            <a:rect l="0" t="0" r="r" b="b"/>
            <a:pathLst>
              <a:path w="243" h="64">
                <a:moveTo>
                  <a:pt x="243" y="25"/>
                </a:moveTo>
                <a:cubicBezTo>
                  <a:pt x="229" y="31"/>
                  <a:pt x="187" y="54"/>
                  <a:pt x="161" y="59"/>
                </a:cubicBezTo>
                <a:cubicBezTo>
                  <a:pt x="135" y="64"/>
                  <a:pt x="115" y="64"/>
                  <a:pt x="88" y="54"/>
                </a:cubicBezTo>
                <a:cubicBezTo>
                  <a:pt x="61" y="44"/>
                  <a:pt x="18" y="11"/>
                  <a:pt x="0" y="0"/>
                </a:cubicBezTo>
              </a:path>
            </a:pathLst>
          </a:custGeom>
          <a:ln w="76200"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9399" name="Text Box 32"/>
          <p:cNvSpPr txBox="1">
            <a:spLocks noChangeArrowheads="1"/>
          </p:cNvSpPr>
          <p:nvPr/>
        </p:nvSpPr>
        <p:spPr bwMode="auto">
          <a:xfrm>
            <a:off x="7216775" y="1989138"/>
            <a:ext cx="828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30</a:t>
            </a:r>
            <a:r>
              <a:rPr lang="en-US" sz="2800" b="1" i="1" baseline="30000">
                <a:solidFill>
                  <a:srgbClr val="000066"/>
                </a:solidFill>
                <a:latin typeface="Bookman Old Style" pitchFamily="18" charset="0"/>
              </a:rPr>
              <a:t>0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1233" name="AutoShape 33"/>
          <p:cNvSpPr>
            <a:spLocks noChangeArrowheads="1"/>
          </p:cNvSpPr>
          <p:nvPr/>
        </p:nvSpPr>
        <p:spPr bwMode="auto">
          <a:xfrm flipH="1">
            <a:off x="4695851" y="1052513"/>
            <a:ext cx="3241675" cy="5113337"/>
          </a:xfrm>
          <a:prstGeom prst="rtTriangle">
            <a:avLst/>
          </a:prstGeom>
          <a:noFill/>
          <a:ln w="76200">
            <a:solidFill>
              <a:srgbClr val="003366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51236" name="Freeform 36"/>
          <p:cNvSpPr>
            <a:spLocks/>
          </p:cNvSpPr>
          <p:nvPr/>
        </p:nvSpPr>
        <p:spPr bwMode="auto">
          <a:xfrm rot="5400000">
            <a:off x="7632700" y="5821363"/>
            <a:ext cx="265113" cy="3762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ln w="762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1237" name="Freeform 37"/>
          <p:cNvSpPr>
            <a:spLocks/>
          </p:cNvSpPr>
          <p:nvPr/>
        </p:nvSpPr>
        <p:spPr bwMode="auto">
          <a:xfrm>
            <a:off x="4703789" y="1049338"/>
            <a:ext cx="3240087" cy="5110162"/>
          </a:xfrm>
          <a:custGeom>
            <a:avLst/>
            <a:gdLst/>
            <a:ahLst/>
            <a:cxnLst>
              <a:cxn ang="0">
                <a:pos x="2041" y="0"/>
              </a:cxn>
              <a:cxn ang="0">
                <a:pos x="0" y="3219"/>
              </a:cxn>
            </a:cxnLst>
            <a:rect l="0" t="0" r="r" b="b"/>
            <a:pathLst>
              <a:path w="2041" h="3219">
                <a:moveTo>
                  <a:pt x="2041" y="0"/>
                </a:moveTo>
                <a:lnTo>
                  <a:pt x="0" y="3219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51238" name="Freeform 38"/>
          <p:cNvSpPr>
            <a:spLocks/>
          </p:cNvSpPr>
          <p:nvPr/>
        </p:nvSpPr>
        <p:spPr bwMode="auto">
          <a:xfrm>
            <a:off x="4695851" y="6145213"/>
            <a:ext cx="3248025" cy="20637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2046" y="0"/>
              </a:cxn>
            </a:cxnLst>
            <a:rect l="0" t="0" r="r" b="b"/>
            <a:pathLst>
              <a:path w="2046" h="13">
                <a:moveTo>
                  <a:pt x="0" y="13"/>
                </a:moveTo>
                <a:lnTo>
                  <a:pt x="2046" y="0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59410" name="Text Box 39"/>
          <p:cNvSpPr txBox="1">
            <a:spLocks noChangeArrowheads="1"/>
          </p:cNvSpPr>
          <p:nvPr/>
        </p:nvSpPr>
        <p:spPr bwMode="auto">
          <a:xfrm>
            <a:off x="7937500" y="609282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1928794" y="1571612"/>
            <a:ext cx="4429156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FFFFFF"/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Найти: </a:t>
            </a:r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АС, СВ, </a:t>
            </a:r>
            <a:endParaRPr lang="ru-RU" sz="3200" b="1" i="1" baseline="-25000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1071538" y="857232"/>
            <a:ext cx="5286412" cy="714380"/>
          </a:xfrm>
          <a:prstGeom prst="rect">
            <a:avLst/>
          </a:prstGeom>
          <a:gradFill rotWithShape="1">
            <a:gsLst>
              <a:gs pos="0">
                <a:srgbClr val="9476B8"/>
              </a:gs>
              <a:gs pos="50000">
                <a:srgbClr val="FFFFFF"/>
              </a:gs>
              <a:gs pos="100000">
                <a:srgbClr val="9476B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Дано: </a:t>
            </a:r>
            <a:r>
              <a:rPr lang="ru-RU" sz="2800" b="1" i="1" baseline="-25000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</a:t>
            </a: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АВС,      </a:t>
            </a: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683568" y="260648"/>
            <a:ext cx="301660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Задача </a:t>
            </a:r>
            <a:r>
              <a:rPr lang="ru-RU" sz="3200" b="1" i="1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№</a:t>
            </a:r>
            <a:r>
              <a:rPr lang="ru-RU" sz="3200" b="1" i="1">
                <a:solidFill>
                  <a:srgbClr val="000066"/>
                </a:solidFill>
                <a:latin typeface="Bookman Old Style" pitchFamily="18" charset="0"/>
                <a:cs typeface="+mn-cs"/>
              </a:rPr>
              <a:t>4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51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1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геометрия 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000051">
  <a:themeElements>
    <a:clrScheme name="Кубики">
      <a:dk1>
        <a:srgbClr val="92D050"/>
      </a:dk1>
      <a:lt1>
        <a:srgbClr val="FFFFFF"/>
      </a:lt1>
      <a:dk2>
        <a:srgbClr val="92D050"/>
      </a:dk2>
      <a:lt2>
        <a:srgbClr val="EBF1DD"/>
      </a:lt2>
      <a:accent1>
        <a:srgbClr val="76923C"/>
      </a:accent1>
      <a:accent2>
        <a:srgbClr val="FFC000"/>
      </a:accent2>
      <a:accent3>
        <a:srgbClr val="586D2C"/>
      </a:accent3>
      <a:accent4>
        <a:srgbClr val="5F497A"/>
      </a:accent4>
      <a:accent5>
        <a:srgbClr val="0070C0"/>
      </a:accent5>
      <a:accent6>
        <a:srgbClr val="00B050"/>
      </a:accent6>
      <a:hlink>
        <a:srgbClr val="3F3FFF"/>
      </a:hlink>
      <a:folHlink>
        <a:srgbClr val="7030A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1174</TotalTime>
  <Words>93</Words>
  <Application>Microsoft Office PowerPoint</Application>
  <PresentationFormat>Экран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геометрия 1</vt:lpstr>
      <vt:lpstr>1_000051</vt:lpstr>
      <vt:lpstr>Тема урока: Решение основных задач на применение  теоремы Пифагора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Геометрия 8 класс</dc:subject>
  <dc:creator>Малая Елена Васильевна</dc:creator>
  <cp:lastModifiedBy>Юлия</cp:lastModifiedBy>
  <cp:revision>137</cp:revision>
  <dcterms:created xsi:type="dcterms:W3CDTF">2011-06-08T19:08:13Z</dcterms:created>
  <dcterms:modified xsi:type="dcterms:W3CDTF">2018-12-16T17:24:40Z</dcterms:modified>
</cp:coreProperties>
</file>