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4016" r:id="rId2"/>
  </p:sldMasterIdLst>
  <p:notesMasterIdLst>
    <p:notesMasterId r:id="rId12"/>
  </p:notesMasterIdLst>
  <p:sldIdLst>
    <p:sldId id="413" r:id="rId3"/>
    <p:sldId id="439" r:id="rId4"/>
    <p:sldId id="440" r:id="rId5"/>
    <p:sldId id="441" r:id="rId6"/>
    <p:sldId id="442" r:id="rId7"/>
    <p:sldId id="430" r:id="rId8"/>
    <p:sldId id="431" r:id="rId9"/>
    <p:sldId id="432" r:id="rId10"/>
    <p:sldId id="43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C00"/>
    <a:srgbClr val="FF3300"/>
    <a:srgbClr val="FDD97F"/>
    <a:srgbClr val="9476B8"/>
    <a:srgbClr val="000099"/>
    <a:srgbClr val="FFFF66"/>
    <a:srgbClr val="FFFF99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36" autoAdjust="0"/>
    <p:restoredTop sz="90036" autoAdjust="0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EA1395-84D7-415A-BAD7-A04B21BCCCA4}" type="datetimeFigureOut">
              <a:rPr lang="ru-RU"/>
              <a:pPr>
                <a:defRPr/>
              </a:pPr>
              <a:t>13.12.2018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06AD4FC-A349-4526-985C-3C9CF88AD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424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058D45-6629-4012-B30E-0176EB9CAFC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Тайна Пифагора связана с открытие иррациональных чисел.  Квадратный корень из двух не равен ни одному отношению целых чисел. Пифагор и его ученики были потрясены этим открытием.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B9023-32E4-4C8B-AF2A-2573A6DE38B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A57AEF-31E2-49FE-8475-6BC02759522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3A05D3-7BDD-4E8B-BF20-FDC32CB076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873878-A961-4E15-B0EF-36EBAF829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60758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A09B-A6F1-4297-889E-CEB6E548EA2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1187-6004-4DD9-9B48-695560A725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D65BC-2AEC-43CC-8A48-DDAD47BDBDC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7F17-F84C-44D5-88AA-C4E1BAC897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FC28-C30C-48E6-AF10-3F16258F073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F30E-E0F0-4522-B8C0-5D1B5421AEE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39C8A-0CE3-4E77-99F1-716A8A347F1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64F-EC23-4AA7-997B-335F0979C0D5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9DAF-7BA0-40E8-99FC-2525053E3AC0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C02-8B0C-45CD-9188-7F7CCB7308DF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1ADE-A7C7-4803-9936-E9B7EEA4EB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0097-C680-4604-81AF-D8B8F90D75E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D614-31E1-425A-BBDE-B25F78117332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AA31-269F-44EE-952B-D97FE49A2DF6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4FCA-F46A-4AD1-A92A-95EA0E7C8CFA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2222-608D-47EF-B703-54A8865CEB0D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07BF-93BD-438E-B4D0-9174763BD56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07A4-EEE2-4A9C-8DEA-1132B1424B0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64AD-80AD-40F6-B537-7046A87947E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145-7363-4E5F-9B9B-084C93D92FBA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BF9B-7DD2-46ED-ADF3-BAC351709C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FA8A-79C8-44F7-93DE-E9E48FC131B4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13.12.2018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402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A1A62-4778-4312-9805-5CBD42932F3E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13.12.2018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DCDE8-B548-41F3-B9D4-E6E20A1127C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6156176" cy="2380679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Решение основных задач </a:t>
            </a:r>
            <a:r>
              <a:rPr lang="ru-RU" sz="4300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 </a:t>
            </a: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применение </a:t>
            </a:r>
            <a:b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300" b="1" i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теоремы Пифагора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13.12.2018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23" name="Object 15"/>
          <p:cNvGraphicFramePr>
            <a:graphicFrameLocks noGrp="1" noChangeAspect="1"/>
          </p:cNvGraphicFramePr>
          <p:nvPr>
            <p:ph sz="half" idx="1"/>
          </p:nvPr>
        </p:nvGraphicFramePr>
        <p:xfrm>
          <a:off x="3733800" y="2743200"/>
          <a:ext cx="2209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4" imgW="545626" imgH="203024" progId="Equation.3">
                  <p:embed/>
                </p:oleObj>
              </mc:Choice>
              <mc:Fallback>
                <p:oleObj name="Формула" r:id="rId4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743200"/>
                        <a:ext cx="2209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5" name="Object 1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86200" y="3657600"/>
          <a:ext cx="20574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6" imgW="558558" imgH="203112" progId="Equation.3">
                  <p:embed/>
                </p:oleObj>
              </mc:Choice>
              <mc:Fallback>
                <p:oleObj name="Формула" r:id="rId6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57600"/>
                        <a:ext cx="20574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1295400" y="2514600"/>
            <a:ext cx="1752600" cy="2362200"/>
          </a:xfrm>
          <a:prstGeom prst="rtTriangle">
            <a:avLst/>
          </a:prstGeom>
          <a:gradFill rotWithShape="1">
            <a:gsLst>
              <a:gs pos="0">
                <a:schemeClr val="bg1">
                  <a:alpha val="64000"/>
                </a:schemeClr>
              </a:gs>
              <a:gs pos="100000">
                <a:srgbClr val="F1F480">
                  <a:alpha val="68999"/>
                </a:srgbClr>
              </a:gs>
            </a:gsLst>
            <a:lin ang="2700000" scaled="1"/>
          </a:gra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295400" y="45720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8382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С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30480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В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838200" y="2057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2514600" y="1600200"/>
            <a:ext cx="6934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В прямоугольном треугольнике известны катеты а и </a:t>
            </a:r>
            <a:r>
              <a:rPr kumimoji="1" lang="en-US" altLang="ru-RU" sz="2400" b="1">
                <a:solidFill>
                  <a:srgbClr val="000000"/>
                </a:solidFill>
              </a:rPr>
              <a:t>b</a:t>
            </a:r>
            <a:r>
              <a:rPr kumimoji="1" lang="ru-RU" altLang="ru-RU" sz="2400" b="1">
                <a:solidFill>
                  <a:srgbClr val="000000"/>
                </a:solidFill>
              </a:rPr>
              <a:t>.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Найдите гипотенузу.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1981200" y="4724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i="1">
                <a:solidFill>
                  <a:srgbClr val="FF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914400" y="3505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ru-RU" altLang="ru-RU" sz="2800" b="1" i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2057400" y="30480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006600"/>
                </a:solidFill>
                <a:latin typeface="Comic Sans MS" pitchFamily="66" charset="0"/>
              </a:rPr>
              <a:t>c</a:t>
            </a:r>
            <a:endParaRPr lang="ru-RU" altLang="ru-RU" sz="2800" b="1" i="1">
              <a:solidFill>
                <a:srgbClr val="006600"/>
              </a:solidFill>
              <a:latin typeface="Comic Sans MS" pitchFamily="66" charset="0"/>
            </a:endParaRPr>
          </a:p>
        </p:txBody>
      </p:sp>
      <p:graphicFrame>
        <p:nvGraphicFramePr>
          <p:cNvPr id="68627" name="Object 19"/>
          <p:cNvGraphicFramePr>
            <a:graphicFrameLocks noChangeAspect="1"/>
          </p:cNvGraphicFramePr>
          <p:nvPr/>
        </p:nvGraphicFramePr>
        <p:xfrm>
          <a:off x="3733800" y="2819400"/>
          <a:ext cx="20097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8" imgW="533169" imgH="203112" progId="Equation.3">
                  <p:embed/>
                </p:oleObj>
              </mc:Choice>
              <mc:Fallback>
                <p:oleObj name="Формула" r:id="rId8" imgW="5331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19400"/>
                        <a:ext cx="20097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8" name="Object 20"/>
          <p:cNvGraphicFramePr>
            <a:graphicFrameLocks noChangeAspect="1"/>
          </p:cNvGraphicFramePr>
          <p:nvPr/>
        </p:nvGraphicFramePr>
        <p:xfrm>
          <a:off x="3962400" y="3657600"/>
          <a:ext cx="21082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0" imgW="533169" imgH="203112" progId="Equation.3">
                  <p:embed/>
                </p:oleObj>
              </mc:Choice>
              <mc:Fallback>
                <p:oleObj name="Формула" r:id="rId10" imgW="5331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657600"/>
                        <a:ext cx="21082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0" y="5305425"/>
            <a:ext cx="9144000" cy="1552575"/>
          </a:xfrm>
          <a:prstGeom prst="rect">
            <a:avLst/>
          </a:prstGeom>
          <a:gradFill rotWithShape="1">
            <a:gsLst>
              <a:gs pos="0">
                <a:srgbClr val="F1F48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CC"/>
                </a:solidFill>
              </a:rPr>
              <a:t>   С решением задачи на вычисление гипотенузы, когда катеты равны 1,  связана </a:t>
            </a:r>
            <a:r>
              <a:rPr kumimoji="1" lang="ru-RU" altLang="ru-RU" sz="2400" b="1">
                <a:solidFill>
                  <a:srgbClr val="FF0000"/>
                </a:solidFill>
              </a:rPr>
              <a:t>тайна Пифагора</a:t>
            </a:r>
            <a:r>
              <a:rPr kumimoji="1" lang="ru-RU" altLang="ru-RU" sz="2400" b="1">
                <a:solidFill>
                  <a:srgbClr val="0000CC"/>
                </a:solidFill>
              </a:rPr>
              <a:t>, за разглашение которой один из учеников Пифагора был наказан богами, как утверждает легенда. Постарайтесь узнать о ней.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№1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7676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0" grpId="0" animBg="1"/>
      <p:bldP spid="6863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114800" y="2971800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4" imgW="545626" imgH="203024" progId="Equation.3">
                  <p:embed/>
                </p:oleObj>
              </mc:Choice>
              <mc:Fallback>
                <p:oleObj name="Формула" r:id="rId4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971800"/>
                        <a:ext cx="20574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1295400" y="2514600"/>
            <a:ext cx="1752600" cy="2362200"/>
          </a:xfrm>
          <a:prstGeom prst="rtTriangle">
            <a:avLst/>
          </a:prstGeom>
          <a:gradFill rotWithShape="1">
            <a:gsLst>
              <a:gs pos="0">
                <a:schemeClr val="bg1">
                  <a:alpha val="64000"/>
                </a:schemeClr>
              </a:gs>
              <a:gs pos="100000">
                <a:srgbClr val="F1F480">
                  <a:alpha val="68999"/>
                </a:srgbClr>
              </a:gs>
            </a:gsLst>
            <a:lin ang="2700000" scaled="1"/>
          </a:gra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95400" y="45720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382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С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0480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В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2057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209800" y="1447800"/>
            <a:ext cx="6934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У прямоугольного треугольника заданы гипотенуза </a:t>
            </a:r>
            <a:r>
              <a:rPr kumimoji="1" lang="ru-RU" altLang="ru-RU" sz="2400" b="1" i="1">
                <a:solidFill>
                  <a:srgbClr val="FF0000"/>
                </a:solidFill>
              </a:rPr>
              <a:t>с</a:t>
            </a:r>
            <a:r>
              <a:rPr kumimoji="1" lang="ru-RU" altLang="ru-RU" sz="2400" b="1">
                <a:solidFill>
                  <a:srgbClr val="000000"/>
                </a:solidFill>
              </a:rPr>
              <a:t> и катет </a:t>
            </a:r>
            <a:r>
              <a:rPr kumimoji="1" lang="ru-RU" altLang="ru-RU" sz="2400" b="1" i="1">
                <a:solidFill>
                  <a:srgbClr val="FF0000"/>
                </a:solidFill>
              </a:rPr>
              <a:t>а</a:t>
            </a:r>
            <a:r>
              <a:rPr kumimoji="1" lang="ru-RU" altLang="ru-RU" sz="2400" b="1">
                <a:solidFill>
                  <a:srgbClr val="000000"/>
                </a:solidFill>
              </a:rPr>
              <a:t>.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Найдите катет </a:t>
            </a:r>
            <a:r>
              <a:rPr kumimoji="1" lang="en-US" altLang="ru-RU" sz="2400" b="1" i="1">
                <a:solidFill>
                  <a:srgbClr val="006600"/>
                </a:solidFill>
              </a:rPr>
              <a:t>b</a:t>
            </a:r>
            <a:r>
              <a:rPr kumimoji="1" lang="ru-RU" altLang="ru-RU" sz="24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81200" y="4724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i="1">
                <a:solidFill>
                  <a:srgbClr val="FF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914400" y="3505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006600"/>
                </a:solidFill>
                <a:latin typeface="Comic Sans MS" pitchFamily="66" charset="0"/>
              </a:rPr>
              <a:t>b</a:t>
            </a:r>
            <a:endParaRPr lang="ru-RU" altLang="ru-RU" sz="2800" b="1" i="1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133600" y="3352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ru-RU" altLang="ru-RU" sz="2800" b="1" i="1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1694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140200" y="3733800"/>
          <a:ext cx="2159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6" imgW="545626" imgH="203024" progId="Equation.3">
                  <p:embed/>
                </p:oleObj>
              </mc:Choice>
              <mc:Fallback>
                <p:oleObj name="Формула" r:id="rId6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733800"/>
                        <a:ext cx="2159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5" name="Object 15"/>
          <p:cNvGraphicFramePr>
            <a:graphicFrameLocks noChangeAspect="1"/>
          </p:cNvGraphicFramePr>
          <p:nvPr/>
        </p:nvGraphicFramePr>
        <p:xfrm>
          <a:off x="4173538" y="2936875"/>
          <a:ext cx="229711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8" imgW="609336" imgH="203112" progId="Equation.3">
                  <p:embed/>
                </p:oleObj>
              </mc:Choice>
              <mc:Fallback>
                <p:oleObj name="Формула" r:id="rId8" imgW="60933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3538" y="2936875"/>
                        <a:ext cx="229711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6" name="Object 16"/>
          <p:cNvGraphicFramePr>
            <a:graphicFrameLocks noChangeAspect="1"/>
          </p:cNvGraphicFramePr>
          <p:nvPr/>
        </p:nvGraphicFramePr>
        <p:xfrm>
          <a:off x="4267200" y="3810000"/>
          <a:ext cx="220821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0" imgW="558558" imgH="203112" progId="Equation.3">
                  <p:embed/>
                </p:oleObj>
              </mc:Choice>
              <mc:Fallback>
                <p:oleObj name="Формула" r:id="rId10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10000"/>
                        <a:ext cx="2208213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№2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530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1295400" y="2514600"/>
            <a:ext cx="1752600" cy="2362200"/>
          </a:xfrm>
          <a:prstGeom prst="rtTriangle">
            <a:avLst/>
          </a:prstGeom>
          <a:gradFill rotWithShape="1">
            <a:gsLst>
              <a:gs pos="0">
                <a:schemeClr val="bg1">
                  <a:alpha val="64000"/>
                </a:schemeClr>
              </a:gs>
              <a:gs pos="100000">
                <a:srgbClr val="F1F480">
                  <a:alpha val="68999"/>
                </a:srgbClr>
              </a:gs>
            </a:gsLst>
            <a:lin ang="2700000" scaled="1"/>
          </a:gra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1295400" y="45720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8382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С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3048000" y="4648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В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838200" y="2057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1828800" y="1600200"/>
            <a:ext cx="6934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Две стороны прямоугольного треугольника равны 3 и 4.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>
                <a:solidFill>
                  <a:srgbClr val="000000"/>
                </a:solidFill>
              </a:rPr>
              <a:t>Найдите третью сторону.</a:t>
            </a: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1981200" y="47244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i="1">
                <a:solidFill>
                  <a:srgbClr val="FF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914400" y="3505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006600"/>
                </a:solidFill>
                <a:latin typeface="Comic Sans MS" pitchFamily="66" charset="0"/>
              </a:rPr>
              <a:t>b</a:t>
            </a:r>
            <a:endParaRPr lang="ru-RU" altLang="ru-RU" sz="2800" b="1" i="1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2133600" y="3352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ru-RU" altLang="ru-RU" sz="2800" b="1" i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1143000" y="5410200"/>
            <a:ext cx="65532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1F480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ru-RU" sz="2400" b="1" dirty="0">
                <a:solidFill>
                  <a:srgbClr val="FF0000"/>
                </a:solidFill>
                <a:latin typeface="+mn-lt"/>
              </a:rPr>
              <a:t>Сколько решений имеет задача?</a:t>
            </a:r>
          </a:p>
        </p:txBody>
      </p:sp>
      <p:graphicFrame>
        <p:nvGraphicFramePr>
          <p:cNvPr id="72725" name="Object 21"/>
          <p:cNvGraphicFramePr>
            <a:graphicFrameLocks noGrp="1" noChangeAspect="1"/>
          </p:cNvGraphicFramePr>
          <p:nvPr>
            <p:ph sz="half" idx="1"/>
          </p:nvPr>
        </p:nvGraphicFramePr>
        <p:xfrm>
          <a:off x="4114800" y="2971800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4" imgW="545626" imgH="203024" progId="Equation.3">
                  <p:embed/>
                </p:oleObj>
              </mc:Choice>
              <mc:Fallback>
                <p:oleObj name="Формула" r:id="rId4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971800"/>
                        <a:ext cx="20574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6" name="Object 22"/>
          <p:cNvGraphicFramePr>
            <a:graphicFrameLocks noGrp="1" noChangeAspect="1"/>
          </p:cNvGraphicFramePr>
          <p:nvPr>
            <p:ph sz="half" idx="2"/>
          </p:nvPr>
        </p:nvGraphicFramePr>
        <p:xfrm>
          <a:off x="4140200" y="3733800"/>
          <a:ext cx="2159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6" imgW="545626" imgH="203024" progId="Equation.3">
                  <p:embed/>
                </p:oleObj>
              </mc:Choice>
              <mc:Fallback>
                <p:oleObj name="Формула" r:id="rId6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733800"/>
                        <a:ext cx="2159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9" name="Object 25"/>
          <p:cNvGraphicFramePr>
            <a:graphicFrameLocks noChangeAspect="1"/>
          </p:cNvGraphicFramePr>
          <p:nvPr/>
        </p:nvGraphicFramePr>
        <p:xfrm>
          <a:off x="4013200" y="2895600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8" imgW="545626" imgH="203024" progId="Equation.3">
                  <p:embed/>
                </p:oleObj>
              </mc:Choice>
              <mc:Fallback>
                <p:oleObj name="Формула" r:id="rId8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895600"/>
                        <a:ext cx="20574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0" name="Object 26"/>
          <p:cNvGraphicFramePr>
            <a:graphicFrameLocks noChangeAspect="1"/>
          </p:cNvGraphicFramePr>
          <p:nvPr/>
        </p:nvGraphicFramePr>
        <p:xfrm>
          <a:off x="4038600" y="3657600"/>
          <a:ext cx="2159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10" imgW="545626" imgH="203024" progId="Equation.3">
                  <p:embed/>
                </p:oleObj>
              </mc:Choice>
              <mc:Fallback>
                <p:oleObj name="Формула" r:id="rId10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657600"/>
                        <a:ext cx="2159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№3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48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990600" y="3048000"/>
            <a:ext cx="1752600" cy="2362200"/>
          </a:xfrm>
          <a:prstGeom prst="rtTriangle">
            <a:avLst/>
          </a:prstGeom>
          <a:gradFill rotWithShape="1">
            <a:gsLst>
              <a:gs pos="0">
                <a:schemeClr val="bg1">
                  <a:alpha val="64000"/>
                </a:schemeClr>
              </a:gs>
              <a:gs pos="100000">
                <a:srgbClr val="F1F480">
                  <a:alpha val="68999"/>
                </a:srgbClr>
              </a:gs>
            </a:gsLst>
            <a:lin ang="2700000" scaled="1"/>
          </a:gra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90600" y="51054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ru-RU" altLang="ru-RU" sz="1800" b="1">
              <a:solidFill>
                <a:srgbClr val="000000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33400" y="5181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С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743200" y="5181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В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33400" y="2590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876300" y="1053934"/>
            <a:ext cx="7543800" cy="6762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 dirty="0">
                <a:solidFill>
                  <a:srgbClr val="FF3300"/>
                </a:solidFill>
              </a:rPr>
              <a:t>1)</a:t>
            </a:r>
            <a:r>
              <a:rPr kumimoji="1" lang="ru-RU" altLang="ru-RU" sz="2400" b="1" dirty="0">
                <a:solidFill>
                  <a:srgbClr val="000000"/>
                </a:solidFill>
              </a:rPr>
              <a:t>Какие основные задачи на применение теоремы Пифагора вы должны уметь решать?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676400" y="5257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i="1">
                <a:solidFill>
                  <a:srgbClr val="FF0000"/>
                </a:solidFill>
                <a:latin typeface="Comic Sans MS" pitchFamily="66" charset="0"/>
              </a:rPr>
              <a:t>а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09600" y="4038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FF3300"/>
                </a:solidFill>
                <a:latin typeface="Comic Sans MS" pitchFamily="66" charset="0"/>
              </a:rPr>
              <a:t>b</a:t>
            </a:r>
            <a:endParaRPr lang="ru-RU" altLang="ru-RU" sz="2800" b="1" i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828800" y="3886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800" b="1" i="1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ru-RU" altLang="ru-RU" sz="2800" b="1" i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541" name="Text Box 21"/>
          <p:cNvSpPr txBox="1">
            <a:spLocks noChangeArrowheads="1"/>
          </p:cNvSpPr>
          <p:nvPr/>
        </p:nvSpPr>
        <p:spPr bwMode="auto">
          <a:xfrm>
            <a:off x="783201" y="1881981"/>
            <a:ext cx="7543800" cy="968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kumimoji="1" lang="ru-RU" altLang="ru-RU" sz="2400" b="1" dirty="0">
                <a:solidFill>
                  <a:srgbClr val="FF3300"/>
                </a:solidFill>
              </a:rPr>
              <a:t>2)</a:t>
            </a:r>
            <a:r>
              <a:rPr kumimoji="1" lang="ru-RU" altLang="ru-RU" sz="2400" b="1" dirty="0">
                <a:solidFill>
                  <a:srgbClr val="000000"/>
                </a:solidFill>
              </a:rPr>
              <a:t>В каком случае задача на вычисление третьей стороны прямоугольного треугольника не имеет однозначного решения?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Итог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9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5"/>
          <p:cNvSpPr txBox="1">
            <a:spLocks noChangeArrowheads="1"/>
          </p:cNvSpPr>
          <p:nvPr/>
        </p:nvSpPr>
        <p:spPr bwMode="auto">
          <a:xfrm>
            <a:off x="2628900" y="52387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0180" name="Text Box 36"/>
          <p:cNvSpPr txBox="1">
            <a:spLocks noChangeArrowheads="1"/>
          </p:cNvSpPr>
          <p:nvPr/>
        </p:nvSpPr>
        <p:spPr bwMode="auto">
          <a:xfrm>
            <a:off x="2627313" y="220503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0181" name="Text Box 37"/>
          <p:cNvSpPr txBox="1">
            <a:spLocks noChangeArrowheads="1"/>
          </p:cNvSpPr>
          <p:nvPr/>
        </p:nvSpPr>
        <p:spPr bwMode="auto">
          <a:xfrm>
            <a:off x="8243888" y="220503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0182" name="Text Box 38"/>
          <p:cNvSpPr txBox="1">
            <a:spLocks noChangeArrowheads="1"/>
          </p:cNvSpPr>
          <p:nvPr/>
        </p:nvSpPr>
        <p:spPr bwMode="auto">
          <a:xfrm>
            <a:off x="8243888" y="5229225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3060700" y="2636838"/>
            <a:ext cx="5183188" cy="2881312"/>
          </a:xfrm>
          <a:prstGeom prst="rect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168" name="Freeform 48"/>
          <p:cNvSpPr>
            <a:spLocks/>
          </p:cNvSpPr>
          <p:nvPr/>
        </p:nvSpPr>
        <p:spPr bwMode="auto">
          <a:xfrm>
            <a:off x="3106738" y="2649538"/>
            <a:ext cx="5132387" cy="2879725"/>
          </a:xfrm>
          <a:custGeom>
            <a:avLst/>
            <a:gdLst/>
            <a:ahLst/>
            <a:cxnLst>
              <a:cxn ang="0">
                <a:pos x="3233" y="1814"/>
              </a:cxn>
              <a:cxn ang="0">
                <a:pos x="0" y="0"/>
              </a:cxn>
            </a:cxnLst>
            <a:rect l="0" t="0" r="r" b="b"/>
            <a:pathLst>
              <a:path w="3233" h="1814">
                <a:moveTo>
                  <a:pt x="3233" y="1814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0189" name="Text Box 54"/>
          <p:cNvSpPr txBox="1">
            <a:spLocks noChangeArrowheads="1"/>
          </p:cNvSpPr>
          <p:nvPr/>
        </p:nvSpPr>
        <p:spPr bwMode="auto">
          <a:xfrm rot="1945463">
            <a:off x="5181071" y="3431709"/>
            <a:ext cx="1061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5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см</a:t>
            </a:r>
          </a:p>
        </p:txBody>
      </p:sp>
      <p:sp>
        <p:nvSpPr>
          <p:cNvPr id="5175" name="AutoShape 55"/>
          <p:cNvSpPr>
            <a:spLocks/>
          </p:cNvSpPr>
          <p:nvPr/>
        </p:nvSpPr>
        <p:spPr bwMode="auto">
          <a:xfrm rot="5400000">
            <a:off x="5400675" y="3248026"/>
            <a:ext cx="574675" cy="5257800"/>
          </a:xfrm>
          <a:prstGeom prst="rightBrace">
            <a:avLst>
              <a:gd name="adj1" fmla="val 76243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715008" y="5857892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572000" y="1428736"/>
            <a:ext cx="4143404" cy="571504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АД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42844" y="857232"/>
            <a:ext cx="8786874" cy="571504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</a:t>
            </a:r>
            <a:r>
              <a:rPr lang="en-US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– прямоугольник,   АВ : АД = 3 : 4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№4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35"/>
          <p:cNvSpPr txBox="1">
            <a:spLocks noChangeArrowheads="1"/>
          </p:cNvSpPr>
          <p:nvPr/>
        </p:nvSpPr>
        <p:spPr bwMode="auto">
          <a:xfrm>
            <a:off x="6961188" y="56943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1205" name="Text Box 36"/>
          <p:cNvSpPr txBox="1">
            <a:spLocks noChangeArrowheads="1"/>
          </p:cNvSpPr>
          <p:nvPr/>
        </p:nvSpPr>
        <p:spPr bwMode="auto">
          <a:xfrm>
            <a:off x="3143250" y="562292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06" name="Text Box 37"/>
          <p:cNvSpPr txBox="1">
            <a:spLocks noChangeArrowheads="1"/>
          </p:cNvSpPr>
          <p:nvPr/>
        </p:nvSpPr>
        <p:spPr bwMode="auto">
          <a:xfrm>
            <a:off x="3071813" y="195103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8260" name="AutoShape 68"/>
          <p:cNvSpPr>
            <a:spLocks noChangeArrowheads="1"/>
          </p:cNvSpPr>
          <p:nvPr/>
        </p:nvSpPr>
        <p:spPr bwMode="auto">
          <a:xfrm>
            <a:off x="3503602" y="2166924"/>
            <a:ext cx="3529012" cy="3529012"/>
          </a:xfrm>
          <a:prstGeom prst="rtTriangle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261" name="Freeform 69"/>
          <p:cNvSpPr>
            <a:spLocks/>
          </p:cNvSpPr>
          <p:nvPr/>
        </p:nvSpPr>
        <p:spPr bwMode="auto">
          <a:xfrm>
            <a:off x="3500427" y="1428736"/>
            <a:ext cx="4330700" cy="4291013"/>
          </a:xfrm>
          <a:custGeom>
            <a:avLst/>
            <a:gdLst/>
            <a:ahLst/>
            <a:cxnLst>
              <a:cxn ang="0">
                <a:pos x="2728" y="2686"/>
              </a:cxn>
              <a:cxn ang="0">
                <a:pos x="0" y="2703"/>
              </a:cxn>
              <a:cxn ang="0">
                <a:pos x="4" y="0"/>
              </a:cxn>
            </a:cxnLst>
            <a:rect l="0" t="0" r="r" b="b"/>
            <a:pathLst>
              <a:path w="2728" h="2703">
                <a:moveTo>
                  <a:pt x="2728" y="2686"/>
                </a:moveTo>
                <a:lnTo>
                  <a:pt x="0" y="2703"/>
                </a:lnTo>
                <a:lnTo>
                  <a:pt x="4" y="0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262" name="Freeform 70"/>
          <p:cNvSpPr>
            <a:spLocks/>
          </p:cNvSpPr>
          <p:nvPr/>
        </p:nvSpPr>
        <p:spPr bwMode="auto">
          <a:xfrm rot="10800000">
            <a:off x="3503602" y="5335574"/>
            <a:ext cx="336550" cy="376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263" name="Freeform 71"/>
          <p:cNvSpPr>
            <a:spLocks/>
          </p:cNvSpPr>
          <p:nvPr/>
        </p:nvSpPr>
        <p:spPr bwMode="auto">
          <a:xfrm rot="1920538">
            <a:off x="3432175" y="2022475"/>
            <a:ext cx="533400" cy="2873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ln w="76200">
            <a:solidFill>
              <a:srgbClr val="FF33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8264" name="Freeform 72"/>
          <p:cNvSpPr>
            <a:spLocks/>
          </p:cNvSpPr>
          <p:nvPr/>
        </p:nvSpPr>
        <p:spPr bwMode="auto">
          <a:xfrm>
            <a:off x="6743700" y="5335588"/>
            <a:ext cx="533400" cy="28733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ln w="76200">
            <a:solidFill>
              <a:srgbClr val="FF33CC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18" name="Text Box 73"/>
          <p:cNvSpPr txBox="1">
            <a:spLocks noChangeArrowheads="1"/>
          </p:cNvSpPr>
          <p:nvPr/>
        </p:nvSpPr>
        <p:spPr bwMode="auto">
          <a:xfrm>
            <a:off x="3719513" y="1662113"/>
            <a:ext cx="10791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13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19" name="Text Box 74"/>
          <p:cNvSpPr txBox="1">
            <a:spLocks noChangeArrowheads="1"/>
          </p:cNvSpPr>
          <p:nvPr/>
        </p:nvSpPr>
        <p:spPr bwMode="auto">
          <a:xfrm>
            <a:off x="7032625" y="4902200"/>
            <a:ext cx="10791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13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220" name="Text Box 75"/>
          <p:cNvSpPr txBox="1">
            <a:spLocks noChangeArrowheads="1"/>
          </p:cNvSpPr>
          <p:nvPr/>
        </p:nvSpPr>
        <p:spPr bwMode="auto">
          <a:xfrm>
            <a:off x="5232400" y="3462338"/>
            <a:ext cx="1061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</a:t>
            </a: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см</a:t>
            </a:r>
          </a:p>
        </p:txBody>
      </p:sp>
      <p:sp>
        <p:nvSpPr>
          <p:cNvPr id="8274" name="AutoShape 82"/>
          <p:cNvSpPr>
            <a:spLocks/>
          </p:cNvSpPr>
          <p:nvPr/>
        </p:nvSpPr>
        <p:spPr bwMode="auto">
          <a:xfrm rot="5400000">
            <a:off x="4982358" y="4290205"/>
            <a:ext cx="574675" cy="3529013"/>
          </a:xfrm>
          <a:prstGeom prst="rightBrace">
            <a:avLst>
              <a:gd name="adj1" fmla="val 51174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5292080" y="5949280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57752" y="1571612"/>
            <a:ext cx="4143404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АВ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857356" y="857232"/>
            <a:ext cx="528641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</a:t>
            </a:r>
            <a:r>
              <a:rPr lang="ru-RU" sz="28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№5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29"/>
          <p:cNvSpPr txBox="1">
            <a:spLocks noChangeArrowheads="1"/>
          </p:cNvSpPr>
          <p:nvPr/>
        </p:nvSpPr>
        <p:spPr bwMode="auto">
          <a:xfrm>
            <a:off x="205105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2228" name="Text Box 30"/>
          <p:cNvSpPr txBox="1">
            <a:spLocks noChangeArrowheads="1"/>
          </p:cNvSpPr>
          <p:nvPr/>
        </p:nvSpPr>
        <p:spPr bwMode="auto">
          <a:xfrm>
            <a:off x="3563938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229" name="Text Box 31"/>
          <p:cNvSpPr txBox="1">
            <a:spLocks noChangeArrowheads="1"/>
          </p:cNvSpPr>
          <p:nvPr/>
        </p:nvSpPr>
        <p:spPr bwMode="auto">
          <a:xfrm>
            <a:off x="83169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230" name="Text Box 62"/>
          <p:cNvSpPr txBox="1">
            <a:spLocks noChangeArrowheads="1"/>
          </p:cNvSpPr>
          <p:nvPr/>
        </p:nvSpPr>
        <p:spPr bwMode="auto">
          <a:xfrm>
            <a:off x="6948488" y="54451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9294" name="AutoShape 78"/>
          <p:cNvSpPr>
            <a:spLocks noChangeArrowheads="1"/>
          </p:cNvSpPr>
          <p:nvPr/>
        </p:nvSpPr>
        <p:spPr bwMode="auto">
          <a:xfrm>
            <a:off x="2484438" y="2708275"/>
            <a:ext cx="5903912" cy="2808288"/>
          </a:xfrm>
          <a:prstGeom prst="parallelogram">
            <a:avLst>
              <a:gd name="adj" fmla="val 52558"/>
            </a:avLst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95" name="Freeform 79"/>
          <p:cNvSpPr>
            <a:spLocks/>
          </p:cNvSpPr>
          <p:nvPr/>
        </p:nvSpPr>
        <p:spPr bwMode="auto">
          <a:xfrm>
            <a:off x="3995738" y="2708275"/>
            <a:ext cx="12700" cy="2809875"/>
          </a:xfrm>
          <a:custGeom>
            <a:avLst/>
            <a:gdLst/>
            <a:ahLst/>
            <a:cxnLst>
              <a:cxn ang="0">
                <a:pos x="8" y="1770"/>
              </a:cxn>
              <a:cxn ang="0">
                <a:pos x="0" y="0"/>
              </a:cxn>
            </a:cxnLst>
            <a:rect l="0" t="0" r="r" b="b"/>
            <a:pathLst>
              <a:path w="8" h="1770">
                <a:moveTo>
                  <a:pt x="8" y="177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2237" name="Text Box 80"/>
          <p:cNvSpPr txBox="1">
            <a:spLocks noChangeArrowheads="1"/>
          </p:cNvSpPr>
          <p:nvPr/>
        </p:nvSpPr>
        <p:spPr bwMode="auto">
          <a:xfrm>
            <a:off x="370840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Е</a:t>
            </a:r>
          </a:p>
        </p:txBody>
      </p:sp>
      <p:sp>
        <p:nvSpPr>
          <p:cNvPr id="9297" name="Freeform 81"/>
          <p:cNvSpPr>
            <a:spLocks/>
          </p:cNvSpPr>
          <p:nvPr/>
        </p:nvSpPr>
        <p:spPr bwMode="auto">
          <a:xfrm rot="5400000">
            <a:off x="3654425" y="5138738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298" name="Freeform 82"/>
          <p:cNvSpPr>
            <a:spLocks/>
          </p:cNvSpPr>
          <p:nvPr/>
        </p:nvSpPr>
        <p:spPr bwMode="auto">
          <a:xfrm rot="944908">
            <a:off x="2628900" y="5227638"/>
            <a:ext cx="358775" cy="26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ln w="76200">
            <a:solidFill>
              <a:srgbClr val="FF0066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242" name="Text Box 83"/>
          <p:cNvSpPr txBox="1">
            <a:spLocks noChangeArrowheads="1"/>
          </p:cNvSpPr>
          <p:nvPr/>
        </p:nvSpPr>
        <p:spPr bwMode="auto">
          <a:xfrm>
            <a:off x="2771775" y="4714875"/>
            <a:ext cx="8354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45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243" name="Text Box 84"/>
          <p:cNvSpPr txBox="1">
            <a:spLocks noChangeArrowheads="1"/>
          </p:cNvSpPr>
          <p:nvPr/>
        </p:nvSpPr>
        <p:spPr bwMode="auto">
          <a:xfrm>
            <a:off x="3995738" y="4076700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9301" name="AutoShape 85"/>
          <p:cNvSpPr>
            <a:spLocks/>
          </p:cNvSpPr>
          <p:nvPr/>
        </p:nvSpPr>
        <p:spPr bwMode="auto">
          <a:xfrm rot="1601608">
            <a:off x="7743825" y="2620963"/>
            <a:ext cx="503238" cy="3168650"/>
          </a:xfrm>
          <a:prstGeom prst="rightBrace">
            <a:avLst>
              <a:gd name="adj1" fmla="val 52471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8001024" y="4357694"/>
            <a:ext cx="6142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?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572000" y="1428736"/>
            <a:ext cx="4143404" cy="571504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СД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142844" y="857232"/>
            <a:ext cx="8786874" cy="571504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АВС</a:t>
            </a: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– параллелограмм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№6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89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54276" name="Text Box 90"/>
          <p:cNvSpPr txBox="1">
            <a:spLocks noChangeArrowheads="1"/>
          </p:cNvSpPr>
          <p:nvPr/>
        </p:nvSpPr>
        <p:spPr bwMode="auto">
          <a:xfrm>
            <a:off x="3635375" y="263683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4277" name="Text Box 91"/>
          <p:cNvSpPr txBox="1">
            <a:spLocks noChangeArrowheads="1"/>
          </p:cNvSpPr>
          <p:nvPr/>
        </p:nvSpPr>
        <p:spPr bwMode="auto">
          <a:xfrm>
            <a:off x="6804025" y="2565400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356" name="AutoShape 92"/>
          <p:cNvSpPr>
            <a:spLocks noChangeArrowheads="1"/>
          </p:cNvSpPr>
          <p:nvPr/>
        </p:nvSpPr>
        <p:spPr bwMode="auto">
          <a:xfrm flipV="1">
            <a:off x="2627313" y="3068638"/>
            <a:ext cx="5616575" cy="24495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76200">
            <a:solidFill>
              <a:srgbClr val="00008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357" name="Freeform 93"/>
          <p:cNvSpPr>
            <a:spLocks/>
          </p:cNvSpPr>
          <p:nvPr/>
        </p:nvSpPr>
        <p:spPr bwMode="auto">
          <a:xfrm>
            <a:off x="4033838" y="3106738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4284" name="Text Box 94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4285" name="Text Box 95"/>
          <p:cNvSpPr txBox="1">
            <a:spLocks noChangeArrowheads="1"/>
          </p:cNvSpPr>
          <p:nvPr/>
        </p:nvSpPr>
        <p:spPr bwMode="auto">
          <a:xfrm>
            <a:off x="8243888" y="5373688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360" name="Freeform 96"/>
          <p:cNvSpPr>
            <a:spLocks/>
          </p:cNvSpPr>
          <p:nvPr/>
        </p:nvSpPr>
        <p:spPr bwMode="auto">
          <a:xfrm rot="10800000">
            <a:off x="4067175" y="515778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4289" name="Text Box 97"/>
          <p:cNvSpPr txBox="1">
            <a:spLocks noChangeArrowheads="1"/>
          </p:cNvSpPr>
          <p:nvPr/>
        </p:nvSpPr>
        <p:spPr bwMode="auto">
          <a:xfrm>
            <a:off x="3851275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E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364" name="Freeform 100"/>
          <p:cNvSpPr>
            <a:spLocks/>
          </p:cNvSpPr>
          <p:nvPr/>
        </p:nvSpPr>
        <p:spPr bwMode="auto">
          <a:xfrm>
            <a:off x="6804025" y="3025775"/>
            <a:ext cx="14288" cy="248761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567"/>
              </a:cxn>
            </a:cxnLst>
            <a:rect l="0" t="0" r="r" b="b"/>
            <a:pathLst>
              <a:path w="9" h="1567">
                <a:moveTo>
                  <a:pt x="9" y="0"/>
                </a:moveTo>
                <a:lnTo>
                  <a:pt x="0" y="1567"/>
                </a:lnTo>
              </a:path>
            </a:pathLst>
          </a:custGeom>
          <a:noFill/>
          <a:ln w="76200">
            <a:solidFill>
              <a:srgbClr val="00008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365" name="Freeform 101"/>
          <p:cNvSpPr>
            <a:spLocks/>
          </p:cNvSpPr>
          <p:nvPr/>
        </p:nvSpPr>
        <p:spPr bwMode="auto">
          <a:xfrm rot="5400000">
            <a:off x="6443663" y="5157788"/>
            <a:ext cx="360362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4296" name="Text Box 102"/>
          <p:cNvSpPr txBox="1">
            <a:spLocks noChangeArrowheads="1"/>
          </p:cNvSpPr>
          <p:nvPr/>
        </p:nvSpPr>
        <p:spPr bwMode="auto">
          <a:xfrm>
            <a:off x="6588125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F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4297" name="Text Box 103"/>
          <p:cNvSpPr txBox="1">
            <a:spLocks noChangeArrowheads="1"/>
          </p:cNvSpPr>
          <p:nvPr/>
        </p:nvSpPr>
        <p:spPr bwMode="auto">
          <a:xfrm>
            <a:off x="3286125" y="4048125"/>
            <a:ext cx="828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30</a:t>
            </a:r>
            <a:r>
              <a:rPr lang="en-US" sz="2800" b="1" i="1" baseline="30000">
                <a:solidFill>
                  <a:srgbClr val="000066"/>
                </a:solidFill>
                <a:latin typeface="Bookman Old Style" pitchFamily="18" charset="0"/>
              </a:rPr>
              <a:t>0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4298" name="Freeform 104"/>
          <p:cNvSpPr>
            <a:spLocks/>
          </p:cNvSpPr>
          <p:nvPr/>
        </p:nvSpPr>
        <p:spPr bwMode="auto">
          <a:xfrm rot="9894112">
            <a:off x="3635375" y="3716338"/>
            <a:ext cx="358775" cy="288925"/>
          </a:xfrm>
          <a:custGeom>
            <a:avLst/>
            <a:gdLst>
              <a:gd name="T0" fmla="*/ 0 w 455"/>
              <a:gd name="T1" fmla="*/ 6983 h 331"/>
              <a:gd name="T2" fmla="*/ 111181 w 455"/>
              <a:gd name="T3" fmla="*/ 7856 h 331"/>
              <a:gd name="T4" fmla="*/ 211322 w 455"/>
              <a:gd name="T5" fmla="*/ 52373 h 331"/>
              <a:gd name="T6" fmla="*/ 305156 w 455"/>
              <a:gd name="T7" fmla="*/ 163230 h 331"/>
              <a:gd name="T8" fmla="*/ 358775 w 455"/>
              <a:gd name="T9" fmla="*/ 288925 h 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5"/>
              <a:gd name="T16" fmla="*/ 0 h 331"/>
              <a:gd name="T17" fmla="*/ 455 w 455"/>
              <a:gd name="T18" fmla="*/ 331 h 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4299" name="Text Box 105"/>
          <p:cNvSpPr txBox="1">
            <a:spLocks noChangeArrowheads="1"/>
          </p:cNvSpPr>
          <p:nvPr/>
        </p:nvSpPr>
        <p:spPr bwMode="auto">
          <a:xfrm>
            <a:off x="2916238" y="3714750"/>
            <a:ext cx="428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4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1370" name="Freeform 106"/>
          <p:cNvSpPr>
            <a:spLocks/>
          </p:cNvSpPr>
          <p:nvPr/>
        </p:nvSpPr>
        <p:spPr bwMode="auto">
          <a:xfrm>
            <a:off x="6804025" y="3068638"/>
            <a:ext cx="14288" cy="248761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567"/>
              </a:cxn>
            </a:cxnLst>
            <a:rect l="0" t="0" r="r" b="b"/>
            <a:pathLst>
              <a:path w="9" h="1567">
                <a:moveTo>
                  <a:pt x="9" y="0"/>
                </a:moveTo>
                <a:lnTo>
                  <a:pt x="0" y="1567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857752" y="1571612"/>
            <a:ext cx="4143404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Найти: </a:t>
            </a:r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С</a:t>
            </a:r>
            <a:r>
              <a:rPr lang="en-US" sz="3200" b="1" i="1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F</a:t>
            </a:r>
            <a:endParaRPr lang="ru-RU" sz="3200" b="1" i="1" baseline="-25000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1857356" y="857232"/>
            <a:ext cx="5286412" cy="71438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Дано: АВС</a:t>
            </a: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D</a:t>
            </a: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- трапеция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№7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00051">
  <a:themeElements>
    <a:clrScheme name="Кубики">
      <a:dk1>
        <a:srgbClr val="92D050"/>
      </a:dk1>
      <a:lt1>
        <a:srgbClr val="FFFFFF"/>
      </a:lt1>
      <a:dk2>
        <a:srgbClr val="92D050"/>
      </a:dk2>
      <a:lt2>
        <a:srgbClr val="EBF1DD"/>
      </a:lt2>
      <a:accent1>
        <a:srgbClr val="76923C"/>
      </a:accent1>
      <a:accent2>
        <a:srgbClr val="FFC000"/>
      </a:accent2>
      <a:accent3>
        <a:srgbClr val="586D2C"/>
      </a:accent3>
      <a:accent4>
        <a:srgbClr val="5F497A"/>
      </a:accent4>
      <a:accent5>
        <a:srgbClr val="0070C0"/>
      </a:accent5>
      <a:accent6>
        <a:srgbClr val="00B050"/>
      </a:accent6>
      <a:hlink>
        <a:srgbClr val="3F3FFF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267</Words>
  <Application>Microsoft Office PowerPoint</Application>
  <PresentationFormat>Экран (4:3)</PresentationFormat>
  <Paragraphs>86</Paragraphs>
  <Slides>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геометрия 1</vt:lpstr>
      <vt:lpstr>1_000051</vt:lpstr>
      <vt:lpstr>Формула</vt:lpstr>
      <vt:lpstr>Тема урока: Решение основных задач на применение  теоремы Пифагора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8 класс</dc:subject>
  <dc:creator>Малая Елена Васильевна</dc:creator>
  <cp:lastModifiedBy>Юлия</cp:lastModifiedBy>
  <cp:revision>135</cp:revision>
  <dcterms:created xsi:type="dcterms:W3CDTF">2011-06-08T19:08:13Z</dcterms:created>
  <dcterms:modified xsi:type="dcterms:W3CDTF">2018-12-13T18:40:35Z</dcterms:modified>
</cp:coreProperties>
</file>