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8" r:id="rId2"/>
    <p:sldId id="279" r:id="rId3"/>
    <p:sldId id="281" r:id="rId4"/>
    <p:sldId id="286" r:id="rId5"/>
    <p:sldId id="282" r:id="rId6"/>
    <p:sldId id="283" r:id="rId7"/>
    <p:sldId id="284" r:id="rId8"/>
    <p:sldId id="285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B00000"/>
    <a:srgbClr val="8A7CC6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FC8C8-9EC1-4BCE-90A5-E2998BC22BD1}" type="datetimeFigureOut">
              <a:rPr lang="ru-RU" smtClean="0"/>
              <a:pPr/>
              <a:t>11.11.2018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2FC0F-11A6-4B0E-8677-8596407704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803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6E9D39-8458-46C1-BAE3-A5850BD25027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6E9D39-8458-46C1-BAE3-A5850BD25027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6E9D39-8458-46C1-BAE3-A5850BD25027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6E9D39-8458-46C1-BAE3-A5850BD25027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91446-7820-4FDB-BE72-7AF35430E5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51550-F17C-4986-B8BB-E8AA46ED67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F35E0-07FC-46D6-8F97-EEE546D977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A4D3EB-AFCE-4580-BC42-D4FB6D5B85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9C53C-2647-47CB-832E-A271C81C59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E5A2D-BA8B-4B8D-9F2B-44719AEFED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5D451-C31E-4E8D-B7C2-B171BBA54D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C073D-8D3B-4CB4-A733-907B4D82FE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E56E8-68BD-4AE5-BBE4-9AA695C295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2FC5F-82BE-411B-8D05-717D2CE396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2AAB3-F011-4322-87A4-FBE926DCBA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F14E000-29CB-4A54-A753-D70ADD485F8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0.wmf"/><Relationship Id="rId26" Type="http://schemas.openxmlformats.org/officeDocument/2006/relationships/image" Target="../media/image14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wmf"/><Relationship Id="rId20" Type="http://schemas.openxmlformats.org/officeDocument/2006/relationships/image" Target="../media/image11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3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6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Relationship Id="rId22" Type="http://schemas.openxmlformats.org/officeDocument/2006/relationships/image" Target="../media/image1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6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2483768" y="6309320"/>
            <a:ext cx="652308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682873" y="2105561"/>
            <a:ext cx="849763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80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Устный счет.</a:t>
            </a: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6030913" y="476250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D28DD81-DA75-4946-89D8-B86FB8E8BF8B}" type="datetime1">
              <a:rPr lang="ru-RU" sz="3200" b="1">
                <a:solidFill>
                  <a:srgbClr val="002060"/>
                </a:solidFill>
                <a:latin typeface="Georgia" pitchFamily="18" charset="0"/>
              </a:rPr>
              <a:pPr/>
              <a:t>11.11.2018</a:t>
            </a:fld>
            <a:endParaRPr lang="ru-RU" sz="3200" b="1">
              <a:solidFill>
                <a:srgbClr val="002060"/>
              </a:solidFill>
              <a:latin typeface="Georgia" pitchFamily="18" charset="0"/>
            </a:endParaRPr>
          </a:p>
        </p:txBody>
      </p:sp>
      <p:pic>
        <p:nvPicPr>
          <p:cNvPr id="14341" name="Рисунок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8138" y="4464050"/>
            <a:ext cx="2205037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691680" y="4941168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3200" b="1" i="1" u="sng" dirty="0">
                <a:ln w="11430"/>
                <a:solidFill>
                  <a:srgbClr val="002060"/>
                </a:solidFill>
                <a:latin typeface="Georgia" pitchFamily="18" charset="0"/>
              </a:rPr>
              <a:t>Алгебра </a:t>
            </a:r>
            <a:r>
              <a:rPr lang="ru-RU" sz="3200" b="1" i="1" u="sng" dirty="0" smtClean="0">
                <a:ln w="11430"/>
                <a:solidFill>
                  <a:srgbClr val="002060"/>
                </a:solidFill>
                <a:latin typeface="Georgia" pitchFamily="18" charset="0"/>
              </a:rPr>
              <a:t>8 </a:t>
            </a:r>
            <a:r>
              <a:rPr lang="ru-RU" sz="3200" b="1" i="1" u="sng" dirty="0">
                <a:ln w="11430"/>
                <a:solidFill>
                  <a:srgbClr val="002060"/>
                </a:solidFill>
                <a:latin typeface="Georgia" pitchFamily="18" charset="0"/>
              </a:rPr>
              <a:t>класс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utoShape 4"/>
          <p:cNvSpPr>
            <a:spLocks noChangeArrowheads="1"/>
          </p:cNvSpPr>
          <p:nvPr/>
        </p:nvSpPr>
        <p:spPr bwMode="gray">
          <a:xfrm>
            <a:off x="323528" y="549052"/>
            <a:ext cx="5616624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7030A0"/>
              </a:gs>
              <a:gs pos="50000">
                <a:srgbClr val="8A7CC6"/>
              </a:gs>
              <a:gs pos="100000">
                <a:srgbClr val="7030A0"/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2800" b="1" i="1" dirty="0" smtClean="0">
                <a:solidFill>
                  <a:srgbClr val="FFFFFF"/>
                </a:solidFill>
                <a:latin typeface="Georgia" pitchFamily="18" charset="0"/>
              </a:rPr>
              <a:t>Найдите значение корня:</a:t>
            </a:r>
            <a:endParaRPr lang="en-US" sz="2800" b="1" i="1" dirty="0">
              <a:solidFill>
                <a:srgbClr val="FFFFFF"/>
              </a:solidFill>
              <a:latin typeface="Georgia" pitchFamily="18" charset="0"/>
            </a:endParaRPr>
          </a:p>
        </p:txBody>
      </p:sp>
      <p:graphicFrame>
        <p:nvGraphicFramePr>
          <p:cNvPr id="201738" name="Object 17"/>
          <p:cNvGraphicFramePr>
            <a:graphicFrameLocks noChangeAspect="1"/>
          </p:cNvGraphicFramePr>
          <p:nvPr/>
        </p:nvGraphicFramePr>
        <p:xfrm>
          <a:off x="4498649" y="1628800"/>
          <a:ext cx="2919217" cy="2780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7" name="Формула" r:id="rId3" imgW="266400" imgH="253800" progId="Equation.3">
                  <p:embed/>
                </p:oleObj>
              </mc:Choice>
              <mc:Fallback>
                <p:oleObj name="Формула" r:id="rId3" imgW="266400" imgH="2538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8649" y="1628800"/>
                        <a:ext cx="2919217" cy="2780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BC3D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8"/>
          <p:cNvGraphicFramePr>
            <a:graphicFrameLocks noChangeAspect="1"/>
          </p:cNvGraphicFramePr>
          <p:nvPr/>
        </p:nvGraphicFramePr>
        <p:xfrm>
          <a:off x="4153365" y="1628800"/>
          <a:ext cx="3753974" cy="2780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8" name="Формула" r:id="rId5" imgW="342720" imgH="253800" progId="Equation.3">
                  <p:embed/>
                </p:oleObj>
              </mc:Choice>
              <mc:Fallback>
                <p:oleObj name="Формула" r:id="rId5" imgW="342720" imgH="25380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3365" y="1628800"/>
                        <a:ext cx="3753974" cy="2780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BC3D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19"/>
          <p:cNvGraphicFramePr>
            <a:graphicFrameLocks noChangeAspect="1"/>
          </p:cNvGraphicFramePr>
          <p:nvPr/>
        </p:nvGraphicFramePr>
        <p:xfrm>
          <a:off x="4061085" y="1628800"/>
          <a:ext cx="3892290" cy="278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9" name="Формула" r:id="rId7" imgW="355320" imgH="253800" progId="Equation.3">
                  <p:embed/>
                </p:oleObj>
              </mc:Choice>
              <mc:Fallback>
                <p:oleObj name="Формула" r:id="rId7" imgW="355320" imgH="25380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1085" y="1628800"/>
                        <a:ext cx="3892290" cy="278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BC3D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0"/>
          <p:cNvGraphicFramePr>
            <a:graphicFrameLocks noChangeAspect="1"/>
          </p:cNvGraphicFramePr>
          <p:nvPr/>
        </p:nvGraphicFramePr>
        <p:xfrm>
          <a:off x="4260664" y="1556792"/>
          <a:ext cx="2982726" cy="28178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00" name="Формула" r:id="rId9" imgW="228600" imgH="215640" progId="Equation.3">
                  <p:embed/>
                </p:oleObj>
              </mc:Choice>
              <mc:Fallback>
                <p:oleObj name="Формула" r:id="rId9" imgW="228600" imgH="21564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0664" y="1556792"/>
                        <a:ext cx="2982726" cy="28178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BC3D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1"/>
          <p:cNvGraphicFramePr>
            <a:graphicFrameLocks noChangeAspect="1"/>
          </p:cNvGraphicFramePr>
          <p:nvPr/>
        </p:nvGraphicFramePr>
        <p:xfrm>
          <a:off x="3499380" y="1844675"/>
          <a:ext cx="4727045" cy="278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01" name="Формула" r:id="rId11" imgW="431640" imgH="253800" progId="Equation.3">
                  <p:embed/>
                </p:oleObj>
              </mc:Choice>
              <mc:Fallback>
                <p:oleObj name="Формула" r:id="rId11" imgW="431640" imgH="25380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9380" y="1844675"/>
                        <a:ext cx="4727045" cy="278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BC3D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2"/>
          <p:cNvGraphicFramePr>
            <a:graphicFrameLocks noChangeAspect="1"/>
          </p:cNvGraphicFramePr>
          <p:nvPr/>
        </p:nvGraphicFramePr>
        <p:xfrm>
          <a:off x="3499380" y="1844675"/>
          <a:ext cx="4727045" cy="278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02" name="Формула" r:id="rId13" imgW="431640" imgH="253800" progId="Equation.3">
                  <p:embed/>
                </p:oleObj>
              </mc:Choice>
              <mc:Fallback>
                <p:oleObj name="Формула" r:id="rId13" imgW="431640" imgH="25380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9380" y="1844675"/>
                        <a:ext cx="4727045" cy="278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BC3D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3"/>
          <p:cNvGraphicFramePr>
            <a:graphicFrameLocks noChangeAspect="1"/>
          </p:cNvGraphicFramePr>
          <p:nvPr/>
        </p:nvGraphicFramePr>
        <p:xfrm>
          <a:off x="3405514" y="1844675"/>
          <a:ext cx="4865362" cy="2780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03" name="Формула" r:id="rId15" imgW="444240" imgH="253800" progId="Equation.3">
                  <p:embed/>
                </p:oleObj>
              </mc:Choice>
              <mc:Fallback>
                <p:oleObj name="Формула" r:id="rId15" imgW="444240" imgH="25380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5514" y="1844675"/>
                        <a:ext cx="4865362" cy="2780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BC3D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4"/>
          <p:cNvGraphicFramePr>
            <a:graphicFrameLocks noChangeAspect="1"/>
          </p:cNvGraphicFramePr>
          <p:nvPr/>
        </p:nvGraphicFramePr>
        <p:xfrm>
          <a:off x="3499380" y="1844675"/>
          <a:ext cx="4727045" cy="278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04" name="Формула" r:id="rId17" imgW="431640" imgH="253800" progId="Equation.3">
                  <p:embed/>
                </p:oleObj>
              </mc:Choice>
              <mc:Fallback>
                <p:oleObj name="Формула" r:id="rId17" imgW="431640" imgH="253800" progId="Equation.3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9380" y="1844675"/>
                        <a:ext cx="4727045" cy="278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BC3D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5"/>
          <p:cNvGraphicFramePr>
            <a:graphicFrameLocks noChangeAspect="1"/>
          </p:cNvGraphicFramePr>
          <p:nvPr/>
        </p:nvGraphicFramePr>
        <p:xfrm>
          <a:off x="2938513" y="1844675"/>
          <a:ext cx="5559375" cy="278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05" name="Формула" r:id="rId19" imgW="507960" imgH="253800" progId="Equation.3">
                  <p:embed/>
                </p:oleObj>
              </mc:Choice>
              <mc:Fallback>
                <p:oleObj name="Формула" r:id="rId19" imgW="507960" imgH="253800" progId="Equation.3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8513" y="1844675"/>
                        <a:ext cx="5559375" cy="278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BC3D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6"/>
          <p:cNvGraphicFramePr>
            <a:graphicFrameLocks noChangeAspect="1"/>
          </p:cNvGraphicFramePr>
          <p:nvPr/>
        </p:nvGraphicFramePr>
        <p:xfrm>
          <a:off x="2843808" y="1844675"/>
          <a:ext cx="5700117" cy="278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06" name="Формула" r:id="rId21" imgW="520560" imgH="253800" progId="Equation.3">
                  <p:embed/>
                </p:oleObj>
              </mc:Choice>
              <mc:Fallback>
                <p:oleObj name="Формула" r:id="rId21" imgW="520560" imgH="253800" progId="Equation.3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1844675"/>
                        <a:ext cx="5700117" cy="278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BC3D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7"/>
          <p:cNvGraphicFramePr>
            <a:graphicFrameLocks noChangeAspect="1"/>
          </p:cNvGraphicFramePr>
          <p:nvPr/>
        </p:nvGraphicFramePr>
        <p:xfrm>
          <a:off x="2843808" y="1844675"/>
          <a:ext cx="5700117" cy="278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07" name="Формула" r:id="rId23" imgW="520560" imgH="253800" progId="Equation.3">
                  <p:embed/>
                </p:oleObj>
              </mc:Choice>
              <mc:Fallback>
                <p:oleObj name="Формула" r:id="rId23" imgW="520560" imgH="253800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1844675"/>
                        <a:ext cx="5700117" cy="278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BC3D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8"/>
          <p:cNvGraphicFramePr>
            <a:graphicFrameLocks noChangeAspect="1"/>
          </p:cNvGraphicFramePr>
          <p:nvPr/>
        </p:nvGraphicFramePr>
        <p:xfrm>
          <a:off x="3032381" y="1844675"/>
          <a:ext cx="5421057" cy="278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08" name="Формула" r:id="rId25" imgW="495000" imgH="253800" progId="Equation.3">
                  <p:embed/>
                </p:oleObj>
              </mc:Choice>
              <mc:Fallback>
                <p:oleObj name="Формула" r:id="rId25" imgW="495000" imgH="253800" progId="Equation.3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381" y="1844675"/>
                        <a:ext cx="5421057" cy="278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BC3D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1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1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17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323528" y="549052"/>
            <a:ext cx="5616624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7030A0"/>
              </a:gs>
              <a:gs pos="50000">
                <a:srgbClr val="8A7CC6"/>
              </a:gs>
              <a:gs pos="100000">
                <a:srgbClr val="7030A0"/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2800" b="1" i="1" dirty="0" smtClean="0">
                <a:solidFill>
                  <a:srgbClr val="FFFFFF"/>
                </a:solidFill>
                <a:latin typeface="Georgia" pitchFamily="18" charset="0"/>
              </a:rPr>
              <a:t>Найдите значение корня:</a:t>
            </a:r>
            <a:endParaRPr lang="en-US" sz="2800" b="1" i="1" dirty="0">
              <a:solidFill>
                <a:srgbClr val="FFFFFF"/>
              </a:solidFill>
              <a:latin typeface="Georgia" pitchFamily="18" charset="0"/>
            </a:endParaRPr>
          </a:p>
        </p:txBody>
      </p:sp>
      <p:graphicFrame>
        <p:nvGraphicFramePr>
          <p:cNvPr id="201738" name="Object 10"/>
          <p:cNvGraphicFramePr>
            <a:graphicFrameLocks noChangeAspect="1"/>
          </p:cNvGraphicFramePr>
          <p:nvPr/>
        </p:nvGraphicFramePr>
        <p:xfrm>
          <a:off x="5884863" y="1196975"/>
          <a:ext cx="2636837" cy="336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9" name="Формула" r:id="rId3" imgW="368280" imgH="469800" progId="Equation.3">
                  <p:embed/>
                </p:oleObj>
              </mc:Choice>
              <mc:Fallback>
                <p:oleObj name="Формула" r:id="rId3" imgW="368280" imgH="4698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4863" y="1196975"/>
                        <a:ext cx="2636837" cy="336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BC3D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0"/>
          <p:cNvGraphicFramePr>
            <a:graphicFrameLocks noChangeAspect="1"/>
          </p:cNvGraphicFramePr>
          <p:nvPr/>
        </p:nvGraphicFramePr>
        <p:xfrm>
          <a:off x="5910584" y="1196752"/>
          <a:ext cx="2909888" cy="336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0" name="Формула" r:id="rId5" imgW="406080" imgH="469800" progId="Equation.3">
                  <p:embed/>
                </p:oleObj>
              </mc:Choice>
              <mc:Fallback>
                <p:oleObj name="Формула" r:id="rId5" imgW="406080" imgH="4698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0584" y="1196752"/>
                        <a:ext cx="2909888" cy="336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BC3D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0"/>
          <p:cNvGraphicFramePr>
            <a:graphicFrameLocks noChangeAspect="1"/>
          </p:cNvGraphicFramePr>
          <p:nvPr/>
        </p:nvGraphicFramePr>
        <p:xfrm>
          <a:off x="5868144" y="1196752"/>
          <a:ext cx="2819400" cy="336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1" name="Формула" r:id="rId7" imgW="393480" imgH="469800" progId="Equation.3">
                  <p:embed/>
                </p:oleObj>
              </mc:Choice>
              <mc:Fallback>
                <p:oleObj name="Формула" r:id="rId7" imgW="393480" imgH="4698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1196752"/>
                        <a:ext cx="2819400" cy="336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BC3D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0"/>
          <p:cNvGraphicFramePr>
            <a:graphicFrameLocks noChangeAspect="1"/>
          </p:cNvGraphicFramePr>
          <p:nvPr/>
        </p:nvGraphicFramePr>
        <p:xfrm>
          <a:off x="5436096" y="1412875"/>
          <a:ext cx="3363913" cy="336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2" name="Формула" r:id="rId9" imgW="469800" imgH="469800" progId="Equation.3">
                  <p:embed/>
                </p:oleObj>
              </mc:Choice>
              <mc:Fallback>
                <p:oleObj name="Формула" r:id="rId9" imgW="469800" imgH="4698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1412875"/>
                        <a:ext cx="3363913" cy="336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BC3D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1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1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17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2483768" y="6309320"/>
            <a:ext cx="652308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0" y="1844824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>
              <a:defRPr/>
            </a:pPr>
            <a:r>
              <a:rPr lang="ru-RU" sz="6600" b="1" i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Уравнение х</a:t>
            </a:r>
            <a:r>
              <a:rPr lang="ru-RU" sz="6600" b="1" i="1" baseline="3000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</a:t>
            </a:r>
            <a:r>
              <a:rPr lang="ru-RU" sz="6600" b="1" i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=а.</a:t>
            </a:r>
            <a:endParaRPr lang="ru-RU" sz="6600" b="1" i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6030913" y="476250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D28DD81-DA75-4946-89D8-B86FB8E8BF8B}" type="datetime1">
              <a:rPr lang="ru-RU" sz="3200" b="1">
                <a:solidFill>
                  <a:srgbClr val="002060"/>
                </a:solidFill>
                <a:latin typeface="Bookman Old Style" pitchFamily="18" charset="0"/>
              </a:rPr>
              <a:pPr/>
              <a:t>11.11.2018</a:t>
            </a:fld>
            <a:endParaRPr lang="ru-RU" sz="3200" b="1">
              <a:solidFill>
                <a:srgbClr val="002060"/>
              </a:solidFill>
              <a:latin typeface="Bookman Old Style" pitchFamily="18" charset="0"/>
            </a:endParaRPr>
          </a:p>
        </p:txBody>
      </p:sp>
      <p:pic>
        <p:nvPicPr>
          <p:cNvPr id="14341" name="Рисунок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8138" y="4464050"/>
            <a:ext cx="2205037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691680" y="4941168"/>
            <a:ext cx="44644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3200" b="1" i="1" u="sng" dirty="0">
                <a:ln w="11430"/>
                <a:solidFill>
                  <a:srgbClr val="002060"/>
                </a:solidFill>
                <a:latin typeface="Bookman Old Style" pitchFamily="18" charset="0"/>
              </a:rPr>
              <a:t>Алгебра </a:t>
            </a:r>
            <a:r>
              <a:rPr lang="ru-RU" sz="3200" b="1" i="1" u="sng" dirty="0" smtClean="0">
                <a:ln w="11430"/>
                <a:solidFill>
                  <a:srgbClr val="002060"/>
                </a:solidFill>
                <a:latin typeface="Bookman Old Style" pitchFamily="18" charset="0"/>
              </a:rPr>
              <a:t>8 </a:t>
            </a:r>
            <a:r>
              <a:rPr lang="ru-RU" sz="3200" b="1" i="1" u="sng" dirty="0">
                <a:ln w="11430"/>
                <a:solidFill>
                  <a:srgbClr val="002060"/>
                </a:solidFill>
                <a:latin typeface="Bookman Old Style" pitchFamily="18" charset="0"/>
              </a:rPr>
              <a:t>класс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1196752"/>
            <a:ext cx="3980577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i="1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</a:rPr>
              <a:t>Тема урока:</a:t>
            </a:r>
            <a:endParaRPr lang="ru-RU" sz="4400" b="1" i="1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Прямоугольник 78"/>
          <p:cNvSpPr/>
          <p:nvPr/>
        </p:nvSpPr>
        <p:spPr>
          <a:xfrm>
            <a:off x="251850" y="1143008"/>
            <a:ext cx="4572032" cy="5429288"/>
          </a:xfrm>
          <a:prstGeom prst="rect">
            <a:avLst/>
          </a:prstGeom>
          <a:ln w="76200">
            <a:solidFill>
              <a:srgbClr val="7030A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Georgia" pitchFamily="18" charset="0"/>
            </a:endParaRPr>
          </a:p>
        </p:txBody>
      </p:sp>
      <p:grpSp>
        <p:nvGrpSpPr>
          <p:cNvPr id="2" name="Группа 48"/>
          <p:cNvGrpSpPr/>
          <p:nvPr/>
        </p:nvGrpSpPr>
        <p:grpSpPr>
          <a:xfrm>
            <a:off x="323288" y="1071570"/>
            <a:ext cx="4527752" cy="5572140"/>
            <a:chOff x="4368271" y="0"/>
            <a:chExt cx="5376333" cy="7391682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4368271" y="251989"/>
              <a:ext cx="5376333" cy="7055697"/>
              <a:chOff x="2496" y="144"/>
              <a:chExt cx="3072" cy="4032"/>
            </a:xfrm>
          </p:grpSpPr>
          <p:sp>
            <p:nvSpPr>
              <p:cNvPr id="10" name="Line 3"/>
              <p:cNvSpPr>
                <a:spLocks noChangeShapeType="1"/>
              </p:cNvSpPr>
              <p:nvPr/>
            </p:nvSpPr>
            <p:spPr bwMode="auto">
              <a:xfrm>
                <a:off x="556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1" name="Line 4"/>
              <p:cNvSpPr>
                <a:spLocks noChangeShapeType="1"/>
              </p:cNvSpPr>
              <p:nvPr/>
            </p:nvSpPr>
            <p:spPr bwMode="auto">
              <a:xfrm>
                <a:off x="2496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2" name="Line 5"/>
              <p:cNvSpPr>
                <a:spLocks noChangeShapeType="1"/>
              </p:cNvSpPr>
              <p:nvPr/>
            </p:nvSpPr>
            <p:spPr bwMode="auto">
              <a:xfrm>
                <a:off x="275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" name="Line 6"/>
              <p:cNvSpPr>
                <a:spLocks noChangeShapeType="1"/>
              </p:cNvSpPr>
              <p:nvPr/>
            </p:nvSpPr>
            <p:spPr bwMode="auto">
              <a:xfrm>
                <a:off x="300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" name="Line 7"/>
              <p:cNvSpPr>
                <a:spLocks noChangeShapeType="1"/>
              </p:cNvSpPr>
              <p:nvPr/>
            </p:nvSpPr>
            <p:spPr bwMode="auto">
              <a:xfrm>
                <a:off x="3264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5" name="Line 8"/>
              <p:cNvSpPr>
                <a:spLocks noChangeShapeType="1"/>
              </p:cNvSpPr>
              <p:nvPr/>
            </p:nvSpPr>
            <p:spPr bwMode="auto">
              <a:xfrm>
                <a:off x="3520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6" name="Line 9"/>
              <p:cNvSpPr>
                <a:spLocks noChangeShapeType="1"/>
              </p:cNvSpPr>
              <p:nvPr/>
            </p:nvSpPr>
            <p:spPr bwMode="auto">
              <a:xfrm>
                <a:off x="3776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7" name="Line 10"/>
              <p:cNvSpPr>
                <a:spLocks noChangeShapeType="1"/>
              </p:cNvSpPr>
              <p:nvPr/>
            </p:nvSpPr>
            <p:spPr bwMode="auto">
              <a:xfrm>
                <a:off x="403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8" name="Line 11"/>
              <p:cNvSpPr>
                <a:spLocks noChangeShapeType="1"/>
              </p:cNvSpPr>
              <p:nvPr/>
            </p:nvSpPr>
            <p:spPr bwMode="auto">
              <a:xfrm>
                <a:off x="428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9" name="Line 12"/>
              <p:cNvSpPr>
                <a:spLocks noChangeShapeType="1"/>
              </p:cNvSpPr>
              <p:nvPr/>
            </p:nvSpPr>
            <p:spPr bwMode="auto">
              <a:xfrm>
                <a:off x="4544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0" name="Line 13"/>
              <p:cNvSpPr>
                <a:spLocks noChangeShapeType="1"/>
              </p:cNvSpPr>
              <p:nvPr/>
            </p:nvSpPr>
            <p:spPr bwMode="auto">
              <a:xfrm>
                <a:off x="4800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" name="Line 14"/>
              <p:cNvSpPr>
                <a:spLocks noChangeShapeType="1"/>
              </p:cNvSpPr>
              <p:nvPr/>
            </p:nvSpPr>
            <p:spPr bwMode="auto">
              <a:xfrm>
                <a:off x="5056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2" name="Line 15"/>
              <p:cNvSpPr>
                <a:spLocks noChangeShapeType="1"/>
              </p:cNvSpPr>
              <p:nvPr/>
            </p:nvSpPr>
            <p:spPr bwMode="auto">
              <a:xfrm>
                <a:off x="531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grpSp>
            <p:nvGrpSpPr>
              <p:cNvPr id="4" name="Group 16"/>
              <p:cNvGrpSpPr>
                <a:grpSpLocks/>
              </p:cNvGrpSpPr>
              <p:nvPr/>
            </p:nvGrpSpPr>
            <p:grpSpPr bwMode="auto">
              <a:xfrm>
                <a:off x="2496" y="144"/>
                <a:ext cx="3072" cy="4032"/>
                <a:chOff x="192" y="144"/>
                <a:chExt cx="5376" cy="4032"/>
              </a:xfrm>
            </p:grpSpPr>
            <p:sp>
              <p:nvSpPr>
                <p:cNvPr id="24" name="Line 17"/>
                <p:cNvSpPr>
                  <a:spLocks noChangeShapeType="1"/>
                </p:cNvSpPr>
                <p:nvPr/>
              </p:nvSpPr>
              <p:spPr bwMode="auto">
                <a:xfrm>
                  <a:off x="192" y="144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5" name="Line 18"/>
                <p:cNvSpPr>
                  <a:spLocks noChangeShapeType="1"/>
                </p:cNvSpPr>
                <p:nvPr/>
              </p:nvSpPr>
              <p:spPr bwMode="auto">
                <a:xfrm>
                  <a:off x="192" y="4176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6" name="Line 19"/>
                <p:cNvSpPr>
                  <a:spLocks noChangeShapeType="1"/>
                </p:cNvSpPr>
                <p:nvPr/>
              </p:nvSpPr>
              <p:spPr bwMode="auto">
                <a:xfrm>
                  <a:off x="192" y="381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7" name="Line 20"/>
                <p:cNvSpPr>
                  <a:spLocks noChangeShapeType="1"/>
                </p:cNvSpPr>
                <p:nvPr/>
              </p:nvSpPr>
              <p:spPr bwMode="auto">
                <a:xfrm>
                  <a:off x="192" y="618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8" name="Line 21"/>
                <p:cNvSpPr>
                  <a:spLocks noChangeShapeType="1"/>
                </p:cNvSpPr>
                <p:nvPr/>
              </p:nvSpPr>
              <p:spPr bwMode="auto">
                <a:xfrm>
                  <a:off x="192" y="856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9" name="Line 22"/>
                <p:cNvSpPr>
                  <a:spLocks noChangeShapeType="1"/>
                </p:cNvSpPr>
                <p:nvPr/>
              </p:nvSpPr>
              <p:spPr bwMode="auto">
                <a:xfrm>
                  <a:off x="192" y="1093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0" name="Line 23"/>
                <p:cNvSpPr>
                  <a:spLocks noChangeShapeType="1"/>
                </p:cNvSpPr>
                <p:nvPr/>
              </p:nvSpPr>
              <p:spPr bwMode="auto">
                <a:xfrm>
                  <a:off x="192" y="1330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1" name="Line 24"/>
                <p:cNvSpPr>
                  <a:spLocks noChangeShapeType="1"/>
                </p:cNvSpPr>
                <p:nvPr/>
              </p:nvSpPr>
              <p:spPr bwMode="auto">
                <a:xfrm>
                  <a:off x="192" y="1567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2" name="Line 25"/>
                <p:cNvSpPr>
                  <a:spLocks noChangeShapeType="1"/>
                </p:cNvSpPr>
                <p:nvPr/>
              </p:nvSpPr>
              <p:spPr bwMode="auto">
                <a:xfrm>
                  <a:off x="192" y="1804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3" name="Line 26"/>
                <p:cNvSpPr>
                  <a:spLocks noChangeShapeType="1"/>
                </p:cNvSpPr>
                <p:nvPr/>
              </p:nvSpPr>
              <p:spPr bwMode="auto">
                <a:xfrm>
                  <a:off x="192" y="2041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4" name="Line 27"/>
                <p:cNvSpPr>
                  <a:spLocks noChangeShapeType="1"/>
                </p:cNvSpPr>
                <p:nvPr/>
              </p:nvSpPr>
              <p:spPr bwMode="auto">
                <a:xfrm>
                  <a:off x="192" y="2279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5" name="Line 28"/>
                <p:cNvSpPr>
                  <a:spLocks noChangeShapeType="1"/>
                </p:cNvSpPr>
                <p:nvPr/>
              </p:nvSpPr>
              <p:spPr bwMode="auto">
                <a:xfrm>
                  <a:off x="192" y="2516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6" name="Line 29"/>
                <p:cNvSpPr>
                  <a:spLocks noChangeShapeType="1"/>
                </p:cNvSpPr>
                <p:nvPr/>
              </p:nvSpPr>
              <p:spPr bwMode="auto">
                <a:xfrm>
                  <a:off x="192" y="2753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7" name="Line 30"/>
                <p:cNvSpPr>
                  <a:spLocks noChangeShapeType="1"/>
                </p:cNvSpPr>
                <p:nvPr/>
              </p:nvSpPr>
              <p:spPr bwMode="auto">
                <a:xfrm>
                  <a:off x="192" y="2990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8" name="Line 31"/>
                <p:cNvSpPr>
                  <a:spLocks noChangeShapeType="1"/>
                </p:cNvSpPr>
                <p:nvPr/>
              </p:nvSpPr>
              <p:spPr bwMode="auto">
                <a:xfrm>
                  <a:off x="192" y="3227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9" name="Line 32"/>
                <p:cNvSpPr>
                  <a:spLocks noChangeShapeType="1"/>
                </p:cNvSpPr>
                <p:nvPr/>
              </p:nvSpPr>
              <p:spPr bwMode="auto">
                <a:xfrm>
                  <a:off x="192" y="3464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0" name="Line 33"/>
                <p:cNvSpPr>
                  <a:spLocks noChangeShapeType="1"/>
                </p:cNvSpPr>
                <p:nvPr/>
              </p:nvSpPr>
              <p:spPr bwMode="auto">
                <a:xfrm>
                  <a:off x="192" y="3702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1" name="Line 34"/>
                <p:cNvSpPr>
                  <a:spLocks noChangeShapeType="1"/>
                </p:cNvSpPr>
                <p:nvPr/>
              </p:nvSpPr>
              <p:spPr bwMode="auto">
                <a:xfrm>
                  <a:off x="192" y="3939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</p:grp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5726355" y="251989"/>
              <a:ext cx="2674166" cy="37255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8" y="1184"/>
                </a:cxn>
                <a:cxn ang="0">
                  <a:pos x="505" y="1898"/>
                </a:cxn>
                <a:cxn ang="0">
                  <a:pos x="757" y="2129"/>
                </a:cxn>
                <a:cxn ang="0">
                  <a:pos x="1015" y="1899"/>
                </a:cxn>
                <a:cxn ang="0">
                  <a:pos x="1276" y="1185"/>
                </a:cxn>
                <a:cxn ang="0">
                  <a:pos x="1528" y="0"/>
                </a:cxn>
              </a:cxnLst>
              <a:rect l="0" t="0" r="r" b="b"/>
              <a:pathLst>
                <a:path w="1528" h="2129">
                  <a:moveTo>
                    <a:pt x="0" y="0"/>
                  </a:moveTo>
                  <a:cubicBezTo>
                    <a:pt x="41" y="197"/>
                    <a:pt x="164" y="868"/>
                    <a:pt x="248" y="1184"/>
                  </a:cubicBezTo>
                  <a:cubicBezTo>
                    <a:pt x="332" y="1500"/>
                    <a:pt x="420" y="1740"/>
                    <a:pt x="505" y="1898"/>
                  </a:cubicBezTo>
                  <a:cubicBezTo>
                    <a:pt x="590" y="2056"/>
                    <a:pt x="672" y="2129"/>
                    <a:pt x="757" y="2129"/>
                  </a:cubicBezTo>
                  <a:cubicBezTo>
                    <a:pt x="842" y="2129"/>
                    <a:pt x="928" y="2056"/>
                    <a:pt x="1015" y="1899"/>
                  </a:cubicBezTo>
                  <a:cubicBezTo>
                    <a:pt x="1102" y="1742"/>
                    <a:pt x="1191" y="1501"/>
                    <a:pt x="1276" y="1185"/>
                  </a:cubicBezTo>
                  <a:cubicBezTo>
                    <a:pt x="1361" y="869"/>
                    <a:pt x="1476" y="247"/>
                    <a:pt x="1528" y="0"/>
                  </a:cubicBezTo>
                </a:path>
              </a:pathLst>
            </a:custGeom>
            <a:noFill/>
            <a:ln w="76200" cmpd="sng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 lIns="100794" tIns="50397" rIns="100794" bIns="50397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43" name="Freeform 35"/>
            <p:cNvSpPr>
              <a:spLocks/>
            </p:cNvSpPr>
            <p:nvPr/>
          </p:nvSpPr>
          <p:spPr bwMode="auto">
            <a:xfrm>
              <a:off x="4438275" y="3975829"/>
              <a:ext cx="5236325" cy="13999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2992" y="0"/>
                </a:cxn>
              </a:cxnLst>
              <a:rect l="0" t="0" r="r" b="b"/>
              <a:pathLst>
                <a:path w="2992" h="8">
                  <a:moveTo>
                    <a:pt x="0" y="8"/>
                  </a:moveTo>
                  <a:lnTo>
                    <a:pt x="2992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 lIns="100794" tIns="50397" rIns="100794" bIns="50397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44" name="Freeform 36"/>
            <p:cNvSpPr>
              <a:spLocks/>
            </p:cNvSpPr>
            <p:nvPr/>
          </p:nvSpPr>
          <p:spPr bwMode="auto">
            <a:xfrm>
              <a:off x="7056437" y="111995"/>
              <a:ext cx="1751" cy="7279687"/>
            </a:xfrm>
            <a:custGeom>
              <a:avLst/>
              <a:gdLst/>
              <a:ahLst/>
              <a:cxnLst>
                <a:cxn ang="0">
                  <a:pos x="0" y="4160"/>
                </a:cxn>
                <a:cxn ang="0">
                  <a:pos x="0" y="0"/>
                </a:cxn>
              </a:cxnLst>
              <a:rect l="0" t="0" r="r" b="b"/>
              <a:pathLst>
                <a:path w="1" h="4160">
                  <a:moveTo>
                    <a:pt x="0" y="4160"/>
                  </a:move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 lIns="100794" tIns="50397" rIns="100794" bIns="50397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45" name="Text Box 37"/>
            <p:cNvSpPr txBox="1">
              <a:spLocks noChangeArrowheads="1"/>
            </p:cNvSpPr>
            <p:nvPr/>
          </p:nvSpPr>
          <p:spPr bwMode="auto">
            <a:xfrm>
              <a:off x="6750168" y="3947830"/>
              <a:ext cx="519608" cy="665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794" tIns="50397" rIns="100794" bIns="50397">
              <a:spAutoFit/>
            </a:bodyPr>
            <a:lstStyle/>
            <a:p>
              <a:r>
                <a:rPr lang="ru-RU" sz="2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0</a:t>
              </a:r>
            </a:p>
          </p:txBody>
        </p:sp>
        <p:sp>
          <p:nvSpPr>
            <p:cNvPr id="46" name="Text Box 38"/>
            <p:cNvSpPr txBox="1">
              <a:spLocks noChangeArrowheads="1"/>
            </p:cNvSpPr>
            <p:nvPr/>
          </p:nvSpPr>
          <p:spPr bwMode="auto">
            <a:xfrm>
              <a:off x="9156756" y="3867319"/>
              <a:ext cx="525320" cy="788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794" tIns="50397" rIns="100794" bIns="50397">
              <a:spAutoFit/>
            </a:bodyPr>
            <a:lstStyle/>
            <a:p>
              <a:r>
                <a:rPr lang="en-US" sz="3200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x</a:t>
              </a:r>
              <a:endParaRPr lang="ru-RU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  <p:sp>
          <p:nvSpPr>
            <p:cNvPr id="47" name="Text Box 39"/>
            <p:cNvSpPr txBox="1">
              <a:spLocks noChangeArrowheads="1"/>
            </p:cNvSpPr>
            <p:nvPr/>
          </p:nvSpPr>
          <p:spPr bwMode="auto">
            <a:xfrm>
              <a:off x="6636411" y="0"/>
              <a:ext cx="567195" cy="788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794" tIns="50397" rIns="100794" bIns="50397">
              <a:spAutoFit/>
            </a:bodyPr>
            <a:lstStyle/>
            <a:p>
              <a:r>
                <a:rPr lang="en-US" sz="3200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y</a:t>
              </a:r>
              <a:endParaRPr lang="ru-RU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  <p:sp>
          <p:nvSpPr>
            <p:cNvPr id="48" name="Text Box 40"/>
            <p:cNvSpPr txBox="1">
              <a:spLocks noChangeArrowheads="1"/>
            </p:cNvSpPr>
            <p:nvPr/>
          </p:nvSpPr>
          <p:spPr bwMode="auto">
            <a:xfrm>
              <a:off x="7308454" y="3947830"/>
              <a:ext cx="435857" cy="665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794" tIns="50397" rIns="100794" bIns="50397">
              <a:spAutoFit/>
            </a:bodyPr>
            <a:lstStyle/>
            <a:p>
              <a:r>
                <a:rPr lang="en-US" sz="2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1</a:t>
              </a:r>
              <a:endParaRPr lang="ru-RU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  <p:sp>
          <p:nvSpPr>
            <p:cNvPr id="62" name="Text Box 40"/>
            <p:cNvSpPr txBox="1">
              <a:spLocks noChangeArrowheads="1"/>
            </p:cNvSpPr>
            <p:nvPr/>
          </p:nvSpPr>
          <p:spPr bwMode="auto">
            <a:xfrm>
              <a:off x="6698811" y="3316763"/>
              <a:ext cx="435857" cy="665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794" tIns="50397" rIns="100794" bIns="50397">
              <a:spAutoFit/>
            </a:bodyPr>
            <a:lstStyle/>
            <a:p>
              <a:r>
                <a:rPr lang="ru-RU" sz="2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1</a:t>
              </a:r>
              <a:endParaRPr lang="ru-RU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  <p:sp>
          <p:nvSpPr>
            <p:cNvPr id="63" name="Text Box 40"/>
            <p:cNvSpPr txBox="1">
              <a:spLocks noChangeArrowheads="1"/>
            </p:cNvSpPr>
            <p:nvPr/>
          </p:nvSpPr>
          <p:spPr bwMode="auto">
            <a:xfrm>
              <a:off x="6529158" y="5401605"/>
              <a:ext cx="649041" cy="665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794" tIns="50397" rIns="100794" bIns="50397">
              <a:spAutoFit/>
            </a:bodyPr>
            <a:lstStyle/>
            <a:p>
              <a:r>
                <a:rPr lang="ru-RU" sz="2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-4</a:t>
              </a:r>
              <a:endParaRPr lang="ru-RU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</p:grpSp>
      <p:cxnSp>
        <p:nvCxnSpPr>
          <p:cNvPr id="70" name="Прямая соединительная линия 69"/>
          <p:cNvCxnSpPr/>
          <p:nvPr/>
        </p:nvCxnSpPr>
        <p:spPr>
          <a:xfrm flipV="1">
            <a:off x="428596" y="5286388"/>
            <a:ext cx="4313437" cy="3146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5000628" y="1071546"/>
            <a:ext cx="41433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Georgia" pitchFamily="18" charset="0"/>
              </a:rPr>
              <a:t>где а – произвольное число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500034" y="214290"/>
            <a:ext cx="6664254" cy="714380"/>
          </a:xfrm>
          <a:prstGeom prst="roundRect">
            <a:avLst/>
          </a:prstGeom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rgbClr val="000099"/>
                </a:solidFill>
                <a:latin typeface="Georgia" pitchFamily="18" charset="0"/>
              </a:rPr>
              <a:t>Рассмотрим уравнение   </a:t>
            </a:r>
            <a:r>
              <a:rPr lang="en-US" sz="4800" b="1" i="1" dirty="0" smtClean="0">
                <a:solidFill>
                  <a:srgbClr val="C00000"/>
                </a:solidFill>
                <a:latin typeface="Georgia" pitchFamily="18" charset="0"/>
              </a:rPr>
              <a:t>x²=</a:t>
            </a:r>
            <a:r>
              <a:rPr lang="ru-RU" sz="4800" b="1" i="1" dirty="0" smtClean="0">
                <a:solidFill>
                  <a:srgbClr val="C00000"/>
                </a:solidFill>
                <a:latin typeface="Georgia" pitchFamily="18" charset="0"/>
              </a:rPr>
              <a:t>а</a:t>
            </a:r>
            <a:endParaRPr lang="ru-RU" sz="3200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000628" y="1201151"/>
            <a:ext cx="3571900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Georgia" pitchFamily="18" charset="0"/>
              </a:rPr>
              <a:t>Если а </a:t>
            </a:r>
            <a:r>
              <a:rPr lang="ru-RU" sz="3200" b="1" dirty="0" smtClean="0">
                <a:solidFill>
                  <a:srgbClr val="000099"/>
                </a:solidFill>
                <a:latin typeface="Georgia" pitchFamily="18" charset="0"/>
                <a:sym typeface="Symbol"/>
              </a:rPr>
              <a:t> 0</a:t>
            </a:r>
            <a:endParaRPr lang="ru-RU" sz="3200" b="1" dirty="0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28596" y="1571612"/>
            <a:ext cx="10871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err="1" smtClean="0">
                <a:latin typeface="Georgia" pitchFamily="18" charset="0"/>
              </a:rPr>
              <a:t>у=</a:t>
            </a:r>
            <a:r>
              <a:rPr lang="en-US" sz="2800" b="1" i="1" dirty="0" smtClean="0">
                <a:latin typeface="Georgia" pitchFamily="18" charset="0"/>
              </a:rPr>
              <a:t>x²</a:t>
            </a:r>
            <a:endParaRPr lang="ru-RU" sz="2800" b="1" i="1" dirty="0">
              <a:latin typeface="Georgia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3347864" y="2000240"/>
            <a:ext cx="5224664" cy="954107"/>
          </a:xfrm>
          <a:prstGeom prst="rect">
            <a:avLst/>
          </a:prstGeom>
          <a:ln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99"/>
                </a:solidFill>
                <a:latin typeface="Georgia" pitchFamily="18" charset="0"/>
              </a:rPr>
              <a:t>Если а </a:t>
            </a:r>
            <a:r>
              <a:rPr lang="ru-RU" sz="2800" b="1" dirty="0" smtClean="0">
                <a:solidFill>
                  <a:srgbClr val="000099"/>
                </a:solidFill>
                <a:latin typeface="Georgia" pitchFamily="18" charset="0"/>
                <a:sym typeface="Symbol"/>
              </a:rPr>
              <a:t> 0, то уравнение  х</a:t>
            </a:r>
            <a:r>
              <a:rPr lang="ru-RU" sz="2800" b="1" baseline="30000" dirty="0" smtClean="0">
                <a:solidFill>
                  <a:srgbClr val="000099"/>
                </a:solidFill>
                <a:latin typeface="Georgia" pitchFamily="18" charset="0"/>
                <a:sym typeface="Symbol"/>
              </a:rPr>
              <a:t>2</a:t>
            </a:r>
            <a:r>
              <a:rPr lang="ru-RU" sz="2800" b="1" dirty="0" smtClean="0">
                <a:solidFill>
                  <a:srgbClr val="000099"/>
                </a:solidFill>
                <a:latin typeface="Georgia" pitchFamily="18" charset="0"/>
                <a:sym typeface="Symbol"/>
              </a:rPr>
              <a:t> = а корней не имеет</a:t>
            </a:r>
            <a:endParaRPr lang="ru-RU" sz="2800" b="1" dirty="0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85720" y="3286124"/>
            <a:ext cx="3571900" cy="1631216"/>
          </a:xfrm>
          <a:prstGeom prst="rect">
            <a:avLst/>
          </a:prstGeom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99"/>
                </a:solidFill>
                <a:latin typeface="Georgia" pitchFamily="18" charset="0"/>
              </a:rPr>
              <a:t>Например:</a:t>
            </a:r>
          </a:p>
          <a:p>
            <a:pPr algn="ctr"/>
            <a:r>
              <a:rPr lang="ru-RU" sz="4400" b="1" dirty="0" smtClean="0">
                <a:solidFill>
                  <a:srgbClr val="000099"/>
                </a:solidFill>
                <a:latin typeface="Georgia" pitchFamily="18" charset="0"/>
              </a:rPr>
              <a:t>х</a:t>
            </a:r>
            <a:r>
              <a:rPr lang="ru-RU" sz="4400" b="1" baseline="30000" dirty="0" smtClean="0">
                <a:solidFill>
                  <a:srgbClr val="000099"/>
                </a:solidFill>
                <a:latin typeface="Georgia" pitchFamily="18" charset="0"/>
              </a:rPr>
              <a:t>2</a:t>
            </a:r>
            <a:r>
              <a:rPr lang="ru-RU" sz="4400" b="1" dirty="0" smtClean="0">
                <a:solidFill>
                  <a:srgbClr val="000099"/>
                </a:solidFill>
                <a:latin typeface="Georgia" pitchFamily="18" charset="0"/>
              </a:rPr>
              <a:t> = -4</a:t>
            </a:r>
          </a:p>
          <a:p>
            <a:pPr algn="ctr"/>
            <a:r>
              <a:rPr lang="ru-RU" sz="3200" b="1" dirty="0" smtClean="0">
                <a:solidFill>
                  <a:srgbClr val="B00000"/>
                </a:solidFill>
                <a:latin typeface="Georgia" pitchFamily="18" charset="0"/>
              </a:rPr>
              <a:t>корней нет</a:t>
            </a:r>
            <a:endParaRPr lang="ru-RU" sz="3200" b="1" dirty="0">
              <a:solidFill>
                <a:srgbClr val="B00000"/>
              </a:solidFill>
              <a:latin typeface="Georgia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2143108" y="4929198"/>
            <a:ext cx="3571900" cy="1631216"/>
          </a:xfrm>
          <a:prstGeom prst="rect">
            <a:avLst/>
          </a:prstGeom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99"/>
                </a:solidFill>
                <a:latin typeface="Georgia" pitchFamily="18" charset="0"/>
              </a:rPr>
              <a:t>Например:</a:t>
            </a:r>
          </a:p>
          <a:p>
            <a:pPr algn="ctr"/>
            <a:r>
              <a:rPr lang="ru-RU" sz="4400" b="1" dirty="0" smtClean="0">
                <a:solidFill>
                  <a:srgbClr val="000099"/>
                </a:solidFill>
                <a:latin typeface="Georgia" pitchFamily="18" charset="0"/>
              </a:rPr>
              <a:t>х</a:t>
            </a:r>
            <a:r>
              <a:rPr lang="ru-RU" sz="4400" b="1" baseline="30000" dirty="0" smtClean="0">
                <a:solidFill>
                  <a:srgbClr val="000099"/>
                </a:solidFill>
                <a:latin typeface="Georgia" pitchFamily="18" charset="0"/>
              </a:rPr>
              <a:t>2</a:t>
            </a:r>
            <a:r>
              <a:rPr lang="ru-RU" sz="4400" b="1" dirty="0" smtClean="0">
                <a:solidFill>
                  <a:srgbClr val="000099"/>
                </a:solidFill>
                <a:latin typeface="Georgia" pitchFamily="18" charset="0"/>
              </a:rPr>
              <a:t> = -25</a:t>
            </a:r>
          </a:p>
          <a:p>
            <a:pPr algn="ctr"/>
            <a:r>
              <a:rPr lang="ru-RU" sz="3200" b="1" dirty="0" smtClean="0">
                <a:solidFill>
                  <a:srgbClr val="B00000"/>
                </a:solidFill>
                <a:latin typeface="Georgia" pitchFamily="18" charset="0"/>
              </a:rPr>
              <a:t>корней нет</a:t>
            </a:r>
            <a:endParaRPr lang="ru-RU" sz="3200" b="1" dirty="0">
              <a:solidFill>
                <a:srgbClr val="B0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85185E-6 L -0.00313 -0.10509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-5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72" grpId="0"/>
      <p:bldP spid="85" grpId="0" animBg="1"/>
      <p:bldP spid="86" grpId="0"/>
      <p:bldP spid="87" grpId="0" animBg="1"/>
      <p:bldP spid="88" grpId="0" animBg="1"/>
      <p:bldP spid="8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Прямоугольник 78"/>
          <p:cNvSpPr/>
          <p:nvPr/>
        </p:nvSpPr>
        <p:spPr>
          <a:xfrm>
            <a:off x="251850" y="1143008"/>
            <a:ext cx="4572032" cy="5429288"/>
          </a:xfrm>
          <a:prstGeom prst="rect">
            <a:avLst/>
          </a:prstGeom>
          <a:ln w="76200">
            <a:solidFill>
              <a:srgbClr val="7030A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Georgia" pitchFamily="18" charset="0"/>
            </a:endParaRPr>
          </a:p>
        </p:txBody>
      </p:sp>
      <p:grpSp>
        <p:nvGrpSpPr>
          <p:cNvPr id="2" name="Группа 48"/>
          <p:cNvGrpSpPr/>
          <p:nvPr/>
        </p:nvGrpSpPr>
        <p:grpSpPr>
          <a:xfrm>
            <a:off x="323288" y="1071570"/>
            <a:ext cx="4616426" cy="5572140"/>
            <a:chOff x="4368271" y="0"/>
            <a:chExt cx="5481627" cy="7391682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4368271" y="251989"/>
              <a:ext cx="5376333" cy="7055697"/>
              <a:chOff x="2496" y="144"/>
              <a:chExt cx="3072" cy="4032"/>
            </a:xfrm>
          </p:grpSpPr>
          <p:sp>
            <p:nvSpPr>
              <p:cNvPr id="10" name="Line 3"/>
              <p:cNvSpPr>
                <a:spLocks noChangeShapeType="1"/>
              </p:cNvSpPr>
              <p:nvPr/>
            </p:nvSpPr>
            <p:spPr bwMode="auto">
              <a:xfrm>
                <a:off x="556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1" name="Line 4"/>
              <p:cNvSpPr>
                <a:spLocks noChangeShapeType="1"/>
              </p:cNvSpPr>
              <p:nvPr/>
            </p:nvSpPr>
            <p:spPr bwMode="auto">
              <a:xfrm>
                <a:off x="2496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2" name="Line 5"/>
              <p:cNvSpPr>
                <a:spLocks noChangeShapeType="1"/>
              </p:cNvSpPr>
              <p:nvPr/>
            </p:nvSpPr>
            <p:spPr bwMode="auto">
              <a:xfrm>
                <a:off x="275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" name="Line 6"/>
              <p:cNvSpPr>
                <a:spLocks noChangeShapeType="1"/>
              </p:cNvSpPr>
              <p:nvPr/>
            </p:nvSpPr>
            <p:spPr bwMode="auto">
              <a:xfrm>
                <a:off x="300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" name="Line 7"/>
              <p:cNvSpPr>
                <a:spLocks noChangeShapeType="1"/>
              </p:cNvSpPr>
              <p:nvPr/>
            </p:nvSpPr>
            <p:spPr bwMode="auto">
              <a:xfrm>
                <a:off x="3264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5" name="Line 8"/>
              <p:cNvSpPr>
                <a:spLocks noChangeShapeType="1"/>
              </p:cNvSpPr>
              <p:nvPr/>
            </p:nvSpPr>
            <p:spPr bwMode="auto">
              <a:xfrm>
                <a:off x="3520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6" name="Line 9"/>
              <p:cNvSpPr>
                <a:spLocks noChangeShapeType="1"/>
              </p:cNvSpPr>
              <p:nvPr/>
            </p:nvSpPr>
            <p:spPr bwMode="auto">
              <a:xfrm>
                <a:off x="3776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7" name="Line 10"/>
              <p:cNvSpPr>
                <a:spLocks noChangeShapeType="1"/>
              </p:cNvSpPr>
              <p:nvPr/>
            </p:nvSpPr>
            <p:spPr bwMode="auto">
              <a:xfrm>
                <a:off x="403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8" name="Line 11"/>
              <p:cNvSpPr>
                <a:spLocks noChangeShapeType="1"/>
              </p:cNvSpPr>
              <p:nvPr/>
            </p:nvSpPr>
            <p:spPr bwMode="auto">
              <a:xfrm>
                <a:off x="428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9" name="Line 12"/>
              <p:cNvSpPr>
                <a:spLocks noChangeShapeType="1"/>
              </p:cNvSpPr>
              <p:nvPr/>
            </p:nvSpPr>
            <p:spPr bwMode="auto">
              <a:xfrm>
                <a:off x="4544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0" name="Line 13"/>
              <p:cNvSpPr>
                <a:spLocks noChangeShapeType="1"/>
              </p:cNvSpPr>
              <p:nvPr/>
            </p:nvSpPr>
            <p:spPr bwMode="auto">
              <a:xfrm>
                <a:off x="4800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" name="Line 14"/>
              <p:cNvSpPr>
                <a:spLocks noChangeShapeType="1"/>
              </p:cNvSpPr>
              <p:nvPr/>
            </p:nvSpPr>
            <p:spPr bwMode="auto">
              <a:xfrm>
                <a:off x="5056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2" name="Line 15"/>
              <p:cNvSpPr>
                <a:spLocks noChangeShapeType="1"/>
              </p:cNvSpPr>
              <p:nvPr/>
            </p:nvSpPr>
            <p:spPr bwMode="auto">
              <a:xfrm>
                <a:off x="531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grpSp>
            <p:nvGrpSpPr>
              <p:cNvPr id="4" name="Group 16"/>
              <p:cNvGrpSpPr>
                <a:grpSpLocks/>
              </p:cNvGrpSpPr>
              <p:nvPr/>
            </p:nvGrpSpPr>
            <p:grpSpPr bwMode="auto">
              <a:xfrm>
                <a:off x="2496" y="144"/>
                <a:ext cx="3072" cy="4032"/>
                <a:chOff x="192" y="144"/>
                <a:chExt cx="5376" cy="4032"/>
              </a:xfrm>
            </p:grpSpPr>
            <p:sp>
              <p:nvSpPr>
                <p:cNvPr id="24" name="Line 17"/>
                <p:cNvSpPr>
                  <a:spLocks noChangeShapeType="1"/>
                </p:cNvSpPr>
                <p:nvPr/>
              </p:nvSpPr>
              <p:spPr bwMode="auto">
                <a:xfrm>
                  <a:off x="192" y="144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5" name="Line 18"/>
                <p:cNvSpPr>
                  <a:spLocks noChangeShapeType="1"/>
                </p:cNvSpPr>
                <p:nvPr/>
              </p:nvSpPr>
              <p:spPr bwMode="auto">
                <a:xfrm>
                  <a:off x="192" y="4176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6" name="Line 19"/>
                <p:cNvSpPr>
                  <a:spLocks noChangeShapeType="1"/>
                </p:cNvSpPr>
                <p:nvPr/>
              </p:nvSpPr>
              <p:spPr bwMode="auto">
                <a:xfrm>
                  <a:off x="192" y="381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7" name="Line 20"/>
                <p:cNvSpPr>
                  <a:spLocks noChangeShapeType="1"/>
                </p:cNvSpPr>
                <p:nvPr/>
              </p:nvSpPr>
              <p:spPr bwMode="auto">
                <a:xfrm>
                  <a:off x="192" y="618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8" name="Line 21"/>
                <p:cNvSpPr>
                  <a:spLocks noChangeShapeType="1"/>
                </p:cNvSpPr>
                <p:nvPr/>
              </p:nvSpPr>
              <p:spPr bwMode="auto">
                <a:xfrm>
                  <a:off x="192" y="856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9" name="Line 22"/>
                <p:cNvSpPr>
                  <a:spLocks noChangeShapeType="1"/>
                </p:cNvSpPr>
                <p:nvPr/>
              </p:nvSpPr>
              <p:spPr bwMode="auto">
                <a:xfrm>
                  <a:off x="192" y="1093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0" name="Line 23"/>
                <p:cNvSpPr>
                  <a:spLocks noChangeShapeType="1"/>
                </p:cNvSpPr>
                <p:nvPr/>
              </p:nvSpPr>
              <p:spPr bwMode="auto">
                <a:xfrm>
                  <a:off x="192" y="1330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1" name="Line 24"/>
                <p:cNvSpPr>
                  <a:spLocks noChangeShapeType="1"/>
                </p:cNvSpPr>
                <p:nvPr/>
              </p:nvSpPr>
              <p:spPr bwMode="auto">
                <a:xfrm>
                  <a:off x="192" y="1567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2" name="Line 25"/>
                <p:cNvSpPr>
                  <a:spLocks noChangeShapeType="1"/>
                </p:cNvSpPr>
                <p:nvPr/>
              </p:nvSpPr>
              <p:spPr bwMode="auto">
                <a:xfrm>
                  <a:off x="192" y="1804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3" name="Line 26"/>
                <p:cNvSpPr>
                  <a:spLocks noChangeShapeType="1"/>
                </p:cNvSpPr>
                <p:nvPr/>
              </p:nvSpPr>
              <p:spPr bwMode="auto">
                <a:xfrm>
                  <a:off x="192" y="2041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4" name="Line 27"/>
                <p:cNvSpPr>
                  <a:spLocks noChangeShapeType="1"/>
                </p:cNvSpPr>
                <p:nvPr/>
              </p:nvSpPr>
              <p:spPr bwMode="auto">
                <a:xfrm>
                  <a:off x="192" y="2279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5" name="Line 28"/>
                <p:cNvSpPr>
                  <a:spLocks noChangeShapeType="1"/>
                </p:cNvSpPr>
                <p:nvPr/>
              </p:nvSpPr>
              <p:spPr bwMode="auto">
                <a:xfrm>
                  <a:off x="192" y="2516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6" name="Line 29"/>
                <p:cNvSpPr>
                  <a:spLocks noChangeShapeType="1"/>
                </p:cNvSpPr>
                <p:nvPr/>
              </p:nvSpPr>
              <p:spPr bwMode="auto">
                <a:xfrm>
                  <a:off x="192" y="2753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7" name="Line 30"/>
                <p:cNvSpPr>
                  <a:spLocks noChangeShapeType="1"/>
                </p:cNvSpPr>
                <p:nvPr/>
              </p:nvSpPr>
              <p:spPr bwMode="auto">
                <a:xfrm>
                  <a:off x="192" y="2990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8" name="Line 31"/>
                <p:cNvSpPr>
                  <a:spLocks noChangeShapeType="1"/>
                </p:cNvSpPr>
                <p:nvPr/>
              </p:nvSpPr>
              <p:spPr bwMode="auto">
                <a:xfrm>
                  <a:off x="192" y="3227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9" name="Line 32"/>
                <p:cNvSpPr>
                  <a:spLocks noChangeShapeType="1"/>
                </p:cNvSpPr>
                <p:nvPr/>
              </p:nvSpPr>
              <p:spPr bwMode="auto">
                <a:xfrm>
                  <a:off x="192" y="3464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0" name="Line 33"/>
                <p:cNvSpPr>
                  <a:spLocks noChangeShapeType="1"/>
                </p:cNvSpPr>
                <p:nvPr/>
              </p:nvSpPr>
              <p:spPr bwMode="auto">
                <a:xfrm>
                  <a:off x="192" y="3702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1" name="Line 34"/>
                <p:cNvSpPr>
                  <a:spLocks noChangeShapeType="1"/>
                </p:cNvSpPr>
                <p:nvPr/>
              </p:nvSpPr>
              <p:spPr bwMode="auto">
                <a:xfrm>
                  <a:off x="192" y="3939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</p:grp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5726355" y="251989"/>
              <a:ext cx="2674166" cy="37255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8" y="1184"/>
                </a:cxn>
                <a:cxn ang="0">
                  <a:pos x="505" y="1898"/>
                </a:cxn>
                <a:cxn ang="0">
                  <a:pos x="757" y="2129"/>
                </a:cxn>
                <a:cxn ang="0">
                  <a:pos x="1015" y="1899"/>
                </a:cxn>
                <a:cxn ang="0">
                  <a:pos x="1276" y="1185"/>
                </a:cxn>
                <a:cxn ang="0">
                  <a:pos x="1528" y="0"/>
                </a:cxn>
              </a:cxnLst>
              <a:rect l="0" t="0" r="r" b="b"/>
              <a:pathLst>
                <a:path w="1528" h="2129">
                  <a:moveTo>
                    <a:pt x="0" y="0"/>
                  </a:moveTo>
                  <a:cubicBezTo>
                    <a:pt x="41" y="197"/>
                    <a:pt x="164" y="868"/>
                    <a:pt x="248" y="1184"/>
                  </a:cubicBezTo>
                  <a:cubicBezTo>
                    <a:pt x="332" y="1500"/>
                    <a:pt x="420" y="1740"/>
                    <a:pt x="505" y="1898"/>
                  </a:cubicBezTo>
                  <a:cubicBezTo>
                    <a:pt x="590" y="2056"/>
                    <a:pt x="672" y="2129"/>
                    <a:pt x="757" y="2129"/>
                  </a:cubicBezTo>
                  <a:cubicBezTo>
                    <a:pt x="842" y="2129"/>
                    <a:pt x="928" y="2056"/>
                    <a:pt x="1015" y="1899"/>
                  </a:cubicBezTo>
                  <a:cubicBezTo>
                    <a:pt x="1102" y="1742"/>
                    <a:pt x="1191" y="1501"/>
                    <a:pt x="1276" y="1185"/>
                  </a:cubicBezTo>
                  <a:cubicBezTo>
                    <a:pt x="1361" y="869"/>
                    <a:pt x="1476" y="247"/>
                    <a:pt x="1528" y="0"/>
                  </a:cubicBezTo>
                </a:path>
              </a:pathLst>
            </a:custGeom>
            <a:noFill/>
            <a:ln w="76200" cmpd="sng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 lIns="100794" tIns="50397" rIns="100794" bIns="50397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43" name="Freeform 35"/>
            <p:cNvSpPr>
              <a:spLocks/>
            </p:cNvSpPr>
            <p:nvPr/>
          </p:nvSpPr>
          <p:spPr bwMode="auto">
            <a:xfrm>
              <a:off x="4438275" y="3975829"/>
              <a:ext cx="5236325" cy="13999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2992" y="0"/>
                </a:cxn>
              </a:cxnLst>
              <a:rect l="0" t="0" r="r" b="b"/>
              <a:pathLst>
                <a:path w="2992" h="8">
                  <a:moveTo>
                    <a:pt x="0" y="8"/>
                  </a:moveTo>
                  <a:lnTo>
                    <a:pt x="2992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 lIns="100794" tIns="50397" rIns="100794" bIns="50397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44" name="Freeform 36"/>
            <p:cNvSpPr>
              <a:spLocks/>
            </p:cNvSpPr>
            <p:nvPr/>
          </p:nvSpPr>
          <p:spPr bwMode="auto">
            <a:xfrm>
              <a:off x="7056437" y="111995"/>
              <a:ext cx="1751" cy="7279687"/>
            </a:xfrm>
            <a:custGeom>
              <a:avLst/>
              <a:gdLst/>
              <a:ahLst/>
              <a:cxnLst>
                <a:cxn ang="0">
                  <a:pos x="0" y="4160"/>
                </a:cxn>
                <a:cxn ang="0">
                  <a:pos x="0" y="0"/>
                </a:cxn>
              </a:cxnLst>
              <a:rect l="0" t="0" r="r" b="b"/>
              <a:pathLst>
                <a:path w="1" h="4160">
                  <a:moveTo>
                    <a:pt x="0" y="4160"/>
                  </a:move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 lIns="100794" tIns="50397" rIns="100794" bIns="50397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45" name="Text Box 37"/>
            <p:cNvSpPr txBox="1">
              <a:spLocks noChangeArrowheads="1"/>
            </p:cNvSpPr>
            <p:nvPr/>
          </p:nvSpPr>
          <p:spPr bwMode="auto">
            <a:xfrm>
              <a:off x="6750168" y="3947830"/>
              <a:ext cx="519608" cy="665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794" tIns="50397" rIns="100794" bIns="50397">
              <a:spAutoFit/>
            </a:bodyPr>
            <a:lstStyle/>
            <a:p>
              <a:r>
                <a:rPr lang="ru-RU" sz="2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0</a:t>
              </a:r>
            </a:p>
          </p:txBody>
        </p:sp>
        <p:sp>
          <p:nvSpPr>
            <p:cNvPr id="46" name="Text Box 38"/>
            <p:cNvSpPr txBox="1">
              <a:spLocks noChangeArrowheads="1"/>
            </p:cNvSpPr>
            <p:nvPr/>
          </p:nvSpPr>
          <p:spPr bwMode="auto">
            <a:xfrm>
              <a:off x="9324578" y="3744840"/>
              <a:ext cx="525320" cy="788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794" tIns="50397" rIns="100794" bIns="50397">
              <a:spAutoFit/>
            </a:bodyPr>
            <a:lstStyle/>
            <a:p>
              <a:r>
                <a:rPr lang="en-US" sz="3200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x</a:t>
              </a:r>
              <a:endParaRPr lang="ru-RU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  <p:sp>
          <p:nvSpPr>
            <p:cNvPr id="47" name="Text Box 39"/>
            <p:cNvSpPr txBox="1">
              <a:spLocks noChangeArrowheads="1"/>
            </p:cNvSpPr>
            <p:nvPr/>
          </p:nvSpPr>
          <p:spPr bwMode="auto">
            <a:xfrm>
              <a:off x="6636411" y="0"/>
              <a:ext cx="567195" cy="788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794" tIns="50397" rIns="100794" bIns="50397">
              <a:spAutoFit/>
            </a:bodyPr>
            <a:lstStyle/>
            <a:p>
              <a:r>
                <a:rPr lang="en-US" sz="3200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y</a:t>
              </a:r>
              <a:endParaRPr lang="ru-RU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  <p:sp>
          <p:nvSpPr>
            <p:cNvPr id="48" name="Text Box 40"/>
            <p:cNvSpPr txBox="1">
              <a:spLocks noChangeArrowheads="1"/>
            </p:cNvSpPr>
            <p:nvPr/>
          </p:nvSpPr>
          <p:spPr bwMode="auto">
            <a:xfrm>
              <a:off x="7308454" y="3947830"/>
              <a:ext cx="435857" cy="665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794" tIns="50397" rIns="100794" bIns="50397">
              <a:spAutoFit/>
            </a:bodyPr>
            <a:lstStyle/>
            <a:p>
              <a:r>
                <a:rPr lang="en-US" sz="2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1</a:t>
              </a:r>
              <a:endParaRPr lang="ru-RU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  <p:sp>
          <p:nvSpPr>
            <p:cNvPr id="62" name="Text Box 40"/>
            <p:cNvSpPr txBox="1">
              <a:spLocks noChangeArrowheads="1"/>
            </p:cNvSpPr>
            <p:nvPr/>
          </p:nvSpPr>
          <p:spPr bwMode="auto">
            <a:xfrm>
              <a:off x="6698811" y="3316763"/>
              <a:ext cx="435857" cy="665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794" tIns="50397" rIns="100794" bIns="50397">
              <a:spAutoFit/>
            </a:bodyPr>
            <a:lstStyle/>
            <a:p>
              <a:r>
                <a:rPr lang="ru-RU" sz="2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1</a:t>
              </a:r>
              <a:endParaRPr lang="ru-RU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  <p:sp>
          <p:nvSpPr>
            <p:cNvPr id="63" name="Text Box 40"/>
            <p:cNvSpPr txBox="1">
              <a:spLocks noChangeArrowheads="1"/>
            </p:cNvSpPr>
            <p:nvPr/>
          </p:nvSpPr>
          <p:spPr bwMode="auto">
            <a:xfrm>
              <a:off x="6529158" y="5401605"/>
              <a:ext cx="649041" cy="665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794" tIns="50397" rIns="100794" bIns="50397">
              <a:spAutoFit/>
            </a:bodyPr>
            <a:lstStyle/>
            <a:p>
              <a:r>
                <a:rPr lang="ru-RU" sz="2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-4</a:t>
              </a:r>
              <a:endParaRPr lang="ru-RU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</p:grpSp>
      <p:cxnSp>
        <p:nvCxnSpPr>
          <p:cNvPr id="70" name="Прямая соединительная линия 69"/>
          <p:cNvCxnSpPr/>
          <p:nvPr/>
        </p:nvCxnSpPr>
        <p:spPr>
          <a:xfrm flipV="1">
            <a:off x="571472" y="4071942"/>
            <a:ext cx="4313437" cy="31465"/>
          </a:xfrm>
          <a:prstGeom prst="line">
            <a:avLst/>
          </a:prstGeom>
          <a:ln w="762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5000628" y="1071546"/>
            <a:ext cx="41433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Georgia" pitchFamily="18" charset="0"/>
              </a:rPr>
              <a:t>где а – произвольное число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000628" y="1201151"/>
            <a:ext cx="3571900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Georgia" pitchFamily="18" charset="0"/>
              </a:rPr>
              <a:t>Если а </a:t>
            </a:r>
            <a:r>
              <a:rPr lang="ru-RU" sz="3200" b="1" dirty="0" smtClean="0">
                <a:latin typeface="Georgia" pitchFamily="18" charset="0"/>
                <a:sym typeface="Symbol"/>
              </a:rPr>
              <a:t>= 0</a:t>
            </a:r>
            <a:endParaRPr lang="ru-RU" sz="3200" b="1" dirty="0">
              <a:latin typeface="Georgia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28596" y="1571612"/>
            <a:ext cx="10871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err="1" smtClean="0">
                <a:latin typeface="Georgia" pitchFamily="18" charset="0"/>
              </a:rPr>
              <a:t>у=</a:t>
            </a:r>
            <a:r>
              <a:rPr lang="en-US" sz="2800" b="1" i="1" dirty="0" smtClean="0">
                <a:latin typeface="Georgia" pitchFamily="18" charset="0"/>
              </a:rPr>
              <a:t>x²</a:t>
            </a:r>
            <a:endParaRPr lang="ru-RU" sz="2800" b="1" i="1" dirty="0">
              <a:latin typeface="Georgia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571736" y="2000240"/>
            <a:ext cx="6000792" cy="1446550"/>
          </a:xfrm>
          <a:prstGeom prst="rect">
            <a:avLst/>
          </a:prstGeom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Georgia" pitchFamily="18" charset="0"/>
              </a:rPr>
              <a:t>Если а </a:t>
            </a:r>
            <a:r>
              <a:rPr lang="ru-RU" sz="2800" b="1" dirty="0" smtClean="0">
                <a:latin typeface="Georgia" pitchFamily="18" charset="0"/>
                <a:sym typeface="Symbol"/>
              </a:rPr>
              <a:t>= 0, то уравнение         </a:t>
            </a:r>
            <a:r>
              <a:rPr lang="ru-RU" sz="3200" b="1" dirty="0" smtClean="0">
                <a:latin typeface="Georgia" pitchFamily="18" charset="0"/>
                <a:sym typeface="Symbol"/>
              </a:rPr>
              <a:t>х</a:t>
            </a:r>
            <a:r>
              <a:rPr lang="ru-RU" sz="3200" b="1" baseline="30000" dirty="0" smtClean="0">
                <a:latin typeface="Georgia" pitchFamily="18" charset="0"/>
                <a:sym typeface="Symbol"/>
              </a:rPr>
              <a:t>2</a:t>
            </a:r>
            <a:r>
              <a:rPr lang="ru-RU" sz="3200" b="1" dirty="0" smtClean="0">
                <a:latin typeface="Georgia" pitchFamily="18" charset="0"/>
                <a:sym typeface="Symbol"/>
              </a:rPr>
              <a:t> = 0 </a:t>
            </a:r>
            <a:r>
              <a:rPr lang="ru-RU" sz="2800" b="1" dirty="0" smtClean="0">
                <a:latin typeface="Georgia" pitchFamily="18" charset="0"/>
                <a:sym typeface="Symbol"/>
              </a:rPr>
              <a:t>имеет единственный корень </a:t>
            </a:r>
            <a:r>
              <a:rPr lang="ru-RU" sz="2800" b="1" dirty="0" err="1" smtClean="0">
                <a:latin typeface="Georgia" pitchFamily="18" charset="0"/>
                <a:sym typeface="Symbol"/>
              </a:rPr>
              <a:t>х</a:t>
            </a:r>
            <a:r>
              <a:rPr lang="ru-RU" sz="2800" b="1" dirty="0" smtClean="0">
                <a:latin typeface="Georgia" pitchFamily="18" charset="0"/>
                <a:sym typeface="Symbol"/>
              </a:rPr>
              <a:t> = 0</a:t>
            </a:r>
            <a:endParaRPr lang="ru-RU" sz="3200" b="1" dirty="0">
              <a:latin typeface="Georgia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2143108" y="4929198"/>
            <a:ext cx="3571900" cy="1631216"/>
          </a:xfrm>
          <a:prstGeom prst="rect">
            <a:avLst/>
          </a:prstGeom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99"/>
                </a:solidFill>
                <a:latin typeface="Georgia" pitchFamily="18" charset="0"/>
              </a:rPr>
              <a:t>Например:</a:t>
            </a:r>
          </a:p>
          <a:p>
            <a:pPr algn="ctr"/>
            <a:r>
              <a:rPr lang="ru-RU" sz="4400" b="1" dirty="0" smtClean="0">
                <a:solidFill>
                  <a:srgbClr val="000099"/>
                </a:solidFill>
                <a:latin typeface="Georgia" pitchFamily="18" charset="0"/>
              </a:rPr>
              <a:t>5,3х</a:t>
            </a:r>
            <a:r>
              <a:rPr lang="ru-RU" sz="4400" b="1" baseline="30000" dirty="0" smtClean="0">
                <a:solidFill>
                  <a:srgbClr val="000099"/>
                </a:solidFill>
                <a:latin typeface="Georgia" pitchFamily="18" charset="0"/>
              </a:rPr>
              <a:t>2</a:t>
            </a:r>
            <a:r>
              <a:rPr lang="ru-RU" sz="4400" b="1" dirty="0" smtClean="0">
                <a:solidFill>
                  <a:srgbClr val="000099"/>
                </a:solidFill>
                <a:latin typeface="Georgia" pitchFamily="18" charset="0"/>
              </a:rPr>
              <a:t> = 0</a:t>
            </a:r>
          </a:p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Georgia" pitchFamily="18" charset="0"/>
              </a:rPr>
              <a:t>х=0</a:t>
            </a:r>
            <a:endParaRPr lang="ru-RU" sz="3200" b="1" dirty="0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55" name="AutoShape 47"/>
          <p:cNvSpPr>
            <a:spLocks noChangeArrowheads="1"/>
          </p:cNvSpPr>
          <p:nvPr/>
        </p:nvSpPr>
        <p:spPr bwMode="auto">
          <a:xfrm>
            <a:off x="2500298" y="3929066"/>
            <a:ext cx="230698" cy="214314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100794" tIns="50397" rIns="100794" bIns="50397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85720" y="3286124"/>
            <a:ext cx="3571900" cy="1631216"/>
          </a:xfrm>
          <a:prstGeom prst="rect">
            <a:avLst/>
          </a:prstGeom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99"/>
                </a:solidFill>
                <a:latin typeface="Georgia" pitchFamily="18" charset="0"/>
              </a:rPr>
              <a:t>Например:</a:t>
            </a:r>
          </a:p>
          <a:p>
            <a:pPr algn="ctr"/>
            <a:r>
              <a:rPr lang="ru-RU" sz="4400" b="1" dirty="0" smtClean="0">
                <a:solidFill>
                  <a:srgbClr val="000099"/>
                </a:solidFill>
                <a:latin typeface="Georgia" pitchFamily="18" charset="0"/>
              </a:rPr>
              <a:t>х</a:t>
            </a:r>
            <a:r>
              <a:rPr lang="ru-RU" sz="4400" b="1" baseline="30000" dirty="0" smtClean="0">
                <a:solidFill>
                  <a:srgbClr val="000099"/>
                </a:solidFill>
                <a:latin typeface="Georgia" pitchFamily="18" charset="0"/>
              </a:rPr>
              <a:t>2</a:t>
            </a:r>
            <a:r>
              <a:rPr lang="ru-RU" sz="4400" b="1" dirty="0" smtClean="0">
                <a:solidFill>
                  <a:srgbClr val="000099"/>
                </a:solidFill>
                <a:latin typeface="Georgia" pitchFamily="18" charset="0"/>
              </a:rPr>
              <a:t> = 0</a:t>
            </a:r>
          </a:p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Georgia" pitchFamily="18" charset="0"/>
              </a:rPr>
              <a:t>х=0</a:t>
            </a:r>
            <a:endParaRPr lang="ru-RU" sz="3200" b="1" dirty="0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500034" y="214290"/>
            <a:ext cx="6664254" cy="714380"/>
          </a:xfrm>
          <a:prstGeom prst="roundRect">
            <a:avLst/>
          </a:prstGeom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rgbClr val="000099"/>
                </a:solidFill>
                <a:latin typeface="Georgia" pitchFamily="18" charset="0"/>
              </a:rPr>
              <a:t>Рассмотрим уравнение   </a:t>
            </a:r>
            <a:r>
              <a:rPr lang="en-US" sz="4800" b="1" i="1" dirty="0" smtClean="0">
                <a:solidFill>
                  <a:srgbClr val="C00000"/>
                </a:solidFill>
                <a:latin typeface="Georgia" pitchFamily="18" charset="0"/>
              </a:rPr>
              <a:t>x²=</a:t>
            </a:r>
            <a:r>
              <a:rPr lang="ru-RU" sz="4800" b="1" i="1" dirty="0" smtClean="0">
                <a:solidFill>
                  <a:srgbClr val="C00000"/>
                </a:solidFill>
                <a:latin typeface="Georgia" pitchFamily="18" charset="0"/>
              </a:rPr>
              <a:t>а</a:t>
            </a:r>
            <a:endParaRPr lang="ru-RU" sz="3200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7" grpId="0" animBg="1"/>
      <p:bldP spid="89" grpId="0" animBg="1"/>
      <p:bldP spid="55" grpId="0" animBg="1"/>
      <p:bldP spid="8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Прямоугольник 78"/>
          <p:cNvSpPr/>
          <p:nvPr/>
        </p:nvSpPr>
        <p:spPr>
          <a:xfrm>
            <a:off x="251850" y="1143008"/>
            <a:ext cx="4572032" cy="5429288"/>
          </a:xfrm>
          <a:prstGeom prst="rect">
            <a:avLst/>
          </a:prstGeom>
          <a:ln w="76200">
            <a:solidFill>
              <a:srgbClr val="7030A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Georgia" pitchFamily="18" charset="0"/>
            </a:endParaRPr>
          </a:p>
        </p:txBody>
      </p:sp>
      <p:grpSp>
        <p:nvGrpSpPr>
          <p:cNvPr id="2" name="Группа 48"/>
          <p:cNvGrpSpPr/>
          <p:nvPr/>
        </p:nvGrpSpPr>
        <p:grpSpPr>
          <a:xfrm>
            <a:off x="323288" y="1071570"/>
            <a:ext cx="4677340" cy="5572140"/>
            <a:chOff x="4368271" y="0"/>
            <a:chExt cx="5553957" cy="7391682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4368271" y="251989"/>
              <a:ext cx="5376333" cy="7055697"/>
              <a:chOff x="2496" y="144"/>
              <a:chExt cx="3072" cy="4032"/>
            </a:xfrm>
          </p:grpSpPr>
          <p:sp>
            <p:nvSpPr>
              <p:cNvPr id="10" name="Line 3"/>
              <p:cNvSpPr>
                <a:spLocks noChangeShapeType="1"/>
              </p:cNvSpPr>
              <p:nvPr/>
            </p:nvSpPr>
            <p:spPr bwMode="auto">
              <a:xfrm>
                <a:off x="556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1" name="Line 4"/>
              <p:cNvSpPr>
                <a:spLocks noChangeShapeType="1"/>
              </p:cNvSpPr>
              <p:nvPr/>
            </p:nvSpPr>
            <p:spPr bwMode="auto">
              <a:xfrm>
                <a:off x="2496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2" name="Line 5"/>
              <p:cNvSpPr>
                <a:spLocks noChangeShapeType="1"/>
              </p:cNvSpPr>
              <p:nvPr/>
            </p:nvSpPr>
            <p:spPr bwMode="auto">
              <a:xfrm>
                <a:off x="275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" name="Line 6"/>
              <p:cNvSpPr>
                <a:spLocks noChangeShapeType="1"/>
              </p:cNvSpPr>
              <p:nvPr/>
            </p:nvSpPr>
            <p:spPr bwMode="auto">
              <a:xfrm>
                <a:off x="300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" name="Line 7"/>
              <p:cNvSpPr>
                <a:spLocks noChangeShapeType="1"/>
              </p:cNvSpPr>
              <p:nvPr/>
            </p:nvSpPr>
            <p:spPr bwMode="auto">
              <a:xfrm>
                <a:off x="3264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5" name="Line 8"/>
              <p:cNvSpPr>
                <a:spLocks noChangeShapeType="1"/>
              </p:cNvSpPr>
              <p:nvPr/>
            </p:nvSpPr>
            <p:spPr bwMode="auto">
              <a:xfrm>
                <a:off x="3520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6" name="Line 9"/>
              <p:cNvSpPr>
                <a:spLocks noChangeShapeType="1"/>
              </p:cNvSpPr>
              <p:nvPr/>
            </p:nvSpPr>
            <p:spPr bwMode="auto">
              <a:xfrm>
                <a:off x="3776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7" name="Line 10"/>
              <p:cNvSpPr>
                <a:spLocks noChangeShapeType="1"/>
              </p:cNvSpPr>
              <p:nvPr/>
            </p:nvSpPr>
            <p:spPr bwMode="auto">
              <a:xfrm>
                <a:off x="403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8" name="Line 11"/>
              <p:cNvSpPr>
                <a:spLocks noChangeShapeType="1"/>
              </p:cNvSpPr>
              <p:nvPr/>
            </p:nvSpPr>
            <p:spPr bwMode="auto">
              <a:xfrm>
                <a:off x="428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9" name="Line 12"/>
              <p:cNvSpPr>
                <a:spLocks noChangeShapeType="1"/>
              </p:cNvSpPr>
              <p:nvPr/>
            </p:nvSpPr>
            <p:spPr bwMode="auto">
              <a:xfrm>
                <a:off x="4544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0" name="Line 13"/>
              <p:cNvSpPr>
                <a:spLocks noChangeShapeType="1"/>
              </p:cNvSpPr>
              <p:nvPr/>
            </p:nvSpPr>
            <p:spPr bwMode="auto">
              <a:xfrm>
                <a:off x="4800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" name="Line 14"/>
              <p:cNvSpPr>
                <a:spLocks noChangeShapeType="1"/>
              </p:cNvSpPr>
              <p:nvPr/>
            </p:nvSpPr>
            <p:spPr bwMode="auto">
              <a:xfrm>
                <a:off x="5056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2" name="Line 15"/>
              <p:cNvSpPr>
                <a:spLocks noChangeShapeType="1"/>
              </p:cNvSpPr>
              <p:nvPr/>
            </p:nvSpPr>
            <p:spPr bwMode="auto">
              <a:xfrm>
                <a:off x="531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grpSp>
            <p:nvGrpSpPr>
              <p:cNvPr id="4" name="Group 16"/>
              <p:cNvGrpSpPr>
                <a:grpSpLocks/>
              </p:cNvGrpSpPr>
              <p:nvPr/>
            </p:nvGrpSpPr>
            <p:grpSpPr bwMode="auto">
              <a:xfrm>
                <a:off x="2496" y="144"/>
                <a:ext cx="3072" cy="4032"/>
                <a:chOff x="192" y="144"/>
                <a:chExt cx="5376" cy="4032"/>
              </a:xfrm>
            </p:grpSpPr>
            <p:sp>
              <p:nvSpPr>
                <p:cNvPr id="24" name="Line 17"/>
                <p:cNvSpPr>
                  <a:spLocks noChangeShapeType="1"/>
                </p:cNvSpPr>
                <p:nvPr/>
              </p:nvSpPr>
              <p:spPr bwMode="auto">
                <a:xfrm>
                  <a:off x="192" y="144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5" name="Line 18"/>
                <p:cNvSpPr>
                  <a:spLocks noChangeShapeType="1"/>
                </p:cNvSpPr>
                <p:nvPr/>
              </p:nvSpPr>
              <p:spPr bwMode="auto">
                <a:xfrm>
                  <a:off x="192" y="4176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6" name="Line 19"/>
                <p:cNvSpPr>
                  <a:spLocks noChangeShapeType="1"/>
                </p:cNvSpPr>
                <p:nvPr/>
              </p:nvSpPr>
              <p:spPr bwMode="auto">
                <a:xfrm>
                  <a:off x="192" y="381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7" name="Line 20"/>
                <p:cNvSpPr>
                  <a:spLocks noChangeShapeType="1"/>
                </p:cNvSpPr>
                <p:nvPr/>
              </p:nvSpPr>
              <p:spPr bwMode="auto">
                <a:xfrm>
                  <a:off x="192" y="618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8" name="Line 21"/>
                <p:cNvSpPr>
                  <a:spLocks noChangeShapeType="1"/>
                </p:cNvSpPr>
                <p:nvPr/>
              </p:nvSpPr>
              <p:spPr bwMode="auto">
                <a:xfrm>
                  <a:off x="192" y="856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9" name="Line 22"/>
                <p:cNvSpPr>
                  <a:spLocks noChangeShapeType="1"/>
                </p:cNvSpPr>
                <p:nvPr/>
              </p:nvSpPr>
              <p:spPr bwMode="auto">
                <a:xfrm>
                  <a:off x="192" y="1093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0" name="Line 23"/>
                <p:cNvSpPr>
                  <a:spLocks noChangeShapeType="1"/>
                </p:cNvSpPr>
                <p:nvPr/>
              </p:nvSpPr>
              <p:spPr bwMode="auto">
                <a:xfrm>
                  <a:off x="192" y="1330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1" name="Line 24"/>
                <p:cNvSpPr>
                  <a:spLocks noChangeShapeType="1"/>
                </p:cNvSpPr>
                <p:nvPr/>
              </p:nvSpPr>
              <p:spPr bwMode="auto">
                <a:xfrm>
                  <a:off x="192" y="1567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2" name="Line 25"/>
                <p:cNvSpPr>
                  <a:spLocks noChangeShapeType="1"/>
                </p:cNvSpPr>
                <p:nvPr/>
              </p:nvSpPr>
              <p:spPr bwMode="auto">
                <a:xfrm>
                  <a:off x="192" y="1804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3" name="Line 26"/>
                <p:cNvSpPr>
                  <a:spLocks noChangeShapeType="1"/>
                </p:cNvSpPr>
                <p:nvPr/>
              </p:nvSpPr>
              <p:spPr bwMode="auto">
                <a:xfrm>
                  <a:off x="192" y="2041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4" name="Line 27"/>
                <p:cNvSpPr>
                  <a:spLocks noChangeShapeType="1"/>
                </p:cNvSpPr>
                <p:nvPr/>
              </p:nvSpPr>
              <p:spPr bwMode="auto">
                <a:xfrm>
                  <a:off x="192" y="2279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5" name="Line 28"/>
                <p:cNvSpPr>
                  <a:spLocks noChangeShapeType="1"/>
                </p:cNvSpPr>
                <p:nvPr/>
              </p:nvSpPr>
              <p:spPr bwMode="auto">
                <a:xfrm>
                  <a:off x="192" y="2516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6" name="Line 29"/>
                <p:cNvSpPr>
                  <a:spLocks noChangeShapeType="1"/>
                </p:cNvSpPr>
                <p:nvPr/>
              </p:nvSpPr>
              <p:spPr bwMode="auto">
                <a:xfrm>
                  <a:off x="192" y="2753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7" name="Line 30"/>
                <p:cNvSpPr>
                  <a:spLocks noChangeShapeType="1"/>
                </p:cNvSpPr>
                <p:nvPr/>
              </p:nvSpPr>
              <p:spPr bwMode="auto">
                <a:xfrm>
                  <a:off x="192" y="2990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8" name="Line 31"/>
                <p:cNvSpPr>
                  <a:spLocks noChangeShapeType="1"/>
                </p:cNvSpPr>
                <p:nvPr/>
              </p:nvSpPr>
              <p:spPr bwMode="auto">
                <a:xfrm>
                  <a:off x="192" y="3227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9" name="Line 32"/>
                <p:cNvSpPr>
                  <a:spLocks noChangeShapeType="1"/>
                </p:cNvSpPr>
                <p:nvPr/>
              </p:nvSpPr>
              <p:spPr bwMode="auto">
                <a:xfrm>
                  <a:off x="192" y="3464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0" name="Line 33"/>
                <p:cNvSpPr>
                  <a:spLocks noChangeShapeType="1"/>
                </p:cNvSpPr>
                <p:nvPr/>
              </p:nvSpPr>
              <p:spPr bwMode="auto">
                <a:xfrm>
                  <a:off x="192" y="3702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1" name="Line 34"/>
                <p:cNvSpPr>
                  <a:spLocks noChangeShapeType="1"/>
                </p:cNvSpPr>
                <p:nvPr/>
              </p:nvSpPr>
              <p:spPr bwMode="auto">
                <a:xfrm>
                  <a:off x="192" y="3939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</p:grp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5726355" y="251989"/>
              <a:ext cx="2674166" cy="37255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8" y="1184"/>
                </a:cxn>
                <a:cxn ang="0">
                  <a:pos x="505" y="1898"/>
                </a:cxn>
                <a:cxn ang="0">
                  <a:pos x="757" y="2129"/>
                </a:cxn>
                <a:cxn ang="0">
                  <a:pos x="1015" y="1899"/>
                </a:cxn>
                <a:cxn ang="0">
                  <a:pos x="1276" y="1185"/>
                </a:cxn>
                <a:cxn ang="0">
                  <a:pos x="1528" y="0"/>
                </a:cxn>
              </a:cxnLst>
              <a:rect l="0" t="0" r="r" b="b"/>
              <a:pathLst>
                <a:path w="1528" h="2129">
                  <a:moveTo>
                    <a:pt x="0" y="0"/>
                  </a:moveTo>
                  <a:cubicBezTo>
                    <a:pt x="41" y="197"/>
                    <a:pt x="164" y="868"/>
                    <a:pt x="248" y="1184"/>
                  </a:cubicBezTo>
                  <a:cubicBezTo>
                    <a:pt x="332" y="1500"/>
                    <a:pt x="420" y="1740"/>
                    <a:pt x="505" y="1898"/>
                  </a:cubicBezTo>
                  <a:cubicBezTo>
                    <a:pt x="590" y="2056"/>
                    <a:pt x="672" y="2129"/>
                    <a:pt x="757" y="2129"/>
                  </a:cubicBezTo>
                  <a:cubicBezTo>
                    <a:pt x="842" y="2129"/>
                    <a:pt x="928" y="2056"/>
                    <a:pt x="1015" y="1899"/>
                  </a:cubicBezTo>
                  <a:cubicBezTo>
                    <a:pt x="1102" y="1742"/>
                    <a:pt x="1191" y="1501"/>
                    <a:pt x="1276" y="1185"/>
                  </a:cubicBezTo>
                  <a:cubicBezTo>
                    <a:pt x="1361" y="869"/>
                    <a:pt x="1476" y="247"/>
                    <a:pt x="1528" y="0"/>
                  </a:cubicBezTo>
                </a:path>
              </a:pathLst>
            </a:custGeom>
            <a:noFill/>
            <a:ln w="76200" cmpd="sng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 lIns="100794" tIns="50397" rIns="100794" bIns="50397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43" name="Freeform 35"/>
            <p:cNvSpPr>
              <a:spLocks/>
            </p:cNvSpPr>
            <p:nvPr/>
          </p:nvSpPr>
          <p:spPr bwMode="auto">
            <a:xfrm>
              <a:off x="4438275" y="3975829"/>
              <a:ext cx="5236325" cy="13999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2992" y="0"/>
                </a:cxn>
              </a:cxnLst>
              <a:rect l="0" t="0" r="r" b="b"/>
              <a:pathLst>
                <a:path w="2992" h="8">
                  <a:moveTo>
                    <a:pt x="0" y="8"/>
                  </a:moveTo>
                  <a:lnTo>
                    <a:pt x="2992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 lIns="100794" tIns="50397" rIns="100794" bIns="50397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44" name="Freeform 36"/>
            <p:cNvSpPr>
              <a:spLocks/>
            </p:cNvSpPr>
            <p:nvPr/>
          </p:nvSpPr>
          <p:spPr bwMode="auto">
            <a:xfrm>
              <a:off x="7056437" y="111995"/>
              <a:ext cx="1751" cy="7279687"/>
            </a:xfrm>
            <a:custGeom>
              <a:avLst/>
              <a:gdLst/>
              <a:ahLst/>
              <a:cxnLst>
                <a:cxn ang="0">
                  <a:pos x="0" y="4160"/>
                </a:cxn>
                <a:cxn ang="0">
                  <a:pos x="0" y="0"/>
                </a:cxn>
              </a:cxnLst>
              <a:rect l="0" t="0" r="r" b="b"/>
              <a:pathLst>
                <a:path w="1" h="4160">
                  <a:moveTo>
                    <a:pt x="0" y="4160"/>
                  </a:move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 lIns="100794" tIns="50397" rIns="100794" bIns="50397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45" name="Text Box 37"/>
            <p:cNvSpPr txBox="1">
              <a:spLocks noChangeArrowheads="1"/>
            </p:cNvSpPr>
            <p:nvPr/>
          </p:nvSpPr>
          <p:spPr bwMode="auto">
            <a:xfrm>
              <a:off x="6750168" y="3947830"/>
              <a:ext cx="519608" cy="665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794" tIns="50397" rIns="100794" bIns="50397">
              <a:spAutoFit/>
            </a:bodyPr>
            <a:lstStyle/>
            <a:p>
              <a:r>
                <a:rPr lang="ru-RU" sz="2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0</a:t>
              </a:r>
            </a:p>
          </p:txBody>
        </p:sp>
        <p:sp>
          <p:nvSpPr>
            <p:cNvPr id="46" name="Text Box 38"/>
            <p:cNvSpPr txBox="1">
              <a:spLocks noChangeArrowheads="1"/>
            </p:cNvSpPr>
            <p:nvPr/>
          </p:nvSpPr>
          <p:spPr bwMode="auto">
            <a:xfrm>
              <a:off x="9324578" y="3744840"/>
              <a:ext cx="597650" cy="95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794" tIns="50397" rIns="100794" bIns="50397">
              <a:spAutoFit/>
            </a:bodyPr>
            <a:lstStyle/>
            <a:p>
              <a:r>
                <a:rPr lang="en-US" sz="4000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x</a:t>
              </a:r>
              <a:endParaRPr lang="ru-RU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  <p:sp>
          <p:nvSpPr>
            <p:cNvPr id="47" name="Text Box 39"/>
            <p:cNvSpPr txBox="1">
              <a:spLocks noChangeArrowheads="1"/>
            </p:cNvSpPr>
            <p:nvPr/>
          </p:nvSpPr>
          <p:spPr bwMode="auto">
            <a:xfrm>
              <a:off x="6636411" y="0"/>
              <a:ext cx="649041" cy="95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794" tIns="50397" rIns="100794" bIns="50397">
              <a:spAutoFit/>
            </a:bodyPr>
            <a:lstStyle/>
            <a:p>
              <a:r>
                <a:rPr lang="en-US" sz="4000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y</a:t>
              </a:r>
              <a:endParaRPr lang="ru-RU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  <p:sp>
          <p:nvSpPr>
            <p:cNvPr id="48" name="Text Box 40"/>
            <p:cNvSpPr txBox="1">
              <a:spLocks noChangeArrowheads="1"/>
            </p:cNvSpPr>
            <p:nvPr/>
          </p:nvSpPr>
          <p:spPr bwMode="auto">
            <a:xfrm>
              <a:off x="7308454" y="3947830"/>
              <a:ext cx="435857" cy="665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794" tIns="50397" rIns="100794" bIns="50397">
              <a:spAutoFit/>
            </a:bodyPr>
            <a:lstStyle/>
            <a:p>
              <a:r>
                <a:rPr lang="en-US" sz="2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1</a:t>
              </a:r>
              <a:endParaRPr lang="ru-RU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  <p:sp>
          <p:nvSpPr>
            <p:cNvPr id="62" name="Text Box 40"/>
            <p:cNvSpPr txBox="1">
              <a:spLocks noChangeArrowheads="1"/>
            </p:cNvSpPr>
            <p:nvPr/>
          </p:nvSpPr>
          <p:spPr bwMode="auto">
            <a:xfrm>
              <a:off x="6698811" y="3316763"/>
              <a:ext cx="435857" cy="665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794" tIns="50397" rIns="100794" bIns="50397">
              <a:spAutoFit/>
            </a:bodyPr>
            <a:lstStyle/>
            <a:p>
              <a:r>
                <a:rPr lang="ru-RU" sz="2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1</a:t>
              </a:r>
              <a:endParaRPr lang="ru-RU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  <p:sp>
          <p:nvSpPr>
            <p:cNvPr id="63" name="Text Box 40"/>
            <p:cNvSpPr txBox="1">
              <a:spLocks noChangeArrowheads="1"/>
            </p:cNvSpPr>
            <p:nvPr/>
          </p:nvSpPr>
          <p:spPr bwMode="auto">
            <a:xfrm>
              <a:off x="6573767" y="758124"/>
              <a:ext cx="462505" cy="665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794" tIns="50397" rIns="100794" bIns="50397">
              <a:spAutoFit/>
            </a:bodyPr>
            <a:lstStyle/>
            <a:p>
              <a:r>
                <a:rPr lang="en-US" sz="2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7</a:t>
              </a:r>
              <a:endParaRPr lang="ru-RU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</p:grpSp>
      <p:cxnSp>
        <p:nvCxnSpPr>
          <p:cNvPr id="70" name="Прямая соединительная линия 69"/>
          <p:cNvCxnSpPr/>
          <p:nvPr/>
        </p:nvCxnSpPr>
        <p:spPr>
          <a:xfrm flipV="1">
            <a:off x="500034" y="1857364"/>
            <a:ext cx="4313437" cy="31465"/>
          </a:xfrm>
          <a:prstGeom prst="line">
            <a:avLst/>
          </a:prstGeom>
          <a:ln w="762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 rot="5400000">
            <a:off x="538396" y="2999602"/>
            <a:ext cx="214314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/>
          <p:nvPr/>
        </p:nvCxnSpPr>
        <p:spPr>
          <a:xfrm rot="5400000">
            <a:off x="2467222" y="2999602"/>
            <a:ext cx="214314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 Box 40"/>
          <p:cNvSpPr txBox="1">
            <a:spLocks noChangeArrowheads="1"/>
          </p:cNvSpPr>
          <p:nvPr/>
        </p:nvSpPr>
        <p:spPr bwMode="auto">
          <a:xfrm>
            <a:off x="1394858" y="4071966"/>
            <a:ext cx="503319" cy="50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0794" tIns="50397" rIns="100794" bIns="50397">
            <a:spAutoFit/>
          </a:bodyPr>
          <a:lstStyle/>
          <a:p>
            <a:r>
              <a:rPr lang="en-US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x</a:t>
            </a:r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</a:t>
            </a:r>
            <a:endParaRPr lang="ru-RU" sz="1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82" name="Text Box 40"/>
          <p:cNvSpPr txBox="1">
            <a:spLocks noChangeArrowheads="1"/>
          </p:cNvSpPr>
          <p:nvPr/>
        </p:nvSpPr>
        <p:spPr bwMode="auto">
          <a:xfrm>
            <a:off x="3395122" y="4071966"/>
            <a:ext cx="527363" cy="50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0794" tIns="50397" rIns="100794" bIns="50397">
            <a:spAutoFit/>
          </a:bodyPr>
          <a:lstStyle/>
          <a:p>
            <a:r>
              <a:rPr lang="en-US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x</a:t>
            </a:r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</a:t>
            </a:r>
            <a:endParaRPr lang="ru-RU" sz="1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75" name="AutoShape 47"/>
          <p:cNvSpPr>
            <a:spLocks noChangeArrowheads="1"/>
          </p:cNvSpPr>
          <p:nvPr/>
        </p:nvSpPr>
        <p:spPr bwMode="auto">
          <a:xfrm>
            <a:off x="1521350" y="1785926"/>
            <a:ext cx="230698" cy="214314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100794" tIns="50397" rIns="100794" bIns="50397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74" name="AutoShape 47"/>
          <p:cNvSpPr>
            <a:spLocks noChangeArrowheads="1"/>
          </p:cNvSpPr>
          <p:nvPr/>
        </p:nvSpPr>
        <p:spPr bwMode="auto">
          <a:xfrm>
            <a:off x="3466560" y="1785926"/>
            <a:ext cx="214314" cy="214314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100794" tIns="50397" rIns="100794" bIns="50397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000628" y="1071546"/>
            <a:ext cx="41433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Georgia" pitchFamily="18" charset="0"/>
              </a:rPr>
              <a:t>где а – произвольное число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000628" y="1201151"/>
            <a:ext cx="3571900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Georgia" pitchFamily="18" charset="0"/>
              </a:rPr>
              <a:t>Если а </a:t>
            </a:r>
            <a:r>
              <a:rPr lang="ru-RU" sz="3200" b="1" dirty="0" smtClean="0">
                <a:solidFill>
                  <a:srgbClr val="000099"/>
                </a:solidFill>
                <a:latin typeface="Georgia"/>
                <a:sym typeface="Symbol"/>
              </a:rPr>
              <a:t>&gt;</a:t>
            </a:r>
            <a:r>
              <a:rPr lang="ru-RU" sz="3200" b="1" dirty="0" smtClean="0">
                <a:solidFill>
                  <a:srgbClr val="000099"/>
                </a:solidFill>
                <a:latin typeface="Georgia" pitchFamily="18" charset="0"/>
                <a:sym typeface="Symbol"/>
              </a:rPr>
              <a:t> 0</a:t>
            </a:r>
            <a:endParaRPr lang="ru-RU" sz="3200" b="1" dirty="0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571736" y="2000240"/>
            <a:ext cx="6000792" cy="1508105"/>
          </a:xfrm>
          <a:prstGeom prst="rect">
            <a:avLst/>
          </a:prstGeom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99"/>
                </a:solidFill>
                <a:latin typeface="Georgia" pitchFamily="18" charset="0"/>
              </a:rPr>
              <a:t>Если а </a:t>
            </a:r>
            <a:r>
              <a:rPr lang="ru-RU" sz="2800" b="1" dirty="0" smtClean="0">
                <a:solidFill>
                  <a:srgbClr val="000099"/>
                </a:solidFill>
                <a:latin typeface="Georgia"/>
                <a:sym typeface="Symbol"/>
              </a:rPr>
              <a:t>&gt;</a:t>
            </a:r>
            <a:r>
              <a:rPr lang="ru-RU" sz="2800" b="1" dirty="0" smtClean="0">
                <a:solidFill>
                  <a:srgbClr val="000099"/>
                </a:solidFill>
                <a:latin typeface="Georgia" pitchFamily="18" charset="0"/>
                <a:sym typeface="Symbol"/>
              </a:rPr>
              <a:t> 0, то уравнение           </a:t>
            </a:r>
            <a:r>
              <a:rPr lang="ru-RU" sz="3200" b="1" dirty="0" smtClean="0">
                <a:solidFill>
                  <a:srgbClr val="000099"/>
                </a:solidFill>
                <a:latin typeface="Georgia" pitchFamily="18" charset="0"/>
                <a:sym typeface="Symbol"/>
              </a:rPr>
              <a:t>х</a:t>
            </a:r>
            <a:r>
              <a:rPr lang="ru-RU" sz="3200" b="1" baseline="30000" dirty="0" smtClean="0">
                <a:solidFill>
                  <a:srgbClr val="000099"/>
                </a:solidFill>
                <a:latin typeface="Georgia" pitchFamily="18" charset="0"/>
                <a:sym typeface="Symbol"/>
              </a:rPr>
              <a:t>2</a:t>
            </a:r>
            <a:r>
              <a:rPr lang="ru-RU" sz="3200" b="1" dirty="0" smtClean="0">
                <a:solidFill>
                  <a:srgbClr val="000099"/>
                </a:solidFill>
                <a:latin typeface="Georgia" pitchFamily="18" charset="0"/>
                <a:sym typeface="Symbol"/>
              </a:rPr>
              <a:t> = а </a:t>
            </a:r>
            <a:r>
              <a:rPr lang="ru-RU" sz="2800" b="1" dirty="0" smtClean="0">
                <a:solidFill>
                  <a:srgbClr val="000099"/>
                </a:solidFill>
                <a:latin typeface="Georgia" pitchFamily="18" charset="0"/>
                <a:sym typeface="Symbol"/>
              </a:rPr>
              <a:t>имеет два корня                х</a:t>
            </a:r>
            <a:r>
              <a:rPr lang="ru-RU" sz="2800" b="1" baseline="-25000" dirty="0" smtClean="0">
                <a:solidFill>
                  <a:srgbClr val="000099"/>
                </a:solidFill>
                <a:latin typeface="Georgia" pitchFamily="18" charset="0"/>
                <a:sym typeface="Symbol"/>
              </a:rPr>
              <a:t>1</a:t>
            </a:r>
            <a:r>
              <a:rPr lang="ru-RU" sz="2800" b="1" dirty="0" smtClean="0">
                <a:solidFill>
                  <a:srgbClr val="000099"/>
                </a:solidFill>
                <a:latin typeface="Georgia" pitchFamily="18" charset="0"/>
                <a:sym typeface="Symbol"/>
              </a:rPr>
              <a:t>=-а и </a:t>
            </a:r>
            <a:r>
              <a:rPr lang="ru-RU" sz="3200" b="1" dirty="0" smtClean="0">
                <a:solidFill>
                  <a:srgbClr val="000099"/>
                </a:solidFill>
                <a:latin typeface="Georgia" pitchFamily="18" charset="0"/>
                <a:sym typeface="Symbol"/>
              </a:rPr>
              <a:t>х</a:t>
            </a:r>
            <a:r>
              <a:rPr lang="ru-RU" sz="3200" b="1" baseline="-25000" dirty="0" smtClean="0">
                <a:solidFill>
                  <a:srgbClr val="000099"/>
                </a:solidFill>
                <a:latin typeface="Georgia" pitchFamily="18" charset="0"/>
                <a:sym typeface="Symbol"/>
              </a:rPr>
              <a:t>2</a:t>
            </a:r>
            <a:r>
              <a:rPr lang="ru-RU" sz="3200" b="1" dirty="0" smtClean="0">
                <a:solidFill>
                  <a:srgbClr val="000099"/>
                </a:solidFill>
                <a:latin typeface="Georgia" pitchFamily="18" charset="0"/>
                <a:sym typeface="Symbol"/>
              </a:rPr>
              <a:t>=а</a:t>
            </a:r>
            <a:endParaRPr lang="ru-RU" sz="3200" b="1" dirty="0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85720" y="3286124"/>
            <a:ext cx="3571900" cy="1631216"/>
          </a:xfrm>
          <a:prstGeom prst="rect">
            <a:avLst/>
          </a:prstGeom>
          <a:ln w="3810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99"/>
                </a:solidFill>
                <a:latin typeface="Georgia" pitchFamily="18" charset="0"/>
              </a:rPr>
              <a:t>Например:</a:t>
            </a:r>
          </a:p>
          <a:p>
            <a:pPr algn="ctr"/>
            <a:r>
              <a:rPr lang="ru-RU" sz="4400" b="1" dirty="0" smtClean="0">
                <a:solidFill>
                  <a:srgbClr val="000099"/>
                </a:solidFill>
                <a:latin typeface="Georgia" pitchFamily="18" charset="0"/>
              </a:rPr>
              <a:t>х</a:t>
            </a:r>
            <a:r>
              <a:rPr lang="ru-RU" sz="4400" b="1" baseline="30000" dirty="0" smtClean="0">
                <a:solidFill>
                  <a:srgbClr val="000099"/>
                </a:solidFill>
                <a:latin typeface="Georgia" pitchFamily="18" charset="0"/>
              </a:rPr>
              <a:t>2</a:t>
            </a:r>
            <a:r>
              <a:rPr lang="ru-RU" sz="4400" b="1" dirty="0" smtClean="0">
                <a:solidFill>
                  <a:srgbClr val="000099"/>
                </a:solidFill>
                <a:latin typeface="Georgia" pitchFamily="18" charset="0"/>
              </a:rPr>
              <a:t> = 4</a:t>
            </a:r>
          </a:p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Georgia" pitchFamily="18" charset="0"/>
              </a:rPr>
              <a:t>х</a:t>
            </a:r>
            <a:r>
              <a:rPr lang="ru-RU" sz="3200" b="1" baseline="-25000" dirty="0" smtClean="0">
                <a:solidFill>
                  <a:srgbClr val="000099"/>
                </a:solidFill>
                <a:latin typeface="Georgia" pitchFamily="18" charset="0"/>
              </a:rPr>
              <a:t>1</a:t>
            </a:r>
            <a:r>
              <a:rPr lang="ru-RU" sz="3200" b="1" dirty="0" smtClean="0">
                <a:solidFill>
                  <a:srgbClr val="000099"/>
                </a:solidFill>
                <a:latin typeface="Georgia" pitchFamily="18" charset="0"/>
              </a:rPr>
              <a:t>=</a:t>
            </a:r>
            <a:r>
              <a:rPr lang="ru-RU" sz="3200" b="1" dirty="0" smtClean="0">
                <a:solidFill>
                  <a:srgbClr val="000099"/>
                </a:solidFill>
                <a:latin typeface="Georgia"/>
              </a:rPr>
              <a:t> - 2   </a:t>
            </a:r>
            <a:r>
              <a:rPr lang="ru-RU" sz="3200" b="1" dirty="0" smtClean="0">
                <a:solidFill>
                  <a:srgbClr val="000099"/>
                </a:solidFill>
                <a:latin typeface="Georgia" pitchFamily="18" charset="0"/>
              </a:rPr>
              <a:t>х</a:t>
            </a:r>
            <a:r>
              <a:rPr lang="ru-RU" sz="3200" b="1" baseline="-25000" dirty="0" smtClean="0">
                <a:solidFill>
                  <a:srgbClr val="000099"/>
                </a:solidFill>
                <a:latin typeface="Georgia" pitchFamily="18" charset="0"/>
              </a:rPr>
              <a:t>2</a:t>
            </a:r>
            <a:r>
              <a:rPr lang="ru-RU" sz="3200" b="1" dirty="0" smtClean="0">
                <a:solidFill>
                  <a:srgbClr val="000099"/>
                </a:solidFill>
                <a:latin typeface="Georgia" pitchFamily="18" charset="0"/>
              </a:rPr>
              <a:t>=</a:t>
            </a:r>
            <a:r>
              <a:rPr lang="ru-RU" sz="3200" b="1" dirty="0" smtClean="0">
                <a:solidFill>
                  <a:srgbClr val="000099"/>
                </a:solidFill>
                <a:latin typeface="Georgia"/>
              </a:rPr>
              <a:t>  2</a:t>
            </a:r>
            <a:endParaRPr lang="ru-RU" sz="3200" b="1" dirty="0" smtClean="0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143108" y="4929198"/>
            <a:ext cx="3571900" cy="1631216"/>
          </a:xfrm>
          <a:prstGeom prst="rect">
            <a:avLst/>
          </a:prstGeom>
          <a:ln w="3810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99"/>
                </a:solidFill>
                <a:latin typeface="Georgia" pitchFamily="18" charset="0"/>
              </a:rPr>
              <a:t>Например:</a:t>
            </a:r>
          </a:p>
          <a:p>
            <a:pPr algn="ctr"/>
            <a:r>
              <a:rPr lang="ru-RU" sz="4400" b="1" dirty="0" smtClean="0">
                <a:solidFill>
                  <a:srgbClr val="000099"/>
                </a:solidFill>
                <a:latin typeface="Georgia" pitchFamily="18" charset="0"/>
              </a:rPr>
              <a:t>х</a:t>
            </a:r>
            <a:r>
              <a:rPr lang="ru-RU" sz="4400" b="1" baseline="30000" dirty="0" smtClean="0">
                <a:solidFill>
                  <a:srgbClr val="000099"/>
                </a:solidFill>
                <a:latin typeface="Georgia" pitchFamily="18" charset="0"/>
              </a:rPr>
              <a:t>2</a:t>
            </a:r>
            <a:r>
              <a:rPr lang="ru-RU" sz="4400" b="1" dirty="0" smtClean="0">
                <a:solidFill>
                  <a:srgbClr val="000099"/>
                </a:solidFill>
                <a:latin typeface="Georgia" pitchFamily="18" charset="0"/>
              </a:rPr>
              <a:t> = 25</a:t>
            </a:r>
          </a:p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Georgia" pitchFamily="18" charset="0"/>
              </a:rPr>
              <a:t>х</a:t>
            </a:r>
            <a:r>
              <a:rPr lang="ru-RU" sz="3200" b="1" baseline="-25000" dirty="0" smtClean="0">
                <a:solidFill>
                  <a:srgbClr val="000099"/>
                </a:solidFill>
                <a:latin typeface="Georgia" pitchFamily="18" charset="0"/>
              </a:rPr>
              <a:t>1,2</a:t>
            </a:r>
            <a:r>
              <a:rPr lang="ru-RU" sz="3200" b="1" dirty="0" smtClean="0">
                <a:solidFill>
                  <a:srgbClr val="000099"/>
                </a:solidFill>
                <a:latin typeface="Georgia" pitchFamily="18" charset="0"/>
              </a:rPr>
              <a:t>=</a:t>
            </a:r>
            <a:r>
              <a:rPr lang="ru-RU" sz="3200" b="1" dirty="0" smtClean="0">
                <a:solidFill>
                  <a:srgbClr val="000099"/>
                </a:solidFill>
                <a:latin typeface="Georgia"/>
              </a:rPr>
              <a:t> ± 5</a:t>
            </a:r>
            <a:endParaRPr lang="ru-RU" sz="3200" b="1" dirty="0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64" name="Полилиния 63"/>
          <p:cNvSpPr/>
          <p:nvPr/>
        </p:nvSpPr>
        <p:spPr>
          <a:xfrm>
            <a:off x="5113706" y="3029221"/>
            <a:ext cx="229684" cy="0"/>
          </a:xfrm>
          <a:custGeom>
            <a:avLst/>
            <a:gdLst>
              <a:gd name="connsiteX0" fmla="*/ 0 w 229684"/>
              <a:gd name="connsiteY0" fmla="*/ 0 h 0"/>
              <a:gd name="connsiteX1" fmla="*/ 229684 w 229684"/>
              <a:gd name="connsiteY1" fmla="*/ 0 h 0"/>
              <a:gd name="connsiteX2" fmla="*/ 229684 w 229684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684">
                <a:moveTo>
                  <a:pt x="0" y="0"/>
                </a:moveTo>
                <a:lnTo>
                  <a:pt x="229684" y="0"/>
                </a:lnTo>
                <a:lnTo>
                  <a:pt x="229684" y="0"/>
                </a:lnTo>
              </a:path>
            </a:pathLst>
          </a:cu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олилиния 64"/>
          <p:cNvSpPr/>
          <p:nvPr/>
        </p:nvSpPr>
        <p:spPr>
          <a:xfrm>
            <a:off x="6643702" y="3000372"/>
            <a:ext cx="229684" cy="0"/>
          </a:xfrm>
          <a:custGeom>
            <a:avLst/>
            <a:gdLst>
              <a:gd name="connsiteX0" fmla="*/ 0 w 229684"/>
              <a:gd name="connsiteY0" fmla="*/ 0 h 0"/>
              <a:gd name="connsiteX1" fmla="*/ 229684 w 229684"/>
              <a:gd name="connsiteY1" fmla="*/ 0 h 0"/>
              <a:gd name="connsiteX2" fmla="*/ 229684 w 229684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684">
                <a:moveTo>
                  <a:pt x="0" y="0"/>
                </a:moveTo>
                <a:lnTo>
                  <a:pt x="229684" y="0"/>
                </a:lnTo>
                <a:lnTo>
                  <a:pt x="229684" y="0"/>
                </a:lnTo>
              </a:path>
            </a:pathLst>
          </a:cu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500034" y="214290"/>
            <a:ext cx="6664254" cy="714380"/>
          </a:xfrm>
          <a:prstGeom prst="roundRect">
            <a:avLst/>
          </a:prstGeom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rgbClr val="000099"/>
                </a:solidFill>
                <a:latin typeface="Georgia" pitchFamily="18" charset="0"/>
              </a:rPr>
              <a:t>Рассмотрим уравнение   </a:t>
            </a:r>
            <a:r>
              <a:rPr lang="en-US" sz="4800" b="1" i="1" dirty="0" smtClean="0">
                <a:solidFill>
                  <a:srgbClr val="C00000"/>
                </a:solidFill>
                <a:latin typeface="Georgia" pitchFamily="18" charset="0"/>
              </a:rPr>
              <a:t>x²=</a:t>
            </a:r>
            <a:r>
              <a:rPr lang="ru-RU" sz="4800" b="1" i="1" dirty="0" smtClean="0">
                <a:solidFill>
                  <a:srgbClr val="C00000"/>
                </a:solidFill>
                <a:latin typeface="Georgia" pitchFamily="18" charset="0"/>
              </a:rPr>
              <a:t>а</a:t>
            </a:r>
            <a:endParaRPr lang="ru-RU" sz="3200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82" grpId="0"/>
      <p:bldP spid="75" grpId="0" animBg="1"/>
      <p:bldP spid="74" grpId="0" animBg="1"/>
      <p:bldP spid="56" grpId="0" animBg="1"/>
      <p:bldP spid="57" grpId="0" animBg="1"/>
      <p:bldP spid="58" grpId="0" animBg="1"/>
      <p:bldP spid="59" grpId="0" animBg="1"/>
      <p:bldP spid="64" grpId="0" animBg="1"/>
      <p:bldP spid="6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Прямоугольник 78"/>
          <p:cNvSpPr/>
          <p:nvPr/>
        </p:nvSpPr>
        <p:spPr>
          <a:xfrm>
            <a:off x="251850" y="1143008"/>
            <a:ext cx="4572032" cy="5429288"/>
          </a:xfrm>
          <a:prstGeom prst="rect">
            <a:avLst/>
          </a:prstGeom>
          <a:ln w="76200">
            <a:solidFill>
              <a:srgbClr val="7030A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Georgia" pitchFamily="18" charset="0"/>
            </a:endParaRPr>
          </a:p>
        </p:txBody>
      </p:sp>
      <p:grpSp>
        <p:nvGrpSpPr>
          <p:cNvPr id="2" name="Группа 48"/>
          <p:cNvGrpSpPr/>
          <p:nvPr/>
        </p:nvGrpSpPr>
        <p:grpSpPr>
          <a:xfrm>
            <a:off x="323288" y="1071570"/>
            <a:ext cx="4677340" cy="5572140"/>
            <a:chOff x="4368271" y="0"/>
            <a:chExt cx="5553957" cy="7391682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4368271" y="251989"/>
              <a:ext cx="5376333" cy="7055697"/>
              <a:chOff x="2496" y="144"/>
              <a:chExt cx="3072" cy="4032"/>
            </a:xfrm>
          </p:grpSpPr>
          <p:sp>
            <p:nvSpPr>
              <p:cNvPr id="10" name="Line 3"/>
              <p:cNvSpPr>
                <a:spLocks noChangeShapeType="1"/>
              </p:cNvSpPr>
              <p:nvPr/>
            </p:nvSpPr>
            <p:spPr bwMode="auto">
              <a:xfrm>
                <a:off x="556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1" name="Line 4"/>
              <p:cNvSpPr>
                <a:spLocks noChangeShapeType="1"/>
              </p:cNvSpPr>
              <p:nvPr/>
            </p:nvSpPr>
            <p:spPr bwMode="auto">
              <a:xfrm>
                <a:off x="2496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2" name="Line 5"/>
              <p:cNvSpPr>
                <a:spLocks noChangeShapeType="1"/>
              </p:cNvSpPr>
              <p:nvPr/>
            </p:nvSpPr>
            <p:spPr bwMode="auto">
              <a:xfrm>
                <a:off x="275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" name="Line 6"/>
              <p:cNvSpPr>
                <a:spLocks noChangeShapeType="1"/>
              </p:cNvSpPr>
              <p:nvPr/>
            </p:nvSpPr>
            <p:spPr bwMode="auto">
              <a:xfrm>
                <a:off x="300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" name="Line 7"/>
              <p:cNvSpPr>
                <a:spLocks noChangeShapeType="1"/>
              </p:cNvSpPr>
              <p:nvPr/>
            </p:nvSpPr>
            <p:spPr bwMode="auto">
              <a:xfrm>
                <a:off x="3264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5" name="Line 8"/>
              <p:cNvSpPr>
                <a:spLocks noChangeShapeType="1"/>
              </p:cNvSpPr>
              <p:nvPr/>
            </p:nvSpPr>
            <p:spPr bwMode="auto">
              <a:xfrm>
                <a:off x="3520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6" name="Line 9"/>
              <p:cNvSpPr>
                <a:spLocks noChangeShapeType="1"/>
              </p:cNvSpPr>
              <p:nvPr/>
            </p:nvSpPr>
            <p:spPr bwMode="auto">
              <a:xfrm>
                <a:off x="3776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7" name="Line 10"/>
              <p:cNvSpPr>
                <a:spLocks noChangeShapeType="1"/>
              </p:cNvSpPr>
              <p:nvPr/>
            </p:nvSpPr>
            <p:spPr bwMode="auto">
              <a:xfrm>
                <a:off x="403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8" name="Line 11"/>
              <p:cNvSpPr>
                <a:spLocks noChangeShapeType="1"/>
              </p:cNvSpPr>
              <p:nvPr/>
            </p:nvSpPr>
            <p:spPr bwMode="auto">
              <a:xfrm>
                <a:off x="428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9" name="Line 12"/>
              <p:cNvSpPr>
                <a:spLocks noChangeShapeType="1"/>
              </p:cNvSpPr>
              <p:nvPr/>
            </p:nvSpPr>
            <p:spPr bwMode="auto">
              <a:xfrm>
                <a:off x="4544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0" name="Line 13"/>
              <p:cNvSpPr>
                <a:spLocks noChangeShapeType="1"/>
              </p:cNvSpPr>
              <p:nvPr/>
            </p:nvSpPr>
            <p:spPr bwMode="auto">
              <a:xfrm>
                <a:off x="4800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" name="Line 14"/>
              <p:cNvSpPr>
                <a:spLocks noChangeShapeType="1"/>
              </p:cNvSpPr>
              <p:nvPr/>
            </p:nvSpPr>
            <p:spPr bwMode="auto">
              <a:xfrm>
                <a:off x="5056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2" name="Line 15"/>
              <p:cNvSpPr>
                <a:spLocks noChangeShapeType="1"/>
              </p:cNvSpPr>
              <p:nvPr/>
            </p:nvSpPr>
            <p:spPr bwMode="auto">
              <a:xfrm>
                <a:off x="531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grpSp>
            <p:nvGrpSpPr>
              <p:cNvPr id="4" name="Group 16"/>
              <p:cNvGrpSpPr>
                <a:grpSpLocks/>
              </p:cNvGrpSpPr>
              <p:nvPr/>
            </p:nvGrpSpPr>
            <p:grpSpPr bwMode="auto">
              <a:xfrm>
                <a:off x="2496" y="144"/>
                <a:ext cx="3072" cy="4032"/>
                <a:chOff x="192" y="144"/>
                <a:chExt cx="5376" cy="4032"/>
              </a:xfrm>
            </p:grpSpPr>
            <p:sp>
              <p:nvSpPr>
                <p:cNvPr id="24" name="Line 17"/>
                <p:cNvSpPr>
                  <a:spLocks noChangeShapeType="1"/>
                </p:cNvSpPr>
                <p:nvPr/>
              </p:nvSpPr>
              <p:spPr bwMode="auto">
                <a:xfrm>
                  <a:off x="192" y="144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5" name="Line 18"/>
                <p:cNvSpPr>
                  <a:spLocks noChangeShapeType="1"/>
                </p:cNvSpPr>
                <p:nvPr/>
              </p:nvSpPr>
              <p:spPr bwMode="auto">
                <a:xfrm>
                  <a:off x="192" y="4176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6" name="Line 19"/>
                <p:cNvSpPr>
                  <a:spLocks noChangeShapeType="1"/>
                </p:cNvSpPr>
                <p:nvPr/>
              </p:nvSpPr>
              <p:spPr bwMode="auto">
                <a:xfrm>
                  <a:off x="192" y="381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7" name="Line 20"/>
                <p:cNvSpPr>
                  <a:spLocks noChangeShapeType="1"/>
                </p:cNvSpPr>
                <p:nvPr/>
              </p:nvSpPr>
              <p:spPr bwMode="auto">
                <a:xfrm>
                  <a:off x="192" y="618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8" name="Line 21"/>
                <p:cNvSpPr>
                  <a:spLocks noChangeShapeType="1"/>
                </p:cNvSpPr>
                <p:nvPr/>
              </p:nvSpPr>
              <p:spPr bwMode="auto">
                <a:xfrm>
                  <a:off x="192" y="856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9" name="Line 22"/>
                <p:cNvSpPr>
                  <a:spLocks noChangeShapeType="1"/>
                </p:cNvSpPr>
                <p:nvPr/>
              </p:nvSpPr>
              <p:spPr bwMode="auto">
                <a:xfrm>
                  <a:off x="192" y="1093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0" name="Line 23"/>
                <p:cNvSpPr>
                  <a:spLocks noChangeShapeType="1"/>
                </p:cNvSpPr>
                <p:nvPr/>
              </p:nvSpPr>
              <p:spPr bwMode="auto">
                <a:xfrm>
                  <a:off x="192" y="1330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1" name="Line 24"/>
                <p:cNvSpPr>
                  <a:spLocks noChangeShapeType="1"/>
                </p:cNvSpPr>
                <p:nvPr/>
              </p:nvSpPr>
              <p:spPr bwMode="auto">
                <a:xfrm>
                  <a:off x="192" y="1567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2" name="Line 25"/>
                <p:cNvSpPr>
                  <a:spLocks noChangeShapeType="1"/>
                </p:cNvSpPr>
                <p:nvPr/>
              </p:nvSpPr>
              <p:spPr bwMode="auto">
                <a:xfrm>
                  <a:off x="192" y="1804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3" name="Line 26"/>
                <p:cNvSpPr>
                  <a:spLocks noChangeShapeType="1"/>
                </p:cNvSpPr>
                <p:nvPr/>
              </p:nvSpPr>
              <p:spPr bwMode="auto">
                <a:xfrm>
                  <a:off x="192" y="2041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4" name="Line 27"/>
                <p:cNvSpPr>
                  <a:spLocks noChangeShapeType="1"/>
                </p:cNvSpPr>
                <p:nvPr/>
              </p:nvSpPr>
              <p:spPr bwMode="auto">
                <a:xfrm>
                  <a:off x="192" y="2279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5" name="Line 28"/>
                <p:cNvSpPr>
                  <a:spLocks noChangeShapeType="1"/>
                </p:cNvSpPr>
                <p:nvPr/>
              </p:nvSpPr>
              <p:spPr bwMode="auto">
                <a:xfrm>
                  <a:off x="192" y="2516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6" name="Line 29"/>
                <p:cNvSpPr>
                  <a:spLocks noChangeShapeType="1"/>
                </p:cNvSpPr>
                <p:nvPr/>
              </p:nvSpPr>
              <p:spPr bwMode="auto">
                <a:xfrm>
                  <a:off x="192" y="2753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7" name="Line 30"/>
                <p:cNvSpPr>
                  <a:spLocks noChangeShapeType="1"/>
                </p:cNvSpPr>
                <p:nvPr/>
              </p:nvSpPr>
              <p:spPr bwMode="auto">
                <a:xfrm>
                  <a:off x="192" y="2990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8" name="Line 31"/>
                <p:cNvSpPr>
                  <a:spLocks noChangeShapeType="1"/>
                </p:cNvSpPr>
                <p:nvPr/>
              </p:nvSpPr>
              <p:spPr bwMode="auto">
                <a:xfrm>
                  <a:off x="192" y="3227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9" name="Line 32"/>
                <p:cNvSpPr>
                  <a:spLocks noChangeShapeType="1"/>
                </p:cNvSpPr>
                <p:nvPr/>
              </p:nvSpPr>
              <p:spPr bwMode="auto">
                <a:xfrm>
                  <a:off x="192" y="3464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0" name="Line 33"/>
                <p:cNvSpPr>
                  <a:spLocks noChangeShapeType="1"/>
                </p:cNvSpPr>
                <p:nvPr/>
              </p:nvSpPr>
              <p:spPr bwMode="auto">
                <a:xfrm>
                  <a:off x="192" y="3702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1" name="Line 34"/>
                <p:cNvSpPr>
                  <a:spLocks noChangeShapeType="1"/>
                </p:cNvSpPr>
                <p:nvPr/>
              </p:nvSpPr>
              <p:spPr bwMode="auto">
                <a:xfrm>
                  <a:off x="192" y="3939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65000"/>
                    </a:schemeClr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</p:grp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5726355" y="251989"/>
              <a:ext cx="2674166" cy="37255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8" y="1184"/>
                </a:cxn>
                <a:cxn ang="0">
                  <a:pos x="505" y="1898"/>
                </a:cxn>
                <a:cxn ang="0">
                  <a:pos x="757" y="2129"/>
                </a:cxn>
                <a:cxn ang="0">
                  <a:pos x="1015" y="1899"/>
                </a:cxn>
                <a:cxn ang="0">
                  <a:pos x="1276" y="1185"/>
                </a:cxn>
                <a:cxn ang="0">
                  <a:pos x="1528" y="0"/>
                </a:cxn>
              </a:cxnLst>
              <a:rect l="0" t="0" r="r" b="b"/>
              <a:pathLst>
                <a:path w="1528" h="2129">
                  <a:moveTo>
                    <a:pt x="0" y="0"/>
                  </a:moveTo>
                  <a:cubicBezTo>
                    <a:pt x="41" y="197"/>
                    <a:pt x="164" y="868"/>
                    <a:pt x="248" y="1184"/>
                  </a:cubicBezTo>
                  <a:cubicBezTo>
                    <a:pt x="332" y="1500"/>
                    <a:pt x="420" y="1740"/>
                    <a:pt x="505" y="1898"/>
                  </a:cubicBezTo>
                  <a:cubicBezTo>
                    <a:pt x="590" y="2056"/>
                    <a:pt x="672" y="2129"/>
                    <a:pt x="757" y="2129"/>
                  </a:cubicBezTo>
                  <a:cubicBezTo>
                    <a:pt x="842" y="2129"/>
                    <a:pt x="928" y="2056"/>
                    <a:pt x="1015" y="1899"/>
                  </a:cubicBezTo>
                  <a:cubicBezTo>
                    <a:pt x="1102" y="1742"/>
                    <a:pt x="1191" y="1501"/>
                    <a:pt x="1276" y="1185"/>
                  </a:cubicBezTo>
                  <a:cubicBezTo>
                    <a:pt x="1361" y="869"/>
                    <a:pt x="1476" y="247"/>
                    <a:pt x="1528" y="0"/>
                  </a:cubicBezTo>
                </a:path>
              </a:pathLst>
            </a:custGeom>
            <a:noFill/>
            <a:ln w="76200" cmpd="sng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 lIns="100794" tIns="50397" rIns="100794" bIns="50397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43" name="Freeform 35"/>
            <p:cNvSpPr>
              <a:spLocks/>
            </p:cNvSpPr>
            <p:nvPr/>
          </p:nvSpPr>
          <p:spPr bwMode="auto">
            <a:xfrm>
              <a:off x="4438275" y="3975829"/>
              <a:ext cx="5236325" cy="13999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2992" y="0"/>
                </a:cxn>
              </a:cxnLst>
              <a:rect l="0" t="0" r="r" b="b"/>
              <a:pathLst>
                <a:path w="2992" h="8">
                  <a:moveTo>
                    <a:pt x="0" y="8"/>
                  </a:moveTo>
                  <a:lnTo>
                    <a:pt x="2992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 lIns="100794" tIns="50397" rIns="100794" bIns="50397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44" name="Freeform 36"/>
            <p:cNvSpPr>
              <a:spLocks/>
            </p:cNvSpPr>
            <p:nvPr/>
          </p:nvSpPr>
          <p:spPr bwMode="auto">
            <a:xfrm>
              <a:off x="7056437" y="111995"/>
              <a:ext cx="1751" cy="7279687"/>
            </a:xfrm>
            <a:custGeom>
              <a:avLst/>
              <a:gdLst/>
              <a:ahLst/>
              <a:cxnLst>
                <a:cxn ang="0">
                  <a:pos x="0" y="4160"/>
                </a:cxn>
                <a:cxn ang="0">
                  <a:pos x="0" y="0"/>
                </a:cxn>
              </a:cxnLst>
              <a:rect l="0" t="0" r="r" b="b"/>
              <a:pathLst>
                <a:path w="1" h="4160">
                  <a:moveTo>
                    <a:pt x="0" y="4160"/>
                  </a:move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 lIns="100794" tIns="50397" rIns="100794" bIns="50397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45" name="Text Box 37"/>
            <p:cNvSpPr txBox="1">
              <a:spLocks noChangeArrowheads="1"/>
            </p:cNvSpPr>
            <p:nvPr/>
          </p:nvSpPr>
          <p:spPr bwMode="auto">
            <a:xfrm>
              <a:off x="6750168" y="3947830"/>
              <a:ext cx="519608" cy="665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794" tIns="50397" rIns="100794" bIns="50397">
              <a:spAutoFit/>
            </a:bodyPr>
            <a:lstStyle/>
            <a:p>
              <a:r>
                <a:rPr lang="ru-RU" sz="2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0</a:t>
              </a:r>
            </a:p>
          </p:txBody>
        </p:sp>
        <p:sp>
          <p:nvSpPr>
            <p:cNvPr id="46" name="Text Box 38"/>
            <p:cNvSpPr txBox="1">
              <a:spLocks noChangeArrowheads="1"/>
            </p:cNvSpPr>
            <p:nvPr/>
          </p:nvSpPr>
          <p:spPr bwMode="auto">
            <a:xfrm>
              <a:off x="9324578" y="3744840"/>
              <a:ext cx="597650" cy="95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794" tIns="50397" rIns="100794" bIns="50397">
              <a:spAutoFit/>
            </a:bodyPr>
            <a:lstStyle/>
            <a:p>
              <a:r>
                <a:rPr lang="en-US" sz="4000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x</a:t>
              </a:r>
              <a:endParaRPr lang="ru-RU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  <p:sp>
          <p:nvSpPr>
            <p:cNvPr id="47" name="Text Box 39"/>
            <p:cNvSpPr txBox="1">
              <a:spLocks noChangeArrowheads="1"/>
            </p:cNvSpPr>
            <p:nvPr/>
          </p:nvSpPr>
          <p:spPr bwMode="auto">
            <a:xfrm>
              <a:off x="6636411" y="0"/>
              <a:ext cx="649041" cy="95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794" tIns="50397" rIns="100794" bIns="50397">
              <a:spAutoFit/>
            </a:bodyPr>
            <a:lstStyle/>
            <a:p>
              <a:r>
                <a:rPr lang="en-US" sz="4000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y</a:t>
              </a:r>
              <a:endParaRPr lang="ru-RU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  <p:sp>
          <p:nvSpPr>
            <p:cNvPr id="48" name="Text Box 40"/>
            <p:cNvSpPr txBox="1">
              <a:spLocks noChangeArrowheads="1"/>
            </p:cNvSpPr>
            <p:nvPr/>
          </p:nvSpPr>
          <p:spPr bwMode="auto">
            <a:xfrm>
              <a:off x="7308454" y="3947830"/>
              <a:ext cx="435857" cy="665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794" tIns="50397" rIns="100794" bIns="50397">
              <a:spAutoFit/>
            </a:bodyPr>
            <a:lstStyle/>
            <a:p>
              <a:r>
                <a:rPr lang="en-US" sz="2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1</a:t>
              </a:r>
              <a:endParaRPr lang="ru-RU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  <p:sp>
          <p:nvSpPr>
            <p:cNvPr id="62" name="Text Box 40"/>
            <p:cNvSpPr txBox="1">
              <a:spLocks noChangeArrowheads="1"/>
            </p:cNvSpPr>
            <p:nvPr/>
          </p:nvSpPr>
          <p:spPr bwMode="auto">
            <a:xfrm>
              <a:off x="6658593" y="2179608"/>
              <a:ext cx="498672" cy="665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794" tIns="50397" rIns="100794" bIns="50397">
              <a:spAutoFit/>
            </a:bodyPr>
            <a:lstStyle/>
            <a:p>
              <a:r>
                <a:rPr lang="en-US" sz="2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4</a:t>
              </a:r>
              <a:endParaRPr lang="ru-RU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  <p:sp>
          <p:nvSpPr>
            <p:cNvPr id="63" name="Text Box 40"/>
            <p:cNvSpPr txBox="1">
              <a:spLocks noChangeArrowheads="1"/>
            </p:cNvSpPr>
            <p:nvPr/>
          </p:nvSpPr>
          <p:spPr bwMode="auto">
            <a:xfrm>
              <a:off x="6573767" y="758124"/>
              <a:ext cx="462505" cy="665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0794" tIns="50397" rIns="100794" bIns="50397">
              <a:spAutoFit/>
            </a:bodyPr>
            <a:lstStyle/>
            <a:p>
              <a:r>
                <a:rPr lang="en-US" sz="2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7</a:t>
              </a:r>
              <a:endParaRPr lang="ru-RU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5796136" y="476672"/>
            <a:ext cx="2092792" cy="707886"/>
          </a:xfrm>
          <a:prstGeom prst="rect">
            <a:avLst/>
          </a:prstGeom>
          <a:ln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Georgia" pitchFamily="18" charset="0"/>
              </a:rPr>
              <a:t>x²=4</a:t>
            </a:r>
            <a:endParaRPr lang="ru-RU" sz="4000" b="1" dirty="0">
              <a:latin typeface="Georgia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214942" y="1340768"/>
            <a:ext cx="35719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Georgia" pitchFamily="18" charset="0"/>
              </a:rPr>
              <a:t>x</a:t>
            </a:r>
            <a:r>
              <a:rPr lang="en-US" b="1" dirty="0" smtClean="0">
                <a:latin typeface="Georgia" pitchFamily="18" charset="0"/>
              </a:rPr>
              <a:t>1</a:t>
            </a:r>
            <a:r>
              <a:rPr lang="en-US" sz="3200" b="1" dirty="0" smtClean="0">
                <a:latin typeface="Georgia" pitchFamily="18" charset="0"/>
              </a:rPr>
              <a:t>=</a:t>
            </a:r>
            <a:r>
              <a:rPr lang="ru-RU" sz="3200" b="1" dirty="0" smtClean="0">
                <a:latin typeface="Georgia" pitchFamily="18" charset="0"/>
              </a:rPr>
              <a:t> -</a:t>
            </a:r>
            <a:r>
              <a:rPr lang="ru-RU" sz="3200" b="1" dirty="0" smtClean="0">
                <a:latin typeface="Georgia" pitchFamily="18" charset="0"/>
                <a:sym typeface="Symbol"/>
              </a:rPr>
              <a:t>4 = - </a:t>
            </a:r>
            <a:r>
              <a:rPr lang="en-US" sz="3200" b="1" dirty="0" smtClean="0">
                <a:latin typeface="Georgia" pitchFamily="18" charset="0"/>
              </a:rPr>
              <a:t>2 </a:t>
            </a:r>
            <a:r>
              <a:rPr lang="ru-RU" sz="3200" b="1" dirty="0" smtClean="0">
                <a:latin typeface="Georgia" pitchFamily="18" charset="0"/>
              </a:rPr>
              <a:t> </a:t>
            </a:r>
            <a:r>
              <a:rPr lang="en-US" sz="3200" b="1" dirty="0" smtClean="0">
                <a:latin typeface="Georgia" pitchFamily="18" charset="0"/>
              </a:rPr>
              <a:t>x</a:t>
            </a:r>
            <a:r>
              <a:rPr lang="en-US" sz="1600" b="1" dirty="0" smtClean="0">
                <a:latin typeface="Georgia" pitchFamily="18" charset="0"/>
              </a:rPr>
              <a:t>2</a:t>
            </a:r>
            <a:r>
              <a:rPr lang="en-US" sz="3200" b="1" dirty="0" smtClean="0">
                <a:latin typeface="Georgia" pitchFamily="18" charset="0"/>
              </a:rPr>
              <a:t>=</a:t>
            </a:r>
            <a:r>
              <a:rPr lang="en-US" sz="3200" b="1" dirty="0" smtClean="0">
                <a:latin typeface="Georgia" pitchFamily="18" charset="0"/>
                <a:sym typeface="Symbol"/>
              </a:rPr>
              <a:t></a:t>
            </a:r>
            <a:r>
              <a:rPr lang="ru-RU" sz="3200" b="1" dirty="0" smtClean="0">
                <a:latin typeface="Georgia" pitchFamily="18" charset="0"/>
                <a:sym typeface="Symbol"/>
              </a:rPr>
              <a:t>4 = </a:t>
            </a:r>
            <a:r>
              <a:rPr lang="en-US" sz="3200" b="1" dirty="0" smtClean="0">
                <a:latin typeface="Georgia" pitchFamily="18" charset="0"/>
              </a:rPr>
              <a:t>2</a:t>
            </a:r>
            <a:endParaRPr lang="ru-RU" sz="3200" b="1" dirty="0">
              <a:latin typeface="Georgia" pitchFamily="18" charset="0"/>
            </a:endParaRPr>
          </a:p>
        </p:txBody>
      </p:sp>
      <p:cxnSp>
        <p:nvCxnSpPr>
          <p:cNvPr id="58" name="Прямая со стрелкой 57"/>
          <p:cNvCxnSpPr/>
          <p:nvPr/>
        </p:nvCxnSpPr>
        <p:spPr>
          <a:xfrm rot="5400000">
            <a:off x="1216263" y="3464743"/>
            <a:ext cx="121444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rot="5400000">
            <a:off x="2717255" y="3463949"/>
            <a:ext cx="121444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 Box 40"/>
          <p:cNvSpPr txBox="1">
            <a:spLocks noChangeArrowheads="1"/>
          </p:cNvSpPr>
          <p:nvPr/>
        </p:nvSpPr>
        <p:spPr bwMode="auto">
          <a:xfrm>
            <a:off x="3180808" y="4071966"/>
            <a:ext cx="411947" cy="50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0794" tIns="50397" rIns="100794" bIns="50397">
            <a:spAutoFit/>
          </a:bodyPr>
          <a:lstStyle/>
          <a:p>
            <a:r>
              <a:rPr lang="en-US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</a:t>
            </a:r>
            <a:endParaRPr lang="ru-RU" sz="26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61" name="Text Box 40"/>
          <p:cNvSpPr txBox="1">
            <a:spLocks noChangeArrowheads="1"/>
          </p:cNvSpPr>
          <p:nvPr/>
        </p:nvSpPr>
        <p:spPr bwMode="auto">
          <a:xfrm>
            <a:off x="1680610" y="4071966"/>
            <a:ext cx="538585" cy="50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0794" tIns="50397" rIns="100794" bIns="50397">
            <a:spAutoFit/>
          </a:bodyPr>
          <a:lstStyle/>
          <a:p>
            <a:r>
              <a:rPr lang="en-US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-2</a:t>
            </a:r>
            <a:endParaRPr lang="ru-RU" sz="26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V="1">
            <a:off x="537602" y="2826055"/>
            <a:ext cx="4313437" cy="3146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 rot="5400000">
            <a:off x="538396" y="2999602"/>
            <a:ext cx="214314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/>
          <p:nvPr/>
        </p:nvCxnSpPr>
        <p:spPr>
          <a:xfrm rot="5400000">
            <a:off x="2467222" y="2999602"/>
            <a:ext cx="214314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 Box 40"/>
          <p:cNvSpPr txBox="1">
            <a:spLocks noChangeArrowheads="1"/>
          </p:cNvSpPr>
          <p:nvPr/>
        </p:nvSpPr>
        <p:spPr bwMode="auto">
          <a:xfrm>
            <a:off x="1394858" y="4071966"/>
            <a:ext cx="503319" cy="50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0794" tIns="50397" rIns="100794" bIns="50397">
            <a:spAutoFit/>
          </a:bodyPr>
          <a:lstStyle/>
          <a:p>
            <a:r>
              <a:rPr lang="en-US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x</a:t>
            </a:r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</a:t>
            </a:r>
            <a:endParaRPr lang="ru-RU" sz="1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82" name="Text Box 40"/>
          <p:cNvSpPr txBox="1">
            <a:spLocks noChangeArrowheads="1"/>
          </p:cNvSpPr>
          <p:nvPr/>
        </p:nvSpPr>
        <p:spPr bwMode="auto">
          <a:xfrm>
            <a:off x="3395122" y="4071966"/>
            <a:ext cx="527363" cy="50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0794" tIns="50397" rIns="100794" bIns="50397">
            <a:spAutoFit/>
          </a:bodyPr>
          <a:lstStyle/>
          <a:p>
            <a:r>
              <a:rPr lang="en-US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x</a:t>
            </a:r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</a:t>
            </a:r>
            <a:endParaRPr lang="ru-RU" sz="1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75" name="AutoShape 47"/>
          <p:cNvSpPr>
            <a:spLocks noChangeArrowheads="1"/>
          </p:cNvSpPr>
          <p:nvPr/>
        </p:nvSpPr>
        <p:spPr bwMode="auto">
          <a:xfrm>
            <a:off x="1521350" y="1785926"/>
            <a:ext cx="230698" cy="214314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100794" tIns="50397" rIns="100794" bIns="50397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74" name="AutoShape 47"/>
          <p:cNvSpPr>
            <a:spLocks noChangeArrowheads="1"/>
          </p:cNvSpPr>
          <p:nvPr/>
        </p:nvSpPr>
        <p:spPr bwMode="auto">
          <a:xfrm>
            <a:off x="3466560" y="1785926"/>
            <a:ext cx="214314" cy="214314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100794" tIns="50397" rIns="100794" bIns="50397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68" name="AutoShape 47"/>
          <p:cNvSpPr>
            <a:spLocks noChangeArrowheads="1"/>
          </p:cNvSpPr>
          <p:nvPr/>
        </p:nvSpPr>
        <p:spPr bwMode="auto">
          <a:xfrm>
            <a:off x="1680610" y="2714644"/>
            <a:ext cx="230698" cy="21429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100794" tIns="50397" rIns="100794" bIns="50397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67" name="AutoShape 47"/>
          <p:cNvSpPr>
            <a:spLocks noChangeArrowheads="1"/>
          </p:cNvSpPr>
          <p:nvPr/>
        </p:nvSpPr>
        <p:spPr bwMode="auto">
          <a:xfrm>
            <a:off x="3180808" y="2714644"/>
            <a:ext cx="230698" cy="21429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100794" tIns="50397" rIns="100794" bIns="50397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73" name="Полилиния 72"/>
          <p:cNvSpPr/>
          <p:nvPr/>
        </p:nvSpPr>
        <p:spPr>
          <a:xfrm>
            <a:off x="6407916" y="1422501"/>
            <a:ext cx="359356" cy="3558"/>
          </a:xfrm>
          <a:custGeom>
            <a:avLst/>
            <a:gdLst>
              <a:gd name="connsiteX0" fmla="*/ 0 w 359356"/>
              <a:gd name="connsiteY0" fmla="*/ 0 h 3558"/>
              <a:gd name="connsiteX1" fmla="*/ 359356 w 359356"/>
              <a:gd name="connsiteY1" fmla="*/ 3558 h 3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59356" h="3558">
                <a:moveTo>
                  <a:pt x="0" y="0"/>
                </a:moveTo>
                <a:lnTo>
                  <a:pt x="359356" y="3558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олилиния 75"/>
          <p:cNvSpPr/>
          <p:nvPr/>
        </p:nvSpPr>
        <p:spPr>
          <a:xfrm>
            <a:off x="6143636" y="1912272"/>
            <a:ext cx="359356" cy="3558"/>
          </a:xfrm>
          <a:custGeom>
            <a:avLst/>
            <a:gdLst>
              <a:gd name="connsiteX0" fmla="*/ 0 w 359356"/>
              <a:gd name="connsiteY0" fmla="*/ 0 h 3558"/>
              <a:gd name="connsiteX1" fmla="*/ 359356 w 359356"/>
              <a:gd name="connsiteY1" fmla="*/ 3558 h 3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59356" h="3558">
                <a:moveTo>
                  <a:pt x="0" y="0"/>
                </a:moveTo>
                <a:lnTo>
                  <a:pt x="359356" y="3558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TextBox 84"/>
          <p:cNvSpPr txBox="1"/>
          <p:nvPr/>
        </p:nvSpPr>
        <p:spPr>
          <a:xfrm>
            <a:off x="5935592" y="3573016"/>
            <a:ext cx="2020784" cy="707886"/>
          </a:xfrm>
          <a:prstGeom prst="rect">
            <a:avLst/>
          </a:prstGeom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Georgia" pitchFamily="18" charset="0"/>
              </a:rPr>
              <a:t>x²=</a:t>
            </a:r>
            <a:r>
              <a:rPr lang="ru-RU" sz="4000" b="1" dirty="0" smtClean="0">
                <a:latin typeface="Georgia" pitchFamily="18" charset="0"/>
              </a:rPr>
              <a:t>7</a:t>
            </a:r>
            <a:endParaRPr lang="ru-RU" sz="4000" b="1" dirty="0">
              <a:latin typeface="Georgia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320580" y="4365104"/>
            <a:ext cx="25637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Georgia" pitchFamily="18" charset="0"/>
              </a:rPr>
              <a:t>x</a:t>
            </a:r>
            <a:r>
              <a:rPr lang="en-US" b="1" dirty="0" smtClean="0">
                <a:latin typeface="Georgia" pitchFamily="18" charset="0"/>
              </a:rPr>
              <a:t>1</a:t>
            </a:r>
            <a:r>
              <a:rPr lang="en-US" sz="3200" b="1" dirty="0" smtClean="0">
                <a:latin typeface="Georgia" pitchFamily="18" charset="0"/>
              </a:rPr>
              <a:t>=</a:t>
            </a:r>
            <a:r>
              <a:rPr lang="ru-RU" sz="3200" b="1" dirty="0" smtClean="0">
                <a:latin typeface="Georgia" pitchFamily="18" charset="0"/>
              </a:rPr>
              <a:t> -</a:t>
            </a:r>
            <a:r>
              <a:rPr lang="ru-RU" sz="3200" b="1" dirty="0" smtClean="0">
                <a:latin typeface="Georgia" pitchFamily="18" charset="0"/>
                <a:sym typeface="Symbol"/>
              </a:rPr>
              <a:t>7           </a:t>
            </a:r>
            <a:r>
              <a:rPr lang="en-US" sz="3200" b="1" dirty="0" smtClean="0">
                <a:latin typeface="Georgia" pitchFamily="18" charset="0"/>
              </a:rPr>
              <a:t> </a:t>
            </a:r>
            <a:r>
              <a:rPr lang="ru-RU" sz="3200" b="1" dirty="0" smtClean="0">
                <a:latin typeface="Georgia" pitchFamily="18" charset="0"/>
              </a:rPr>
              <a:t> </a:t>
            </a:r>
            <a:r>
              <a:rPr lang="en-US" sz="3200" b="1" dirty="0" smtClean="0">
                <a:latin typeface="Georgia" pitchFamily="18" charset="0"/>
              </a:rPr>
              <a:t>x</a:t>
            </a:r>
            <a:r>
              <a:rPr lang="en-US" sz="1600" b="1" dirty="0" smtClean="0">
                <a:latin typeface="Georgia" pitchFamily="18" charset="0"/>
              </a:rPr>
              <a:t>2</a:t>
            </a:r>
            <a:r>
              <a:rPr lang="en-US" sz="3200" b="1" dirty="0" smtClean="0">
                <a:latin typeface="Georgia" pitchFamily="18" charset="0"/>
              </a:rPr>
              <a:t>=</a:t>
            </a:r>
            <a:r>
              <a:rPr lang="en-US" sz="3200" b="1" dirty="0" smtClean="0">
                <a:latin typeface="Georgia" pitchFamily="18" charset="0"/>
                <a:sym typeface="Symbol"/>
              </a:rPr>
              <a:t></a:t>
            </a:r>
            <a:r>
              <a:rPr lang="ru-RU" sz="3200" b="1" dirty="0" smtClean="0">
                <a:latin typeface="Georgia" pitchFamily="18" charset="0"/>
                <a:sym typeface="Symbol"/>
              </a:rPr>
              <a:t>7</a:t>
            </a:r>
            <a:endParaRPr lang="ru-RU" sz="3200" b="1" dirty="0">
              <a:latin typeface="Georgia" pitchFamily="18" charset="0"/>
            </a:endParaRPr>
          </a:p>
        </p:txBody>
      </p:sp>
      <p:sp>
        <p:nvSpPr>
          <p:cNvPr id="87" name="Полилиния 86"/>
          <p:cNvSpPr/>
          <p:nvPr/>
        </p:nvSpPr>
        <p:spPr>
          <a:xfrm>
            <a:off x="6513554" y="4446837"/>
            <a:ext cx="257933" cy="3558"/>
          </a:xfrm>
          <a:custGeom>
            <a:avLst/>
            <a:gdLst>
              <a:gd name="connsiteX0" fmla="*/ 0 w 359356"/>
              <a:gd name="connsiteY0" fmla="*/ 0 h 3558"/>
              <a:gd name="connsiteX1" fmla="*/ 359356 w 359356"/>
              <a:gd name="connsiteY1" fmla="*/ 3558 h 3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59356" h="3558">
                <a:moveTo>
                  <a:pt x="0" y="0"/>
                </a:moveTo>
                <a:lnTo>
                  <a:pt x="359356" y="3558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Полилиния 87"/>
          <p:cNvSpPr/>
          <p:nvPr/>
        </p:nvSpPr>
        <p:spPr>
          <a:xfrm>
            <a:off x="6249274" y="4936608"/>
            <a:ext cx="257933" cy="3558"/>
          </a:xfrm>
          <a:custGeom>
            <a:avLst/>
            <a:gdLst>
              <a:gd name="connsiteX0" fmla="*/ 0 w 359356"/>
              <a:gd name="connsiteY0" fmla="*/ 0 h 3558"/>
              <a:gd name="connsiteX1" fmla="*/ 359356 w 359356"/>
              <a:gd name="connsiteY1" fmla="*/ 3558 h 3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59356" h="3558">
                <a:moveTo>
                  <a:pt x="0" y="0"/>
                </a:moveTo>
                <a:lnTo>
                  <a:pt x="359356" y="3558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TextBox 68"/>
          <p:cNvSpPr txBox="1"/>
          <p:nvPr/>
        </p:nvSpPr>
        <p:spPr>
          <a:xfrm>
            <a:off x="5000628" y="2492896"/>
            <a:ext cx="3571900" cy="707886"/>
          </a:xfrm>
          <a:prstGeom prst="rect">
            <a:avLst/>
          </a:prstGeom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0099"/>
                </a:solidFill>
                <a:latin typeface="Georgia" pitchFamily="18" charset="0"/>
              </a:rPr>
              <a:t>уравнение им. рациональные корни</a:t>
            </a:r>
            <a:endParaRPr lang="ru-RU" sz="2000" b="1" dirty="0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072066" y="5517232"/>
            <a:ext cx="3571900" cy="707886"/>
          </a:xfrm>
          <a:prstGeom prst="rect">
            <a:avLst/>
          </a:prstGeom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0099"/>
                </a:solidFill>
                <a:latin typeface="Georgia" pitchFamily="18" charset="0"/>
              </a:rPr>
              <a:t>уравнение им. иррациональные корни</a:t>
            </a:r>
            <a:endParaRPr lang="ru-RU" sz="2000" b="1" dirty="0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500034" y="214290"/>
            <a:ext cx="3783934" cy="714380"/>
          </a:xfrm>
          <a:prstGeom prst="roundRect">
            <a:avLst/>
          </a:prstGeom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rgbClr val="000099"/>
                </a:solidFill>
                <a:latin typeface="Georgia" pitchFamily="18" charset="0"/>
              </a:rPr>
              <a:t>Решим уравнение </a:t>
            </a:r>
            <a:endParaRPr lang="ru-RU" sz="3200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 tmFilter="0,0; .5, 1; 1, 1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85185E-6 L 0.00069 -0.13495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60" grpId="0"/>
      <p:bldP spid="61" grpId="0"/>
      <p:bldP spid="81" grpId="0"/>
      <p:bldP spid="82" grpId="0"/>
      <p:bldP spid="75" grpId="0" animBg="1"/>
      <p:bldP spid="74" grpId="0" animBg="1"/>
      <p:bldP spid="68" grpId="0" animBg="1"/>
      <p:bldP spid="68" grpId="1" animBg="1"/>
      <p:bldP spid="67" grpId="0" animBg="1"/>
      <p:bldP spid="67" grpId="1" animBg="1"/>
      <p:bldP spid="73" grpId="0" animBg="1"/>
      <p:bldP spid="76" grpId="0" animBg="1"/>
      <p:bldP spid="85" grpId="0" animBg="1"/>
      <p:bldP spid="86" grpId="0"/>
      <p:bldP spid="87" grpId="0" animBg="1"/>
      <p:bldP spid="88" grpId="0" animBg="1"/>
      <p:bldP spid="69" grpId="0" animBg="1"/>
      <p:bldP spid="71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267</Words>
  <Application>Microsoft Office PowerPoint</Application>
  <PresentationFormat>Экран (4:3)</PresentationFormat>
  <Paragraphs>84</Paragraphs>
  <Slides>8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Оформление по умолчанию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Малая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Алгебра 8 класс</dc:subject>
  <dc:creator>Малая Елена Васильевна</dc:creator>
  <cp:lastModifiedBy>Юлия</cp:lastModifiedBy>
  <cp:revision>29</cp:revision>
  <dcterms:created xsi:type="dcterms:W3CDTF">2012-08-12T16:04:58Z</dcterms:created>
  <dcterms:modified xsi:type="dcterms:W3CDTF">2018-11-11T13:06:09Z</dcterms:modified>
</cp:coreProperties>
</file>