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01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0099"/>
    <a:srgbClr val="FFFF66"/>
    <a:srgbClr val="8A7CC6"/>
    <a:srgbClr val="B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3.wmf"/><Relationship Id="rId7" Type="http://schemas.openxmlformats.org/officeDocument/2006/relationships/image" Target="../media/image30.wmf"/><Relationship Id="rId2" Type="http://schemas.openxmlformats.org/officeDocument/2006/relationships/image" Target="../media/image24.wmf"/><Relationship Id="rId1" Type="http://schemas.openxmlformats.org/officeDocument/2006/relationships/image" Target="../media/image25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3.wmf"/><Relationship Id="rId18" Type="http://schemas.openxmlformats.org/officeDocument/2006/relationships/image" Target="../media/image58.wmf"/><Relationship Id="rId3" Type="http://schemas.openxmlformats.org/officeDocument/2006/relationships/image" Target="../media/image43.wmf"/><Relationship Id="rId21" Type="http://schemas.openxmlformats.org/officeDocument/2006/relationships/image" Target="../media/image61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17" Type="http://schemas.openxmlformats.org/officeDocument/2006/relationships/image" Target="../media/image57.wmf"/><Relationship Id="rId2" Type="http://schemas.openxmlformats.org/officeDocument/2006/relationships/image" Target="../media/image42.wmf"/><Relationship Id="rId16" Type="http://schemas.openxmlformats.org/officeDocument/2006/relationships/image" Target="../media/image56.wmf"/><Relationship Id="rId20" Type="http://schemas.openxmlformats.org/officeDocument/2006/relationships/image" Target="../media/image60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11" Type="http://schemas.openxmlformats.org/officeDocument/2006/relationships/image" Target="../media/image51.wmf"/><Relationship Id="rId24" Type="http://schemas.openxmlformats.org/officeDocument/2006/relationships/image" Target="../media/image64.wmf"/><Relationship Id="rId5" Type="http://schemas.openxmlformats.org/officeDocument/2006/relationships/image" Target="../media/image45.wmf"/><Relationship Id="rId15" Type="http://schemas.openxmlformats.org/officeDocument/2006/relationships/image" Target="../media/image55.wmf"/><Relationship Id="rId23" Type="http://schemas.openxmlformats.org/officeDocument/2006/relationships/image" Target="../media/image63.wmf"/><Relationship Id="rId10" Type="http://schemas.openxmlformats.org/officeDocument/2006/relationships/image" Target="../media/image50.wmf"/><Relationship Id="rId19" Type="http://schemas.openxmlformats.org/officeDocument/2006/relationships/image" Target="../media/image59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Relationship Id="rId14" Type="http://schemas.openxmlformats.org/officeDocument/2006/relationships/image" Target="../media/image54.wmf"/><Relationship Id="rId22" Type="http://schemas.openxmlformats.org/officeDocument/2006/relationships/image" Target="../media/image6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6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FC8C8-9EC1-4BCE-90A5-E2998BC22BD1}" type="datetimeFigureOut">
              <a:rPr lang="ru-RU" smtClean="0"/>
              <a:pPr/>
              <a:t>05.11.2018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2FC0F-11A6-4B0E-8677-8596407704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928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880742E-8C28-48CA-8A2F-A7F42C44CCBA}" type="slidenum">
              <a:rPr lang="ru-RU" sz="1200" b="1" kern="1200">
                <a:solidFill>
                  <a:prstClr val="black"/>
                </a:solidFill>
                <a:latin typeface="Arno Pro Smbd SmText" pitchFamily="18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 sz="1200" b="1" kern="1200">
              <a:solidFill>
                <a:prstClr val="black"/>
              </a:solidFill>
              <a:latin typeface="Arno Pro Smbd SmText" pitchFamily="18" charset="0"/>
              <a:ea typeface="+mn-ea"/>
              <a:cs typeface="+mn-cs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14E000-29CB-4A54-A753-D70ADD485F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3.wmf"/><Relationship Id="rId9" Type="http://schemas.openxmlformats.org/officeDocument/2006/relationships/image" Target="../media/image26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27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39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wmf"/><Relationship Id="rId20" Type="http://schemas.openxmlformats.org/officeDocument/2006/relationships/image" Target="../media/image40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30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7.wmf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6.bin"/><Relationship Id="rId18" Type="http://schemas.openxmlformats.org/officeDocument/2006/relationships/image" Target="../media/image48.wmf"/><Relationship Id="rId26" Type="http://schemas.openxmlformats.org/officeDocument/2006/relationships/image" Target="../media/image52.wmf"/><Relationship Id="rId39" Type="http://schemas.openxmlformats.org/officeDocument/2006/relationships/oleObject" Target="../embeddings/oleObject49.bin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34" Type="http://schemas.openxmlformats.org/officeDocument/2006/relationships/image" Target="../media/image56.wmf"/><Relationship Id="rId42" Type="http://schemas.openxmlformats.org/officeDocument/2006/relationships/image" Target="../media/image60.wmf"/><Relationship Id="rId47" Type="http://schemas.openxmlformats.org/officeDocument/2006/relationships/oleObject" Target="../embeddings/oleObject53.bin"/><Relationship Id="rId50" Type="http://schemas.openxmlformats.org/officeDocument/2006/relationships/image" Target="../media/image64.wmf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33" Type="http://schemas.openxmlformats.org/officeDocument/2006/relationships/oleObject" Target="../embeddings/oleObject46.bin"/><Relationship Id="rId38" Type="http://schemas.openxmlformats.org/officeDocument/2006/relationships/image" Target="../media/image58.wmf"/><Relationship Id="rId46" Type="http://schemas.openxmlformats.org/officeDocument/2006/relationships/image" Target="../media/image6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7.wmf"/><Relationship Id="rId20" Type="http://schemas.openxmlformats.org/officeDocument/2006/relationships/image" Target="../media/image49.wmf"/><Relationship Id="rId29" Type="http://schemas.openxmlformats.org/officeDocument/2006/relationships/oleObject" Target="../embeddings/oleObject44.bin"/><Relationship Id="rId41" Type="http://schemas.openxmlformats.org/officeDocument/2006/relationships/oleObject" Target="../embeddings/oleObject50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51.wmf"/><Relationship Id="rId32" Type="http://schemas.openxmlformats.org/officeDocument/2006/relationships/image" Target="../media/image55.wmf"/><Relationship Id="rId37" Type="http://schemas.openxmlformats.org/officeDocument/2006/relationships/oleObject" Target="../embeddings/oleObject48.bin"/><Relationship Id="rId40" Type="http://schemas.openxmlformats.org/officeDocument/2006/relationships/image" Target="../media/image59.wmf"/><Relationship Id="rId45" Type="http://schemas.openxmlformats.org/officeDocument/2006/relationships/oleObject" Target="../embeddings/oleObject52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28" Type="http://schemas.openxmlformats.org/officeDocument/2006/relationships/image" Target="../media/image53.wmf"/><Relationship Id="rId36" Type="http://schemas.openxmlformats.org/officeDocument/2006/relationships/image" Target="../media/image57.wmf"/><Relationship Id="rId49" Type="http://schemas.openxmlformats.org/officeDocument/2006/relationships/oleObject" Target="../embeddings/oleObject54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39.bin"/><Relationship Id="rId31" Type="http://schemas.openxmlformats.org/officeDocument/2006/relationships/oleObject" Target="../embeddings/oleObject45.bin"/><Relationship Id="rId44" Type="http://schemas.openxmlformats.org/officeDocument/2006/relationships/image" Target="../media/image61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46.wmf"/><Relationship Id="rId22" Type="http://schemas.openxmlformats.org/officeDocument/2006/relationships/image" Target="../media/image50.wmf"/><Relationship Id="rId27" Type="http://schemas.openxmlformats.org/officeDocument/2006/relationships/oleObject" Target="../embeddings/oleObject43.bin"/><Relationship Id="rId30" Type="http://schemas.openxmlformats.org/officeDocument/2006/relationships/image" Target="../media/image54.wmf"/><Relationship Id="rId35" Type="http://schemas.openxmlformats.org/officeDocument/2006/relationships/oleObject" Target="../embeddings/oleObject47.bin"/><Relationship Id="rId43" Type="http://schemas.openxmlformats.org/officeDocument/2006/relationships/oleObject" Target="../embeddings/oleObject51.bin"/><Relationship Id="rId48" Type="http://schemas.openxmlformats.org/officeDocument/2006/relationships/image" Target="../media/image63.wmf"/><Relationship Id="rId8" Type="http://schemas.openxmlformats.org/officeDocument/2006/relationships/image" Target="../media/image4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6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68.gif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18.gi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8.bin"/><Relationship Id="rId5" Type="http://schemas.openxmlformats.org/officeDocument/2006/relationships/image" Target="../media/image18.gif"/><Relationship Id="rId4" Type="http://schemas.openxmlformats.org/officeDocument/2006/relationships/image" Target="../media/image68.gif"/><Relationship Id="rId9" Type="http://schemas.openxmlformats.org/officeDocument/2006/relationships/image" Target="../media/image7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7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65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7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67544" y="1844824"/>
            <a:ext cx="849763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Рациональные числа.</a:t>
            </a:r>
            <a:endParaRPr lang="ru-RU" sz="5400" b="1" i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  <a:cs typeface="Arial"/>
            </a:endParaRP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Bookman Old Style" pitchFamily="18" charset="0"/>
              </a:rPr>
              <a:pPr/>
              <a:t>05.11.2018</a:t>
            </a:fld>
            <a:endParaRPr lang="ru-RU" sz="3200" b="1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446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Bookman Old Style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класс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196752"/>
            <a:ext cx="39805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i="1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Тема урока:</a:t>
            </a:r>
            <a:endParaRPr lang="ru-RU" sz="4400" b="1" i="1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35904" y="2867452"/>
            <a:ext cx="8684568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i="1" kern="1200" dirty="0">
                <a:solidFill>
                  <a:srgbClr val="6600CC"/>
                </a:solidFill>
                <a:latin typeface="Bookman Old Style" pitchFamily="18" charset="0"/>
                <a:cs typeface="+mn-cs"/>
              </a:rPr>
              <a:t>« Числа не управляют миром, но они показывают, как управлять им».</a:t>
            </a:r>
          </a:p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i="1" kern="1200" dirty="0">
                <a:solidFill>
                  <a:srgbClr val="6600CC"/>
                </a:solidFill>
                <a:latin typeface="Bookman Old Style" pitchFamily="18" charset="0"/>
                <a:cs typeface="+mn-cs"/>
              </a:rPr>
              <a:t>                               </a:t>
            </a:r>
            <a:r>
              <a:rPr lang="ru-RU" sz="3200" b="1" i="1" kern="1200" dirty="0" smtClean="0">
                <a:solidFill>
                  <a:srgbClr val="6600CC"/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3200" b="1" i="1" kern="1200" dirty="0">
                <a:solidFill>
                  <a:srgbClr val="6600CC"/>
                </a:solidFill>
                <a:latin typeface="Bookman Old Style" pitchFamily="18" charset="0"/>
                <a:cs typeface="+mn-cs"/>
              </a:rPr>
              <a:t>( И. Гёте).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4247456" y="4033620"/>
            <a:ext cx="489654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Отрицательные числа трактовались 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так же как 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долг</a:t>
            </a:r>
            <a:r>
              <a:rPr lang="ru-RU" sz="24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при финансовых и 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бартерных расчетах. 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467544" y="1201976"/>
            <a:ext cx="64087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Понятие</a:t>
            </a:r>
            <a:r>
              <a:rPr lang="ru-RU" sz="24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отрицательных</a:t>
            </a:r>
            <a:r>
              <a:rPr lang="ru-RU" sz="24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чисел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возникло в практике решения 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алгебраических  уравнений.</a:t>
            </a:r>
          </a:p>
        </p:txBody>
      </p:sp>
      <p:pic>
        <p:nvPicPr>
          <p:cNvPr id="17423" name="Picture 15" descr="02_clip_image0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2000"/>
          </a:blip>
          <a:srcRect/>
          <a:stretch>
            <a:fillRect/>
          </a:stretch>
        </p:blipFill>
        <p:spPr bwMode="auto">
          <a:xfrm>
            <a:off x="6156176" y="447278"/>
            <a:ext cx="20732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4" name="Picture 16" descr="01_clip_image01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73958">
            <a:off x="2130936" y="3402916"/>
            <a:ext cx="2692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23527" y="448886"/>
            <a:ext cx="5040561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Отрицательные  числа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61" name="Oval 105"/>
          <p:cNvSpPr>
            <a:spLocks noChangeArrowheads="1"/>
          </p:cNvSpPr>
          <p:nvPr/>
        </p:nvSpPr>
        <p:spPr bwMode="auto">
          <a:xfrm>
            <a:off x="1066800" y="2438400"/>
            <a:ext cx="6477000" cy="4114800"/>
          </a:xfrm>
          <a:prstGeom prst="ellipse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6151" name="AutoShape 4"/>
          <p:cNvSpPr>
            <a:spLocks noChangeArrowheads="1"/>
          </p:cNvSpPr>
          <p:nvPr/>
        </p:nvSpPr>
        <p:spPr bwMode="auto">
          <a:xfrm>
            <a:off x="4711700" y="266700"/>
            <a:ext cx="4114800" cy="19050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3810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6152" name="AutoShape 5"/>
          <p:cNvSpPr>
            <a:spLocks noChangeArrowheads="1"/>
          </p:cNvSpPr>
          <p:nvPr/>
        </p:nvSpPr>
        <p:spPr bwMode="auto">
          <a:xfrm>
            <a:off x="381000" y="228600"/>
            <a:ext cx="4191000" cy="1905000"/>
          </a:xfrm>
          <a:prstGeom prst="roundRect">
            <a:avLst>
              <a:gd name="adj" fmla="val 16667"/>
            </a:avLst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876800" y="533400"/>
            <a:ext cx="394851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i="1" u="sng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Натуральные числа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57257" y="331788"/>
            <a:ext cx="428675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i="1" u="sng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Числа,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i="1" u="sng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им противоположные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4953000" y="1295400"/>
            <a:ext cx="631825" cy="631825"/>
            <a:chOff x="576" y="1584"/>
            <a:chExt cx="336" cy="336"/>
          </a:xfrm>
        </p:grpSpPr>
        <p:sp>
          <p:nvSpPr>
            <p:cNvPr id="6193" name="Oval 53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6194" name="Text Box 54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1</a:t>
              </a:r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5562600" y="1295400"/>
            <a:ext cx="631825" cy="631825"/>
            <a:chOff x="576" y="1584"/>
            <a:chExt cx="336" cy="336"/>
          </a:xfrm>
        </p:grpSpPr>
        <p:sp>
          <p:nvSpPr>
            <p:cNvPr id="6191" name="Oval 68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6192" name="Text Box 69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2</a:t>
              </a: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6172200" y="1295400"/>
            <a:ext cx="631825" cy="631825"/>
            <a:chOff x="576" y="1584"/>
            <a:chExt cx="336" cy="336"/>
          </a:xfrm>
        </p:grpSpPr>
        <p:sp>
          <p:nvSpPr>
            <p:cNvPr id="6189" name="Oval 71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6190" name="Text Box 72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3</a:t>
              </a:r>
            </a:p>
          </p:txBody>
        </p:sp>
      </p:grpSp>
      <p:grpSp>
        <p:nvGrpSpPr>
          <p:cNvPr id="5" name="Group 73"/>
          <p:cNvGrpSpPr>
            <a:grpSpLocks/>
          </p:cNvGrpSpPr>
          <p:nvPr/>
        </p:nvGrpSpPr>
        <p:grpSpPr bwMode="auto">
          <a:xfrm>
            <a:off x="6781800" y="1295400"/>
            <a:ext cx="631825" cy="631825"/>
            <a:chOff x="576" y="1584"/>
            <a:chExt cx="336" cy="336"/>
          </a:xfrm>
        </p:grpSpPr>
        <p:sp>
          <p:nvSpPr>
            <p:cNvPr id="6187" name="Oval 74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6188" name="Text Box 75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4</a:t>
              </a:r>
            </a:p>
          </p:txBody>
        </p:sp>
      </p:grpSp>
      <p:grpSp>
        <p:nvGrpSpPr>
          <p:cNvPr id="6" name="Group 76"/>
          <p:cNvGrpSpPr>
            <a:grpSpLocks/>
          </p:cNvGrpSpPr>
          <p:nvPr/>
        </p:nvGrpSpPr>
        <p:grpSpPr bwMode="auto">
          <a:xfrm>
            <a:off x="8001000" y="1295400"/>
            <a:ext cx="631825" cy="631825"/>
            <a:chOff x="576" y="1584"/>
            <a:chExt cx="336" cy="336"/>
          </a:xfrm>
        </p:grpSpPr>
        <p:sp>
          <p:nvSpPr>
            <p:cNvPr id="6185" name="Oval 77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6186" name="Text Box 78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6</a:t>
              </a:r>
            </a:p>
          </p:txBody>
        </p:sp>
      </p:grpSp>
      <p:grpSp>
        <p:nvGrpSpPr>
          <p:cNvPr id="7" name="Group 79"/>
          <p:cNvGrpSpPr>
            <a:grpSpLocks/>
          </p:cNvGrpSpPr>
          <p:nvPr/>
        </p:nvGrpSpPr>
        <p:grpSpPr bwMode="auto">
          <a:xfrm>
            <a:off x="7391400" y="1295400"/>
            <a:ext cx="631825" cy="631825"/>
            <a:chOff x="576" y="1584"/>
            <a:chExt cx="336" cy="336"/>
          </a:xfrm>
        </p:grpSpPr>
        <p:sp>
          <p:nvSpPr>
            <p:cNvPr id="6183" name="Oval 80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6184" name="Text Box 81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5</a:t>
              </a:r>
            </a:p>
          </p:txBody>
        </p:sp>
      </p:grpSp>
      <p:grpSp>
        <p:nvGrpSpPr>
          <p:cNvPr id="8" name="Group 85"/>
          <p:cNvGrpSpPr>
            <a:grpSpLocks/>
          </p:cNvGrpSpPr>
          <p:nvPr/>
        </p:nvGrpSpPr>
        <p:grpSpPr bwMode="auto">
          <a:xfrm>
            <a:off x="1295400" y="1371600"/>
            <a:ext cx="685800" cy="631825"/>
            <a:chOff x="2064" y="1920"/>
            <a:chExt cx="432" cy="398"/>
          </a:xfrm>
        </p:grpSpPr>
        <p:sp>
          <p:nvSpPr>
            <p:cNvPr id="6181" name="Oval 83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6182" name="Text Box 84"/>
            <p:cNvSpPr txBox="1">
              <a:spLocks noChangeArrowheads="1"/>
            </p:cNvSpPr>
            <p:nvPr/>
          </p:nvSpPr>
          <p:spPr bwMode="auto">
            <a:xfrm>
              <a:off x="2064" y="1968"/>
              <a:ext cx="4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kern="1200">
                  <a:solidFill>
                    <a:srgbClr val="000000"/>
                  </a:solidFill>
                  <a:latin typeface="Bookman Old Style" pitchFamily="18" charset="0"/>
                </a:rPr>
                <a:t>-5</a:t>
              </a:r>
            </a:p>
          </p:txBody>
        </p:sp>
      </p:grpSp>
      <p:grpSp>
        <p:nvGrpSpPr>
          <p:cNvPr id="9" name="Group 86"/>
          <p:cNvGrpSpPr>
            <a:grpSpLocks/>
          </p:cNvGrpSpPr>
          <p:nvPr/>
        </p:nvGrpSpPr>
        <p:grpSpPr bwMode="auto">
          <a:xfrm>
            <a:off x="1905000" y="1371600"/>
            <a:ext cx="685800" cy="631825"/>
            <a:chOff x="2064" y="1920"/>
            <a:chExt cx="432" cy="398"/>
          </a:xfrm>
        </p:grpSpPr>
        <p:sp>
          <p:nvSpPr>
            <p:cNvPr id="6179" name="Oval 87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6180" name="Text Box 88"/>
            <p:cNvSpPr txBox="1">
              <a:spLocks noChangeArrowheads="1"/>
            </p:cNvSpPr>
            <p:nvPr/>
          </p:nvSpPr>
          <p:spPr bwMode="auto">
            <a:xfrm>
              <a:off x="2064" y="1968"/>
              <a:ext cx="4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kern="1200">
                  <a:solidFill>
                    <a:srgbClr val="000000"/>
                  </a:solidFill>
                  <a:latin typeface="Bookman Old Style" pitchFamily="18" charset="0"/>
                </a:rPr>
                <a:t>-4</a:t>
              </a:r>
            </a:p>
          </p:txBody>
        </p:sp>
      </p:grpSp>
      <p:grpSp>
        <p:nvGrpSpPr>
          <p:cNvPr id="10" name="Group 89"/>
          <p:cNvGrpSpPr>
            <a:grpSpLocks/>
          </p:cNvGrpSpPr>
          <p:nvPr/>
        </p:nvGrpSpPr>
        <p:grpSpPr bwMode="auto">
          <a:xfrm>
            <a:off x="2514600" y="1371600"/>
            <a:ext cx="631825" cy="631825"/>
            <a:chOff x="2064" y="1920"/>
            <a:chExt cx="398" cy="398"/>
          </a:xfrm>
        </p:grpSpPr>
        <p:sp>
          <p:nvSpPr>
            <p:cNvPr id="6177" name="Oval 90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6178" name="Text Box 91"/>
            <p:cNvSpPr txBox="1">
              <a:spLocks noChangeArrowheads="1"/>
            </p:cNvSpPr>
            <p:nvPr/>
          </p:nvSpPr>
          <p:spPr bwMode="auto">
            <a:xfrm>
              <a:off x="2064" y="1968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kern="1200">
                  <a:solidFill>
                    <a:srgbClr val="000000"/>
                  </a:solidFill>
                  <a:latin typeface="Bookman Old Style" pitchFamily="18" charset="0"/>
                </a:rPr>
                <a:t>-3</a:t>
              </a:r>
            </a:p>
          </p:txBody>
        </p:sp>
      </p:grpSp>
      <p:grpSp>
        <p:nvGrpSpPr>
          <p:cNvPr id="11" name="Group 92"/>
          <p:cNvGrpSpPr>
            <a:grpSpLocks/>
          </p:cNvGrpSpPr>
          <p:nvPr/>
        </p:nvGrpSpPr>
        <p:grpSpPr bwMode="auto">
          <a:xfrm>
            <a:off x="3124200" y="1371600"/>
            <a:ext cx="631825" cy="631825"/>
            <a:chOff x="2064" y="1920"/>
            <a:chExt cx="398" cy="398"/>
          </a:xfrm>
        </p:grpSpPr>
        <p:sp>
          <p:nvSpPr>
            <p:cNvPr id="6175" name="Oval 93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6176" name="Text Box 94"/>
            <p:cNvSpPr txBox="1">
              <a:spLocks noChangeArrowheads="1"/>
            </p:cNvSpPr>
            <p:nvPr/>
          </p:nvSpPr>
          <p:spPr bwMode="auto">
            <a:xfrm>
              <a:off x="2064" y="1968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kern="1200">
                  <a:solidFill>
                    <a:srgbClr val="000000"/>
                  </a:solidFill>
                  <a:latin typeface="Bookman Old Style" pitchFamily="18" charset="0"/>
                </a:rPr>
                <a:t>-2</a:t>
              </a:r>
            </a:p>
          </p:txBody>
        </p:sp>
      </p:grpSp>
      <p:grpSp>
        <p:nvGrpSpPr>
          <p:cNvPr id="12" name="Group 95"/>
          <p:cNvGrpSpPr>
            <a:grpSpLocks/>
          </p:cNvGrpSpPr>
          <p:nvPr/>
        </p:nvGrpSpPr>
        <p:grpSpPr bwMode="auto">
          <a:xfrm>
            <a:off x="3733800" y="1371600"/>
            <a:ext cx="685800" cy="631825"/>
            <a:chOff x="2064" y="1920"/>
            <a:chExt cx="432" cy="398"/>
          </a:xfrm>
        </p:grpSpPr>
        <p:sp>
          <p:nvSpPr>
            <p:cNvPr id="6173" name="Oval 96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6174" name="Text Box 97"/>
            <p:cNvSpPr txBox="1">
              <a:spLocks noChangeArrowheads="1"/>
            </p:cNvSpPr>
            <p:nvPr/>
          </p:nvSpPr>
          <p:spPr bwMode="auto">
            <a:xfrm>
              <a:off x="2112" y="1968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kern="1200">
                  <a:solidFill>
                    <a:srgbClr val="000000"/>
                  </a:solidFill>
                  <a:latin typeface="Bookman Old Style" pitchFamily="18" charset="0"/>
                </a:rPr>
                <a:t>-1</a:t>
              </a:r>
            </a:p>
          </p:txBody>
        </p:sp>
      </p:grpSp>
      <p:grpSp>
        <p:nvGrpSpPr>
          <p:cNvPr id="13" name="Group 98"/>
          <p:cNvGrpSpPr>
            <a:grpSpLocks/>
          </p:cNvGrpSpPr>
          <p:nvPr/>
        </p:nvGrpSpPr>
        <p:grpSpPr bwMode="auto">
          <a:xfrm>
            <a:off x="609600" y="1371600"/>
            <a:ext cx="708025" cy="631825"/>
            <a:chOff x="2016" y="1920"/>
            <a:chExt cx="446" cy="398"/>
          </a:xfrm>
        </p:grpSpPr>
        <p:sp>
          <p:nvSpPr>
            <p:cNvPr id="6171" name="Oval 99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6172" name="Text Box 100"/>
            <p:cNvSpPr txBox="1">
              <a:spLocks noChangeArrowheads="1"/>
            </p:cNvSpPr>
            <p:nvPr/>
          </p:nvSpPr>
          <p:spPr bwMode="auto">
            <a:xfrm>
              <a:off x="2016" y="1968"/>
              <a:ext cx="4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kern="1200" dirty="0">
                  <a:solidFill>
                    <a:srgbClr val="000000"/>
                  </a:solidFill>
                  <a:latin typeface="Bookman Old Style" pitchFamily="18" charset="0"/>
                </a:rPr>
                <a:t>-6</a:t>
              </a:r>
            </a:p>
          </p:txBody>
        </p:sp>
      </p:grpSp>
      <p:pic>
        <p:nvPicPr>
          <p:cNvPr id="19495" name="Picture 39" descr="0_cl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4400" y="2286000"/>
            <a:ext cx="4445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62" name="Text Box 106"/>
          <p:cNvSpPr txBox="1">
            <a:spLocks noChangeArrowheads="1"/>
          </p:cNvSpPr>
          <p:nvPr/>
        </p:nvSpPr>
        <p:spPr bwMode="auto">
          <a:xfrm>
            <a:off x="5508104" y="5486400"/>
            <a:ext cx="317426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6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+mn-cs"/>
              </a:rPr>
              <a:t>Целые</a:t>
            </a:r>
          </a:p>
        </p:txBody>
      </p:sp>
      <p:graphicFrame>
        <p:nvGraphicFramePr>
          <p:cNvPr id="19564" name="Object 108"/>
          <p:cNvGraphicFramePr>
            <a:graphicFrameLocks noChangeAspect="1"/>
          </p:cNvGraphicFramePr>
          <p:nvPr/>
        </p:nvGraphicFramePr>
        <p:xfrm>
          <a:off x="7467600" y="2438400"/>
          <a:ext cx="1081088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8" name="Формула" r:id="rId4" imgW="457200" imgH="444240" progId="Equation.3">
                  <p:embed/>
                </p:oleObj>
              </mc:Choice>
              <mc:Fallback>
                <p:oleObj name="Формула" r:id="rId4" imgW="457200" imgH="444240" progId="Equation.3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2438400"/>
                        <a:ext cx="1081088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BFF9EA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BFF9EA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64477E-6 C 0.00174 0.00162 0.0033 0.00347 0.00504 0.00485 C 0.00608 0.00578 0.00764 0.00555 0.00868 0.00647 C 0.01684 0.01318 0.02431 0.02335 0.03212 0.03122 C 0.04219 0.04116 0.05052 0.05342 0.06181 0.06082 C 0.06667 0.06753 0.06997 0.07423 0.07656 0.07724 C 0.0809 0.08695 0.08316 0.0858 0.08768 0.09366 C 0.09757 0.11124 0.10434 0.13251 0.11736 0.14639 C 0.12275 0.16073 0.1158 0.14408 0.12726 0.16281 C 0.13247 0.17137 0.12969 0.1716 0.13455 0.18085 C 0.13768 0.18686 0.14219 0.19172 0.14566 0.19727 C 0.14827 0.20791 0.14497 0.19704 0.15313 0.21045 C 0.15781 0.21808 0.16354 0.23427 0.1691 0.24167 C 0.17031 0.24329 0.17188 0.24468 0.17292 0.24676 C 0.18229 0.26526 0.1724 0.25069 0.179 0.25994 C 0.18368 0.27428 0.1875 0.28862 0.19271 0.30249 C 0.19479 0.30781 0.19549 0.31383 0.19757 0.31915 C 0.19896 0.32261 0.20104 0.32539 0.20243 0.32886 C 0.20677 0.34019 0.20729 0.35291 0.21233 0.36355 C 0.21459 0.37511 0.21736 0.38043 0.21858 0.39315 C 0.21806 0.42183 0.21875 0.48173 0.2099 0.5148 C 0.20781 0.52289 0.20469 0.52983 0.20243 0.53769 C 0.19584 0.56036 0.19028 0.58418 0.17413 0.59852 C 0.16788 0.61147 0.15382 0.61702 0.14323 0.62164 C 0.1316 0.63321 0.11215 0.63066 0.09879 0.63159 C 0.08351 0.63459 0.0684 0.63991 0.05313 0.64292 C 0.04618 0.64431 0.03212 0.64639 0.03212 0.64662 C 0.01528 0.64593 -0.00156 0.64616 -0.0184 0.64477 C -0.02725 0.64408 -0.03785 0.63945 -0.04687 0.63806 C -0.0533 0.63598 -0.06076 0.63506 -0.06666 0.63159 C -0.07986 0.62396 -0.06128 0.63251 -0.07899 0.62488 C -0.09184 0.61355 -0.07205 0.6302 -0.08767 0.62002 C -0.08941 0.61887 -0.0908 0.61656 -0.09253 0.61517 C -0.09861 0.61054 -0.1059 0.60939 -0.11232 0.60522 C -0.11389 0.60245 -0.11597 0.5999 -0.11719 0.5969 C -0.11927 0.59181 -0.11857 0.58533 -0.121 0.58048 C -0.12309 0.57608 -0.13003 0.57493 -0.13333 0.574 C -0.13906 0.56891 -0.146 0.56776 -0.15173 0.56244 C -0.1566 0.55804 -0.16041 0.55203 -0.16545 0.54764 C -0.16962 0.5333 -0.17969 0.52659 -0.18889 0.51804 C -0.19566 0.51179 -0.19965 0.50508 -0.20729 0.5 C -0.21302 0.48196 -0.22257 0.46831 -0.23212 0.45397 C -0.23663 0.44704 -0.23958 0.43894 -0.24444 0.43247 C -0.24653 0.42391 -0.25555 0.40957 -0.25555 0.4098 C -0.25868 0.39685 -0.26128 0.38621 -0.26285 0.37326 C -0.26232 0.35453 -0.2651 0.33487 -0.26041 0.3173 C -0.25972 0.31475 -0.25781 0.31313 -0.25677 0.31082 C -0.25121 0.29833 -0.24653 0.28746 -0.23941 0.27636 C -0.23646 0.2641 -0.22916 0.25763 -0.22344 0.24838 C -0.21805 0.23959 -0.21927 0.23797 -0.21354 0.23034 C -0.20833 0.2234 -0.20295 0.21716 -0.19757 0.21045 C -0.19271 0.20444 -0.19062 0.19842 -0.18385 0.19565 C -0.1743 0.18709 -0.16389 0.17113 -0.15312 0.16767 C -0.14791 0.16327 -0.14427 0.16119 -0.13819 0.15957 C -0.13611 0.15841 -0.13403 0.15772 -0.13212 0.15633 C -0.13107 0.15541 -0.13055 0.15356 -0.12951 0.15286 C -0.1217 0.14754 -0.11232 0.14361 -0.10364 0.14153 C -0.09826 0.14038 -0.08767 0.13806 -0.08767 0.13829 C -0.06823 0.13853 -0.05225 0.13691 -0.03298 0.13853 C -0.03177 0.13853 -0.02708 0.14315 -0.02708 0.14338 " pathEditMode="relative" rAng="0" ptsTypes="ffffffffffffffffffffffffffffffffffffffffffffffffffffffffffff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" y="323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58 -0.03492 C -0.0158 -0.02359 -0.004 -0.01897 0.00121 -0.00856 C 0.00208 -0.00694 0.00295 -0.00555 0.00364 -0.0037 C 0.00416 -0.00208 0.00416 -0.00023 0.00486 0.00115 C 0.00781 0.00786 0.01302 0.01272 0.01597 0.01942 C 0.01666 0.02081 0.02066 0.03029 0.02222 0.03237 C 0.02447 0.03538 0.02725 0.03769 0.02951 0.0407 C 0.03142 0.0481 0.03611 0.05365 0.03941 0.06036 C 0.04322 0.07608 0.05555 0.08834 0.06284 0.10152 C 0.07031 0.11517 0.07725 0.12951 0.08506 0.14269 C 0.09027 0.15148 0.09652 0.16003 0.10121 0.16905 C 0.10885 0.18409 0.11631 0.19912 0.12465 0.21346 C 0.12916 0.22132 0.13506 0.22826 0.13941 0.23635 C 0.14826 0.253 0.13854 0.23982 0.14687 0.25439 C 0.15347 0.26595 0.16006 0.27752 0.16666 0.28908 C 0.17309 0.30041 0.17465 0.31776 0.1802 0.33025 C 0.18229 0.34042 0.18281 0.34667 0.18767 0.35476 C 0.19097 0.38552 0.18645 0.34089 0.1901 0.40425 C 0.19027 0.40865 0.19218 0.41027 0.19375 0.41397 C 0.19947 0.42761 0.20555 0.43894 0.21475 0.44866 C 0.21684 0.45513 0.22048 0.46114 0.221 0.46831 C 0.22239 0.48496 0.22569 0.4963 0.23333 0.50948 C 0.23888 0.53168 0.23576 0.54926 0.22829 0.56868 C 0.22725 0.57123 0.22708 0.57447 0.22586 0.57678 C 0.22361 0.58094 0.21961 0.58279 0.21718 0.58672 C 0.20937 0.59875 0.19947 0.61054 0.18767 0.61309 C 0.17135 0.62141 0.19062 0.61077 0.17656 0.62118 C 0.16736 0.62789 0.15225 0.63367 0.14184 0.63598 C 0.11441 0.6339 0.09045 0.62974 0.06406 0.62627 C 0.05034 0.62211 0.03541 0.61887 0.02343 0.608 C 0.01545 0.60083 0.00798 0.58765 -0.00122 0.58348 C -0.00539 0.57793 -0.01025 0.57169 -0.01372 0.56521 C -0.01858 0.55643 -0.02553 0.52336 -0.02726 0.51272 C -0.0283 0.49838 -0.02987 0.48427 -0.03091 0.46993 C -0.03073 0.46184 -0.03091 0.40472 -0.02726 0.3876 C -0.02605 0.38159 -0.02275 0.37696 -0.02101 0.37118 C -0.01719 0.35869 -0.01441 0.34574 -0.0099 0.33348 C -0.00834 0.32146 -0.00556 0.32076 -0.00261 0.31036 C 0.00138 0.29671 0.00486 0.28214 0.00989 0.26919 C 0.01215 0.25717 0.01631 0.2463 0.01961 0.23473 C 0.02013 0.2308 0.021 0.2271 0.021 0.22317 C 0.021 0.2086 0.02552 0.15194 0.00486 0.14269 C 0.00364 0.14431 0.00208 0.1457 0.00121 0.14755 C 0.00052 0.14893 0.00086 0.15125 4.72222E-6 0.15263 C -0.00695 0.16489 -0.09896 0.46207 -0.10955 0.46207 " pathEditMode="relative" rAng="0" ptsTypes="fffffffffffffffffffffffffffffffffffffffffffff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335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64477E-6 C 0.00885 0.01179 0.01458 0.02497 0.02222 0.03792 C 0.02396 0.04093 0.02656 0.04301 0.02847 0.04602 C 0.03802 0.06059 0.04566 0.07793 0.05434 0.09366 C 0.05937 0.10268 0.06493 0.11147 0.07031 0.12002 C 0.07673 0.13043 0.08125 0.14269 0.08767 0.15286 C 0.09809 0.16905 0.10972 0.18594 0.11858 0.20397 C 0.125 0.21693 0.13125 0.23057 0.13819 0.24352 C 0.14132 0.2493 0.14427 0.25508 0.14809 0.25994 C 0.14983 0.26202 0.15173 0.2641 0.15312 0.26642 C 0.16545 0.287 0.17483 0.31174 0.18889 0.33048 C 0.1901 0.33372 0.19114 0.33718 0.19253 0.34042 C 0.19323 0.34204 0.19444 0.34343 0.19514 0.34528 C 0.1993 0.35615 0.20087 0.36887 0.20486 0.37997 C 0.20434 0.39361 0.20694 0.40888 0.20243 0.42113 C 0.19809 0.43293 0.18698 0.44264 0.17778 0.44565 C 0.16823 0.44495 0.15851 0.44611 0.1493 0.44241 C 0.14045 0.43894 0.13594 0.42645 0.12708 0.42275 C 0.11875 0.41489 0.11875 0.40795 0.11354 0.39963 C 0.1066 0.38876 0.10156 0.37627 0.09514 0.36517 C 0.08958 0.35522 0.08229 0.34713 0.07656 0.33718 C 0.07378 0.32631 0.0776 0.33927 0.07031 0.32562 C 0.06962 0.32423 0.06979 0.32215 0.0691 0.32076 C 0.06233 0.30781 0.05347 0.29625 0.04444 0.28607 C 0.03489 0.26063 0.02743 0.26272 0.01233 0.24676 C -0.0007 0.23311 0.01042 0.40749 -0.0033 0.39523 C -0.00295 0.39639 -0.13681 0.57608 -0.02691 0.31938 C -0.02222 0.31938 0.08298 0.52659 0.08055 0.52012 " pathEditMode="relative" rAng="0" ptsTypes="ffffffffffffffffffffffffffff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" y="288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8.00185E-6 C 0.00677 0.00693 0.00625 0.01202 0.01233 0.0215 C 0.01546 0.02613 0.02223 0.03468 0.02223 0.03468 C 0.02743 0.05203 0.03855 0.06452 0.04688 0.07909 C 0.05382 0.09134 0.05712 0.09921 0.06546 0.11031 C 0.07014 0.12303 0.07379 0.1295 0.0816 0.13991 C 0.08889 0.15957 0.08073 0.13991 0.09393 0.16281 C 0.10469 0.18177 0.11546 0.2012 0.12605 0.22039 C 0.14896 0.26179 0.17205 0.30272 0.19514 0.34389 C 0.20695 0.36493 0.21059 0.40009 0.2198 0.42437 C 0.21945 0.43524 0.21962 0.44634 0.21858 0.45721 C 0.21858 0.45813 0.21389 0.46345 0.21355 0.46392 C 0.20747 0.47386 0.19601 0.47664 0.18646 0.47872 C 0.18021 0.47826 0.17396 0.47895 0.16789 0.4771 C 0.16164 0.47525 0.1566 0.46808 0.1507 0.46554 C 0.14202 0.45721 0.13542 0.44773 0.12969 0.43593 C 0.1257 0.42761 0.11927 0.4209 0.11493 0.41281 C 0.11059 0.40448 0.10764 0.39199 0.10122 0.38667 C 0.09862 0.37627 0.09636 0.36678 0.09271 0.35707 C 0.09011 0.34158 0.08455 0.32955 0.079 0.31591 C 0.07657 0.30226 0.07084 0.30041 0.06546 0.28954 C 0.06285 0.28422 0.06441 0.28468 0.06181 0.28468 " pathEditMode="relative" ptsTypes="fffffffffffffffffffff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8.69565E-7 C 0.00625 0.00208 0.00833 0.0067 0.01475 0.00994 C 0.03715 0.02173 0.06267 0.02844 0.08646 0.03122 C 0.11111 0.03977 0.13646 0.04463 0.1618 0.04787 C 0.17066 0.05365 0.17916 0.0555 0.18889 0.05758 C 0.21041 0.06868 0.23142 0.07631 0.25434 0.07909 C 0.27361 0.0895 0.2967 0.09135 0.31736 0.09389 C 0.3342 0.09944 0.34687 0.09898 0.36302 0.1036 C 0.38646 0.11031 0.41076 0.11655 0.43455 0.12002 C 0.44878 0.12488 0.46059 0.12997 0.47535 0.13159 C 0.47864 0.13274 0.48194 0.1339 0.48524 0.13482 C 0.49253 0.13667 0.50746 0.13991 0.50746 0.13991 C 0.5243 0.14939 0.54028 0.15957 0.55677 0.16951 C 0.55833 0.17044 0.56024 0.17044 0.5618 0.17113 C 0.56475 0.17252 0.56753 0.17414 0.57031 0.17599 C 0.59045 0.19056 0.61215 0.20444 0.63455 0.2123 C 0.64375 0.22432 0.6526 0.23126 0.66302 0.2419 C 0.66562 0.24445 0.66805 0.24699 0.67031 0.25 C 0.67239 0.25277 0.6743 0.25601 0.67656 0.25832 C 0.68767 0.26988 0.6743 0.25023 0.68767 0.26803 C 0.696 0.27914 0.7 0.29486 0.70868 0.30596 C 0.7118 0.31429 0.71562 0.32169 0.71979 0.32909 C 0.72257 0.33996 0.72344 0.34574 0.72847 0.35522 C 0.72969 0.36008 0.73229 0.36494 0.73212 0.37002 C 0.73177 0.38367 0.7316 0.39754 0.7309 0.41119 C 0.73021 0.42622 0.71857 0.43663 0.71232 0.4475 C 0.68055 0.50185 0.6309 0.52821 0.58021 0.53284 C 0.55347 0.53122 0.53246 0.52983 0.50746 0.52636 C 0.49166 0.52428 0.47639 0.5185 0.46041 0.51642 C 0.44236 0.50948 0.42344 0.50601 0.40486 0.50323 C 0.39114 0.49884 0.37951 0.49676 0.36545 0.49514 C 0.34878 0.48751 0.33107 0.48681 0.31354 0.48358 C 0.29219 0.47224 0.27031 0.46415 0.2493 0.45074 C 0.24757 0.44704 0.24687 0.44241 0.24444 0.43917 C 0.24201 0.43593 0.2375 0.43547 0.23455 0.43432 C 0.22795 0.43154 0.221 0.42761 0.21475 0.42437 C 0.20903 0.4216 0.19757 0.41605 0.19757 0.41605 C 0.18923 0.40795 0.17969 0.4061 0.17031 0.40124 C 0.16857 0.40032 0.16719 0.39847 0.16545 0.39801 C 0.15972 0.39639 0.15382 0.39662 0.14809 0.39477 C 0.13403 0.39014 0.1191 0.38459 0.10486 0.38159 C 0.10069 0.37881 0.0967 0.37627 0.09253 0.37349 C 0.09045 0.3721 0.08958 0.36864 0.08767 0.36679 C 0.08663 0.36586 0.08524 0.36563 0.08403 0.36517 C 0.07517 0.33395 0.04236 0.3462 0.02344 0.34551 C 0.01962 0.34389 0.01736 0.34296 0.01736 0.33718 " pathEditMode="relative" ptsTypes="fffffffffffffffffffffffffffffffffffffffffffff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78 0.02058 C 0.04045 0.02497 0.05746 0.02775 0.0743 0.03214 C 0.10555 0.05041 0.14271 0.0666 0.17691 0.07169 C 0.18472 0.0747 0.19271 0.07608 0.20035 0.07978 C 0.21927 0.0888 0.18906 0.08233 0.21753 0.08649 C 0.25087 0.09898 0.28298 0.1302 0.31753 0.13575 C 0.35035 0.15633 0.38455 0.17322 0.41875 0.18848 C 0.44219 0.19889 0.46337 0.21716 0.48663 0.22779 C 0.48993 0.22918 0.49323 0.22988 0.49653 0.23126 C 0.50243 0.23381 0.50677 0.24005 0.51267 0.2426 C 0.52812 0.24953 0.51719 0.2426 0.52864 0.2493 C 0.54392 0.25832 0.55851 0.27127 0.57309 0.28214 C 0.58489 0.29093 0.59757 0.29856 0.60885 0.30851 C 0.61927 0.31776 0.62899 0.32932 0.63976 0.33811 C 0.6441 0.34158 0.64913 0.34366 0.6533 0.34782 C 0.66753 0.36216 0.68125 0.37927 0.69531 0.39408 C 0.7059 0.40518 0.7217 0.4172 0.73108 0.43177 C 0.74045 0.44657 0.74566 0.46739 0.74844 0.48612 C 0.74809 0.50208 0.74861 0.51804 0.74722 0.53376 C 0.74653 0.54116 0.73246 0.56383 0.72864 0.56822 C 0.7092 0.59042 0.68923 0.60638 0.66319 0.60939 C 0.64271 0.60823 0.62205 0.608 0.60156 0.60615 C 0.58403 0.60476 0.56562 0.59759 0.54844 0.59297 C 0.52587 0.58695 0.50312 0.58279 0.48055 0.57655 C 0.46719 0.57285 0.45295 0.5747 0.43976 0.56984 C 0.42552 0.56452 0.41059 0.56498 0.39653 0.56013 C 0.38403 0.55573 0.37344 0.55342 0.36076 0.5518 C 0.34948 0.54694 0.33802 0.54625 0.32621 0.54371 C 0.30278 0.53862 0.27969 0.53237 0.2559 0.53052 C 0.22899 0.52174 0.20052 0.51295 0.17309 0.50902 C 0.16614 0.50532 0.16076 0.50393 0.1533 0.50254 C 0.14236 0.49768 0.13142 0.4993 0.11996 0.4993 " pathEditMode="relative" rAng="0" ptsTypes="fffffffffffffffffffffffffffffff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00" y="294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7734E-6 C -0.00157 0.01087 -0.00539 0.01503 -0.0099 0.02312 C -0.01129 0.02567 -0.01181 0.02914 -0.01355 0.03122 C -0.02344 0.04324 -0.03577 0.04579 -0.04688 0.05434 C -0.05452 0.06036 -0.05087 0.05851 -0.05799 0.06082 C -0.08125 0.0814 -0.10921 0.10615 -0.13577 0.1184 C -0.1415 0.12095 -0.1474 0.12234 -0.15313 0.12488 C -0.16789 0.13852 -0.18594 0.14893 -0.19879 0.16605 C -0.20139 0.16951 -0.2033 0.17414 -0.20608 0.17761 C -0.20834 0.18038 -0.21129 0.18154 -0.21355 0.18408 C -0.21893 0.19056 -0.22049 0.19634 -0.22466 0.20397 C -0.2349 0.22294 -0.23421 0.22132 -0.24445 0.23681 C -0.25035 0.25531 -0.2408 0.22502 -0.24914 0.24167 C -0.25973 0.26272 -0.28889 0.33094 -0.29757 0.3536 C -0.29914 0.36216 -0.30244 0.37095 -0.30608 0.37835 C -0.30869 0.39222 -0.30521 0.37719 -0.31112 0.3913 C -0.3165 0.40402 -0.31129 0.395 -0.31476 0.4061 C -0.31528 0.40795 -0.3165 0.40934 -0.31719 0.41119 C -0.31771 0.41281 -0.31806 0.41443 -0.31841 0.41605 C -0.31928 0.4438 -0.32153 0.49098 -0.31841 0.51803 C -0.31823 0.51988 -0.30903 0.53538 -0.3073 0.53769 C -0.29566 0.55319 -0.27882 0.56383 -0.26285 0.56729 C -0.25365 0.57146 -0.2441 0.57146 -0.23455 0.57238 C -0.21771 0.57099 -0.20035 0.57238 -0.18386 0.56729 C -0.17466 0.56452 -0.17726 0.56336 -0.16789 0.55758 C -0.15348 0.54856 -0.14237 0.53862 -0.12952 0.52636 C -0.1073 0.50508 -0.08594 0.4845 -0.06667 0.45883 C -0.05556 0.44403 -0.04775 0.42298 -0.0382 0.4061 C -0.02066 0.37534 -0.00348 0.34458 0.01232 0.31244 C 0.01475 0.29972 0.0118 0.31198 0.01857 0.29602 C 0.02343 0.28445 0.02881 0.27173 0.03333 0.25994 C 0.03472 0.25254 0.03715 0.24676 0.03958 0.24005 C 0.04131 0.22086 0.0434 0.20536 0.03958 0.18408 C 0.03836 0.17715 0.02638 0.17668 0.02343 0.17275 " pathEditMode="relative" rAng="0" ptsTypes="ffffffffffffffffffffffffffffffffff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00" y="286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162 C 0.00156 0.0215 0.00521 0.02266 0.00104 0.05434 C 0.00018 0.06082 -0.00416 0.06128 -0.00642 0.06568 C -0.01024 0.07284 -0.01319 0.07909 -0.01753 0.08556 C -0.025 0.0969 -0.03281 0.10592 -0.04097 0.11679 C -0.04722 0.12511 -0.06076 0.13251 -0.06805 0.13968 C -0.08246 0.15402 -0.09687 0.17252 -0.11371 0.18085 C -0.12187 0.19172 -0.1316 0.19495 -0.14219 0.2005 C -0.15469 0.20698 -0.16649 0.216 -0.17916 0.22201 C -0.19427 0.22918 -0.21163 0.23427 -0.22725 0.23843 C -0.23923 0.24537 -0.2533 0.25023 -0.26441 0.25971 C -0.28021 0.27312 -0.29774 0.28885 -0.3125 0.30411 C -0.31892 0.31082 -0.3243 0.31961 -0.33107 0.32562 C -0.33923 0.33279 -0.34271 0.33533 -0.34948 0.34366 C -0.35295 0.34782 -0.35625 0.35222 -0.35937 0.35684 C -0.36163 0.36008 -0.36319 0.36378 -0.36562 0.36679 C -0.37187 0.37442 -0.37882 0.38089 -0.38541 0.38806 C -0.39062 0.39361 -0.3934 0.40124 -0.39896 0.4061 C -0.40955 0.43015 -0.39462 0.39847 -0.40885 0.4209 C -0.41632 0.43247 -0.42048 0.44472 -0.42864 0.45559 C -0.43021 0.46161 -0.43298 0.466 -0.43472 0.47201 C -0.43767 0.48196 -0.43941 0.49283 -0.44097 0.50323 C -0.4408 0.50971 -0.44288 0.54347 -0.43594 0.55573 C -0.43055 0.56521 -0.42448 0.57076 -0.41753 0.57724 C -0.41163 0.58279 -0.4066 0.59042 -0.40017 0.59528 C -0.39375 0.60013 -0.38576 0.60083 -0.37916 0.60522 C -0.36962 0.61147 -0.36302 0.61494 -0.35208 0.61679 C -0.33732 0.6147 -0.32187 0.61586 -0.30764 0.61008 C -0.28594 0.60129 -0.2658 0.58603 -0.24462 0.57562 C -0.22621 0.5666 -0.20764 0.55689 -0.19028 0.5444 C -0.17934 0.53654 -0.1684 0.5289 -0.15816 0.51965 C -0.14878 0.5111 -0.13837 0.50069 -0.12725 0.49653 C -0.1 0.47571 -0.13507 0.50138 -0.11128 0.48681 C -0.10121 0.48057 -0.09288 0.47016 -0.08281 0.46369 C -0.07725 0.45629 -0.07048 0.45212 -0.06441 0.44565 C -0.04184 0.4216 -0.01875 0.39847 0.00469 0.3765 C 0.01771 0.36401 0.02882 0.3499 0.04306 0.3388 C 0.05556 0.32886 0.06493 0.31267 0.07761 0.30249 C 0.08195 0.29278 0.09011 0.27705 0.09618 0.26965 C 0.09861 0.26318 0.09983 0.25647 0.10226 0.25 C 0.10052 0.24259 0.08854 0.24028 0.08247 0.24005 C 0.06927 0.23959 -0.11736 0.26965 -0.13055 0.26965 " pathEditMode="relative" rAng="0" ptsTypes="ffffffffffffffffffffffffffffffffffffffffff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00" y="309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6.73451E-6 C -0.00277 0.03954 -0.00573 0.07978 -0.02951 0.10684 C -0.03559 0.12187 -0.04462 0.12673 -0.05434 0.13644 C -0.06788 0.15008 -0.08663 0.1665 -0.09878 0.18084 C -0.10243 0.18524 -0.1059 0.19009 -0.10989 0.19403 C -0.11666 0.2005 -0.125 0.2042 -0.1309 0.21206 C -0.14739 0.2345 -0.12691 0.20836 -0.15173 0.23334 C -0.15451 0.23612 -0.15642 0.24028 -0.1592 0.24329 C -0.16909 0.25369 -0.18003 0.26248 -0.1901 0.27289 C -0.20659 0.29 -0.22031 0.31058 -0.23698 0.32724 C -0.24218 0.3388 -0.24843 0.34435 -0.25798 0.34851 C -0.26267 0.35314 -0.26632 0.35961 -0.27152 0.36331 C -0.275 0.36586 -0.27899 0.36632 -0.28264 0.3684 C -0.30069 0.37858 -0.32083 0.38737 -0.33819 0.39962 C -0.3408 0.40147 -0.34305 0.40402 -0.34566 0.4061 C -0.3493 0.4091 -0.35295 0.41188 -0.35677 0.41442 C -0.36927 0.42275 -0.38402 0.4283 -0.39496 0.44056 C -0.40364 0.45027 -0.41614 0.46045 -0.42708 0.4653 C -0.43368 0.47178 -0.44097 0.47548 -0.44687 0.48334 C -0.44878 0.49144 -0.45243 0.4956 -0.45677 0.50161 C -0.4592 0.50994 -0.46232 0.51826 -0.46545 0.52613 C -0.4651 0.53445 -0.46527 0.54278 -0.46423 0.55087 C -0.46406 0.55272 -0.46232 0.55388 -0.46163 0.55573 C -0.45816 0.56498 -0.45451 0.56937 -0.44809 0.57562 C -0.43455 0.57492 -0.42083 0.57515 -0.40729 0.57377 C -0.39965 0.57284 -0.39062 0.56822 -0.38264 0.56729 C -0.37743 0.56567 -0.37309 0.56243 -0.36788 0.56082 C -0.36163 0.55411 -0.35902 0.55295 -0.35173 0.54925 C -0.35017 0.54763 -0.34861 0.54578 -0.34687 0.54416 C -0.34566 0.54301 -0.34323 0.54278 -0.34323 0.54093 C -0.34323 0.53931 -0.34809 0.54278 -0.34687 0.54255 C -0.34271 0.54185 -0.33871 0.54046 -0.33455 0.53931 C -0.31944 0.52936 -0.30399 0.51849 -0.28767 0.51294 C -0.2809 0.50716 -0.2743 0.50161 -0.26666 0.49814 C -0.25521 0.48704 -0.26823 0.50022 -0.25677 0.48681 C -0.25156 0.48057 -0.2533 0.48519 -0.24566 0.47848 C -0.23628 0.47039 -0.24062 0.47178 -0.23333 0.46368 C -0.22899 0.45883 -0.22413 0.45513 -0.21979 0.4505 C -0.21441 0.44495 -0.20989 0.43524 -0.20364 0.43246 C -0.19722 0.42067 -0.18854 0.41072 -0.18021 0.40124 C -0.17517 0.39546 -0.17187 0.38875 -0.16666 0.3832 C -0.16267 0.37465 -0.15573 0.36031 -0.14809 0.35684 C -0.14323 0.34366 -0.13212 0.33718 -0.12708 0.324 " pathEditMode="relative" ptsTypes="ffffffffffffffffffffffffffffffffffffffffff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014E-8 C 0.00538 0.00994 0.00781 0.0215 0.01111 0.03284 C 0.01024 0.05689 0.01319 0.07123 0.00121 0.08718 C -0.00278 0.10337 -0.01372 0.11147 -0.02361 0.12002 C -0.03125 0.13413 -0.02222 0.12002 -0.03472 0.12997 C -0.04358 0.13691 -0.05226 0.14824 -0.06059 0.15633 C -0.07413 0.16975 -0.08681 0.18339 -0.1 0.1975 C -0.10781 0.20582 -0.10886 0.20328 -0.11493 0.21045 C -0.12327 0.22016 -0.13125 0.22872 -0.14202 0.23358 C -0.16528 0.25601 -0.13837 0.23265 -0.15816 0.24352 C -0.16476 0.24722 -0.17014 0.25416 -0.17656 0.25832 C -0.18889 0.26665 -0.20261 0.27173 -0.21493 0.2796 C -0.21754 0.28122 -0.21962 0.28445 -0.22222 0.2863 C -0.23386 0.29417 -0.24653 0.29602 -0.25816 0.30434 C -0.26181 0.30689 -0.26441 0.31174 -0.26806 0.31406 C -0.27222 0.31683 -0.27726 0.31706 -0.2816 0.31914 C -0.30122 0.32886 -0.3184 0.3469 -0.33715 0.35846 C -0.34584 0.36378 -0.35556 0.36748 -0.36424 0.37326 C -0.37188 0.37835 -0.37778 0.38598 -0.38525 0.39153 C -0.40764 0.40841 -0.42813 0.43177 -0.44445 0.45883 C -0.44757 0.46993 -0.45452 0.47849 -0.45938 0.48843 C -0.46025 0.49005 -0.46233 0.49861 -0.46302 0.50161 C -0.46268 0.52127 -0.46285 0.54116 -0.46181 0.56082 C -0.46163 0.56452 -0.45486 0.57215 -0.45313 0.574 C -0.43924 0.58857 -0.42622 0.59135 -0.40868 0.59366 C -0.38854 0.59898 -0.36493 0.58834 -0.34445 0.58395 C -0.33264 0.57446 -0.3191 0.56891 -0.30625 0.56244 C -0.28125 0.54995 -0.31858 0.56637 -0.29028 0.55087 C -0.25712 0.53284 -0.28195 0.54902 -0.26545 0.53954 C -0.23976 0.52474 -0.21441 0.51156 -0.18768 0.5 C -0.18455 0.49861 -0.18212 0.4956 -0.17917 0.49352 C -0.16858 0.48589 -0.15764 0.47941 -0.14705 0.47201 C -0.14028 0.46739 -0.11927 0.45767 -0.11372 0.45235 C -0.10868 0.4475 -0.10504 0.44195 -0.09879 0.43917 C -0.09271 0.43085 -0.08629 0.42622 -0.07917 0.41951 C -0.06597 0.40679 -0.05434 0.39037 -0.0408 0.37835 C -0.03959 0.37604 -0.03854 0.37349 -0.03715 0.37164 C -0.03611 0.37025 -0.03438 0.37002 -0.03334 0.3684 C -0.03247 0.36702 -0.03212 0.36355 -0.03212 0.36355 " pathEditMode="relative" ptsTypes="ffffffffffffffffffffffffffffffffffffffA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51619E-6 C -0.00278 0.02613 -0.01406 0.0407 -0.02587 0.06082 C -0.0526 0.10638 -0.02622 0.06591 -0.04306 0.08719 C -0.05417 0.10106 -0.06528 0.12095 -0.07778 0.13321 C -0.08194 0.13737 -0.08993 0.14477 -0.09375 0.14963 C -0.09844 0.15541 -0.10208 0.16281 -0.10729 0.1679 C -0.11806 0.17854 -0.12882 0.1901 -0.13941 0.20074 C -0.1474 0.2086 -0.15677 0.21438 -0.16406 0.22201 C -0.17552 0.23311 -0.15677 0.2204 -0.17639 0.2352 C -0.1816 0.2389 -0.18715 0.2426 -0.19253 0.24514 C -0.19497 0.2463 -0.19757 0.24699 -0.2 0.24838 C -0.21094 0.25509 -0.22118 0.26318 -0.23333 0.26642 C -0.28646 0.29417 -0.33872 0.32562 -0.39253 0.35199 C -0.42222 0.36656 -0.44965 0.3883 -0.48021 0.39963 C -0.48976 0.40957 -0.50156 0.40726 -0.51233 0.41443 C -0.5224 0.42137 -0.53125 0.42784 -0.54184 0.43247 C -0.54861 0.43941 -0.55469 0.44866 -0.56285 0.45236 C -0.57066 0.45999 -0.57743 0.46762 -0.58507 0.47525 C -0.58594 0.47756 -0.58646 0.47988 -0.5875 0.48196 C -0.58819 0.48335 -0.58941 0.48381 -0.5901 0.4852 C -0.59097 0.48705 -0.59219 0.4956 -0.59253 0.49676 C -0.59566 0.51202 -0.59687 0.52752 -0.6 0.54278 C -0.59948 0.55203 -0.59965 0.56151 -0.59861 0.57077 C -0.59844 0.57262 -0.5967 0.57377 -0.59618 0.57562 C -0.59514 0.57886 -0.59427 0.5821 -0.59375 0.58557 C -0.59062 0.60684 -0.58628 0.62257 -0.5691 0.62835 C -0.55347 0.62789 -0.53785 0.62766 -0.52222 0.62673 C -0.51458 0.62627 -0.50868 0.61887 -0.50122 0.61679 C -0.49358 0.61031 -0.48524 0.60592 -0.47778 0.59875 C -0.46979 0.59112 -0.46233 0.58117 -0.45417 0.574 C -0.45191 0.57192 -0.44913 0.57123 -0.44687 0.56915 C -0.43628 0.55966 -0.42847 0.54348 -0.41597 0.53793 C -0.41181 0.53353 -0.40868 0.53029 -0.40365 0.52798 C -0.39531 0.51688 -0.38403 0.50832 -0.37274 0.50324 C -0.36076 0.49052 -0.34601 0.48311 -0.33194 0.47525 C -0.32292 0.47016 -0.31406 0.46253 -0.30486 0.45721 C -0.27934 0.44218 -0.25191 0.43478 -0.22465 0.42761 C -0.1901 0.42923 -0.19896 0.42322 -0.18142 0.43917 C -0.17795 0.44241 -0.17483 0.44588 -0.17153 0.44912 C -0.1691 0.45143 -0.16649 0.45351 -0.16406 0.45559 C -0.16285 0.45675 -0.16042 0.45883 -0.16042 0.45906 C -0.16076 0.46045 -0.27101 0.55226 -0.27101 0.5525 " pathEditMode="relative" rAng="0" ptsTypes="ffffffffffffffffffffffffffffffffffffffffff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0" y="314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8.51064E-7 C 0.00625 0.00277 0.00608 0.00416 0.00747 0.01318 C 0.00712 0.02035 0.00747 0.02752 0.00625 0.03446 C 0.004 0.04695 0.00139 0.04625 -0.00364 0.05435 C -0.01076 0.06591 -0.01753 0.08025 -0.02708 0.08881 C -0.03576 0.09644 -0.04514 0.10314 -0.05312 0.11193 C -0.07066 0.13136 -0.0868 0.14223 -0.10625 0.15634 C -0.125 0.16975 -0.14323 0.18201 -0.16302 0.19241 C -0.17934 0.20097 -0.19496 0.21277 -0.21232 0.21716 C -0.23281 0.22248 -0.25364 0.22572 -0.27413 0.23034 C -0.275 0.23057 -0.29531 0.23427 -0.3 0.2352 C -0.30295 0.23566 -0.30868 0.23682 -0.30868 0.23705 C -0.32691 0.24491 -0.31823 0.24237 -0.33455 0.24514 C -0.34843 0.25116 -0.35989 0.26041 -0.37291 0.26804 C -0.38611 0.2759 -0.40208 0.27868 -0.41475 0.2877 C -0.42205 0.29301 -0.42795 0.30203 -0.43576 0.30597 C -0.45225 0.31452 -0.42587 0.29787 -0.44809 0.31082 C -0.45416 0.31429 -0.45798 0.32192 -0.46302 0.32724 C -0.46736 0.33164 -0.46892 0.33048 -0.47153 0.33557 C -0.47396 0.34042 -0.47656 0.35199 -0.47656 0.35222 C -0.47552 0.36147 -0.47621 0.37165 -0.47291 0.37997 C -0.46076 0.41166 -0.43038 0.42646 -0.40746 0.43756 C -0.40364 0.43941 -0.40017 0.44218 -0.39635 0.44403 C -0.39028 0.44704 -0.38403 0.44958 -0.37778 0.45236 C -0.37673 0.45282 -0.35955 0.4556 -0.3592 0.4556 C -0.34791 0.45768 -0.33732 0.46207 -0.32587 0.46369 C -0.31649 0.46693 -0.30729 0.46762 -0.29757 0.46878 C -0.28489 0.47294 -0.27569 0.4741 -0.2618 0.47525 C -0.25243 0.47919 -0.24462 0.48774 -0.23576 0.49329 C -0.23142 0.49931 -0.2283 0.50116 -0.22222 0.50324 C -0.21771 0.50717 -0.21788 0.50994 -0.21597 0.51642 C -0.21441 0.53076 -0.21475 0.52405 -0.21475 0.53608 " pathEditMode="relative" rAng="0" ptsTypes="fffffffffffffffffffffffffffffff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00" y="2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033E-7 C -0.00035 -0.02914 -0.00052 -0.05805 -0.00122 -0.08719 C -0.00139 -0.0969 -0.00434 -0.10731 -0.00608 -0.11679 C -0.00833 -0.12905 -0.00938 -0.14084 -0.01233 -0.15287 C -0.01458 -0.16212 -0.02101 -0.17206 -0.02465 -0.18085 C -0.03195 -0.1982 -0.03976 -0.21415 -0.05052 -0.22849 C -0.05469 -0.23404 -0.06076 -0.23705 -0.06545 -0.24167 C -0.06945 -0.25023 -0.07431 -0.24815 -0.08021 -0.25648 C -0.08142 -0.25809 -0.08229 -0.26041 -0.08386 -0.26156 C -0.08611 -0.26318 -0.09132 -0.2648 -0.09132 -0.26457 C -0.09844 -0.27197 -0.10677 -0.27428 -0.11476 -0.2796 C -0.12083 -0.28353 -0.12708 -0.28608 -0.13333 -0.28955 C -0.1375 -0.29186 -0.14115 -0.29672 -0.14566 -0.29764 C -0.16667 -0.30157 -0.1875 -0.30782 -0.20851 -0.31244 C -0.25382 -0.31175 -0.28976 -0.31082 -0.33212 -0.30759 C -0.33542 -0.30712 -0.33854 -0.30666 -0.34184 -0.30597 C -0.34358 -0.3055 -0.34514 -0.30458 -0.34688 -0.30435 C -0.35434 -0.30296 -0.3691 -0.30088 -0.3691 -0.30065 C -0.37726 -0.29718 -0.3717 -0.30019 -0.38507 -0.28955 C -0.38785 -0.28747 -0.39479 -0.28446 -0.39879 -0.28284 C -0.40729 -0.27521 -0.41667 -0.2685 -0.42465 -0.25994 C -0.43021 -0.25393 -0.43247 -0.24815 -0.43698 -0.24167 C -0.43889 -0.23404 -0.44236 -0.2278 -0.44445 -0.2204 C -0.44757 -0.20907 -0.44896 -0.19727 -0.45174 -0.18594 C -0.45399 -0.1642 -0.45799 -0.14315 -0.46042 -0.12165 C -0.46233 -0.10546 -0.46337 -0.08742 -0.46788 -0.07239 C -0.48351 0.05458 -0.51198 0.01295 -0.51198 0.24399 " pathEditMode="relative" rAng="0" ptsTypes="fffffffffffffffffffffffffff">
                                      <p:cBhvr>
                                        <p:cTn id="31" dur="2000" fill="hold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00" y="-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3000"/>
                                        <p:tgtEl>
                                          <p:spTgt spid="1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9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9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9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9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195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62" grpId="0"/>
      <p:bldP spid="1956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699793" y="3573016"/>
            <a:ext cx="554461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Сумма, произведение</a:t>
            </a:r>
            <a:r>
              <a:rPr lang="ru-RU" sz="3200" b="1" i="1" kern="12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3200" b="1" i="1" kern="1200" dirty="0">
                <a:solidFill>
                  <a:srgbClr val="000099"/>
                </a:solidFill>
                <a:latin typeface="Bookman Old Style" pitchFamily="18" charset="0"/>
              </a:rPr>
              <a:t>и</a:t>
            </a:r>
            <a:r>
              <a:rPr lang="ru-RU" sz="3200" b="1" i="1" kern="12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32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разность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i="1" kern="1200" dirty="0">
                <a:solidFill>
                  <a:srgbClr val="000099"/>
                </a:solidFill>
                <a:latin typeface="Bookman Old Style" pitchFamily="18" charset="0"/>
              </a:rPr>
              <a:t>целых  чисел  есть число  </a:t>
            </a:r>
            <a:r>
              <a:rPr lang="ru-RU" sz="32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целое</a:t>
            </a:r>
            <a:r>
              <a:rPr lang="ru-RU" sz="3200" b="1" i="1" kern="1200" dirty="0">
                <a:solidFill>
                  <a:srgbClr val="C00000"/>
                </a:solidFill>
                <a:latin typeface="Bookman Old Style" pitchFamily="18" charset="0"/>
              </a:rPr>
              <a:t>.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979712" y="1052736"/>
            <a:ext cx="707116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4400" b="1" dirty="0" smtClean="0">
                <a:solidFill>
                  <a:srgbClr val="6600CC"/>
                </a:solidFill>
                <a:latin typeface="Bookman Old Style" pitchFamily="18" charset="0"/>
              </a:rPr>
              <a:t>… –3; –2; –1;0;1</a:t>
            </a:r>
            <a:r>
              <a:rPr lang="ru-RU" sz="4400" b="1" kern="1200" dirty="0" smtClean="0">
                <a:solidFill>
                  <a:srgbClr val="6600CC"/>
                </a:solidFill>
                <a:latin typeface="Bookman Old Style" pitchFamily="18" charset="0"/>
              </a:rPr>
              <a:t>; 2; 3;…</a:t>
            </a:r>
            <a:endParaRPr lang="ru-RU" sz="4400" b="1" kern="1200" dirty="0">
              <a:solidFill>
                <a:srgbClr val="6600CC"/>
              </a:solidFill>
              <a:latin typeface="Bookman Old Style" pitchFamily="18" charset="0"/>
            </a:endParaRP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2568053" y="2133600"/>
            <a:ext cx="2508003" cy="719336"/>
          </a:xfrm>
          <a:prstGeom prst="flowChartAlternateProcess">
            <a:avLst/>
          </a:prstGeom>
          <a:solidFill>
            <a:srgbClr val="FFFF66"/>
          </a:soli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483768" y="1916832"/>
            <a:ext cx="2662908" cy="9233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m</a:t>
            </a:r>
            <a:r>
              <a:rPr lang="ru-RU" sz="4400" b="1" kern="1200" dirty="0">
                <a:solidFill>
                  <a:srgbClr val="CC0000"/>
                </a:solidFill>
                <a:latin typeface="Bookman Old Style" pitchFamily="18" charset="0"/>
              </a:rPr>
              <a:t> </a:t>
            </a:r>
            <a:r>
              <a:rPr lang="ru-RU" sz="3200" b="1" i="1" dirty="0" smtClean="0">
                <a:solidFill>
                  <a:srgbClr val="000000"/>
                </a:solidFill>
                <a:latin typeface="Bookman Old Style" pitchFamily="18" charset="0"/>
              </a:rPr>
              <a:t>– </a:t>
            </a:r>
            <a:r>
              <a:rPr lang="ru-RU" sz="3200" b="1" i="1" kern="1200" dirty="0">
                <a:solidFill>
                  <a:srgbClr val="000000"/>
                </a:solidFill>
                <a:latin typeface="Bookman Old Style" pitchFamily="18" charset="0"/>
              </a:rPr>
              <a:t>целое</a:t>
            </a:r>
            <a:endParaRPr lang="ru-RU" sz="3600" b="1" i="1" kern="1200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6632054" y="2159000"/>
            <a:ext cx="1900238" cy="622300"/>
            <a:chOff x="3552" y="1344"/>
            <a:chExt cx="1197" cy="392"/>
          </a:xfrm>
        </p:grpSpPr>
        <p:sp>
          <p:nvSpPr>
            <p:cNvPr id="20488" name="AutoShape 8"/>
            <p:cNvSpPr>
              <a:spLocks noChangeArrowheads="1"/>
            </p:cNvSpPr>
            <p:nvPr/>
          </p:nvSpPr>
          <p:spPr bwMode="auto">
            <a:xfrm>
              <a:off x="3552" y="1344"/>
              <a:ext cx="1197" cy="392"/>
            </a:xfrm>
            <a:prstGeom prst="flowChartAlternateProcess">
              <a:avLst/>
            </a:prstGeom>
            <a:ln w="38100">
              <a:solidFill>
                <a:srgbClr val="7030A0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7170" name="Object 10"/>
            <p:cNvGraphicFramePr>
              <a:graphicFrameLocks noChangeAspect="1"/>
            </p:cNvGraphicFramePr>
            <p:nvPr/>
          </p:nvGraphicFramePr>
          <p:xfrm>
            <a:off x="3683" y="1361"/>
            <a:ext cx="975" cy="3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492" name="Формула" r:id="rId3" imgW="469800" imgH="177480" progId="Equation.3">
                    <p:embed/>
                  </p:oleObj>
                </mc:Choice>
                <mc:Fallback>
                  <p:oleObj name="Формула" r:id="rId3" imgW="469800" imgH="17748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3" y="1361"/>
                          <a:ext cx="975" cy="3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5387453" y="2362200"/>
            <a:ext cx="990600" cy="304800"/>
          </a:xfrm>
          <a:prstGeom prst="leftRightArrow">
            <a:avLst>
              <a:gd name="adj1" fmla="val 50000"/>
              <a:gd name="adj2" fmla="val 65000"/>
            </a:avLst>
          </a:prstGeom>
          <a:ln w="28575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323527" y="448886"/>
            <a:ext cx="410445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Целые числа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1" grpId="0"/>
      <p:bldP spid="20486" grpId="0"/>
      <p:bldP spid="20484" grpId="0" animBg="1"/>
      <p:bldP spid="20489" grpId="0"/>
      <p:bldP spid="2049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val 2"/>
          <p:cNvSpPr>
            <a:spLocks noChangeArrowheads="1"/>
          </p:cNvSpPr>
          <p:nvPr/>
        </p:nvSpPr>
        <p:spPr bwMode="auto">
          <a:xfrm>
            <a:off x="1066800" y="2438400"/>
            <a:ext cx="6477000" cy="4114800"/>
          </a:xfrm>
          <a:prstGeom prst="ellipse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8198" name="AutoShape 3"/>
          <p:cNvSpPr>
            <a:spLocks noChangeArrowheads="1"/>
          </p:cNvSpPr>
          <p:nvPr/>
        </p:nvSpPr>
        <p:spPr bwMode="auto">
          <a:xfrm>
            <a:off x="4724400" y="228600"/>
            <a:ext cx="4114800" cy="19050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3810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8199" name="AutoShape 4"/>
          <p:cNvSpPr>
            <a:spLocks noChangeArrowheads="1"/>
          </p:cNvSpPr>
          <p:nvPr/>
        </p:nvSpPr>
        <p:spPr bwMode="auto">
          <a:xfrm>
            <a:off x="381000" y="228600"/>
            <a:ext cx="4191000" cy="1905000"/>
          </a:xfrm>
          <a:prstGeom prst="roundRect">
            <a:avLst>
              <a:gd name="adj" fmla="val 16667"/>
            </a:avLst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5004048" y="366713"/>
            <a:ext cx="34195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i="1" u="sng" kern="1200" dirty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+mn-cs"/>
              </a:rPr>
              <a:t>Целые числа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71610" y="381000"/>
            <a:ext cx="40430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i="1" u="sng" kern="1200" dirty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+mn-cs"/>
              </a:rPr>
              <a:t>Дробные числа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953000" y="1295400"/>
            <a:ext cx="631825" cy="631825"/>
            <a:chOff x="576" y="1584"/>
            <a:chExt cx="336" cy="336"/>
          </a:xfrm>
        </p:grpSpPr>
        <p:sp>
          <p:nvSpPr>
            <p:cNvPr id="8240" name="Oval 8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11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8241" name="Text Box 9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8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1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562600" y="1295400"/>
            <a:ext cx="631825" cy="631825"/>
            <a:chOff x="576" y="1584"/>
            <a:chExt cx="336" cy="336"/>
          </a:xfrm>
        </p:grpSpPr>
        <p:sp>
          <p:nvSpPr>
            <p:cNvPr id="8238" name="Oval 11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11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8239" name="Text Box 12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8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0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172200" y="1295400"/>
            <a:ext cx="685800" cy="631825"/>
            <a:chOff x="576" y="1584"/>
            <a:chExt cx="365" cy="336"/>
          </a:xfrm>
        </p:grpSpPr>
        <p:sp>
          <p:nvSpPr>
            <p:cNvPr id="8236" name="Oval 14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11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8237" name="Text Box 15"/>
            <p:cNvSpPr txBox="1">
              <a:spLocks noChangeArrowheads="1"/>
            </p:cNvSpPr>
            <p:nvPr/>
          </p:nvSpPr>
          <p:spPr bwMode="auto">
            <a:xfrm>
              <a:off x="576" y="1584"/>
              <a:ext cx="365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8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-4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6781800" y="1295400"/>
            <a:ext cx="631825" cy="631825"/>
            <a:chOff x="576" y="1584"/>
            <a:chExt cx="336" cy="336"/>
          </a:xfrm>
        </p:grpSpPr>
        <p:sp>
          <p:nvSpPr>
            <p:cNvPr id="8234" name="Oval 17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11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8235" name="Text Box 18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8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9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8001000" y="1295400"/>
            <a:ext cx="685800" cy="631825"/>
            <a:chOff x="576" y="1584"/>
            <a:chExt cx="365" cy="336"/>
          </a:xfrm>
        </p:grpSpPr>
        <p:sp>
          <p:nvSpPr>
            <p:cNvPr id="8232" name="Oval 20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11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8233" name="Text Box 21"/>
            <p:cNvSpPr txBox="1">
              <a:spLocks noChangeArrowheads="1"/>
            </p:cNvSpPr>
            <p:nvPr/>
          </p:nvSpPr>
          <p:spPr bwMode="auto">
            <a:xfrm>
              <a:off x="624" y="1584"/>
              <a:ext cx="317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10</a:t>
              </a: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7391400" y="1295400"/>
            <a:ext cx="685800" cy="631825"/>
            <a:chOff x="576" y="1584"/>
            <a:chExt cx="365" cy="336"/>
          </a:xfrm>
        </p:grpSpPr>
        <p:sp>
          <p:nvSpPr>
            <p:cNvPr id="8230" name="Oval 23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11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8231" name="Text Box 24"/>
            <p:cNvSpPr txBox="1">
              <a:spLocks noChangeArrowheads="1"/>
            </p:cNvSpPr>
            <p:nvPr/>
          </p:nvSpPr>
          <p:spPr bwMode="auto">
            <a:xfrm>
              <a:off x="624" y="1584"/>
              <a:ext cx="317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58</a:t>
              </a: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1905000" y="1371600"/>
            <a:ext cx="631825" cy="631825"/>
            <a:chOff x="2064" y="1920"/>
            <a:chExt cx="398" cy="398"/>
          </a:xfrm>
        </p:grpSpPr>
        <p:sp>
          <p:nvSpPr>
            <p:cNvPr id="8228" name="Oval 29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33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8229" name="Text Box 30"/>
            <p:cNvSpPr txBox="1">
              <a:spLocks noChangeArrowheads="1"/>
            </p:cNvSpPr>
            <p:nvPr/>
          </p:nvSpPr>
          <p:spPr bwMode="auto">
            <a:xfrm>
              <a:off x="2066" y="2011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 dirty="0">
                  <a:solidFill>
                    <a:srgbClr val="000000"/>
                  </a:solidFill>
                  <a:latin typeface="Bookman Old Style" pitchFamily="18" charset="0"/>
                </a:rPr>
                <a:t>7,1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2514600" y="1371600"/>
            <a:ext cx="650875" cy="631825"/>
            <a:chOff x="2064" y="1920"/>
            <a:chExt cx="410" cy="398"/>
          </a:xfrm>
        </p:grpSpPr>
        <p:sp>
          <p:nvSpPr>
            <p:cNvPr id="8226" name="Oval 32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33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8227" name="Text Box 33"/>
            <p:cNvSpPr txBox="1">
              <a:spLocks noChangeArrowheads="1"/>
            </p:cNvSpPr>
            <p:nvPr/>
          </p:nvSpPr>
          <p:spPr bwMode="auto">
            <a:xfrm>
              <a:off x="2090" y="1968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 dirty="0">
                  <a:solidFill>
                    <a:srgbClr val="000000"/>
                  </a:solidFill>
                  <a:latin typeface="Bookman Old Style" pitchFamily="18" charset="0"/>
                </a:rPr>
                <a:t>3,2</a:t>
              </a:r>
            </a:p>
          </p:txBody>
        </p: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3124200" y="1371600"/>
            <a:ext cx="762000" cy="631825"/>
            <a:chOff x="1968" y="864"/>
            <a:chExt cx="480" cy="398"/>
          </a:xfrm>
        </p:grpSpPr>
        <p:sp>
          <p:nvSpPr>
            <p:cNvPr id="8224" name="Oval 35"/>
            <p:cNvSpPr>
              <a:spLocks noChangeArrowheads="1"/>
            </p:cNvSpPr>
            <p:nvPr/>
          </p:nvSpPr>
          <p:spPr bwMode="auto">
            <a:xfrm>
              <a:off x="1968" y="864"/>
              <a:ext cx="432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33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8225" name="Text Box 36"/>
            <p:cNvSpPr txBox="1">
              <a:spLocks noChangeArrowheads="1"/>
            </p:cNvSpPr>
            <p:nvPr/>
          </p:nvSpPr>
          <p:spPr bwMode="auto">
            <a:xfrm>
              <a:off x="1968" y="912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 kern="1200">
                  <a:solidFill>
                    <a:srgbClr val="000000"/>
                  </a:solidFill>
                  <a:latin typeface="Bookman Old Style" pitchFamily="18" charset="0"/>
                </a:rPr>
                <a:t>0,(2)</a:t>
              </a:r>
            </a:p>
          </p:txBody>
        </p:sp>
      </p:grpSp>
      <p:grpSp>
        <p:nvGrpSpPr>
          <p:cNvPr id="11" name="Group 37"/>
          <p:cNvGrpSpPr>
            <a:grpSpLocks/>
          </p:cNvGrpSpPr>
          <p:nvPr/>
        </p:nvGrpSpPr>
        <p:grpSpPr bwMode="auto">
          <a:xfrm>
            <a:off x="3733800" y="1371600"/>
            <a:ext cx="685800" cy="631825"/>
            <a:chOff x="2064" y="1920"/>
            <a:chExt cx="432" cy="398"/>
          </a:xfrm>
        </p:grpSpPr>
        <p:sp>
          <p:nvSpPr>
            <p:cNvPr id="8222" name="Oval 38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33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8223" name="Text Box 39"/>
            <p:cNvSpPr txBox="1">
              <a:spLocks noChangeArrowheads="1"/>
            </p:cNvSpPr>
            <p:nvPr/>
          </p:nvSpPr>
          <p:spPr bwMode="auto">
            <a:xfrm>
              <a:off x="2112" y="1968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</a:rPr>
                <a:t>0,1</a:t>
              </a:r>
            </a:p>
          </p:txBody>
        </p:sp>
      </p:grp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685800" y="1371600"/>
            <a:ext cx="631825" cy="631825"/>
            <a:chOff x="2064" y="1920"/>
            <a:chExt cx="398" cy="398"/>
          </a:xfrm>
        </p:grpSpPr>
        <p:sp>
          <p:nvSpPr>
            <p:cNvPr id="8220" name="Oval 41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33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66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8221" name="Text Box 42"/>
            <p:cNvSpPr txBox="1">
              <a:spLocks noChangeArrowheads="1"/>
            </p:cNvSpPr>
            <p:nvPr/>
          </p:nvSpPr>
          <p:spPr bwMode="auto">
            <a:xfrm>
              <a:off x="2064" y="1968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800" b="1" kern="1200" dirty="0" smtClean="0">
                  <a:solidFill>
                    <a:srgbClr val="000000"/>
                  </a:solidFill>
                  <a:latin typeface="Bookman Old Style" pitchFamily="18" charset="0"/>
                </a:rPr>
                <a:t>¾</a:t>
              </a:r>
              <a:endParaRPr lang="ru-RU" sz="2800" b="1" kern="1200" dirty="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42028" name="Text Box 44"/>
          <p:cNvSpPr txBox="1">
            <a:spLocks noChangeArrowheads="1"/>
          </p:cNvSpPr>
          <p:nvPr/>
        </p:nvSpPr>
        <p:spPr bwMode="auto">
          <a:xfrm>
            <a:off x="3180836" y="5733256"/>
            <a:ext cx="470353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400" b="1" i="1" u="sng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+mn-cs"/>
              </a:rPr>
              <a:t>Рациональные</a:t>
            </a:r>
          </a:p>
        </p:txBody>
      </p:sp>
      <p:graphicFrame>
        <p:nvGraphicFramePr>
          <p:cNvPr id="42030" name="Object 46"/>
          <p:cNvGraphicFramePr>
            <a:graphicFrameLocks noChangeAspect="1"/>
          </p:cNvGraphicFramePr>
          <p:nvPr/>
        </p:nvGraphicFramePr>
        <p:xfrm>
          <a:off x="7467600" y="2362200"/>
          <a:ext cx="99377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8" name="Формула" r:id="rId3" imgW="419040" imgH="545760" progId="Equation.3">
                  <p:embed/>
                </p:oleObj>
              </mc:Choice>
              <mc:Fallback>
                <p:oleObj name="Формула" r:id="rId3" imgW="419040" imgH="54576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2362200"/>
                        <a:ext cx="99377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BFF9EA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BFF9EA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50"/>
          <p:cNvGrpSpPr>
            <a:grpSpLocks/>
          </p:cNvGrpSpPr>
          <p:nvPr/>
        </p:nvGrpSpPr>
        <p:grpSpPr bwMode="auto">
          <a:xfrm>
            <a:off x="1295400" y="1371600"/>
            <a:ext cx="631825" cy="631825"/>
            <a:chOff x="816" y="864"/>
            <a:chExt cx="398" cy="398"/>
          </a:xfrm>
        </p:grpSpPr>
        <p:grpSp>
          <p:nvGrpSpPr>
            <p:cNvPr id="14" name="Group 25"/>
            <p:cNvGrpSpPr>
              <a:grpSpLocks/>
            </p:cNvGrpSpPr>
            <p:nvPr/>
          </p:nvGrpSpPr>
          <p:grpSpPr bwMode="auto">
            <a:xfrm>
              <a:off x="816" y="864"/>
              <a:ext cx="398" cy="398"/>
              <a:chOff x="2064" y="1920"/>
              <a:chExt cx="398" cy="398"/>
            </a:xfrm>
          </p:grpSpPr>
          <p:sp>
            <p:nvSpPr>
              <p:cNvPr id="8218" name="Oval 26"/>
              <p:cNvSpPr>
                <a:spLocks noChangeArrowheads="1"/>
              </p:cNvSpPr>
              <p:nvPr/>
            </p:nvSpPr>
            <p:spPr bwMode="auto">
              <a:xfrm>
                <a:off x="2064" y="1920"/>
                <a:ext cx="398" cy="39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99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4000" b="1" kern="1200">
                  <a:solidFill>
                    <a:srgbClr val="000000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8219" name="Text Box 27"/>
              <p:cNvSpPr txBox="1">
                <a:spLocks noChangeArrowheads="1"/>
              </p:cNvSpPr>
              <p:nvPr/>
            </p:nvSpPr>
            <p:spPr bwMode="auto">
              <a:xfrm>
                <a:off x="2112" y="1968"/>
                <a:ext cx="28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600" b="1" kern="1200">
                  <a:solidFill>
                    <a:srgbClr val="000000"/>
                  </a:solidFill>
                  <a:latin typeface="Bookman Old Style" pitchFamily="18" charset="0"/>
                </a:endParaRPr>
              </a:p>
            </p:txBody>
          </p:sp>
        </p:grpSp>
        <p:graphicFrame>
          <p:nvGraphicFramePr>
            <p:cNvPr id="8195" name="Object 49"/>
            <p:cNvGraphicFramePr>
              <a:graphicFrameLocks noChangeAspect="1"/>
            </p:cNvGraphicFramePr>
            <p:nvPr/>
          </p:nvGraphicFramePr>
          <p:xfrm>
            <a:off x="930" y="904"/>
            <a:ext cx="174" cy="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19" name="Equation" r:id="rId5" imgW="152280" imgH="393480" progId="">
                    <p:embed/>
                  </p:oleObj>
                </mc:Choice>
                <mc:Fallback>
                  <p:oleObj name="Equation" r:id="rId5" imgW="152280" imgH="393480" progId="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0" y="904"/>
                          <a:ext cx="174" cy="3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81221E-6 C 0.00174 0.00162 0.0033 0.00347 0.00504 0.00485 C 0.00608 0.00578 0.00764 0.00555 0.00868 0.00647 C 0.01684 0.01318 0.02431 0.02336 0.03212 0.03122 C 0.04219 0.04116 0.05052 0.05342 0.06181 0.06082 C 0.06667 0.06753 0.06997 0.07423 0.07656 0.07724 C 0.0809 0.08695 0.08316 0.0858 0.08768 0.09366 C 0.09757 0.11124 0.10434 0.13251 0.11736 0.14639 C 0.12275 0.16073 0.1158 0.14408 0.12726 0.16281 C 0.13247 0.17137 0.12969 0.1716 0.13455 0.18085 C 0.13768 0.18686 0.14219 0.19172 0.14566 0.19727 C 0.14827 0.20791 0.14497 0.19704 0.15313 0.21045 C 0.15781 0.21808 0.16354 0.23427 0.1691 0.24167 C 0.17031 0.24329 0.17188 0.24468 0.17292 0.24676 C 0.18229 0.26526 0.1724 0.25069 0.179 0.25994 C 0.18368 0.27428 0.1875 0.28862 0.19271 0.30249 C 0.19479 0.30781 0.19549 0.31383 0.19757 0.31915 C 0.19896 0.32262 0.20104 0.32539 0.20243 0.32886 C 0.20677 0.34019 0.20729 0.35291 0.21233 0.36355 C 0.21459 0.37511 0.21736 0.38043 0.21858 0.39315 C 0.21806 0.42183 0.21875 0.48173 0.2099 0.5148 C 0.20781 0.52289 0.20469 0.52983 0.20243 0.53769 C 0.19584 0.56036 0.19028 0.58418 0.17413 0.59852 C 0.16788 0.61147 0.15382 0.61702 0.14323 0.62164 C 0.1316 0.63321 0.11215 0.63066 0.09879 0.63159 C 0.08351 0.63459 0.0684 0.63991 0.05313 0.64292 C 0.04618 0.64431 0.03212 0.64639 0.03212 0.64662 C 0.01528 0.64593 -0.00156 0.64616 -0.0184 0.64477 C -0.02725 0.64408 -0.03785 0.63945 -0.04687 0.63806 C -0.0533 0.63598 -0.06076 0.63506 -0.06666 0.63159 C -0.07986 0.62396 -0.06128 0.63251 -0.07899 0.62488 C -0.09184 0.61355 -0.07205 0.6302 -0.08767 0.62002 C -0.08941 0.61887 -0.0908 0.61656 -0.09253 0.61517 C -0.09861 0.61054 -0.1059 0.60939 -0.11232 0.60522 C -0.11389 0.60245 -0.11597 0.5999 -0.11719 0.5969 C -0.11927 0.59181 -0.11857 0.58533 -0.121 0.58048 C -0.12309 0.57608 -0.13003 0.57493 -0.13333 0.574 C -0.13906 0.56891 -0.146 0.56776 -0.15173 0.56244 C -0.1566 0.55805 -0.16041 0.55203 -0.16545 0.54764 C -0.16962 0.5333 -0.17969 0.52659 -0.18889 0.51804 C -0.19566 0.51179 -0.19965 0.50509 -0.20729 0.5 C -0.21302 0.48196 -0.22257 0.46831 -0.23212 0.45397 C -0.23663 0.44704 -0.23958 0.43894 -0.24444 0.43247 C -0.24653 0.42391 -0.25555 0.40957 -0.25555 0.4098 C -0.25868 0.39685 -0.26128 0.38621 -0.26285 0.37326 C -0.26232 0.35453 -0.2651 0.33487 -0.26041 0.3173 C -0.25972 0.31475 -0.25781 0.31313 -0.25677 0.31082 C -0.25121 0.29833 -0.24653 0.28746 -0.23941 0.27636 C -0.23646 0.2641 -0.22916 0.25763 -0.22344 0.24838 C -0.21805 0.23959 -0.21927 0.23797 -0.21354 0.23034 C -0.20833 0.2234 -0.20295 0.21716 -0.19757 0.21045 C -0.19271 0.20444 -0.19062 0.19842 -0.18385 0.19565 C -0.1743 0.18709 -0.16389 0.17114 -0.15312 0.16767 C -0.14791 0.16327 -0.14427 0.16119 -0.13819 0.15957 C -0.13611 0.15842 -0.13403 0.15772 -0.13212 0.15633 C -0.13107 0.15541 -0.13055 0.15356 -0.12951 0.15286 C -0.1217 0.14755 -0.11232 0.14361 -0.10364 0.14153 C -0.09826 0.14038 -0.08767 0.13806 -0.08767 0.1383 C -0.06823 0.13853 -0.05225 0.13691 -0.03298 0.13853 C -0.02309 0.13899 0.01285 0.20583 0.01389 0.20652 C 0.01493 0.20721 -0.01857 0.15657 -0.02708 0.14338 " pathEditMode="relative" rAng="0" ptsTypes="fffffffffffffffffffffffffffffffffffffffffffffffffffffffffffaf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" y="323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64477E-6 C 0.00885 0.01179 0.01458 0.02497 0.02222 0.03792 C 0.02396 0.04093 0.02656 0.04301 0.02847 0.04602 C 0.03802 0.06059 0.04566 0.07793 0.05434 0.09366 C 0.05937 0.10268 0.06493 0.11147 0.07031 0.12002 C 0.07673 0.13043 0.08125 0.14269 0.08767 0.15286 C 0.09809 0.16905 0.10972 0.18594 0.11858 0.20397 C 0.125 0.21693 0.13125 0.23057 0.13819 0.24352 C 0.14132 0.2493 0.14427 0.25508 0.14809 0.25994 C 0.14983 0.26202 0.15173 0.2641 0.15312 0.26642 C 0.16545 0.287 0.17483 0.31174 0.18889 0.33048 C 0.1901 0.33372 0.19114 0.33718 0.19253 0.34042 C 0.19323 0.34204 0.19444 0.34343 0.19514 0.34528 C 0.1993 0.35615 0.20087 0.36887 0.20486 0.37997 C 0.20434 0.39361 0.20694 0.40888 0.20243 0.42113 C 0.19809 0.43293 0.18698 0.44264 0.17778 0.44565 C 0.16823 0.44495 0.15851 0.44611 0.1493 0.44241 C 0.14045 0.43894 0.13594 0.42645 0.12708 0.42275 C 0.11875 0.41489 0.11875 0.40795 0.11354 0.39963 C 0.1066 0.38876 0.10156 0.37627 0.09514 0.36517 C 0.08958 0.35522 0.08229 0.34713 0.07656 0.33718 C 0.07378 0.32631 0.0776 0.33927 0.07031 0.32562 C 0.06962 0.32423 0.06979 0.32215 0.0691 0.32076 C 0.06233 0.30781 0.05347 0.29625 0.04444 0.28607 C 0.03489 0.26063 0.02743 0.26272 0.01233 0.24676 C -0.0007 0.23311 0.01042 0.40749 -0.0033 0.39523 C -0.00295 0.39639 -0.13681 0.57608 -0.02691 0.31938 C -0.02222 0.31938 0.08298 0.52659 0.08055 0.52012 " pathEditMode="relative" rAng="0" ptsTypes="ffffffffffffffffffffffffffff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" y="288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8.00185E-6 C 0.00677 0.00693 0.00625 0.01202 0.01233 0.0215 C 0.01546 0.02613 0.02223 0.03468 0.02223 0.03468 C 0.02743 0.05203 0.03855 0.06452 0.04688 0.07909 C 0.05382 0.09134 0.05712 0.09921 0.06546 0.11031 C 0.07014 0.12303 0.07379 0.1295 0.0816 0.13991 C 0.08889 0.15957 0.08073 0.13991 0.09393 0.16281 C 0.10469 0.18177 0.11546 0.2012 0.12605 0.22039 C 0.14896 0.26179 0.17205 0.30272 0.19514 0.34389 C 0.20695 0.36493 0.21059 0.40009 0.2198 0.42437 C 0.21945 0.43524 0.21962 0.44634 0.21858 0.45721 C 0.21858 0.45813 0.21389 0.46345 0.21355 0.46392 C 0.20747 0.47386 0.19601 0.47664 0.18646 0.47872 C 0.18021 0.47826 0.17396 0.47895 0.16789 0.4771 C 0.16164 0.47525 0.1566 0.46808 0.1507 0.46554 C 0.14202 0.45721 0.13542 0.44773 0.12969 0.43593 C 0.1257 0.42761 0.11927 0.4209 0.11493 0.41281 C 0.11059 0.40448 0.10764 0.39199 0.10122 0.38667 C 0.09862 0.37627 0.09636 0.36678 0.09271 0.35707 C 0.09011 0.34158 0.08455 0.32955 0.079 0.31591 C 0.07657 0.30226 0.07084 0.30041 0.06546 0.28954 C 0.06285 0.28422 0.06441 0.28468 0.06181 0.28468 " pathEditMode="relative" ptsTypes="fffffffffffffffffffff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85014E-8 C 0.01666 0.00439 0.03368 0.00717 0.05052 0.01156 C 0.08177 0.02983 0.11892 0.04602 0.15312 0.05111 C 0.16094 0.05412 0.16892 0.0555 0.17656 0.0592 C 0.19548 0.06822 0.16528 0.06175 0.19375 0.06591 C 0.22708 0.0784 0.2592 0.10962 0.29375 0.11517 C 0.32656 0.13575 0.36076 0.15264 0.39496 0.1679 C 0.4184 0.17831 0.43958 0.19658 0.46285 0.20722 C 0.46614 0.2086 0.46944 0.2093 0.47274 0.21068 C 0.47864 0.21323 0.48298 0.21947 0.48889 0.22202 C 0.50434 0.22895 0.4934 0.22202 0.50486 0.22872 C 0.52014 0.23774 0.53472 0.25069 0.5493 0.26156 C 0.56111 0.27035 0.57378 0.27798 0.58507 0.28793 C 0.59548 0.29718 0.60521 0.30874 0.61597 0.31753 C 0.62031 0.321 0.62535 0.32308 0.62951 0.32724 C 0.64375 0.34158 0.65746 0.3587 0.67153 0.3735 C 0.68212 0.3846 0.69791 0.39662 0.70729 0.41119 C 0.71666 0.42599 0.72187 0.44681 0.72465 0.46554 C 0.7243 0.4815 0.72482 0.49746 0.72344 0.51318 C 0.72274 0.52058 0.70868 0.54325 0.70486 0.54764 C 0.68541 0.56984 0.66545 0.5858 0.63941 0.58881 C 0.61892 0.58765 0.59826 0.58742 0.57778 0.58557 C 0.56024 0.58418 0.54184 0.57701 0.52465 0.57239 C 0.50208 0.56637 0.47934 0.56221 0.45677 0.55597 C 0.4434 0.55227 0.42916 0.55412 0.41597 0.54926 C 0.40173 0.54394 0.3868 0.5444 0.37274 0.53955 C 0.36024 0.53515 0.34965 0.53284 0.33698 0.53122 C 0.32569 0.52636 0.31423 0.52567 0.30243 0.52313 C 0.27899 0.51804 0.2559 0.51179 0.23212 0.50994 C 0.20521 0.50116 0.17673 0.49237 0.1493 0.48844 C 0.14236 0.48474 0.13698 0.48335 0.12951 0.48196 C 0.11857 0.4771 0.10764 0.47872 0.09618 0.47872 " pathEditMode="relative" rAng="0" ptsTypes="fffffffffffffffffffffffffffffff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00" y="294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7734E-6 C -0.00157 0.01087 -0.00539 0.01503 -0.0099 0.02312 C -0.01129 0.02567 -0.01181 0.02914 -0.01355 0.03122 C -0.02344 0.04324 -0.03577 0.04579 -0.04688 0.05434 C -0.05452 0.06036 -0.05087 0.05851 -0.05799 0.06082 C -0.08125 0.0814 -0.10921 0.10615 -0.13577 0.1184 C -0.1415 0.12095 -0.1474 0.12234 -0.15313 0.12488 C -0.16789 0.13852 -0.18594 0.14893 -0.19879 0.16605 C -0.20139 0.16951 -0.2033 0.17414 -0.20608 0.17761 C -0.20834 0.18038 -0.21129 0.18154 -0.21355 0.18408 C -0.21893 0.19056 -0.22049 0.19634 -0.22466 0.20397 C -0.2349 0.22294 -0.23421 0.22132 -0.24445 0.23681 C -0.25035 0.25531 -0.2408 0.22502 -0.24914 0.24167 C -0.25973 0.26272 -0.28889 0.33094 -0.29757 0.3536 C -0.29914 0.36216 -0.30244 0.37095 -0.30608 0.37835 C -0.30869 0.39222 -0.30521 0.37719 -0.31112 0.3913 C -0.3165 0.40402 -0.31129 0.395 -0.31476 0.4061 C -0.31528 0.40795 -0.3165 0.40934 -0.31719 0.41119 C -0.31771 0.41281 -0.31806 0.41443 -0.31841 0.41605 C -0.31928 0.4438 -0.32153 0.49098 -0.31841 0.51803 C -0.31823 0.51988 -0.30903 0.53538 -0.3073 0.53769 C -0.29566 0.55319 -0.27882 0.56383 -0.26285 0.56729 C -0.25365 0.57146 -0.2441 0.57146 -0.23455 0.57238 C -0.21771 0.57099 -0.20035 0.57238 -0.18386 0.56729 C -0.17466 0.56452 -0.17726 0.56336 -0.16789 0.55758 C -0.15348 0.54856 -0.14237 0.53862 -0.12952 0.52636 C -0.1073 0.50508 -0.08594 0.4845 -0.06667 0.45883 C -0.05556 0.44403 -0.04775 0.42298 -0.0382 0.4061 C -0.02066 0.37534 -0.00348 0.34458 0.01232 0.31244 C 0.01475 0.29972 0.0118 0.31198 0.01857 0.29602 C 0.02343 0.28445 0.02881 0.27173 0.03333 0.25994 C 0.03472 0.25254 0.03715 0.24676 0.03958 0.24005 C 0.04131 0.22086 0.0434 0.20536 0.03958 0.18408 C 0.03836 0.17715 0.02638 0.17668 0.02343 0.17275 " pathEditMode="relative" rAng="0" ptsTypes="ffffffffffffffffffffffffffffffffff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00" y="286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162 C 0.00156 0.0215 0.00521 0.02266 0.00104 0.05434 C 0.00018 0.06082 -0.00416 0.06128 -0.00642 0.06568 C -0.01024 0.07284 -0.01319 0.07909 -0.01753 0.08556 C -0.025 0.0969 -0.03281 0.10592 -0.04097 0.11679 C -0.04722 0.12511 -0.06076 0.13251 -0.06805 0.13968 C -0.08246 0.15402 -0.09687 0.17252 -0.11371 0.18085 C -0.12187 0.19172 -0.1316 0.19495 -0.14219 0.2005 C -0.15469 0.20698 -0.16649 0.216 -0.17916 0.22201 C -0.19427 0.22918 -0.21163 0.23427 -0.22725 0.23843 C -0.23923 0.24537 -0.2533 0.25023 -0.26441 0.25971 C -0.28021 0.27312 -0.29774 0.28885 -0.3125 0.30411 C -0.31892 0.31082 -0.3243 0.31961 -0.33107 0.32562 C -0.33923 0.33279 -0.34271 0.33533 -0.34948 0.34366 C -0.35295 0.34782 -0.35625 0.35222 -0.35937 0.35684 C -0.36163 0.36008 -0.36319 0.36378 -0.36562 0.36679 C -0.37187 0.37442 -0.37882 0.38089 -0.38541 0.38806 C -0.39062 0.39361 -0.3934 0.40124 -0.39896 0.4061 C -0.40955 0.43015 -0.39462 0.39847 -0.40885 0.4209 C -0.41632 0.43247 -0.42048 0.44472 -0.42864 0.45559 C -0.43021 0.46161 -0.43298 0.466 -0.43472 0.47201 C -0.43767 0.48196 -0.43941 0.49283 -0.44097 0.50323 C -0.4408 0.50971 -0.44288 0.54347 -0.43594 0.55573 C -0.43055 0.56521 -0.42448 0.57076 -0.41753 0.57724 C -0.41163 0.58279 -0.4066 0.59042 -0.40017 0.59528 C -0.39375 0.60013 -0.38576 0.60083 -0.37916 0.60522 C -0.36962 0.61147 -0.36302 0.61494 -0.35208 0.61679 C -0.33732 0.6147 -0.32187 0.61586 -0.30764 0.61008 C -0.28594 0.60129 -0.2658 0.58603 -0.24462 0.57562 C -0.22621 0.5666 -0.20764 0.55689 -0.19028 0.5444 C -0.17934 0.53654 -0.1684 0.5289 -0.15816 0.51965 C -0.14878 0.5111 -0.13837 0.50069 -0.12725 0.49653 C -0.1 0.47571 -0.13507 0.50138 -0.11128 0.48681 C -0.10121 0.48057 -0.09288 0.47016 -0.08281 0.46369 C -0.07725 0.45629 -0.07048 0.45212 -0.06441 0.44565 C -0.04184 0.4216 -0.01875 0.39847 0.00469 0.3765 C 0.01771 0.36401 0.02882 0.3499 0.04306 0.3388 C 0.05556 0.32886 0.06493 0.31267 0.07761 0.30249 C 0.08195 0.29278 0.09011 0.27705 0.09618 0.26965 C 0.09861 0.26318 0.09983 0.25647 0.10226 0.25 C 0.10052 0.24259 0.08854 0.24028 0.08247 0.24005 C 0.06927 0.23959 -0.11736 0.26965 -0.13055 0.26965 " pathEditMode="relative" rAng="0" ptsTypes="ffffffffffffffffffffffffffffffffffffffffff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00" y="309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6.73451E-6 C -0.00277 0.03954 -0.00573 0.07978 -0.02951 0.10684 C -0.03559 0.12187 -0.04462 0.12673 -0.05434 0.13644 C -0.06788 0.15008 -0.08663 0.1665 -0.09878 0.18084 C -0.10243 0.18524 -0.1059 0.19009 -0.10989 0.19403 C -0.11666 0.2005 -0.125 0.2042 -0.1309 0.21206 C -0.14739 0.2345 -0.12691 0.20836 -0.15173 0.23334 C -0.15451 0.23612 -0.15642 0.24028 -0.1592 0.24329 C -0.16909 0.25369 -0.18003 0.26248 -0.1901 0.27289 C -0.20659 0.29 -0.22031 0.31058 -0.23698 0.32724 C -0.24218 0.3388 -0.24843 0.34435 -0.25798 0.34851 C -0.26267 0.35314 -0.26632 0.35961 -0.27152 0.36331 C -0.275 0.36586 -0.27899 0.36632 -0.28264 0.3684 C -0.30069 0.37858 -0.32083 0.38737 -0.33819 0.39962 C -0.3408 0.40147 -0.34305 0.40402 -0.34566 0.4061 C -0.3493 0.4091 -0.35295 0.41188 -0.35677 0.41442 C -0.36927 0.42275 -0.38402 0.4283 -0.39496 0.44056 C -0.40364 0.45027 -0.41614 0.46045 -0.42708 0.4653 C -0.43368 0.47178 -0.44097 0.47548 -0.44687 0.48334 C -0.44878 0.49144 -0.45243 0.4956 -0.45677 0.50161 C -0.4592 0.50994 -0.46232 0.51826 -0.46545 0.52613 C -0.4651 0.53445 -0.46527 0.54278 -0.46423 0.55087 C -0.46406 0.55272 -0.46232 0.55388 -0.46163 0.55573 C -0.45816 0.56498 -0.45451 0.56937 -0.44809 0.57562 C -0.43455 0.57492 -0.42083 0.57515 -0.40729 0.57377 C -0.39965 0.57284 -0.39062 0.56822 -0.38264 0.56729 C -0.37743 0.56567 -0.37309 0.56243 -0.36788 0.56082 C -0.36163 0.55411 -0.35902 0.55295 -0.35173 0.54925 C -0.35017 0.54763 -0.34861 0.54578 -0.34687 0.54416 C -0.34566 0.54301 -0.34323 0.54278 -0.34323 0.54093 C -0.34323 0.53931 -0.34809 0.54278 -0.34687 0.54255 C -0.34271 0.54185 -0.33871 0.54046 -0.33455 0.53931 C -0.31944 0.52936 -0.30399 0.51849 -0.28767 0.51294 C -0.2809 0.50716 -0.2743 0.50161 -0.26666 0.49814 C -0.25521 0.48704 -0.26823 0.50022 -0.25677 0.48681 C -0.25156 0.48057 -0.2533 0.48519 -0.24566 0.47848 C -0.23628 0.47039 -0.24062 0.47178 -0.23333 0.46368 C -0.22899 0.45883 -0.22413 0.45513 -0.21979 0.4505 C -0.21441 0.44495 -0.20989 0.43524 -0.20364 0.43246 C -0.19722 0.42067 -0.18854 0.41072 -0.18021 0.40124 C -0.17517 0.39546 -0.17187 0.38875 -0.16666 0.3832 C -0.16267 0.37465 -0.15573 0.36031 -0.14809 0.35684 C -0.14323 0.34366 -0.13212 0.33718 -0.12708 0.324 " pathEditMode="relative" ptsTypes="ffffffffffffffffffffffffffffffffffffffffff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014E-8 C 0.00538 0.00994 0.00781 0.0215 0.01111 0.03284 C 0.01024 0.05689 0.01319 0.07123 0.00121 0.08718 C -0.00278 0.10337 -0.01372 0.11147 -0.02361 0.12002 C -0.03125 0.13413 -0.02222 0.12002 -0.03472 0.12997 C -0.04358 0.13691 -0.05226 0.14824 -0.06059 0.15633 C -0.07413 0.16975 -0.08681 0.18339 -0.1 0.1975 C -0.10781 0.20582 -0.10886 0.20328 -0.11493 0.21045 C -0.12327 0.22016 -0.13125 0.22872 -0.14202 0.23358 C -0.16528 0.25601 -0.13837 0.23265 -0.15816 0.24352 C -0.16476 0.24722 -0.17014 0.25416 -0.17656 0.25832 C -0.18889 0.26665 -0.20261 0.27173 -0.21493 0.2796 C -0.21754 0.28122 -0.21962 0.28445 -0.22222 0.2863 C -0.23386 0.29417 -0.24653 0.29602 -0.25816 0.30434 C -0.26181 0.30689 -0.26441 0.31174 -0.26806 0.31406 C -0.27222 0.31683 -0.27726 0.31706 -0.2816 0.31914 C -0.30122 0.32886 -0.3184 0.3469 -0.33715 0.35846 C -0.34584 0.36378 -0.35556 0.36748 -0.36424 0.37326 C -0.37188 0.37835 -0.37778 0.38598 -0.38525 0.39153 C -0.40764 0.40841 -0.42813 0.43177 -0.44445 0.45883 C -0.44757 0.46993 -0.45452 0.47849 -0.45938 0.48843 C -0.46025 0.49005 -0.46233 0.49861 -0.46302 0.50161 C -0.46268 0.52127 -0.46285 0.54116 -0.46181 0.56082 C -0.46163 0.56452 -0.45486 0.57215 -0.45313 0.574 C -0.43924 0.58857 -0.42622 0.59135 -0.40868 0.59366 C -0.38854 0.59898 -0.36493 0.58834 -0.34445 0.58395 C -0.33264 0.57446 -0.3191 0.56891 -0.30625 0.56244 C -0.28125 0.54995 -0.31858 0.56637 -0.29028 0.55087 C -0.25712 0.53284 -0.28195 0.54902 -0.26545 0.53954 C -0.23976 0.52474 -0.21441 0.51156 -0.18768 0.5 C -0.18455 0.49861 -0.18212 0.4956 -0.17917 0.49352 C -0.16858 0.48589 -0.15764 0.47941 -0.14705 0.47201 C -0.14028 0.46739 -0.11927 0.45767 -0.11372 0.45235 C -0.10868 0.4475 -0.10504 0.44195 -0.09879 0.43917 C -0.09271 0.43085 -0.08629 0.42622 -0.07917 0.41951 C -0.06597 0.40679 -0.05434 0.39037 -0.0408 0.37835 C -0.03959 0.37604 -0.03854 0.37349 -0.03715 0.37164 C -0.03611 0.37025 -0.03438 0.37002 -0.03334 0.3684 C -0.03247 0.36702 -0.03212 0.36355 -0.03212 0.36355 " pathEditMode="relative" ptsTypes="ffffffffffffffffffffffffffffffffffffff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51619E-6 C -0.00278 0.02613 -0.01406 0.0407 -0.02587 0.06082 C -0.0526 0.10638 -0.02622 0.06591 -0.04306 0.08719 C -0.05417 0.10106 -0.06528 0.12095 -0.07778 0.13321 C -0.08194 0.13737 -0.08993 0.14477 -0.09375 0.14963 C -0.09844 0.15541 -0.10208 0.16281 -0.10729 0.1679 C -0.11806 0.17854 -0.12882 0.1901 -0.13941 0.20074 C -0.1474 0.2086 -0.15677 0.21438 -0.16406 0.22201 C -0.17552 0.23311 -0.15677 0.2204 -0.17639 0.2352 C -0.1816 0.2389 -0.18715 0.2426 -0.19253 0.24514 C -0.19497 0.2463 -0.19757 0.24699 -0.2 0.24838 C -0.21094 0.25509 -0.22118 0.26318 -0.23333 0.26642 C -0.28646 0.29417 -0.33872 0.32562 -0.39253 0.35199 C -0.42222 0.36656 -0.44965 0.3883 -0.48021 0.39963 C -0.48976 0.40957 -0.50156 0.40726 -0.51233 0.41443 C -0.5224 0.42137 -0.53125 0.42784 -0.54184 0.43247 C -0.54861 0.43941 -0.55469 0.44866 -0.56285 0.45236 C -0.57066 0.45999 -0.57743 0.46762 -0.58507 0.47525 C -0.58594 0.47756 -0.58646 0.47988 -0.5875 0.48196 C -0.58819 0.48335 -0.58941 0.48381 -0.5901 0.4852 C -0.59097 0.48705 -0.59219 0.4956 -0.59253 0.49676 C -0.59566 0.51202 -0.59687 0.52752 -0.6 0.54278 C -0.59948 0.55203 -0.59965 0.56151 -0.59861 0.57077 C -0.59844 0.57262 -0.5967 0.57377 -0.59618 0.57562 C -0.59514 0.57886 -0.59427 0.5821 -0.59375 0.58557 C -0.59062 0.60684 -0.58628 0.62257 -0.5691 0.62835 C -0.55347 0.62789 -0.53785 0.62766 -0.52222 0.62673 C -0.51458 0.62627 -0.50868 0.61887 -0.50122 0.61679 C -0.49358 0.61031 -0.48524 0.60592 -0.47778 0.59875 C -0.46979 0.59112 -0.46233 0.58117 -0.45417 0.574 C -0.45191 0.57192 -0.44913 0.57123 -0.44687 0.56915 C -0.43628 0.55966 -0.42847 0.54348 -0.41597 0.53793 C -0.41181 0.53353 -0.40868 0.53029 -0.40365 0.52798 C -0.39531 0.51688 -0.38403 0.50832 -0.37274 0.50324 C -0.36076 0.49052 -0.34601 0.48311 -0.33194 0.47525 C -0.32292 0.47016 -0.31406 0.46253 -0.30486 0.45721 C -0.27934 0.44218 -0.25191 0.43478 -0.22465 0.42761 C -0.1901 0.42923 -0.19896 0.42322 -0.18142 0.43917 C -0.17795 0.44241 -0.17483 0.44588 -0.17153 0.44912 C -0.1691 0.45143 -0.16649 0.45351 -0.16406 0.45559 C -0.16285 0.45675 -0.16042 0.45883 -0.16042 0.45906 C -0.16076 0.46045 -0.27101 0.55226 -0.27101 0.5525 " pathEditMode="relative" rAng="0" ptsTypes="ffffffffffffffffffffffffffffffffffffffffff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0" y="314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1481E-6 C 0.00086 0.01459 0.00312 0.0257 0.00486 0.03797 C 0.0052 0.04051 0.0052 0.04352 0.00555 0.04607 C 0.00677 0.0544 0.00816 0.06181 0.00937 0.07014 C 0.01041 0.07825 0.01145 0.08774 0.01232 0.0963 C 0.01284 0.10764 0.01336 0.11505 0.01458 0.12431 C 0.0151 0.1382 0.01579 0.15047 0.0177 0.16042 C 0.01805 0.17477 0.0184 0.19028 0.01996 0.20278 C 0.02048 0.21505 0.02083 0.23033 0.02222 0.24075 C 0.02256 0.24885 0.02378 0.25695 0.02378 0.26505 " pathEditMode="relative" rAng="0" ptsTypes="fffffffff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0" y="132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96296E-6 C 0.00382 0.02037 0.01598 0.03195 0.025 0.04815 C 0.03594 0.06759 0.01945 0.04445 0.03195 0.06111 C 0.03473 0.07222 0.0408 0.07986 0.04584 0.08889 C 0.04705 0.09121 0.0474 0.09398 0.04862 0.0963 C 0.05174 0.10209 0.0566 0.10718 0.05973 0.11296 C 0.06424 0.1213 0.06806 0.12963 0.07362 0.13704 C 0.07657 0.14884 0.07257 0.13588 0.08056 0.15 C 0.08681 0.16111 0.09115 0.17338 0.09862 0.18334 C 0.10035 0.19491 0.10348 0.20509 0.10834 0.21482 C 0.10973 0.20949 0.10955 0.20347 0.11112 0.19815 C 0.11233 0.19398 0.11476 0.19074 0.11667 0.18704 C 0.11754 0.18542 0.11737 0.1831 0.11806 0.18148 C 0.11962 0.17755 0.12362 0.17037 0.12362 0.17037 C 0.125 0.16296 0.12778 0.15579 0.12778 0.14815 " pathEditMode="relative" ptsTypes="ffffffffffffff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8.51064E-7 C 0.00625 0.00277 0.00608 0.00416 0.00747 0.01318 C 0.00712 0.02035 0.00747 0.02752 0.00625 0.03446 C 0.004 0.04695 0.00139 0.04625 -0.00364 0.05435 C -0.01076 0.06591 -0.01753 0.08025 -0.02708 0.08881 C -0.03576 0.09644 -0.04514 0.10314 -0.05312 0.11193 C -0.07066 0.13136 -0.0868 0.14223 -0.10625 0.15634 C -0.125 0.16975 -0.14323 0.18201 -0.16302 0.19241 C -0.17934 0.20097 -0.19496 0.21277 -0.21232 0.21716 C -0.23281 0.22248 -0.25364 0.22572 -0.27413 0.23034 C -0.275 0.23057 -0.29531 0.23427 -0.3 0.2352 C -0.30295 0.23566 -0.30868 0.23682 -0.30868 0.23705 C -0.32691 0.24491 -0.31823 0.24237 -0.33455 0.24514 C -0.34843 0.25116 -0.35989 0.26041 -0.37291 0.26804 C -0.38611 0.2759 -0.40208 0.27868 -0.41475 0.2877 C -0.42205 0.29301 -0.42795 0.30203 -0.43576 0.30597 C -0.45225 0.31452 -0.42587 0.29787 -0.44809 0.31082 C -0.45416 0.31429 -0.45798 0.32192 -0.46302 0.32724 C -0.46736 0.33164 -0.46892 0.33048 -0.47153 0.33557 C -0.47396 0.34042 -0.47656 0.35199 -0.47656 0.35222 C -0.47552 0.36147 -0.47621 0.37165 -0.47291 0.37997 C -0.46076 0.41166 -0.43038 0.42646 -0.40746 0.43756 C -0.40364 0.43941 -0.40017 0.44218 -0.39635 0.44403 C -0.39028 0.44704 -0.38403 0.44958 -0.37778 0.45236 C -0.37673 0.45282 -0.35955 0.4556 -0.3592 0.4556 C -0.34791 0.45768 -0.33732 0.46207 -0.32587 0.46369 C -0.31649 0.46693 -0.30729 0.46762 -0.29757 0.46878 C -0.28489 0.47294 -0.27569 0.4741 -0.2618 0.47525 C -0.25243 0.47919 -0.24462 0.48774 -0.23576 0.49329 C -0.23142 0.49931 -0.2283 0.50116 -0.22222 0.50324 C -0.21771 0.50717 -0.21788 0.50994 -0.21597 0.51642 C -0.21441 0.53076 -0.21475 0.52405 -0.21475 0.53608 " pathEditMode="relative" rAng="0" ptsTypes="fffffffffffffffffffffffffffffff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00" y="268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3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2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2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2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2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42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2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nimBg="1"/>
      <p:bldP spid="42028" grpId="0"/>
      <p:bldP spid="4202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2843809" y="3068960"/>
            <a:ext cx="496855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Сумма</a:t>
            </a:r>
            <a:r>
              <a:rPr lang="ru-RU" sz="2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, </a:t>
            </a:r>
            <a:r>
              <a:rPr lang="ru-RU" sz="2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произведение, разность</a:t>
            </a:r>
            <a:r>
              <a:rPr lang="ru-RU" sz="2800" b="1" i="1" kern="12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800" b="1" i="1" kern="1200" dirty="0">
                <a:solidFill>
                  <a:srgbClr val="000099"/>
                </a:solidFill>
                <a:latin typeface="Bookman Old Style" pitchFamily="18" charset="0"/>
              </a:rPr>
              <a:t>и</a:t>
            </a:r>
            <a:r>
              <a:rPr lang="ru-RU" sz="2800" b="1" i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частное</a:t>
            </a:r>
            <a:r>
              <a:rPr lang="ru-RU" sz="2800" b="1" i="1" kern="12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800" b="1" i="1" kern="1200" dirty="0">
                <a:solidFill>
                  <a:srgbClr val="000099"/>
                </a:solidFill>
                <a:latin typeface="Bookman Old Style" pitchFamily="18" charset="0"/>
              </a:rPr>
              <a:t>рациональных чисел  есть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kern="1200" dirty="0">
                <a:solidFill>
                  <a:srgbClr val="000099"/>
                </a:solidFill>
                <a:latin typeface="Bookman Old Style" pitchFamily="18" charset="0"/>
              </a:rPr>
              <a:t> число </a:t>
            </a:r>
            <a:r>
              <a:rPr lang="ru-RU" sz="2800" b="1" i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рациональное</a:t>
            </a:r>
            <a:r>
              <a:rPr lang="ru-RU" sz="2800" b="1" i="1" kern="1200" dirty="0">
                <a:solidFill>
                  <a:srgbClr val="C00000"/>
                </a:solidFill>
                <a:latin typeface="Bookman Old Style" pitchFamily="18" charset="0"/>
              </a:rPr>
              <a:t>.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607096" y="1989140"/>
            <a:ext cx="3155950" cy="719138"/>
            <a:chOff x="288" y="1253"/>
            <a:chExt cx="1988" cy="453"/>
          </a:xfrm>
        </p:grpSpPr>
        <p:sp>
          <p:nvSpPr>
            <p:cNvPr id="23556" name="AutoShape 4"/>
            <p:cNvSpPr>
              <a:spLocks noChangeArrowheads="1"/>
            </p:cNvSpPr>
            <p:nvPr/>
          </p:nvSpPr>
          <p:spPr bwMode="auto">
            <a:xfrm>
              <a:off x="288" y="1341"/>
              <a:ext cx="1963" cy="365"/>
            </a:xfrm>
            <a:prstGeom prst="flowChartAlternateProcess">
              <a:avLst/>
            </a:prstGeom>
            <a:solidFill>
              <a:srgbClr val="FFFF66"/>
            </a:solidFill>
            <a:ln w="38100">
              <a:solidFill>
                <a:srgbClr val="7030A0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301" y="1253"/>
              <a:ext cx="1975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4000" b="1" i="1" kern="1200" dirty="0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r</a:t>
              </a:r>
              <a:r>
                <a:rPr lang="ru-RU" sz="3200" b="1" kern="1200" dirty="0">
                  <a:solidFill>
                    <a:srgbClr val="CC0000"/>
                  </a:solidFill>
                  <a:latin typeface="Bookman Old Style" pitchFamily="18" charset="0"/>
                </a:rPr>
                <a:t> </a:t>
              </a:r>
              <a:r>
                <a:rPr lang="ru-RU" sz="2400" b="1" i="1" kern="1200" dirty="0">
                  <a:solidFill>
                    <a:srgbClr val="000099"/>
                  </a:solidFill>
                  <a:latin typeface="Bookman Old Style" pitchFamily="18" charset="0"/>
                </a:rPr>
                <a:t>- </a:t>
              </a:r>
              <a:r>
                <a:rPr lang="ru-RU" sz="2400" b="1" i="1" kern="1200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Bookman Old Style" pitchFamily="18" charset="0"/>
                </a:rPr>
                <a:t>рациональное</a:t>
              </a:r>
              <a:endParaRPr lang="ru-RU" sz="3200" b="1" i="1" kern="1200" dirty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7020272" y="2047503"/>
            <a:ext cx="1658938" cy="733425"/>
            <a:chOff x="3792" y="1253"/>
            <a:chExt cx="1045" cy="462"/>
          </a:xfrm>
        </p:grpSpPr>
        <p:sp>
          <p:nvSpPr>
            <p:cNvPr id="23559" name="AutoShape 7"/>
            <p:cNvSpPr>
              <a:spLocks noChangeArrowheads="1"/>
            </p:cNvSpPr>
            <p:nvPr/>
          </p:nvSpPr>
          <p:spPr bwMode="auto">
            <a:xfrm>
              <a:off x="3792" y="1296"/>
              <a:ext cx="1045" cy="410"/>
            </a:xfrm>
            <a:prstGeom prst="flowChartAlternateProcess">
              <a:avLst/>
            </a:prstGeom>
            <a:ln w="38100">
              <a:solidFill>
                <a:srgbClr val="7030A0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9218" name="Object 9"/>
            <p:cNvGraphicFramePr>
              <a:graphicFrameLocks noChangeAspect="1"/>
            </p:cNvGraphicFramePr>
            <p:nvPr/>
          </p:nvGraphicFramePr>
          <p:xfrm>
            <a:off x="3884" y="1253"/>
            <a:ext cx="896" cy="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40" name="Формула" r:id="rId3" imgW="393480" imgH="203040" progId="Equation.3">
                    <p:embed/>
                  </p:oleObj>
                </mc:Choice>
                <mc:Fallback>
                  <p:oleObj name="Формула" r:id="rId3" imgW="393480" imgH="20304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4" y="1253"/>
                          <a:ext cx="896" cy="4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gradFill rotWithShape="1">
                                <a:gsLst>
                                  <a:gs pos="0">
                                    <a:srgbClr val="BFF9EA"/>
                                  </a:gs>
                                  <a:gs pos="50000">
                                    <a:schemeClr val="bg1"/>
                                  </a:gs>
                                  <a:gs pos="100000">
                                    <a:srgbClr val="BFF9EA"/>
                                  </a:gs>
                                </a:gsLst>
                                <a:lin ang="5400000" scaled="1"/>
                              </a:gra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5940152" y="2286000"/>
            <a:ext cx="990600" cy="304800"/>
          </a:xfrm>
          <a:prstGeom prst="leftRightArrow">
            <a:avLst>
              <a:gd name="adj1" fmla="val 50000"/>
              <a:gd name="adj2" fmla="val 65000"/>
            </a:avLst>
          </a:prstGeom>
          <a:ln w="28575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23527" y="448886"/>
            <a:ext cx="410445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Рациональные числа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  <p:bldP spid="2356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4112840" y="2570584"/>
            <a:ext cx="4419600" cy="2514600"/>
            <a:chOff x="144" y="1296"/>
            <a:chExt cx="2784" cy="1584"/>
          </a:xfrm>
        </p:grpSpPr>
        <p:sp>
          <p:nvSpPr>
            <p:cNvPr id="10255" name="Oval 14"/>
            <p:cNvSpPr>
              <a:spLocks noChangeArrowheads="1"/>
            </p:cNvSpPr>
            <p:nvPr/>
          </p:nvSpPr>
          <p:spPr bwMode="auto">
            <a:xfrm>
              <a:off x="144" y="1296"/>
              <a:ext cx="2784" cy="1584"/>
            </a:xfrm>
            <a:prstGeom prst="ellipse">
              <a:avLst/>
            </a:prstGeom>
            <a:solidFill>
              <a:srgbClr val="A2F8F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10244" name="Object 19"/>
            <p:cNvGraphicFramePr>
              <a:graphicFrameLocks noChangeAspect="1"/>
            </p:cNvGraphicFramePr>
            <p:nvPr/>
          </p:nvGraphicFramePr>
          <p:xfrm>
            <a:off x="1920" y="2400"/>
            <a:ext cx="289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568" name="Формула" r:id="rId3" imgW="164880" imgH="203040" progId="Equation.3">
                    <p:embed/>
                  </p:oleObj>
                </mc:Choice>
                <mc:Fallback>
                  <p:oleObj name="Формула" r:id="rId3" imgW="164880" imgH="20304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2400"/>
                          <a:ext cx="289" cy="3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112840" y="2951584"/>
            <a:ext cx="2817813" cy="1652588"/>
            <a:chOff x="346" y="1522"/>
            <a:chExt cx="1775" cy="1041"/>
          </a:xfrm>
        </p:grpSpPr>
        <p:sp>
          <p:nvSpPr>
            <p:cNvPr id="10254" name="Oval 15"/>
            <p:cNvSpPr>
              <a:spLocks noChangeArrowheads="1"/>
            </p:cNvSpPr>
            <p:nvPr/>
          </p:nvSpPr>
          <p:spPr bwMode="auto">
            <a:xfrm>
              <a:off x="346" y="1522"/>
              <a:ext cx="1775" cy="1041"/>
            </a:xfrm>
            <a:prstGeom prst="ellipse">
              <a:avLst/>
            </a:prstGeom>
            <a:solidFill>
              <a:srgbClr val="9494D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10243" name="Object 18"/>
            <p:cNvGraphicFramePr>
              <a:graphicFrameLocks noChangeAspect="1"/>
            </p:cNvGraphicFramePr>
            <p:nvPr/>
          </p:nvGraphicFramePr>
          <p:xfrm>
            <a:off x="1233" y="2156"/>
            <a:ext cx="289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569" name="Формула" r:id="rId5" imgW="164880" imgH="164880" progId="Equation.3">
                    <p:embed/>
                  </p:oleObj>
                </mc:Choice>
                <mc:Fallback>
                  <p:oleObj name="Формула" r:id="rId5" imgW="164880" imgH="16488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3" y="2156"/>
                          <a:ext cx="289" cy="3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275856" y="4941168"/>
            <a:ext cx="586814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Леонард Эйлер</a:t>
            </a:r>
            <a:r>
              <a:rPr lang="ru-RU" sz="3600" b="1" i="1" kern="1200" dirty="0">
                <a:solidFill>
                  <a:srgbClr val="C00000"/>
                </a:solidFill>
                <a:latin typeface="Bookman Old Style" pitchFamily="18" charset="0"/>
              </a:rPr>
              <a:t>  </a:t>
            </a:r>
            <a:r>
              <a:rPr lang="ru-RU" sz="2400" b="1" i="1" kern="1200" dirty="0">
                <a:solidFill>
                  <a:srgbClr val="000000"/>
                </a:solidFill>
                <a:latin typeface="Bookman Old Style" pitchFamily="18" charset="0"/>
              </a:rPr>
              <a:t>жил</a:t>
            </a:r>
            <a:r>
              <a:rPr lang="ru-RU" sz="2400" b="1" i="1" kern="1200" dirty="0">
                <a:solidFill>
                  <a:srgbClr val="CC0000"/>
                </a:solidFill>
                <a:latin typeface="Bookman Old Style" pitchFamily="18" charset="0"/>
              </a:rPr>
              <a:t> </a:t>
            </a:r>
            <a:r>
              <a:rPr lang="ru-RU" sz="3600" b="1" i="1" kern="1200" dirty="0">
                <a:solidFill>
                  <a:srgbClr val="CC0000"/>
                </a:solidFill>
                <a:latin typeface="Bookman Old Style" pitchFamily="18" charset="0"/>
              </a:rPr>
              <a:t> </a:t>
            </a:r>
            <a:r>
              <a:rPr lang="ru-RU" sz="2400" b="1" i="1" kern="1200" dirty="0">
                <a:solidFill>
                  <a:srgbClr val="000000"/>
                </a:solidFill>
                <a:latin typeface="Bookman Old Style" pitchFamily="18" charset="0"/>
              </a:rPr>
              <a:t>в России в </a:t>
            </a:r>
            <a:r>
              <a:rPr lang="ru-RU" sz="2400" b="1" i="1" kern="1200" dirty="0" smtClean="0">
                <a:solidFill>
                  <a:srgbClr val="000000"/>
                </a:solidFill>
                <a:latin typeface="Bookman Old Style" pitchFamily="18" charset="0"/>
              </a:rPr>
              <a:t>середине </a:t>
            </a:r>
            <a:r>
              <a:rPr lang="en-US" sz="2400" b="1" i="1" kern="1200" dirty="0">
                <a:solidFill>
                  <a:srgbClr val="000000"/>
                </a:solidFill>
                <a:latin typeface="Bookman Old Style" pitchFamily="18" charset="0"/>
              </a:rPr>
              <a:t>XY</a:t>
            </a:r>
            <a:r>
              <a:rPr lang="el-GR" sz="2400" b="1" i="1" kern="1200" dirty="0">
                <a:solidFill>
                  <a:srgbClr val="000000"/>
                </a:solidFill>
                <a:latin typeface="Bookman Old Style" pitchFamily="18" charset="0"/>
              </a:rPr>
              <a:t>ΙΙΙ</a:t>
            </a:r>
            <a:r>
              <a:rPr lang="ru-RU" sz="2400" b="1" i="1" kern="1200" dirty="0">
                <a:solidFill>
                  <a:srgbClr val="000000"/>
                </a:solidFill>
                <a:latin typeface="Bookman Old Style" pitchFamily="18" charset="0"/>
              </a:rPr>
              <a:t> века и внес большой </a:t>
            </a:r>
            <a:r>
              <a:rPr lang="ru-RU" sz="2400" b="1" i="1" kern="1200" dirty="0" smtClean="0">
                <a:solidFill>
                  <a:srgbClr val="000000"/>
                </a:solidFill>
                <a:latin typeface="Bookman Old Style" pitchFamily="18" charset="0"/>
              </a:rPr>
              <a:t>вклад в </a:t>
            </a:r>
            <a:r>
              <a:rPr lang="ru-RU" sz="2400" b="1" i="1" kern="1200" dirty="0">
                <a:solidFill>
                  <a:srgbClr val="000000"/>
                </a:solidFill>
                <a:latin typeface="Bookman Old Style" pitchFamily="18" charset="0"/>
              </a:rPr>
              <a:t>развитие математики.</a:t>
            </a:r>
            <a:endParaRPr lang="el-GR" sz="2400" b="1" i="1" kern="1200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189040" y="3180184"/>
            <a:ext cx="1857375" cy="933450"/>
            <a:chOff x="467" y="1658"/>
            <a:chExt cx="1170" cy="588"/>
          </a:xfrm>
        </p:grpSpPr>
        <p:sp>
          <p:nvSpPr>
            <p:cNvPr id="5" name="Oval 16"/>
            <p:cNvSpPr>
              <a:spLocks noChangeArrowheads="1"/>
            </p:cNvSpPr>
            <p:nvPr/>
          </p:nvSpPr>
          <p:spPr bwMode="auto">
            <a:xfrm>
              <a:off x="467" y="1658"/>
              <a:ext cx="1170" cy="588"/>
            </a:xfrm>
            <a:prstGeom prst="ellipse">
              <a:avLst/>
            </a:prstGeom>
            <a:solidFill>
              <a:srgbClr val="B5F9A5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10242" name="Object 17"/>
            <p:cNvGraphicFramePr>
              <a:graphicFrameLocks noChangeAspect="1"/>
            </p:cNvGraphicFramePr>
            <p:nvPr/>
          </p:nvGraphicFramePr>
          <p:xfrm>
            <a:off x="588" y="1794"/>
            <a:ext cx="333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570" name="Формула" r:id="rId7" imgW="190440" imgH="164880" progId="Equation.3">
                    <p:embed/>
                  </p:oleObj>
                </mc:Choice>
                <mc:Fallback>
                  <p:oleObj name="Формула" r:id="rId7" imgW="190440" imgH="16488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8" y="1794"/>
                          <a:ext cx="333" cy="3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323527" y="448886"/>
            <a:ext cx="410445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Рациональные числа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79712" y="476672"/>
            <a:ext cx="676875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1200" dirty="0">
                <a:solidFill>
                  <a:srgbClr val="000000"/>
                </a:solidFill>
                <a:latin typeface="Bookman Old Style" pitchFamily="18" charset="0"/>
              </a:rPr>
              <a:t>	</a:t>
            </a:r>
            <a:r>
              <a:rPr lang="ru-RU" sz="2400" b="1" kern="1200" dirty="0" smtClean="0">
                <a:solidFill>
                  <a:srgbClr val="000000"/>
                </a:solidFill>
                <a:latin typeface="Bookman Old Style" pitchFamily="18" charset="0"/>
              </a:rPr>
              <a:t>                </a:t>
            </a:r>
            <a:r>
              <a:rPr lang="ru-RU" sz="2400" b="1" i="1" kern="1200" dirty="0" smtClean="0">
                <a:solidFill>
                  <a:srgbClr val="000099"/>
                </a:solidFill>
                <a:latin typeface="Bookman Old Style" pitchFamily="18" charset="0"/>
              </a:rPr>
              <a:t>Отношения </a:t>
            </a:r>
            <a:r>
              <a:rPr lang="ru-RU" sz="2400" b="1" i="1" kern="1200" dirty="0">
                <a:solidFill>
                  <a:srgbClr val="000099"/>
                </a:solidFill>
                <a:latin typeface="Bookman Old Style" pitchFamily="18" charset="0"/>
              </a:rPr>
              <a:t>между  множествами натуральных</a:t>
            </a:r>
            <a:r>
              <a:rPr lang="ru-RU" sz="2400" b="1" i="1" kern="1200" dirty="0" smtClean="0">
                <a:solidFill>
                  <a:srgbClr val="000099"/>
                </a:solidFill>
                <a:latin typeface="Bookman Old Style" pitchFamily="18" charset="0"/>
              </a:rPr>
              <a:t>, </a:t>
            </a:r>
            <a:r>
              <a:rPr lang="ru-RU" sz="2400" b="1" i="1" kern="1200" dirty="0">
                <a:solidFill>
                  <a:srgbClr val="000099"/>
                </a:solidFill>
                <a:latin typeface="Bookman Old Style" pitchFamily="18" charset="0"/>
              </a:rPr>
              <a:t>целых и рациональных чисел  наглядно </a:t>
            </a:r>
            <a:r>
              <a:rPr lang="ru-RU" sz="2400" b="1" i="1" kern="1200" dirty="0" smtClean="0">
                <a:solidFill>
                  <a:srgbClr val="000099"/>
                </a:solidFill>
                <a:latin typeface="Bookman Old Style" pitchFamily="18" charset="0"/>
              </a:rPr>
              <a:t>демонстрирует </a:t>
            </a:r>
            <a:r>
              <a:rPr lang="ru-RU" sz="2400" b="1" i="1" kern="1200" dirty="0">
                <a:solidFill>
                  <a:srgbClr val="000099"/>
                </a:solidFill>
                <a:latin typeface="Bookman Old Style" pitchFamily="18" charset="0"/>
              </a:rPr>
              <a:t>геометрическая иллюстрация – </a:t>
            </a:r>
            <a:r>
              <a:rPr lang="ru-RU" sz="36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круги Эйлера</a:t>
            </a:r>
            <a:r>
              <a:rPr lang="ru-RU" sz="2400" b="1" i="1" kern="1200" dirty="0">
                <a:solidFill>
                  <a:srgbClr val="C00000"/>
                </a:solidFill>
                <a:latin typeface="Bookman Old Style" pitchFamily="18" charset="0"/>
              </a:rPr>
              <a:t>.</a:t>
            </a:r>
            <a:endParaRPr lang="ru-RU" sz="3600" b="1" i="1" kern="12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pic>
        <p:nvPicPr>
          <p:cNvPr id="10261" name="Picture 21" descr="eul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5278" y="3068960"/>
            <a:ext cx="2976562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324544" y="2694597"/>
            <a:ext cx="5638800" cy="3379788"/>
            <a:chOff x="2400" y="1536"/>
            <a:chExt cx="3552" cy="2129"/>
          </a:xfrm>
        </p:grpSpPr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2400" y="1536"/>
              <a:ext cx="3552" cy="2129"/>
              <a:chOff x="2400" y="1536"/>
              <a:chExt cx="3552" cy="2129"/>
            </a:xfrm>
          </p:grpSpPr>
          <p:sp>
            <p:nvSpPr>
              <p:cNvPr id="11289" name="Oval 19"/>
              <p:cNvSpPr>
                <a:spLocks noChangeArrowheads="1"/>
              </p:cNvSpPr>
              <p:nvPr/>
            </p:nvSpPr>
            <p:spPr bwMode="auto">
              <a:xfrm rot="2427022" flipH="1">
                <a:off x="2400" y="1872"/>
                <a:ext cx="3552" cy="1728"/>
              </a:xfrm>
              <a:prstGeom prst="ellipse">
                <a:avLst/>
              </a:prstGeom>
              <a:solidFill>
                <a:srgbClr val="A2F8FC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4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1290" name="Oval 20"/>
              <p:cNvSpPr>
                <a:spLocks noChangeArrowheads="1"/>
              </p:cNvSpPr>
              <p:nvPr/>
            </p:nvSpPr>
            <p:spPr bwMode="auto">
              <a:xfrm rot="2427022" flipH="1">
                <a:off x="2562" y="1824"/>
                <a:ext cx="2526" cy="1151"/>
              </a:xfrm>
              <a:prstGeom prst="ellipse">
                <a:avLst/>
              </a:prstGeom>
              <a:solidFill>
                <a:srgbClr val="9494DC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4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1291" name="Oval 21"/>
              <p:cNvSpPr>
                <a:spLocks noChangeArrowheads="1"/>
              </p:cNvSpPr>
              <p:nvPr/>
            </p:nvSpPr>
            <p:spPr bwMode="auto">
              <a:xfrm rot="2427022" flipH="1">
                <a:off x="2734" y="1680"/>
                <a:ext cx="1518" cy="864"/>
              </a:xfrm>
              <a:prstGeom prst="ellipse">
                <a:avLst/>
              </a:prstGeom>
              <a:solidFill>
                <a:srgbClr val="B5F9A5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4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endParaRPr>
              </a:p>
            </p:txBody>
          </p:sp>
          <p:graphicFrame>
            <p:nvGraphicFramePr>
              <p:cNvPr id="11271" name="Object 22"/>
              <p:cNvGraphicFramePr>
                <a:graphicFrameLocks noChangeAspect="1"/>
              </p:cNvGraphicFramePr>
              <p:nvPr/>
            </p:nvGraphicFramePr>
            <p:xfrm>
              <a:off x="2899" y="1536"/>
              <a:ext cx="333" cy="3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7602" name="Формула" r:id="rId3" imgW="190440" imgH="164880" progId="Equation.3">
                      <p:embed/>
                    </p:oleObj>
                  </mc:Choice>
                  <mc:Fallback>
                    <p:oleObj name="Формула" r:id="rId3" imgW="190440" imgH="164880" progId="Equation.3">
                      <p:embed/>
                      <p:pic>
                        <p:nvPicPr>
                          <p:cNvPr id="0" name="Object 2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99" y="1536"/>
                            <a:ext cx="333" cy="32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272" name="Object 23"/>
              <p:cNvGraphicFramePr>
                <a:graphicFrameLocks noChangeAspect="1"/>
              </p:cNvGraphicFramePr>
              <p:nvPr/>
            </p:nvGraphicFramePr>
            <p:xfrm>
              <a:off x="4169" y="2160"/>
              <a:ext cx="289" cy="3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7603" name="Формула" r:id="rId5" imgW="164880" imgH="164880" progId="Equation.3">
                      <p:embed/>
                    </p:oleObj>
                  </mc:Choice>
                  <mc:Fallback>
                    <p:oleObj name="Формула" r:id="rId5" imgW="164880" imgH="164880" progId="Equation.3">
                      <p:embed/>
                      <p:pic>
                        <p:nvPicPr>
                          <p:cNvPr id="0" name="Object 2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69" y="2160"/>
                            <a:ext cx="289" cy="32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273" name="Object 24"/>
              <p:cNvGraphicFramePr>
                <a:graphicFrameLocks noChangeAspect="1"/>
              </p:cNvGraphicFramePr>
              <p:nvPr/>
            </p:nvGraphicFramePr>
            <p:xfrm>
              <a:off x="2928" y="2736"/>
              <a:ext cx="289" cy="39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7604" name="Формула" r:id="rId7" imgW="164880" imgH="203040" progId="Equation.3">
                      <p:embed/>
                    </p:oleObj>
                  </mc:Choice>
                  <mc:Fallback>
                    <p:oleObj name="Формула" r:id="rId7" imgW="164880" imgH="203040" progId="Equation.3">
                      <p:embed/>
                      <p:pic>
                        <p:nvPicPr>
                          <p:cNvPr id="0" name="Object 2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28" y="2736"/>
                            <a:ext cx="289" cy="39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292" name="Oval 25"/>
              <p:cNvSpPr>
                <a:spLocks noChangeArrowheads="1"/>
              </p:cNvSpPr>
              <p:nvPr/>
            </p:nvSpPr>
            <p:spPr bwMode="auto">
              <a:xfrm>
                <a:off x="3126" y="1933"/>
                <a:ext cx="144" cy="144"/>
              </a:xfrm>
              <a:prstGeom prst="ellipse">
                <a:avLst/>
              </a:prstGeom>
              <a:solidFill>
                <a:srgbClr val="CC0066"/>
              </a:solidFill>
              <a:ln w="9525">
                <a:solidFill>
                  <a:srgbClr val="CC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4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1293" name="Oval 28"/>
              <p:cNvSpPr>
                <a:spLocks noChangeArrowheads="1"/>
              </p:cNvSpPr>
              <p:nvPr/>
            </p:nvSpPr>
            <p:spPr bwMode="auto">
              <a:xfrm>
                <a:off x="3761" y="2205"/>
                <a:ext cx="144" cy="144"/>
              </a:xfrm>
              <a:prstGeom prst="ellipse">
                <a:avLst/>
              </a:prstGeom>
              <a:solidFill>
                <a:srgbClr val="CC0066"/>
              </a:solidFill>
              <a:ln w="9525">
                <a:solidFill>
                  <a:srgbClr val="CC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4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1294" name="Oval 29"/>
              <p:cNvSpPr>
                <a:spLocks noChangeArrowheads="1"/>
              </p:cNvSpPr>
              <p:nvPr/>
            </p:nvSpPr>
            <p:spPr bwMode="auto">
              <a:xfrm>
                <a:off x="5031" y="3158"/>
                <a:ext cx="144" cy="144"/>
              </a:xfrm>
              <a:prstGeom prst="ellipse">
                <a:avLst/>
              </a:prstGeom>
              <a:solidFill>
                <a:srgbClr val="CC0066"/>
              </a:solidFill>
              <a:ln w="9525">
                <a:solidFill>
                  <a:srgbClr val="CC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4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1295" name="Oval 30"/>
              <p:cNvSpPr>
                <a:spLocks noChangeArrowheads="1"/>
              </p:cNvSpPr>
              <p:nvPr/>
            </p:nvSpPr>
            <p:spPr bwMode="auto">
              <a:xfrm>
                <a:off x="4214" y="3521"/>
                <a:ext cx="144" cy="144"/>
              </a:xfrm>
              <a:prstGeom prst="ellipse">
                <a:avLst/>
              </a:prstGeom>
              <a:solidFill>
                <a:srgbClr val="CC0066"/>
              </a:solidFill>
              <a:ln w="9525">
                <a:solidFill>
                  <a:srgbClr val="CC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4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endParaRPr>
              </a:p>
            </p:txBody>
          </p:sp>
        </p:grpSp>
        <p:sp>
          <p:nvSpPr>
            <p:cNvPr id="11287" name="Oval 26"/>
            <p:cNvSpPr>
              <a:spLocks noChangeArrowheads="1"/>
            </p:cNvSpPr>
            <p:nvPr/>
          </p:nvSpPr>
          <p:spPr bwMode="auto">
            <a:xfrm>
              <a:off x="3888" y="2880"/>
              <a:ext cx="144" cy="144"/>
            </a:xfrm>
            <a:prstGeom prst="ellipse">
              <a:avLst/>
            </a:prstGeom>
            <a:solidFill>
              <a:srgbClr val="CC0066"/>
            </a:solidFill>
            <a:ln w="9525">
              <a:solidFill>
                <a:srgbClr val="CC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1288" name="Oval 27"/>
            <p:cNvSpPr>
              <a:spLocks noChangeArrowheads="1"/>
            </p:cNvSpPr>
            <p:nvPr/>
          </p:nvSpPr>
          <p:spPr bwMode="auto">
            <a:xfrm>
              <a:off x="4608" y="2784"/>
              <a:ext cx="144" cy="144"/>
            </a:xfrm>
            <a:prstGeom prst="ellipse">
              <a:avLst/>
            </a:prstGeom>
            <a:solidFill>
              <a:srgbClr val="CC0066"/>
            </a:solidFill>
            <a:ln w="9525">
              <a:solidFill>
                <a:srgbClr val="CC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195736" y="548680"/>
            <a:ext cx="6804248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i="1" kern="12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                       Вычислите  </a:t>
            </a:r>
            <a:r>
              <a:rPr lang="ru-RU" sz="22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значения числовых выражений и изобразите их на диаграмме </a:t>
            </a:r>
            <a:r>
              <a:rPr lang="ru-RU" sz="2200" b="1" i="1" kern="12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Эйлера. Вместо </a:t>
            </a:r>
            <a:r>
              <a:rPr lang="ru-RU" sz="22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недостающего числа впишите букву </a:t>
            </a:r>
            <a:r>
              <a:rPr lang="en-US" sz="2800" b="1" i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k</a:t>
            </a:r>
            <a:endParaRPr lang="ru-RU" sz="2200" b="1" i="1" kern="1200" dirty="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900096" y="2148497"/>
            <a:ext cx="70724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0" b="1" i="1" kern="120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а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900096" y="2986697"/>
            <a:ext cx="64633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i="1" kern="1200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b</a:t>
            </a:r>
            <a:endParaRPr lang="ru-RU" sz="6000" b="1" i="1" kern="1200" dirty="0">
              <a:solidFill>
                <a:srgbClr val="CC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4976296" y="3894747"/>
            <a:ext cx="6303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0" b="1" kern="120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с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4976296" y="4815497"/>
            <a:ext cx="70724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i="1" kern="120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d</a:t>
            </a:r>
            <a:endParaRPr lang="ru-RU" sz="6000" b="1" i="1" kern="1200">
              <a:solidFill>
                <a:srgbClr val="CC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4900096" y="5653697"/>
            <a:ext cx="92365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i="1" kern="120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m</a:t>
            </a:r>
            <a:endParaRPr lang="ru-RU" sz="6000" b="1" i="1" kern="1200">
              <a:solidFill>
                <a:srgbClr val="CC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2659360" y="5425097"/>
            <a:ext cx="7232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i="1" kern="120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k</a:t>
            </a:r>
            <a:endParaRPr lang="ru-RU" sz="6000" b="1" i="1" kern="1200">
              <a:solidFill>
                <a:srgbClr val="CC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23527" y="448886"/>
            <a:ext cx="410445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Задание 1.</a:t>
            </a:r>
          </a:p>
        </p:txBody>
      </p:sp>
      <p:graphicFrame>
        <p:nvGraphicFramePr>
          <p:cNvPr id="11266" name="Object 8"/>
          <p:cNvGraphicFramePr>
            <a:graphicFrameLocks noChangeAspect="1"/>
          </p:cNvGraphicFramePr>
          <p:nvPr/>
        </p:nvGraphicFramePr>
        <p:xfrm>
          <a:off x="5931128" y="2465998"/>
          <a:ext cx="2363445" cy="564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5" name="Формула" r:id="rId9" imgW="850680" imgH="203040" progId="Equation.3">
                  <p:embed/>
                </p:oleObj>
              </mc:Choice>
              <mc:Fallback>
                <p:oleObj name="Формула" r:id="rId9" imgW="85068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1128" y="2465998"/>
                        <a:ext cx="2363445" cy="56472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10"/>
          <p:cNvGraphicFramePr>
            <a:graphicFrameLocks noChangeAspect="1"/>
          </p:cNvGraphicFramePr>
          <p:nvPr/>
        </p:nvGraphicFramePr>
        <p:xfrm>
          <a:off x="5931128" y="3322895"/>
          <a:ext cx="3105368" cy="634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6" name="Формула" r:id="rId11" imgW="1117440" imgH="228600" progId="Equation.3">
                  <p:embed/>
                </p:oleObj>
              </mc:Choice>
              <mc:Fallback>
                <p:oleObj name="Формула" r:id="rId11" imgW="111744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1128" y="3322895"/>
                        <a:ext cx="3105368" cy="634841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11"/>
          <p:cNvGraphicFramePr>
            <a:graphicFrameLocks noChangeAspect="1"/>
          </p:cNvGraphicFramePr>
          <p:nvPr/>
        </p:nvGraphicFramePr>
        <p:xfrm>
          <a:off x="5931128" y="4257406"/>
          <a:ext cx="2293333" cy="49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7" name="Формула" r:id="rId13" imgW="825480" imgH="177480" progId="Equation.3">
                  <p:embed/>
                </p:oleObj>
              </mc:Choice>
              <mc:Fallback>
                <p:oleObj name="Формула" r:id="rId13" imgW="825480" imgH="177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1128" y="4257406"/>
                        <a:ext cx="2293333" cy="494616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12"/>
          <p:cNvGraphicFramePr>
            <a:graphicFrameLocks noChangeAspect="1"/>
          </p:cNvGraphicFramePr>
          <p:nvPr/>
        </p:nvGraphicFramePr>
        <p:xfrm>
          <a:off x="5931129" y="5036688"/>
          <a:ext cx="2962592" cy="634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8" name="Формула" r:id="rId15" imgW="1066680" imgH="228600" progId="Equation.3">
                  <p:embed/>
                </p:oleObj>
              </mc:Choice>
              <mc:Fallback>
                <p:oleObj name="Формула" r:id="rId15" imgW="106668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1129" y="5036688"/>
                        <a:ext cx="2962592" cy="63484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13"/>
          <p:cNvGraphicFramePr>
            <a:graphicFrameLocks noChangeAspect="1"/>
          </p:cNvGraphicFramePr>
          <p:nvPr/>
        </p:nvGraphicFramePr>
        <p:xfrm>
          <a:off x="5931128" y="5971198"/>
          <a:ext cx="2716560" cy="564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9" name="Формула" r:id="rId17" imgW="977760" imgH="203040" progId="Equation.3">
                  <p:embed/>
                </p:oleObj>
              </mc:Choice>
              <mc:Fallback>
                <p:oleObj name="Формула" r:id="rId17" imgW="977760" imgH="203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1128" y="5971198"/>
                        <a:ext cx="2716560" cy="56472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 L -0.43681 0.065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00" y="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0.30711 0.174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8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037E-7 L -0.13386 0.0738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0" y="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-0.23246 -0.028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00" y="-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L -0.41719 -0.2981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00" y="-1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6" grpId="0"/>
      <p:bldP spid="13327" grpId="0"/>
      <p:bldP spid="13328" grpId="0"/>
      <p:bldP spid="13329" grpId="0"/>
      <p:bldP spid="13330" grpId="0"/>
      <p:bldP spid="133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91" name="Group 127"/>
          <p:cNvGraphicFramePr>
            <a:graphicFrameLocks noGrp="1"/>
          </p:cNvGraphicFramePr>
          <p:nvPr/>
        </p:nvGraphicFramePr>
        <p:xfrm>
          <a:off x="285720" y="1357298"/>
          <a:ext cx="8077200" cy="525780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692400"/>
                <a:gridCol w="2692400"/>
                <a:gridCol w="2692400"/>
              </a:tblGrid>
              <a:tr h="177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609600" y="1600200"/>
          <a:ext cx="19716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8" name="Формула" r:id="rId3" imgW="558720" imgH="203040" progId="Equation.3">
                  <p:embed/>
                </p:oleObj>
              </mc:Choice>
              <mc:Fallback>
                <p:oleObj name="Формула" r:id="rId3" imgW="55872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0200"/>
                        <a:ext cx="1971675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609600" y="3200400"/>
          <a:ext cx="192563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9" name="Формула" r:id="rId5" imgW="545760" imgH="203040" progId="Equation.3">
                  <p:embed/>
                </p:oleObj>
              </mc:Choice>
              <mc:Fallback>
                <p:oleObj name="Формула" r:id="rId5" imgW="54576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00400"/>
                        <a:ext cx="192563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609600" y="4953000"/>
          <a:ext cx="192563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0" name="Формула" r:id="rId7" imgW="545760" imgH="203040" progId="Equation.3">
                  <p:embed/>
                </p:oleObj>
              </mc:Choice>
              <mc:Fallback>
                <p:oleObj name="Формула" r:id="rId7" imgW="54576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953000"/>
                        <a:ext cx="192563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8"/>
          <p:cNvGraphicFramePr>
            <a:graphicFrameLocks noChangeAspect="1"/>
          </p:cNvGraphicFramePr>
          <p:nvPr/>
        </p:nvGraphicFramePr>
        <p:xfrm>
          <a:off x="3286125" y="1524000"/>
          <a:ext cx="21494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1" name="Формула" r:id="rId9" imgW="609480" imgH="203040" progId="Equation.3">
                  <p:embed/>
                </p:oleObj>
              </mc:Choice>
              <mc:Fallback>
                <p:oleObj name="Формула" r:id="rId9" imgW="60948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1524000"/>
                        <a:ext cx="2149475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9"/>
          <p:cNvGraphicFramePr>
            <a:graphicFrameLocks noChangeAspect="1"/>
          </p:cNvGraphicFramePr>
          <p:nvPr/>
        </p:nvGraphicFramePr>
        <p:xfrm>
          <a:off x="3209925" y="3200400"/>
          <a:ext cx="20605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2" name="Формула" r:id="rId11" imgW="583920" imgH="203040" progId="Equation.3">
                  <p:embed/>
                </p:oleObj>
              </mc:Choice>
              <mc:Fallback>
                <p:oleObj name="Формула" r:id="rId11" imgW="583920" imgH="203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3200400"/>
                        <a:ext cx="2060575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10"/>
          <p:cNvGraphicFramePr>
            <a:graphicFrameLocks noChangeAspect="1"/>
          </p:cNvGraphicFramePr>
          <p:nvPr/>
        </p:nvGraphicFramePr>
        <p:xfrm>
          <a:off x="6149975" y="4953000"/>
          <a:ext cx="192563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3" name="Формула" r:id="rId13" imgW="545760" imgH="203040" progId="Equation.3">
                  <p:embed/>
                </p:oleObj>
              </mc:Choice>
              <mc:Fallback>
                <p:oleObj name="Формула" r:id="rId13" imgW="545760" imgH="2030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9975" y="4953000"/>
                        <a:ext cx="192563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11"/>
          <p:cNvGraphicFramePr>
            <a:graphicFrameLocks noChangeAspect="1"/>
          </p:cNvGraphicFramePr>
          <p:nvPr/>
        </p:nvGraphicFramePr>
        <p:xfrm>
          <a:off x="3276600" y="4953000"/>
          <a:ext cx="206216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4" name="Формула" r:id="rId15" imgW="583920" imgH="203040" progId="Equation.3">
                  <p:embed/>
                </p:oleObj>
              </mc:Choice>
              <mc:Fallback>
                <p:oleObj name="Формула" r:id="rId15" imgW="583920" imgH="203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953000"/>
                        <a:ext cx="2062163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12"/>
          <p:cNvGraphicFramePr>
            <a:graphicFrameLocks noChangeAspect="1"/>
          </p:cNvGraphicFramePr>
          <p:nvPr/>
        </p:nvGraphicFramePr>
        <p:xfrm>
          <a:off x="5953125" y="1524000"/>
          <a:ext cx="205898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5" name="Формула" r:id="rId17" imgW="583920" imgH="203040" progId="Equation.3">
                  <p:embed/>
                </p:oleObj>
              </mc:Choice>
              <mc:Fallback>
                <p:oleObj name="Формула" r:id="rId17" imgW="583920" imgH="203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25" y="1524000"/>
                        <a:ext cx="205898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3"/>
          <p:cNvGraphicFramePr>
            <a:graphicFrameLocks noChangeAspect="1"/>
          </p:cNvGraphicFramePr>
          <p:nvPr/>
        </p:nvGraphicFramePr>
        <p:xfrm>
          <a:off x="6096000" y="3200400"/>
          <a:ext cx="192722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6" name="Формула" r:id="rId19" imgW="545760" imgH="203040" progId="Equation.3">
                  <p:embed/>
                </p:oleObj>
              </mc:Choice>
              <mc:Fallback>
                <p:oleObj name="Формула" r:id="rId19" imgW="545760" imgH="203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200400"/>
                        <a:ext cx="1927225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1905000" y="2286000"/>
            <a:ext cx="609600" cy="641350"/>
            <a:chOff x="1152" y="288"/>
            <a:chExt cx="384" cy="404"/>
          </a:xfrm>
        </p:grpSpPr>
        <p:sp>
          <p:nvSpPr>
            <p:cNvPr id="12428" name="AutoShape 4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29" name="Text Box 41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л</a:t>
              </a:r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4572000" y="2286000"/>
            <a:ext cx="609600" cy="641350"/>
            <a:chOff x="1152" y="288"/>
            <a:chExt cx="384" cy="404"/>
          </a:xfrm>
        </p:grpSpPr>
        <p:sp>
          <p:nvSpPr>
            <p:cNvPr id="12426" name="AutoShape 5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27" name="Text Box 60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л</a:t>
              </a:r>
            </a:p>
          </p:txBody>
        </p:sp>
      </p:grpSp>
      <p:grpSp>
        <p:nvGrpSpPr>
          <p:cNvPr id="4" name="Group 152"/>
          <p:cNvGrpSpPr>
            <a:grpSpLocks/>
          </p:cNvGrpSpPr>
          <p:nvPr/>
        </p:nvGrpSpPr>
        <p:grpSpPr bwMode="auto">
          <a:xfrm>
            <a:off x="3505200" y="4038600"/>
            <a:ext cx="609600" cy="646113"/>
            <a:chOff x="2496" y="192"/>
            <a:chExt cx="384" cy="407"/>
          </a:xfrm>
        </p:grpSpPr>
        <p:sp>
          <p:nvSpPr>
            <p:cNvPr id="12424" name="AutoShape 15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25" name="Text Box 154"/>
            <p:cNvSpPr txBox="1">
              <a:spLocks noChangeArrowheads="1"/>
            </p:cNvSpPr>
            <p:nvPr/>
          </p:nvSpPr>
          <p:spPr bwMode="auto">
            <a:xfrm>
              <a:off x="2544" y="192"/>
              <a:ext cx="32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и</a:t>
              </a:r>
            </a:p>
          </p:txBody>
        </p:sp>
      </p:grpSp>
      <p:grpSp>
        <p:nvGrpSpPr>
          <p:cNvPr id="5" name="Group 155"/>
          <p:cNvGrpSpPr>
            <a:grpSpLocks/>
          </p:cNvGrpSpPr>
          <p:nvPr/>
        </p:nvGrpSpPr>
        <p:grpSpPr bwMode="auto">
          <a:xfrm>
            <a:off x="3962400" y="3549650"/>
            <a:ext cx="1685925" cy="412750"/>
            <a:chOff x="1728" y="1900"/>
            <a:chExt cx="1062" cy="260"/>
          </a:xfrm>
        </p:grpSpPr>
        <p:sp>
          <p:nvSpPr>
            <p:cNvPr id="11420" name="AutoShape 156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23" name="Text Box 157"/>
            <p:cNvSpPr txBox="1">
              <a:spLocks noChangeArrowheads="1"/>
            </p:cNvSpPr>
            <p:nvPr/>
          </p:nvSpPr>
          <p:spPr bwMode="auto">
            <a:xfrm>
              <a:off x="1920" y="1900"/>
              <a:ext cx="8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молодец</a:t>
              </a:r>
            </a:p>
          </p:txBody>
        </p:sp>
      </p:grpSp>
      <p:grpSp>
        <p:nvGrpSpPr>
          <p:cNvPr id="6" name="Group 158"/>
          <p:cNvGrpSpPr>
            <a:grpSpLocks/>
          </p:cNvGrpSpPr>
          <p:nvPr/>
        </p:nvGrpSpPr>
        <p:grpSpPr bwMode="auto">
          <a:xfrm>
            <a:off x="3505200" y="5715000"/>
            <a:ext cx="609600" cy="646113"/>
            <a:chOff x="2496" y="192"/>
            <a:chExt cx="384" cy="407"/>
          </a:xfrm>
        </p:grpSpPr>
        <p:sp>
          <p:nvSpPr>
            <p:cNvPr id="12420" name="AutoShape 15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21" name="Text Box 160"/>
            <p:cNvSpPr txBox="1">
              <a:spLocks noChangeArrowheads="1"/>
            </p:cNvSpPr>
            <p:nvPr/>
          </p:nvSpPr>
          <p:spPr bwMode="auto">
            <a:xfrm>
              <a:off x="2544" y="192"/>
              <a:ext cx="32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и</a:t>
              </a:r>
            </a:p>
          </p:txBody>
        </p:sp>
      </p:grpSp>
      <p:grpSp>
        <p:nvGrpSpPr>
          <p:cNvPr id="7" name="Group 161"/>
          <p:cNvGrpSpPr>
            <a:grpSpLocks/>
          </p:cNvGrpSpPr>
          <p:nvPr/>
        </p:nvGrpSpPr>
        <p:grpSpPr bwMode="auto">
          <a:xfrm>
            <a:off x="3962400" y="5149850"/>
            <a:ext cx="1685925" cy="412750"/>
            <a:chOff x="1728" y="1900"/>
            <a:chExt cx="1062" cy="260"/>
          </a:xfrm>
        </p:grpSpPr>
        <p:sp>
          <p:nvSpPr>
            <p:cNvPr id="11426" name="AutoShape 162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19" name="Text Box 163"/>
            <p:cNvSpPr txBox="1">
              <a:spLocks noChangeArrowheads="1"/>
            </p:cNvSpPr>
            <p:nvPr/>
          </p:nvSpPr>
          <p:spPr bwMode="auto">
            <a:xfrm>
              <a:off x="1920" y="1900"/>
              <a:ext cx="8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молодец</a:t>
              </a:r>
            </a:p>
          </p:txBody>
        </p:sp>
      </p:grpSp>
      <p:grpSp>
        <p:nvGrpSpPr>
          <p:cNvPr id="8" name="Group 170"/>
          <p:cNvGrpSpPr>
            <a:grpSpLocks/>
          </p:cNvGrpSpPr>
          <p:nvPr/>
        </p:nvGrpSpPr>
        <p:grpSpPr bwMode="auto">
          <a:xfrm>
            <a:off x="838200" y="5715000"/>
            <a:ext cx="609600" cy="646113"/>
            <a:chOff x="2496" y="192"/>
            <a:chExt cx="384" cy="407"/>
          </a:xfrm>
        </p:grpSpPr>
        <p:sp>
          <p:nvSpPr>
            <p:cNvPr id="12416" name="AutoShape 171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17" name="Text Box 172"/>
            <p:cNvSpPr txBox="1">
              <a:spLocks noChangeArrowheads="1"/>
            </p:cNvSpPr>
            <p:nvPr/>
          </p:nvSpPr>
          <p:spPr bwMode="auto">
            <a:xfrm>
              <a:off x="2544" y="192"/>
              <a:ext cx="32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и</a:t>
              </a:r>
            </a:p>
          </p:txBody>
        </p:sp>
      </p:grpSp>
      <p:grpSp>
        <p:nvGrpSpPr>
          <p:cNvPr id="9" name="Group 173"/>
          <p:cNvGrpSpPr>
            <a:grpSpLocks/>
          </p:cNvGrpSpPr>
          <p:nvPr/>
        </p:nvGrpSpPr>
        <p:grpSpPr bwMode="auto">
          <a:xfrm>
            <a:off x="1295400" y="5149850"/>
            <a:ext cx="1685925" cy="412750"/>
            <a:chOff x="1728" y="1900"/>
            <a:chExt cx="1062" cy="260"/>
          </a:xfrm>
        </p:grpSpPr>
        <p:sp>
          <p:nvSpPr>
            <p:cNvPr id="11438" name="AutoShape 174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15" name="Text Box 175"/>
            <p:cNvSpPr txBox="1">
              <a:spLocks noChangeArrowheads="1"/>
            </p:cNvSpPr>
            <p:nvPr/>
          </p:nvSpPr>
          <p:spPr bwMode="auto">
            <a:xfrm>
              <a:off x="1920" y="1900"/>
              <a:ext cx="8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молодец</a:t>
              </a:r>
            </a:p>
          </p:txBody>
        </p:sp>
      </p:grpSp>
      <p:grpSp>
        <p:nvGrpSpPr>
          <p:cNvPr id="10" name="Group 176"/>
          <p:cNvGrpSpPr>
            <a:grpSpLocks/>
          </p:cNvGrpSpPr>
          <p:nvPr/>
        </p:nvGrpSpPr>
        <p:grpSpPr bwMode="auto">
          <a:xfrm>
            <a:off x="6400800" y="3962400"/>
            <a:ext cx="609600" cy="646113"/>
            <a:chOff x="2496" y="192"/>
            <a:chExt cx="384" cy="407"/>
          </a:xfrm>
        </p:grpSpPr>
        <p:sp>
          <p:nvSpPr>
            <p:cNvPr id="12412" name="AutoShape 17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13" name="Text Box 178"/>
            <p:cNvSpPr txBox="1">
              <a:spLocks noChangeArrowheads="1"/>
            </p:cNvSpPr>
            <p:nvPr/>
          </p:nvSpPr>
          <p:spPr bwMode="auto">
            <a:xfrm>
              <a:off x="2544" y="192"/>
              <a:ext cx="32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и</a:t>
              </a:r>
            </a:p>
          </p:txBody>
        </p:sp>
      </p:grpSp>
      <p:grpSp>
        <p:nvGrpSpPr>
          <p:cNvPr id="11" name="Group 179"/>
          <p:cNvGrpSpPr>
            <a:grpSpLocks/>
          </p:cNvGrpSpPr>
          <p:nvPr/>
        </p:nvGrpSpPr>
        <p:grpSpPr bwMode="auto">
          <a:xfrm>
            <a:off x="6858000" y="3473450"/>
            <a:ext cx="1685925" cy="412750"/>
            <a:chOff x="1728" y="1900"/>
            <a:chExt cx="1062" cy="260"/>
          </a:xfrm>
        </p:grpSpPr>
        <p:sp>
          <p:nvSpPr>
            <p:cNvPr id="11444" name="AutoShape 180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11" name="Text Box 181"/>
            <p:cNvSpPr txBox="1">
              <a:spLocks noChangeArrowheads="1"/>
            </p:cNvSpPr>
            <p:nvPr/>
          </p:nvSpPr>
          <p:spPr bwMode="auto">
            <a:xfrm>
              <a:off x="1920" y="1900"/>
              <a:ext cx="8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молодец</a:t>
              </a:r>
            </a:p>
          </p:txBody>
        </p:sp>
      </p:grpSp>
      <p:grpSp>
        <p:nvGrpSpPr>
          <p:cNvPr id="12" name="Group 182"/>
          <p:cNvGrpSpPr>
            <a:grpSpLocks/>
          </p:cNvGrpSpPr>
          <p:nvPr/>
        </p:nvGrpSpPr>
        <p:grpSpPr bwMode="auto">
          <a:xfrm>
            <a:off x="6400800" y="5715000"/>
            <a:ext cx="609600" cy="646113"/>
            <a:chOff x="2496" y="192"/>
            <a:chExt cx="384" cy="407"/>
          </a:xfrm>
        </p:grpSpPr>
        <p:sp>
          <p:nvSpPr>
            <p:cNvPr id="12408" name="AutoShape 18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09" name="Text Box 184"/>
            <p:cNvSpPr txBox="1">
              <a:spLocks noChangeArrowheads="1"/>
            </p:cNvSpPr>
            <p:nvPr/>
          </p:nvSpPr>
          <p:spPr bwMode="auto">
            <a:xfrm>
              <a:off x="2544" y="192"/>
              <a:ext cx="32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и</a:t>
              </a:r>
            </a:p>
          </p:txBody>
        </p:sp>
      </p:grpSp>
      <p:grpSp>
        <p:nvGrpSpPr>
          <p:cNvPr id="13" name="Group 185"/>
          <p:cNvGrpSpPr>
            <a:grpSpLocks/>
          </p:cNvGrpSpPr>
          <p:nvPr/>
        </p:nvGrpSpPr>
        <p:grpSpPr bwMode="auto">
          <a:xfrm>
            <a:off x="6858000" y="5226050"/>
            <a:ext cx="1685925" cy="412750"/>
            <a:chOff x="1728" y="1900"/>
            <a:chExt cx="1062" cy="260"/>
          </a:xfrm>
        </p:grpSpPr>
        <p:sp>
          <p:nvSpPr>
            <p:cNvPr id="11450" name="AutoShape 186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07" name="Text Box 187"/>
            <p:cNvSpPr txBox="1">
              <a:spLocks noChangeArrowheads="1"/>
            </p:cNvSpPr>
            <p:nvPr/>
          </p:nvSpPr>
          <p:spPr bwMode="auto">
            <a:xfrm>
              <a:off x="1920" y="1900"/>
              <a:ext cx="8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молодец</a:t>
              </a:r>
            </a:p>
          </p:txBody>
        </p:sp>
      </p:grpSp>
      <p:grpSp>
        <p:nvGrpSpPr>
          <p:cNvPr id="14" name="Group 188"/>
          <p:cNvGrpSpPr>
            <a:grpSpLocks/>
          </p:cNvGrpSpPr>
          <p:nvPr/>
        </p:nvGrpSpPr>
        <p:grpSpPr bwMode="auto">
          <a:xfrm>
            <a:off x="2438400" y="1873250"/>
            <a:ext cx="1685925" cy="412750"/>
            <a:chOff x="1728" y="1900"/>
            <a:chExt cx="1062" cy="260"/>
          </a:xfrm>
        </p:grpSpPr>
        <p:sp>
          <p:nvSpPr>
            <p:cNvPr id="11453" name="AutoShape 189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05" name="Text Box 190"/>
            <p:cNvSpPr txBox="1">
              <a:spLocks noChangeArrowheads="1"/>
            </p:cNvSpPr>
            <p:nvPr/>
          </p:nvSpPr>
          <p:spPr bwMode="auto">
            <a:xfrm>
              <a:off x="1920" y="1900"/>
              <a:ext cx="8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молодец</a:t>
              </a:r>
            </a:p>
          </p:txBody>
        </p:sp>
      </p:grpSp>
      <p:grpSp>
        <p:nvGrpSpPr>
          <p:cNvPr id="15" name="Group 191"/>
          <p:cNvGrpSpPr>
            <a:grpSpLocks/>
          </p:cNvGrpSpPr>
          <p:nvPr/>
        </p:nvGrpSpPr>
        <p:grpSpPr bwMode="auto">
          <a:xfrm>
            <a:off x="1905000" y="4038600"/>
            <a:ext cx="609600" cy="641350"/>
            <a:chOff x="1152" y="288"/>
            <a:chExt cx="384" cy="404"/>
          </a:xfrm>
        </p:grpSpPr>
        <p:sp>
          <p:nvSpPr>
            <p:cNvPr id="12402" name="AutoShape 19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03" name="Text Box 193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л</a:t>
              </a:r>
            </a:p>
          </p:txBody>
        </p:sp>
      </p:grpSp>
      <p:grpSp>
        <p:nvGrpSpPr>
          <p:cNvPr id="16" name="Group 194"/>
          <p:cNvGrpSpPr>
            <a:grpSpLocks/>
          </p:cNvGrpSpPr>
          <p:nvPr/>
        </p:nvGrpSpPr>
        <p:grpSpPr bwMode="auto">
          <a:xfrm>
            <a:off x="2438400" y="3397250"/>
            <a:ext cx="1685925" cy="412750"/>
            <a:chOff x="1728" y="1900"/>
            <a:chExt cx="1062" cy="260"/>
          </a:xfrm>
        </p:grpSpPr>
        <p:sp>
          <p:nvSpPr>
            <p:cNvPr id="11459" name="AutoShape 195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401" name="Text Box 196"/>
            <p:cNvSpPr txBox="1">
              <a:spLocks noChangeArrowheads="1"/>
            </p:cNvSpPr>
            <p:nvPr/>
          </p:nvSpPr>
          <p:spPr bwMode="auto">
            <a:xfrm>
              <a:off x="1920" y="1900"/>
              <a:ext cx="8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молодец</a:t>
              </a:r>
            </a:p>
          </p:txBody>
        </p:sp>
      </p:grpSp>
      <p:grpSp>
        <p:nvGrpSpPr>
          <p:cNvPr id="17" name="Group 197"/>
          <p:cNvGrpSpPr>
            <a:grpSpLocks/>
          </p:cNvGrpSpPr>
          <p:nvPr/>
        </p:nvGrpSpPr>
        <p:grpSpPr bwMode="auto">
          <a:xfrm>
            <a:off x="7315200" y="2286000"/>
            <a:ext cx="609600" cy="641350"/>
            <a:chOff x="1152" y="288"/>
            <a:chExt cx="384" cy="404"/>
          </a:xfrm>
        </p:grpSpPr>
        <p:sp>
          <p:nvSpPr>
            <p:cNvPr id="12398" name="AutoShape 19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99" name="Text Box 199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л</a:t>
              </a:r>
            </a:p>
          </p:txBody>
        </p:sp>
      </p:grp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7696200" y="1797050"/>
            <a:ext cx="1685925" cy="412750"/>
            <a:chOff x="1728" y="1900"/>
            <a:chExt cx="1062" cy="260"/>
          </a:xfrm>
        </p:grpSpPr>
        <p:sp>
          <p:nvSpPr>
            <p:cNvPr id="11465" name="AutoShape 201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97" name="Text Box 202"/>
            <p:cNvSpPr txBox="1">
              <a:spLocks noChangeArrowheads="1"/>
            </p:cNvSpPr>
            <p:nvPr/>
          </p:nvSpPr>
          <p:spPr bwMode="auto">
            <a:xfrm>
              <a:off x="1920" y="1900"/>
              <a:ext cx="8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молодец</a:t>
              </a:r>
            </a:p>
          </p:txBody>
        </p:sp>
      </p:grpSp>
      <p:grpSp>
        <p:nvGrpSpPr>
          <p:cNvPr id="19" name="Group 203"/>
          <p:cNvGrpSpPr>
            <a:grpSpLocks/>
          </p:cNvGrpSpPr>
          <p:nvPr/>
        </p:nvGrpSpPr>
        <p:grpSpPr bwMode="auto">
          <a:xfrm>
            <a:off x="990600" y="2286000"/>
            <a:ext cx="609600" cy="646113"/>
            <a:chOff x="2496" y="192"/>
            <a:chExt cx="384" cy="407"/>
          </a:xfrm>
        </p:grpSpPr>
        <p:sp>
          <p:nvSpPr>
            <p:cNvPr id="12394" name="AutoShape 204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95" name="Text Box 205"/>
            <p:cNvSpPr txBox="1">
              <a:spLocks noChangeArrowheads="1"/>
            </p:cNvSpPr>
            <p:nvPr/>
          </p:nvSpPr>
          <p:spPr bwMode="auto">
            <a:xfrm>
              <a:off x="2544" y="192"/>
              <a:ext cx="32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и</a:t>
              </a:r>
            </a:p>
          </p:txBody>
        </p:sp>
      </p:grpSp>
      <p:grpSp>
        <p:nvGrpSpPr>
          <p:cNvPr id="20" name="Group 206"/>
          <p:cNvGrpSpPr>
            <a:grpSpLocks/>
          </p:cNvGrpSpPr>
          <p:nvPr/>
        </p:nvGrpSpPr>
        <p:grpSpPr bwMode="auto">
          <a:xfrm>
            <a:off x="1295400" y="1873250"/>
            <a:ext cx="1676400" cy="412750"/>
            <a:chOff x="1728" y="1900"/>
            <a:chExt cx="1056" cy="260"/>
          </a:xfrm>
        </p:grpSpPr>
        <p:sp>
          <p:nvSpPr>
            <p:cNvPr id="11471" name="AutoShape 207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93" name="Text Box 208"/>
            <p:cNvSpPr txBox="1">
              <a:spLocks noChangeArrowheads="1"/>
            </p:cNvSpPr>
            <p:nvPr/>
          </p:nvSpPr>
          <p:spPr bwMode="auto">
            <a:xfrm>
              <a:off x="1920" y="1900"/>
              <a:ext cx="7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ошибся</a:t>
              </a:r>
            </a:p>
          </p:txBody>
        </p:sp>
      </p:grpSp>
      <p:grpSp>
        <p:nvGrpSpPr>
          <p:cNvPr id="21" name="Group 209"/>
          <p:cNvGrpSpPr>
            <a:grpSpLocks/>
          </p:cNvGrpSpPr>
          <p:nvPr/>
        </p:nvGrpSpPr>
        <p:grpSpPr bwMode="auto">
          <a:xfrm>
            <a:off x="3581400" y="2286000"/>
            <a:ext cx="609600" cy="646113"/>
            <a:chOff x="2496" y="192"/>
            <a:chExt cx="384" cy="407"/>
          </a:xfrm>
        </p:grpSpPr>
        <p:sp>
          <p:nvSpPr>
            <p:cNvPr id="12390" name="AutoShape 21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91" name="Text Box 211"/>
            <p:cNvSpPr txBox="1">
              <a:spLocks noChangeArrowheads="1"/>
            </p:cNvSpPr>
            <p:nvPr/>
          </p:nvSpPr>
          <p:spPr bwMode="auto">
            <a:xfrm>
              <a:off x="2544" y="192"/>
              <a:ext cx="32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и</a:t>
              </a:r>
            </a:p>
          </p:txBody>
        </p:sp>
      </p:grpSp>
      <p:grpSp>
        <p:nvGrpSpPr>
          <p:cNvPr id="22" name="Group 212"/>
          <p:cNvGrpSpPr>
            <a:grpSpLocks/>
          </p:cNvGrpSpPr>
          <p:nvPr/>
        </p:nvGrpSpPr>
        <p:grpSpPr bwMode="auto">
          <a:xfrm>
            <a:off x="4038600" y="1797050"/>
            <a:ext cx="1685925" cy="412750"/>
            <a:chOff x="1728" y="1900"/>
            <a:chExt cx="1062" cy="260"/>
          </a:xfrm>
        </p:grpSpPr>
        <p:sp>
          <p:nvSpPr>
            <p:cNvPr id="11477" name="AutoShape 213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89" name="Text Box 214"/>
            <p:cNvSpPr txBox="1">
              <a:spLocks noChangeArrowheads="1"/>
            </p:cNvSpPr>
            <p:nvPr/>
          </p:nvSpPr>
          <p:spPr bwMode="auto">
            <a:xfrm>
              <a:off x="1920" y="1900"/>
              <a:ext cx="8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молодец</a:t>
              </a:r>
            </a:p>
          </p:txBody>
        </p:sp>
      </p:grpSp>
      <p:grpSp>
        <p:nvGrpSpPr>
          <p:cNvPr id="23" name="Group 215"/>
          <p:cNvGrpSpPr>
            <a:grpSpLocks/>
          </p:cNvGrpSpPr>
          <p:nvPr/>
        </p:nvGrpSpPr>
        <p:grpSpPr bwMode="auto">
          <a:xfrm>
            <a:off x="838200" y="4038600"/>
            <a:ext cx="609600" cy="646113"/>
            <a:chOff x="2496" y="192"/>
            <a:chExt cx="384" cy="407"/>
          </a:xfrm>
        </p:grpSpPr>
        <p:sp>
          <p:nvSpPr>
            <p:cNvPr id="12386" name="AutoShape 21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87" name="Text Box 217"/>
            <p:cNvSpPr txBox="1">
              <a:spLocks noChangeArrowheads="1"/>
            </p:cNvSpPr>
            <p:nvPr/>
          </p:nvSpPr>
          <p:spPr bwMode="auto">
            <a:xfrm>
              <a:off x="2544" y="192"/>
              <a:ext cx="32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и</a:t>
              </a:r>
            </a:p>
          </p:txBody>
        </p:sp>
      </p:grpSp>
      <p:grpSp>
        <p:nvGrpSpPr>
          <p:cNvPr id="24" name="Group 218"/>
          <p:cNvGrpSpPr>
            <a:grpSpLocks/>
          </p:cNvGrpSpPr>
          <p:nvPr/>
        </p:nvGrpSpPr>
        <p:grpSpPr bwMode="auto">
          <a:xfrm>
            <a:off x="1143000" y="3549650"/>
            <a:ext cx="1676400" cy="412750"/>
            <a:chOff x="1728" y="1900"/>
            <a:chExt cx="1056" cy="260"/>
          </a:xfrm>
        </p:grpSpPr>
        <p:sp>
          <p:nvSpPr>
            <p:cNvPr id="11483" name="AutoShape 219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85" name="Text Box 220"/>
            <p:cNvSpPr txBox="1">
              <a:spLocks noChangeArrowheads="1"/>
            </p:cNvSpPr>
            <p:nvPr/>
          </p:nvSpPr>
          <p:spPr bwMode="auto">
            <a:xfrm>
              <a:off x="1920" y="1900"/>
              <a:ext cx="7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ошибся</a:t>
              </a:r>
            </a:p>
          </p:txBody>
        </p:sp>
      </p:grpSp>
      <p:grpSp>
        <p:nvGrpSpPr>
          <p:cNvPr id="25" name="Group 221"/>
          <p:cNvGrpSpPr>
            <a:grpSpLocks/>
          </p:cNvGrpSpPr>
          <p:nvPr/>
        </p:nvGrpSpPr>
        <p:grpSpPr bwMode="auto">
          <a:xfrm>
            <a:off x="6324600" y="2286000"/>
            <a:ext cx="609600" cy="646113"/>
            <a:chOff x="2496" y="192"/>
            <a:chExt cx="384" cy="407"/>
          </a:xfrm>
        </p:grpSpPr>
        <p:sp>
          <p:nvSpPr>
            <p:cNvPr id="12382" name="AutoShape 22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83" name="Text Box 223"/>
            <p:cNvSpPr txBox="1">
              <a:spLocks noChangeArrowheads="1"/>
            </p:cNvSpPr>
            <p:nvPr/>
          </p:nvSpPr>
          <p:spPr bwMode="auto">
            <a:xfrm>
              <a:off x="2544" y="192"/>
              <a:ext cx="32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и</a:t>
              </a:r>
            </a:p>
          </p:txBody>
        </p:sp>
      </p:grpSp>
      <p:grpSp>
        <p:nvGrpSpPr>
          <p:cNvPr id="26" name="Group 224"/>
          <p:cNvGrpSpPr>
            <a:grpSpLocks/>
          </p:cNvGrpSpPr>
          <p:nvPr/>
        </p:nvGrpSpPr>
        <p:grpSpPr bwMode="auto">
          <a:xfrm>
            <a:off x="6629400" y="1797050"/>
            <a:ext cx="1676400" cy="412750"/>
            <a:chOff x="1728" y="1900"/>
            <a:chExt cx="1056" cy="260"/>
          </a:xfrm>
        </p:grpSpPr>
        <p:sp>
          <p:nvSpPr>
            <p:cNvPr id="11489" name="AutoShape 225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81" name="Text Box 226"/>
            <p:cNvSpPr txBox="1">
              <a:spLocks noChangeArrowheads="1"/>
            </p:cNvSpPr>
            <p:nvPr/>
          </p:nvSpPr>
          <p:spPr bwMode="auto">
            <a:xfrm>
              <a:off x="1920" y="1900"/>
              <a:ext cx="7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ошибся</a:t>
              </a:r>
            </a:p>
          </p:txBody>
        </p:sp>
      </p:grpSp>
      <p:grpSp>
        <p:nvGrpSpPr>
          <p:cNvPr id="27" name="Group 228"/>
          <p:cNvGrpSpPr>
            <a:grpSpLocks/>
          </p:cNvGrpSpPr>
          <p:nvPr/>
        </p:nvGrpSpPr>
        <p:grpSpPr bwMode="auto">
          <a:xfrm>
            <a:off x="5181600" y="1797050"/>
            <a:ext cx="1676400" cy="412750"/>
            <a:chOff x="1728" y="1900"/>
            <a:chExt cx="1056" cy="260"/>
          </a:xfrm>
        </p:grpSpPr>
        <p:sp>
          <p:nvSpPr>
            <p:cNvPr id="11493" name="AutoShape 229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79" name="Text Box 230"/>
            <p:cNvSpPr txBox="1">
              <a:spLocks noChangeArrowheads="1"/>
            </p:cNvSpPr>
            <p:nvPr/>
          </p:nvSpPr>
          <p:spPr bwMode="auto">
            <a:xfrm>
              <a:off x="1920" y="1900"/>
              <a:ext cx="7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ошибся</a:t>
              </a:r>
            </a:p>
          </p:txBody>
        </p:sp>
      </p:grpSp>
      <p:grpSp>
        <p:nvGrpSpPr>
          <p:cNvPr id="28" name="Group 231"/>
          <p:cNvGrpSpPr>
            <a:grpSpLocks/>
          </p:cNvGrpSpPr>
          <p:nvPr/>
        </p:nvGrpSpPr>
        <p:grpSpPr bwMode="auto">
          <a:xfrm>
            <a:off x="4572000" y="5715000"/>
            <a:ext cx="609600" cy="641350"/>
            <a:chOff x="1152" y="288"/>
            <a:chExt cx="384" cy="404"/>
          </a:xfrm>
        </p:grpSpPr>
        <p:sp>
          <p:nvSpPr>
            <p:cNvPr id="12376" name="AutoShape 23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77" name="Text Box 233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л</a:t>
              </a:r>
            </a:p>
          </p:txBody>
        </p:sp>
      </p:grpSp>
      <p:grpSp>
        <p:nvGrpSpPr>
          <p:cNvPr id="29" name="Group 234"/>
          <p:cNvGrpSpPr>
            <a:grpSpLocks/>
          </p:cNvGrpSpPr>
          <p:nvPr/>
        </p:nvGrpSpPr>
        <p:grpSpPr bwMode="auto">
          <a:xfrm>
            <a:off x="5181600" y="5149850"/>
            <a:ext cx="1676400" cy="412750"/>
            <a:chOff x="1728" y="1900"/>
            <a:chExt cx="1056" cy="260"/>
          </a:xfrm>
        </p:grpSpPr>
        <p:sp>
          <p:nvSpPr>
            <p:cNvPr id="11499" name="AutoShape 235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75" name="Text Box 236"/>
            <p:cNvSpPr txBox="1">
              <a:spLocks noChangeArrowheads="1"/>
            </p:cNvSpPr>
            <p:nvPr/>
          </p:nvSpPr>
          <p:spPr bwMode="auto">
            <a:xfrm>
              <a:off x="1920" y="1900"/>
              <a:ext cx="7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ошибся</a:t>
              </a:r>
            </a:p>
          </p:txBody>
        </p:sp>
      </p:grpSp>
      <p:grpSp>
        <p:nvGrpSpPr>
          <p:cNvPr id="30" name="Group 237"/>
          <p:cNvGrpSpPr>
            <a:grpSpLocks/>
          </p:cNvGrpSpPr>
          <p:nvPr/>
        </p:nvGrpSpPr>
        <p:grpSpPr bwMode="auto">
          <a:xfrm>
            <a:off x="1981200" y="5715000"/>
            <a:ext cx="609600" cy="641350"/>
            <a:chOff x="1152" y="288"/>
            <a:chExt cx="384" cy="404"/>
          </a:xfrm>
        </p:grpSpPr>
        <p:sp>
          <p:nvSpPr>
            <p:cNvPr id="12372" name="AutoShape 23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73" name="Text Box 239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л</a:t>
              </a:r>
            </a:p>
          </p:txBody>
        </p:sp>
      </p:grpSp>
      <p:grpSp>
        <p:nvGrpSpPr>
          <p:cNvPr id="31" name="Group 240"/>
          <p:cNvGrpSpPr>
            <a:grpSpLocks/>
          </p:cNvGrpSpPr>
          <p:nvPr/>
        </p:nvGrpSpPr>
        <p:grpSpPr bwMode="auto">
          <a:xfrm>
            <a:off x="2590800" y="5149850"/>
            <a:ext cx="1676400" cy="412750"/>
            <a:chOff x="1728" y="1900"/>
            <a:chExt cx="1056" cy="260"/>
          </a:xfrm>
        </p:grpSpPr>
        <p:sp>
          <p:nvSpPr>
            <p:cNvPr id="11505" name="AutoShape 241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71" name="Text Box 242"/>
            <p:cNvSpPr txBox="1">
              <a:spLocks noChangeArrowheads="1"/>
            </p:cNvSpPr>
            <p:nvPr/>
          </p:nvSpPr>
          <p:spPr bwMode="auto">
            <a:xfrm>
              <a:off x="1920" y="1900"/>
              <a:ext cx="7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ошибся</a:t>
              </a:r>
            </a:p>
          </p:txBody>
        </p:sp>
      </p:grpSp>
      <p:grpSp>
        <p:nvGrpSpPr>
          <p:cNvPr id="11296" name="Group 243"/>
          <p:cNvGrpSpPr>
            <a:grpSpLocks/>
          </p:cNvGrpSpPr>
          <p:nvPr/>
        </p:nvGrpSpPr>
        <p:grpSpPr bwMode="auto">
          <a:xfrm>
            <a:off x="4648200" y="4038600"/>
            <a:ext cx="609600" cy="641350"/>
            <a:chOff x="1152" y="288"/>
            <a:chExt cx="384" cy="404"/>
          </a:xfrm>
        </p:grpSpPr>
        <p:sp>
          <p:nvSpPr>
            <p:cNvPr id="12368" name="AutoShape 244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69" name="Text Box 245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л</a:t>
              </a:r>
            </a:p>
          </p:txBody>
        </p:sp>
      </p:grpSp>
      <p:grpSp>
        <p:nvGrpSpPr>
          <p:cNvPr id="11297" name="Group 246"/>
          <p:cNvGrpSpPr>
            <a:grpSpLocks/>
          </p:cNvGrpSpPr>
          <p:nvPr/>
        </p:nvGrpSpPr>
        <p:grpSpPr bwMode="auto">
          <a:xfrm>
            <a:off x="5257800" y="3473450"/>
            <a:ext cx="1676400" cy="412750"/>
            <a:chOff x="1728" y="1900"/>
            <a:chExt cx="1056" cy="260"/>
          </a:xfrm>
        </p:grpSpPr>
        <p:sp>
          <p:nvSpPr>
            <p:cNvPr id="11511" name="AutoShape 247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67" name="Text Box 248"/>
            <p:cNvSpPr txBox="1">
              <a:spLocks noChangeArrowheads="1"/>
            </p:cNvSpPr>
            <p:nvPr/>
          </p:nvSpPr>
          <p:spPr bwMode="auto">
            <a:xfrm>
              <a:off x="1920" y="1900"/>
              <a:ext cx="7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ошибся</a:t>
              </a:r>
            </a:p>
          </p:txBody>
        </p:sp>
      </p:grpSp>
      <p:grpSp>
        <p:nvGrpSpPr>
          <p:cNvPr id="11298" name="Group 249"/>
          <p:cNvGrpSpPr>
            <a:grpSpLocks/>
          </p:cNvGrpSpPr>
          <p:nvPr/>
        </p:nvGrpSpPr>
        <p:grpSpPr bwMode="auto">
          <a:xfrm>
            <a:off x="7391400" y="3962400"/>
            <a:ext cx="609600" cy="641350"/>
            <a:chOff x="1152" y="288"/>
            <a:chExt cx="384" cy="404"/>
          </a:xfrm>
        </p:grpSpPr>
        <p:sp>
          <p:nvSpPr>
            <p:cNvPr id="12364" name="AutoShape 25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65" name="Text Box 251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л</a:t>
              </a:r>
            </a:p>
          </p:txBody>
        </p:sp>
      </p:grpSp>
      <p:grpSp>
        <p:nvGrpSpPr>
          <p:cNvPr id="11299" name="Group 252"/>
          <p:cNvGrpSpPr>
            <a:grpSpLocks/>
          </p:cNvGrpSpPr>
          <p:nvPr/>
        </p:nvGrpSpPr>
        <p:grpSpPr bwMode="auto">
          <a:xfrm>
            <a:off x="8001000" y="3473450"/>
            <a:ext cx="1676400" cy="412750"/>
            <a:chOff x="1728" y="1900"/>
            <a:chExt cx="1056" cy="260"/>
          </a:xfrm>
        </p:grpSpPr>
        <p:sp>
          <p:nvSpPr>
            <p:cNvPr id="11517" name="AutoShape 253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63" name="Text Box 254"/>
            <p:cNvSpPr txBox="1">
              <a:spLocks noChangeArrowheads="1"/>
            </p:cNvSpPr>
            <p:nvPr/>
          </p:nvSpPr>
          <p:spPr bwMode="auto">
            <a:xfrm>
              <a:off x="1920" y="1900"/>
              <a:ext cx="7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ошибся</a:t>
              </a:r>
            </a:p>
          </p:txBody>
        </p:sp>
      </p:grpSp>
      <p:grpSp>
        <p:nvGrpSpPr>
          <p:cNvPr id="11300" name="Group 255"/>
          <p:cNvGrpSpPr>
            <a:grpSpLocks/>
          </p:cNvGrpSpPr>
          <p:nvPr/>
        </p:nvGrpSpPr>
        <p:grpSpPr bwMode="auto">
          <a:xfrm>
            <a:off x="7467600" y="5715000"/>
            <a:ext cx="609600" cy="641350"/>
            <a:chOff x="1152" y="288"/>
            <a:chExt cx="384" cy="404"/>
          </a:xfrm>
        </p:grpSpPr>
        <p:sp>
          <p:nvSpPr>
            <p:cNvPr id="12360" name="AutoShape 25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61" name="Text Box 257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л</a:t>
              </a:r>
            </a:p>
          </p:txBody>
        </p:sp>
      </p:grpSp>
      <p:grpSp>
        <p:nvGrpSpPr>
          <p:cNvPr id="11301" name="Group 258"/>
          <p:cNvGrpSpPr>
            <a:grpSpLocks/>
          </p:cNvGrpSpPr>
          <p:nvPr/>
        </p:nvGrpSpPr>
        <p:grpSpPr bwMode="auto">
          <a:xfrm>
            <a:off x="8077200" y="5226050"/>
            <a:ext cx="1676400" cy="412750"/>
            <a:chOff x="1728" y="1900"/>
            <a:chExt cx="1056" cy="260"/>
          </a:xfrm>
        </p:grpSpPr>
        <p:sp>
          <p:nvSpPr>
            <p:cNvPr id="11523" name="AutoShape 259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59" name="Text Box 260"/>
            <p:cNvSpPr txBox="1">
              <a:spLocks noChangeArrowheads="1"/>
            </p:cNvSpPr>
            <p:nvPr/>
          </p:nvSpPr>
          <p:spPr bwMode="auto">
            <a:xfrm>
              <a:off x="1920" y="1900"/>
              <a:ext cx="7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kern="120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ошибся</a:t>
              </a:r>
            </a:p>
          </p:txBody>
        </p:sp>
      </p:grpSp>
      <p:sp>
        <p:nvSpPr>
          <p:cNvPr id="11526" name="AutoShape 26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457200" cy="457200"/>
          </a:xfrm>
          <a:prstGeom prst="actionButtonForwardNext">
            <a:avLst/>
          </a:prstGeom>
          <a:gradFill rotWithShape="1">
            <a:gsLst>
              <a:gs pos="0">
                <a:schemeClr val="hlink"/>
              </a:gs>
              <a:gs pos="50000">
                <a:srgbClr val="FF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rgbClr val="0066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4" name="Rectangle 8"/>
          <p:cNvSpPr>
            <a:spLocks noChangeArrowheads="1"/>
          </p:cNvSpPr>
          <p:nvPr/>
        </p:nvSpPr>
        <p:spPr bwMode="auto">
          <a:xfrm>
            <a:off x="323527" y="260648"/>
            <a:ext cx="6912769" cy="86409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Выясните, какие из  высказываний</a:t>
            </a:r>
          </a:p>
          <a:p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истинные: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1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9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1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98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00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1979712" y="448886"/>
            <a:ext cx="6840760" cy="81987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Замените   данные  рациональные  </a:t>
            </a:r>
          </a:p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числа десятичными  дробями.</a:t>
            </a:r>
          </a:p>
        </p:txBody>
      </p:sp>
      <p:graphicFrame>
        <p:nvGraphicFramePr>
          <p:cNvPr id="12396" name="Group 108"/>
          <p:cNvGraphicFramePr>
            <a:graphicFrameLocks noGrp="1"/>
          </p:cNvGraphicFramePr>
          <p:nvPr/>
        </p:nvGraphicFramePr>
        <p:xfrm>
          <a:off x="381000" y="1828800"/>
          <a:ext cx="8382000" cy="464191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070100"/>
                <a:gridCol w="2068513"/>
                <a:gridCol w="2070100"/>
                <a:gridCol w="2173287"/>
              </a:tblGrid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3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413" name="Rectangle 125"/>
          <p:cNvSpPr>
            <a:spLocks noChangeArrowheads="1"/>
          </p:cNvSpPr>
          <p:nvPr/>
        </p:nvSpPr>
        <p:spPr bwMode="auto">
          <a:xfrm>
            <a:off x="5334000" y="3733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414" name="Rectangle 126"/>
          <p:cNvSpPr>
            <a:spLocks noChangeArrowheads="1"/>
          </p:cNvSpPr>
          <p:nvPr/>
        </p:nvSpPr>
        <p:spPr bwMode="auto">
          <a:xfrm>
            <a:off x="7391400" y="3733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415" name="Rectangle 127"/>
          <p:cNvSpPr>
            <a:spLocks noChangeArrowheads="1"/>
          </p:cNvSpPr>
          <p:nvPr/>
        </p:nvSpPr>
        <p:spPr bwMode="auto">
          <a:xfrm>
            <a:off x="1219200" y="5257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416" name="Rectangle 128"/>
          <p:cNvSpPr>
            <a:spLocks noChangeArrowheads="1"/>
          </p:cNvSpPr>
          <p:nvPr/>
        </p:nvSpPr>
        <p:spPr bwMode="auto">
          <a:xfrm>
            <a:off x="3276600" y="5257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417" name="Rectangle 129"/>
          <p:cNvSpPr>
            <a:spLocks noChangeArrowheads="1"/>
          </p:cNvSpPr>
          <p:nvPr/>
        </p:nvSpPr>
        <p:spPr bwMode="auto">
          <a:xfrm>
            <a:off x="5334000" y="5257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7391400" y="5257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412" name="Rectangle 124"/>
          <p:cNvSpPr>
            <a:spLocks noChangeArrowheads="1"/>
          </p:cNvSpPr>
          <p:nvPr/>
        </p:nvSpPr>
        <p:spPr bwMode="auto">
          <a:xfrm>
            <a:off x="3200400" y="3733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411" name="Rectangle 123"/>
          <p:cNvSpPr>
            <a:spLocks noChangeArrowheads="1"/>
          </p:cNvSpPr>
          <p:nvPr/>
        </p:nvSpPr>
        <p:spPr bwMode="auto">
          <a:xfrm>
            <a:off x="1143000" y="3733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410" name="Rectangle 122"/>
          <p:cNvSpPr>
            <a:spLocks noChangeArrowheads="1"/>
          </p:cNvSpPr>
          <p:nvPr/>
        </p:nvSpPr>
        <p:spPr bwMode="auto">
          <a:xfrm>
            <a:off x="7315200" y="2209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409" name="Rectangle 121"/>
          <p:cNvSpPr>
            <a:spLocks noChangeArrowheads="1"/>
          </p:cNvSpPr>
          <p:nvPr/>
        </p:nvSpPr>
        <p:spPr bwMode="auto">
          <a:xfrm>
            <a:off x="5334000" y="2209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408" name="Rectangle 120"/>
          <p:cNvSpPr>
            <a:spLocks noChangeArrowheads="1"/>
          </p:cNvSpPr>
          <p:nvPr/>
        </p:nvSpPr>
        <p:spPr bwMode="auto">
          <a:xfrm>
            <a:off x="3200400" y="2209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394" name="Rectangle 106"/>
          <p:cNvSpPr>
            <a:spLocks noChangeArrowheads="1"/>
          </p:cNvSpPr>
          <p:nvPr/>
        </p:nvSpPr>
        <p:spPr bwMode="auto">
          <a:xfrm>
            <a:off x="1143000" y="2209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graphicFrame>
        <p:nvGraphicFramePr>
          <p:cNvPr id="13314" name="Object 10"/>
          <p:cNvGraphicFramePr>
            <a:graphicFrameLocks noChangeAspect="1"/>
          </p:cNvGraphicFramePr>
          <p:nvPr/>
        </p:nvGraphicFramePr>
        <p:xfrm>
          <a:off x="457200" y="2057400"/>
          <a:ext cx="70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2" name="Формула" r:id="rId3" imgW="266400" imgH="406080" progId="Equation.3">
                  <p:embed/>
                </p:oleObj>
              </mc:Choice>
              <mc:Fallback>
                <p:oleObj name="Формула" r:id="rId3" imgW="266400" imgH="4060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57400"/>
                        <a:ext cx="7000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48"/>
          <p:cNvGraphicFramePr>
            <a:graphicFrameLocks noChangeAspect="1"/>
          </p:cNvGraphicFramePr>
          <p:nvPr/>
        </p:nvGraphicFramePr>
        <p:xfrm>
          <a:off x="457200" y="3581400"/>
          <a:ext cx="70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3" name="Формула" r:id="rId5" imgW="266400" imgH="406080" progId="Equation.3">
                  <p:embed/>
                </p:oleObj>
              </mc:Choice>
              <mc:Fallback>
                <p:oleObj name="Формула" r:id="rId5" imgW="266400" imgH="40608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581400"/>
                        <a:ext cx="7000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84"/>
          <p:cNvGraphicFramePr>
            <a:graphicFrameLocks noChangeAspect="1"/>
          </p:cNvGraphicFramePr>
          <p:nvPr/>
        </p:nvGraphicFramePr>
        <p:xfrm>
          <a:off x="533400" y="5105400"/>
          <a:ext cx="70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4" name="Формула" r:id="rId7" imgW="266400" imgH="406080" progId="Equation.3">
                  <p:embed/>
                </p:oleObj>
              </mc:Choice>
              <mc:Fallback>
                <p:oleObj name="Формула" r:id="rId7" imgW="266400" imgH="406080" progId="Equation.3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105400"/>
                        <a:ext cx="7000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85"/>
          <p:cNvGraphicFramePr>
            <a:graphicFrameLocks noChangeAspect="1"/>
          </p:cNvGraphicFramePr>
          <p:nvPr/>
        </p:nvGraphicFramePr>
        <p:xfrm>
          <a:off x="2590800" y="2057400"/>
          <a:ext cx="70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5" name="Формула" r:id="rId9" imgW="266400" imgH="406080" progId="Equation.3">
                  <p:embed/>
                </p:oleObj>
              </mc:Choice>
              <mc:Fallback>
                <p:oleObj name="Формула" r:id="rId9" imgW="266400" imgH="406080" progId="Equation.3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057400"/>
                        <a:ext cx="7000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86"/>
          <p:cNvGraphicFramePr>
            <a:graphicFrameLocks noChangeAspect="1"/>
          </p:cNvGraphicFramePr>
          <p:nvPr/>
        </p:nvGraphicFramePr>
        <p:xfrm>
          <a:off x="2590800" y="3581400"/>
          <a:ext cx="70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6" name="Формула" r:id="rId11" imgW="266400" imgH="406080" progId="Equation.3">
                  <p:embed/>
                </p:oleObj>
              </mc:Choice>
              <mc:Fallback>
                <p:oleObj name="Формула" r:id="rId11" imgW="266400" imgH="406080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581400"/>
                        <a:ext cx="7000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87"/>
          <p:cNvGraphicFramePr>
            <a:graphicFrameLocks noChangeAspect="1"/>
          </p:cNvGraphicFramePr>
          <p:nvPr/>
        </p:nvGraphicFramePr>
        <p:xfrm>
          <a:off x="2590800" y="5105400"/>
          <a:ext cx="70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7" name="Формула" r:id="rId13" imgW="266400" imgH="406080" progId="Equation.3">
                  <p:embed/>
                </p:oleObj>
              </mc:Choice>
              <mc:Fallback>
                <p:oleObj name="Формула" r:id="rId13" imgW="266400" imgH="406080" progId="Equation.3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105400"/>
                        <a:ext cx="7000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88"/>
          <p:cNvGraphicFramePr>
            <a:graphicFrameLocks noChangeAspect="1"/>
          </p:cNvGraphicFramePr>
          <p:nvPr/>
        </p:nvGraphicFramePr>
        <p:xfrm>
          <a:off x="4648200" y="2057400"/>
          <a:ext cx="70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8" name="Формула" r:id="rId15" imgW="266400" imgH="406080" progId="Equation.3">
                  <p:embed/>
                </p:oleObj>
              </mc:Choice>
              <mc:Fallback>
                <p:oleObj name="Формула" r:id="rId15" imgW="266400" imgH="406080" progId="Equation.3">
                  <p:embed/>
                  <p:pic>
                    <p:nvPicPr>
                      <p:cNvPr id="0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057400"/>
                        <a:ext cx="7000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89"/>
          <p:cNvGraphicFramePr>
            <a:graphicFrameLocks noChangeAspect="1"/>
          </p:cNvGraphicFramePr>
          <p:nvPr/>
        </p:nvGraphicFramePr>
        <p:xfrm>
          <a:off x="4648200" y="3657600"/>
          <a:ext cx="70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9" name="Формула" r:id="rId17" imgW="266400" imgH="406080" progId="Equation.3">
                  <p:embed/>
                </p:oleObj>
              </mc:Choice>
              <mc:Fallback>
                <p:oleObj name="Формула" r:id="rId17" imgW="266400" imgH="406080" progId="Equation.3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657600"/>
                        <a:ext cx="7000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90"/>
          <p:cNvGraphicFramePr>
            <a:graphicFrameLocks noChangeAspect="1"/>
          </p:cNvGraphicFramePr>
          <p:nvPr/>
        </p:nvGraphicFramePr>
        <p:xfrm>
          <a:off x="4648200" y="5105400"/>
          <a:ext cx="70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0" name="Формула" r:id="rId19" imgW="266400" imgH="406080" progId="Equation.3">
                  <p:embed/>
                </p:oleObj>
              </mc:Choice>
              <mc:Fallback>
                <p:oleObj name="Формула" r:id="rId19" imgW="266400" imgH="406080" progId="Equation.3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105400"/>
                        <a:ext cx="7000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91"/>
          <p:cNvGraphicFramePr>
            <a:graphicFrameLocks noChangeAspect="1"/>
          </p:cNvGraphicFramePr>
          <p:nvPr/>
        </p:nvGraphicFramePr>
        <p:xfrm>
          <a:off x="6629400" y="2057400"/>
          <a:ext cx="70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1" name="Формула" r:id="rId21" imgW="266400" imgH="406080" progId="Equation.3">
                  <p:embed/>
                </p:oleObj>
              </mc:Choice>
              <mc:Fallback>
                <p:oleObj name="Формула" r:id="rId21" imgW="266400" imgH="406080" progId="Equation.3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057400"/>
                        <a:ext cx="7000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92"/>
          <p:cNvGraphicFramePr>
            <a:graphicFrameLocks noChangeAspect="1"/>
          </p:cNvGraphicFramePr>
          <p:nvPr/>
        </p:nvGraphicFramePr>
        <p:xfrm>
          <a:off x="6705600" y="3657600"/>
          <a:ext cx="70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2" name="Формула" r:id="rId23" imgW="266400" imgH="406080" progId="Equation.3">
                  <p:embed/>
                </p:oleObj>
              </mc:Choice>
              <mc:Fallback>
                <p:oleObj name="Формула" r:id="rId23" imgW="266400" imgH="406080" progId="Equation.3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657600"/>
                        <a:ext cx="7000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93"/>
          <p:cNvGraphicFramePr>
            <a:graphicFrameLocks noChangeAspect="1"/>
          </p:cNvGraphicFramePr>
          <p:nvPr/>
        </p:nvGraphicFramePr>
        <p:xfrm>
          <a:off x="6705600" y="5105400"/>
          <a:ext cx="70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3" name="Формула" r:id="rId25" imgW="266400" imgH="406080" progId="Equation.3">
                  <p:embed/>
                </p:oleObj>
              </mc:Choice>
              <mc:Fallback>
                <p:oleObj name="Формула" r:id="rId25" imgW="266400" imgH="406080" progId="Equation.3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105400"/>
                        <a:ext cx="7000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2" name="Object 94"/>
          <p:cNvGraphicFramePr>
            <a:graphicFrameLocks noChangeAspect="1"/>
          </p:cNvGraphicFramePr>
          <p:nvPr/>
        </p:nvGraphicFramePr>
        <p:xfrm>
          <a:off x="1447800" y="2362200"/>
          <a:ext cx="6858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4" name="Формула" r:id="rId27" imgW="241200" imgH="190440" progId="Equation.3">
                  <p:embed/>
                </p:oleObj>
              </mc:Choice>
              <mc:Fallback>
                <p:oleObj name="Формула" r:id="rId27" imgW="241200" imgH="190440" progId="Equation.3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362200"/>
                        <a:ext cx="68580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3" name="Object 95"/>
          <p:cNvGraphicFramePr>
            <a:graphicFrameLocks noChangeAspect="1"/>
          </p:cNvGraphicFramePr>
          <p:nvPr/>
        </p:nvGraphicFramePr>
        <p:xfrm>
          <a:off x="1219200" y="3886200"/>
          <a:ext cx="9144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5" name="Формула" r:id="rId29" imgW="317160" imgH="190440" progId="Equation.3">
                  <p:embed/>
                </p:oleObj>
              </mc:Choice>
              <mc:Fallback>
                <p:oleObj name="Формула" r:id="rId29" imgW="317160" imgH="190440" progId="Equation.3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886200"/>
                        <a:ext cx="914400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4" name="Object 96"/>
          <p:cNvGraphicFramePr>
            <a:graphicFrameLocks noChangeAspect="1"/>
          </p:cNvGraphicFramePr>
          <p:nvPr/>
        </p:nvGraphicFramePr>
        <p:xfrm>
          <a:off x="1371600" y="5410200"/>
          <a:ext cx="804863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6" name="Формула" r:id="rId31" imgW="317160" imgH="190440" progId="Equation.3">
                  <p:embed/>
                </p:oleObj>
              </mc:Choice>
              <mc:Fallback>
                <p:oleObj name="Формула" r:id="rId31" imgW="317160" imgH="190440" progId="Equation.3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410200"/>
                        <a:ext cx="804863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5" name="Object 97"/>
          <p:cNvGraphicFramePr>
            <a:graphicFrameLocks noChangeAspect="1"/>
          </p:cNvGraphicFramePr>
          <p:nvPr/>
        </p:nvGraphicFramePr>
        <p:xfrm>
          <a:off x="3429000" y="2362200"/>
          <a:ext cx="6858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7" name="Формула" r:id="rId33" imgW="241200" imgH="190440" progId="Equation.3">
                  <p:embed/>
                </p:oleObj>
              </mc:Choice>
              <mc:Fallback>
                <p:oleObj name="Формула" r:id="rId33" imgW="241200" imgH="190440" progId="Equation.3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62200"/>
                        <a:ext cx="68580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6" name="Object 98"/>
          <p:cNvGraphicFramePr>
            <a:graphicFrameLocks noChangeAspect="1"/>
          </p:cNvGraphicFramePr>
          <p:nvPr/>
        </p:nvGraphicFramePr>
        <p:xfrm>
          <a:off x="3352800" y="3886200"/>
          <a:ext cx="6858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8" name="Формула" r:id="rId35" imgW="241200" imgH="190440" progId="Equation.3">
                  <p:embed/>
                </p:oleObj>
              </mc:Choice>
              <mc:Fallback>
                <p:oleObj name="Формула" r:id="rId35" imgW="241200" imgH="190440" progId="Equation.3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886200"/>
                        <a:ext cx="68580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7" name="Object 99"/>
          <p:cNvGraphicFramePr>
            <a:graphicFrameLocks noChangeAspect="1"/>
          </p:cNvGraphicFramePr>
          <p:nvPr/>
        </p:nvGraphicFramePr>
        <p:xfrm>
          <a:off x="3505200" y="5410200"/>
          <a:ext cx="6858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9" name="Формула" r:id="rId37" imgW="241200" imgH="190440" progId="Equation.3">
                  <p:embed/>
                </p:oleObj>
              </mc:Choice>
              <mc:Fallback>
                <p:oleObj name="Формула" r:id="rId37" imgW="241200" imgH="190440" progId="Equation.3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410200"/>
                        <a:ext cx="68580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8" name="Object 100"/>
          <p:cNvGraphicFramePr>
            <a:graphicFrameLocks noChangeAspect="1"/>
          </p:cNvGraphicFramePr>
          <p:nvPr/>
        </p:nvGraphicFramePr>
        <p:xfrm>
          <a:off x="5410200" y="2362200"/>
          <a:ext cx="1066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00" name="Формула" r:id="rId39" imgW="380880" imgH="190440" progId="Equation.3">
                  <p:embed/>
                </p:oleObj>
              </mc:Choice>
              <mc:Fallback>
                <p:oleObj name="Формула" r:id="rId39" imgW="380880" imgH="190440" progId="Equation.3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362200"/>
                        <a:ext cx="10668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9" name="Object 101"/>
          <p:cNvGraphicFramePr>
            <a:graphicFrameLocks noChangeAspect="1"/>
          </p:cNvGraphicFramePr>
          <p:nvPr/>
        </p:nvGraphicFramePr>
        <p:xfrm>
          <a:off x="5334000" y="3962400"/>
          <a:ext cx="108585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01" name="Формула" r:id="rId41" imgW="393480" imgH="190440" progId="Equation.3">
                  <p:embed/>
                </p:oleObj>
              </mc:Choice>
              <mc:Fallback>
                <p:oleObj name="Формула" r:id="rId41" imgW="393480" imgH="190440" progId="Equation.3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962400"/>
                        <a:ext cx="1085850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0" name="Object 102"/>
          <p:cNvGraphicFramePr>
            <a:graphicFrameLocks noChangeAspect="1"/>
          </p:cNvGraphicFramePr>
          <p:nvPr/>
        </p:nvGraphicFramePr>
        <p:xfrm>
          <a:off x="5334000" y="5410200"/>
          <a:ext cx="10668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02" name="Формула" r:id="rId43" imgW="393480" imgH="190440" progId="Equation.3">
                  <p:embed/>
                </p:oleObj>
              </mc:Choice>
              <mc:Fallback>
                <p:oleObj name="Формула" r:id="rId43" imgW="393480" imgH="190440" progId="Equation.3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410200"/>
                        <a:ext cx="106680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1" name="Object 103"/>
          <p:cNvGraphicFramePr>
            <a:graphicFrameLocks noChangeAspect="1"/>
          </p:cNvGraphicFramePr>
          <p:nvPr/>
        </p:nvGraphicFramePr>
        <p:xfrm>
          <a:off x="7239000" y="2286000"/>
          <a:ext cx="1379538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03" name="Формула" r:id="rId45" imgW="495000" imgH="190440" progId="Equation.3">
                  <p:embed/>
                </p:oleObj>
              </mc:Choice>
              <mc:Fallback>
                <p:oleObj name="Формула" r:id="rId45" imgW="495000" imgH="190440" progId="Equation.3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286000"/>
                        <a:ext cx="1379538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2" name="Object 104"/>
          <p:cNvGraphicFramePr>
            <a:graphicFrameLocks noChangeAspect="1"/>
          </p:cNvGraphicFramePr>
          <p:nvPr/>
        </p:nvGraphicFramePr>
        <p:xfrm>
          <a:off x="7315200" y="5410200"/>
          <a:ext cx="1366838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04" name="Формула" r:id="rId47" imgW="520560" imgH="190440" progId="Equation.3">
                  <p:embed/>
                </p:oleObj>
              </mc:Choice>
              <mc:Fallback>
                <p:oleObj name="Формула" r:id="rId47" imgW="520560" imgH="190440" progId="Equation.3">
                  <p:embed/>
                  <p:pic>
                    <p:nvPicPr>
                      <p:cNvPr id="0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5410200"/>
                        <a:ext cx="1366838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0F884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0F884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3" name="Object 105"/>
          <p:cNvGraphicFramePr>
            <a:graphicFrameLocks noChangeAspect="1"/>
          </p:cNvGraphicFramePr>
          <p:nvPr/>
        </p:nvGraphicFramePr>
        <p:xfrm>
          <a:off x="7391400" y="3962400"/>
          <a:ext cx="1379538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05" name="Формула" r:id="rId49" imgW="495000" imgH="190440" progId="Equation.3">
                  <p:embed/>
                </p:oleObj>
              </mc:Choice>
              <mc:Fallback>
                <p:oleObj name="Формула" r:id="rId49" imgW="495000" imgH="190440" progId="Equation.3">
                  <p:embed/>
                  <p:pic>
                    <p:nvPicPr>
                      <p:cNvPr id="0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962400"/>
                        <a:ext cx="1379538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24" name="AutoShape 13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457200" cy="457200"/>
          </a:xfrm>
          <a:prstGeom prst="actionButtonForwardNext">
            <a:avLst/>
          </a:prstGeom>
          <a:gradFill rotWithShape="1">
            <a:gsLst>
              <a:gs pos="0">
                <a:schemeClr val="hlink"/>
              </a:gs>
              <a:gs pos="50000">
                <a:srgbClr val="FF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rgbClr val="0066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3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4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0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4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0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4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4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4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4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4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4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4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4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24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9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533400" y="3058269"/>
            <a:ext cx="8001000" cy="1666875"/>
            <a:chOff x="336" y="1542"/>
            <a:chExt cx="5040" cy="1050"/>
          </a:xfrm>
        </p:grpSpPr>
        <p:sp>
          <p:nvSpPr>
            <p:cNvPr id="14351" name="AutoShape 23"/>
            <p:cNvSpPr>
              <a:spLocks noChangeArrowheads="1"/>
            </p:cNvSpPr>
            <p:nvPr/>
          </p:nvSpPr>
          <p:spPr bwMode="auto">
            <a:xfrm>
              <a:off x="336" y="1584"/>
              <a:ext cx="5040" cy="1008"/>
            </a:xfrm>
            <a:prstGeom prst="wedgeRoundRectCallout">
              <a:avLst>
                <a:gd name="adj1" fmla="val -42241"/>
                <a:gd name="adj2" fmla="val 46824"/>
                <a:gd name="adj3" fmla="val 16667"/>
              </a:avLst>
            </a:prstGeom>
            <a:solidFill>
              <a:srgbClr val="FFFF66"/>
            </a:solidFill>
            <a:ln w="38100" algn="ctr">
              <a:solidFill>
                <a:srgbClr val="7030A0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36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24601" name="Text Box 25"/>
            <p:cNvSpPr txBox="1">
              <a:spLocks noChangeArrowheads="1"/>
            </p:cNvSpPr>
            <p:nvPr/>
          </p:nvSpPr>
          <p:spPr bwMode="auto">
            <a:xfrm>
              <a:off x="686" y="1542"/>
              <a:ext cx="3992" cy="4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4000" b="1" i="1" u="sng" kern="1200" dirty="0">
                  <a:solidFill>
                    <a:srgbClr val="C00000"/>
                  </a:solidFill>
                  <a:latin typeface="Bookman Old Style" pitchFamily="18" charset="0"/>
                  <a:cs typeface="+mn-cs"/>
                </a:rPr>
                <a:t>чисто периодические</a:t>
              </a:r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473075" y="4858469"/>
            <a:ext cx="8137525" cy="1666875"/>
            <a:chOff x="298" y="2790"/>
            <a:chExt cx="5126" cy="1050"/>
          </a:xfrm>
        </p:grpSpPr>
        <p:sp>
          <p:nvSpPr>
            <p:cNvPr id="14349" name="AutoShape 24"/>
            <p:cNvSpPr>
              <a:spLocks noChangeArrowheads="1"/>
            </p:cNvSpPr>
            <p:nvPr/>
          </p:nvSpPr>
          <p:spPr bwMode="auto">
            <a:xfrm>
              <a:off x="336" y="2832"/>
              <a:ext cx="5088" cy="1008"/>
            </a:xfrm>
            <a:prstGeom prst="wedgeRoundRectCallout">
              <a:avLst>
                <a:gd name="adj1" fmla="val -45870"/>
                <a:gd name="adj2" fmla="val 2282"/>
                <a:gd name="adj3" fmla="val 16667"/>
              </a:avLst>
            </a:prstGeom>
            <a:ln w="38100">
              <a:solidFill>
                <a:srgbClr val="7030A0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36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24602" name="Text Box 26"/>
            <p:cNvSpPr txBox="1">
              <a:spLocks noChangeArrowheads="1"/>
            </p:cNvSpPr>
            <p:nvPr/>
          </p:nvSpPr>
          <p:spPr bwMode="auto">
            <a:xfrm>
              <a:off x="298" y="2790"/>
              <a:ext cx="5079" cy="4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4000" b="1" i="1" u="sng" kern="1200" dirty="0">
                  <a:solidFill>
                    <a:srgbClr val="0000FF"/>
                  </a:solidFill>
                  <a:latin typeface="Bookman Old Style" pitchFamily="18" charset="0"/>
                  <a:cs typeface="+mn-cs"/>
                </a:rPr>
                <a:t>смешанные  периодические</a:t>
              </a:r>
            </a:p>
          </p:txBody>
        </p:sp>
      </p:grpSp>
      <p:graphicFrame>
        <p:nvGraphicFramePr>
          <p:cNvPr id="14338" name="Object 1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0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2123728" y="990600"/>
            <a:ext cx="6552728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3400" b="1" i="1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1) </a:t>
            </a:r>
            <a:r>
              <a:rPr lang="ru-RU" sz="3400" b="1" i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0</a:t>
            </a:r>
            <a:r>
              <a:rPr lang="ru-RU" sz="3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,(2)    </a:t>
            </a:r>
            <a:r>
              <a:rPr lang="ru-RU" sz="3400" b="1" i="1" kern="12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</a:t>
            </a:r>
            <a:r>
              <a:rPr lang="ru-RU" sz="34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)</a:t>
            </a:r>
            <a:r>
              <a:rPr lang="ru-RU" sz="3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 2,(21)   </a:t>
            </a:r>
            <a:r>
              <a:rPr lang="ru-RU" sz="3400" b="1" i="1" kern="12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3</a:t>
            </a:r>
            <a:r>
              <a:rPr lang="ru-RU" sz="34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)</a:t>
            </a:r>
            <a:r>
              <a:rPr lang="ru-RU" sz="3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 1,(1)</a:t>
            </a:r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1691680" y="1719461"/>
            <a:ext cx="7452320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3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34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4)</a:t>
            </a:r>
            <a:r>
              <a:rPr lang="ru-RU" sz="3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 -3,0(3)  </a:t>
            </a:r>
            <a:r>
              <a:rPr lang="ru-RU" sz="3400" b="1" i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3400" b="1" i="1" kern="12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5</a:t>
            </a:r>
            <a:r>
              <a:rPr lang="ru-RU" sz="34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)</a:t>
            </a:r>
            <a:r>
              <a:rPr lang="ru-RU" sz="3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 -0,1(6)   </a:t>
            </a:r>
            <a:r>
              <a:rPr lang="ru-RU" sz="3400" b="1" i="1" kern="12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6</a:t>
            </a:r>
            <a:r>
              <a:rPr lang="ru-RU" sz="34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)</a:t>
            </a:r>
            <a:r>
              <a:rPr lang="ru-RU" sz="3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3400" b="1" i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2,45(7</a:t>
            </a:r>
            <a:r>
              <a:rPr lang="ru-RU" sz="3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)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23527" y="448886"/>
            <a:ext cx="410445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Прочитайте дроби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264 0.0007 C -0.03594 -0.00185 0.01181 -0.00694 0.05868 -0.01759 C 0.31893 -0.0169 0.57917 -0.01805 0.83924 -0.01551 C 0.86615 -0.01528 0.90573 0.05116 0.92101 0.08449 C 0.92309 0.10023 0.92917 0.11435 0.93281 0.12894 C 0.93629 0.14306 0.9375 0.16088 0.93941 0.17523 C 0.94202 0.21528 0.94827 0.26528 0.93559 0.30093 C 0.93177 0.32871 0.93698 0.29491 0.93143 0.31759 C 0.93056 0.32037 0.93073 0.32408 0.93004 0.32732 C 0.92049 0.36088 0.90538 0.38009 0.88733 0.40116 C 0.87986 0.40996 0.87309 0.41968 0.86458 0.42639 C 0.85643 0.43403 0.84653 0.43611 0.83802 0.44306 C 0.82049 0.45741 0.83056 0.45278 0.81927 0.45695 C 0.80729 0.46759 0.79358 0.47246 0.78038 0.47616 C 0.76771 0.48449 0.75382 0.48588 0.74045 0.48727 C 0.72674 0.49167 0.71372 0.4956 0.70018 0.49954 C 0.51875 0.4956 0.34913 0.49653 0.17222 0.47778 C 0.15399 0.47222 0.13611 0.46366 0.11754 0.45972 C 0.10643 0.45301 0.09722 0.45023 0.08542 0.44815 C 0.07188 0.44005 0.05695 0.43542 0.04254 0.43195 C 0.03108 0.42431 0.01754 0.42431 0.00521 0.42037 C -0.02552 0.42153 -0.03177 0.41945 -0.05347 0.42639 C -0.05712 0.43287 -0.05573 0.42986 -0.05764 0.43611 " pathEditMode="relative" rAng="0" ptsTypes="ffffffffffffffffffffffA">
                                      <p:cBhvr>
                                        <p:cTn id="14" dur="2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500" y="24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24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22222E-6 5.55112E-17 C 0.01615 -0.00185 0.03212 -0.00648 0.04809 -0.01111 C 0.07604 -0.00995 0.10417 -0.00926 0.13195 -0.00741 C 0.15191 -0.00625 0.17275 0.00116 0.19254 0.00556 C 0.23386 0.00417 0.27552 0.0037 0.31702 0.00185 C 0.33681 0.00093 0.35712 -0.00926 0.37639 -0.01458 C 0.3849 -0.01713 0.39358 -0.01806 0.40226 -0.02014 C 0.40434 -0.0206 0.40643 -0.02153 0.40851 -0.02199 C 0.41702 -0.04167 0.42084 -0.03565 0.43906 -0.04074 C 0.44167 -0.04167 0.4467 -0.04259 0.4467 -0.04236 C 0.61129 -0.04005 0.62466 -0.04306 0.72778 -0.0294 C 0.74306 -0.02199 0.76181 -0.01458 0.77604 -0.00347 C 0.78559 0.0037 0.79375 0.01435 0.80174 0.02384 C 0.80417 0.02639 0.80851 0.02847 0.81042 0.03125 C 0.81771 0.04167 0.82188 0.05509 0.82778 0.06644 C 0.82934 0.06944 0.83125 0.07083 0.83281 0.07361 C 0.83768 0.0831 0.83542 0.08171 0.83889 0.09028 C 0.84063 0.09468 0.84514 0.10324 0.84514 0.10347 C 0.84844 0.11806 0.85365 0.13125 0.85747 0.14537 C 0.86233 0.19676 0.85729 0.13773 0.85625 0.26898 C 0.85591 0.30718 0.85747 0.35069 0.86094 0.38866 C 0.86077 0.40718 0.86059 0.42569 0.8599 0.44398 C 0.85972 0.45532 0.85417 0.46389 0.85122 0.47315 C 0.84462 0.49236 0.83646 0.51111 0.82413 0.52315 C 0.81372 0.54907 0.82795 0.51551 0.81424 0.53981 C 0.81337 0.54144 0.81372 0.54352 0.81302 0.54537 C 0.8099 0.5537 0.8099 0.55255 0.80434 0.55625 C 0.80087 0.56435 0.79636 0.56458 0.7908 0.56759 C 0.7566 0.58449 0.7191 0.56875 0.68334 0.56944 C 0.66841 0.58449 0.64705 0.59606 0.629 0.59907 C 0.59167 0.59838 0.55434 0.59815 0.51702 0.59722 C 0.51007 0.59676 0.50052 0.59074 0.49445 0.58773 C 0.47934 0.57986 0.4625 0.57894 0.4467 0.575 C 0.43108 0.5662 0.41129 0.56343 0.39479 0.56019 C 0.34254 0.56065 0.29028 0.56088 0.23802 0.56204 C 0.22656 0.56227 0.21476 0.5669 0.20347 0.56944 C 0.17795 0.57477 0.00382 0.57014 -0.0217 0.57014 " pathEditMode="relative" rAng="0" ptsTypes="fffffffffffffffffffffffffffffffffffff">
                                      <p:cBhvr>
                                        <p:cTn id="26" dur="2000" fill="hold"/>
                                        <p:tgtEl>
                                          <p:spTgt spid="24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0" y="2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6" grpId="0"/>
      <p:bldP spid="24598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699792" y="4224840"/>
            <a:ext cx="6954111" cy="2462213"/>
            <a:chOff x="1331" y="2723"/>
            <a:chExt cx="4093" cy="1551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331" y="2723"/>
              <a:ext cx="4093" cy="15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200" b="1" kern="1200" dirty="0">
                  <a:solidFill>
                    <a:schemeClr val="tx2">
                      <a:lumMod val="50000"/>
                    </a:schemeClr>
                  </a:solidFill>
                  <a:latin typeface="Bookman Old Style" pitchFamily="18" charset="0"/>
                </a:rPr>
                <a:t>Множество чисел, которое можно представить в виде      </a:t>
              </a:r>
              <a:r>
                <a:rPr lang="ru-RU" sz="2200" b="1" kern="1200" dirty="0" smtClean="0">
                  <a:solidFill>
                    <a:schemeClr val="tx2">
                      <a:lumMod val="50000"/>
                    </a:schemeClr>
                  </a:solidFill>
                  <a:latin typeface="Bookman Old Style" pitchFamily="18" charset="0"/>
                </a:rPr>
                <a:t>,</a:t>
              </a:r>
              <a:r>
                <a:rPr lang="ru-RU" sz="2200" b="1" kern="1200" dirty="0" smtClean="0">
                  <a:solidFill>
                    <a:schemeClr val="tx2">
                      <a:lumMod val="50000"/>
                    </a:schemeClr>
                  </a:solidFill>
                  <a:latin typeface="Bookman Old Style" pitchFamily="18" charset="0"/>
                </a:rPr>
                <a:t>называется </a:t>
              </a:r>
              <a:endParaRPr lang="en-US" sz="2200" b="1" kern="1200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endParaRPr>
            </a:p>
            <a:p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200" b="1" dirty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endParaRPr>
            </a:p>
            <a:p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200" b="1" kern="1200" dirty="0" smtClean="0">
                  <a:solidFill>
                    <a:schemeClr val="tx2">
                      <a:lumMod val="50000"/>
                    </a:schemeClr>
                  </a:solidFill>
                  <a:latin typeface="Bookman Old Style" pitchFamily="18" charset="0"/>
                </a:rPr>
                <a:t>множеством </a:t>
              </a:r>
              <a:r>
                <a:rPr lang="ru-RU" sz="2200" b="1" u="sng" kern="12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рациональных чисел</a:t>
              </a:r>
              <a:r>
                <a:rPr lang="ru-RU" sz="2200" b="1" kern="1200" dirty="0">
                  <a:solidFill>
                    <a:srgbClr val="C00000"/>
                  </a:solidFill>
                  <a:latin typeface="Bookman Old Style" pitchFamily="18" charset="0"/>
                </a:rPr>
                <a:t> </a:t>
              </a:r>
              <a:r>
                <a:rPr lang="en-US" sz="2200" b="1" kern="1200" dirty="0">
                  <a:solidFill>
                    <a:srgbClr val="C00000"/>
                  </a:solidFill>
                  <a:latin typeface="Bookman Old Style" pitchFamily="18" charset="0"/>
                </a:rPr>
                <a:t> </a:t>
              </a:r>
              <a:r>
                <a:rPr lang="ru-RU" sz="2200" b="1" kern="1200" dirty="0">
                  <a:solidFill>
                    <a:schemeClr val="tx2">
                      <a:lumMod val="50000"/>
                    </a:schemeClr>
                  </a:solidFill>
                  <a:latin typeface="Bookman Old Style" pitchFamily="18" charset="0"/>
                </a:rPr>
                <a:t>и </a:t>
              </a:r>
              <a:r>
                <a:rPr lang="ru-RU" sz="2200" b="1" kern="1200" dirty="0" smtClean="0">
                  <a:solidFill>
                    <a:schemeClr val="tx2">
                      <a:lumMod val="50000"/>
                    </a:schemeClr>
                  </a:solidFill>
                  <a:latin typeface="Bookman Old Style" pitchFamily="18" charset="0"/>
                </a:rPr>
                <a:t>обозначается- </a:t>
              </a:r>
              <a:r>
                <a:rPr lang="en-US" sz="2200" b="1" kern="12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Q</a:t>
              </a:r>
              <a:r>
                <a:rPr lang="ru-RU" sz="2200" b="1" kern="1200" dirty="0">
                  <a:solidFill>
                    <a:srgbClr val="000000"/>
                  </a:solidFill>
                  <a:latin typeface="Bookman Old Style" pitchFamily="18" charset="0"/>
                </a:rPr>
                <a:t> </a:t>
              </a:r>
              <a:r>
                <a:rPr lang="ru-RU" sz="2200" b="1" kern="1200" dirty="0">
                  <a:solidFill>
                    <a:schemeClr val="tx2">
                      <a:lumMod val="50000"/>
                    </a:schemeClr>
                  </a:solidFill>
                  <a:latin typeface="Bookman Old Style" pitchFamily="18" charset="0"/>
                </a:rPr>
                <a:t>первой  буквой французского </a:t>
              </a:r>
              <a:r>
                <a:rPr lang="en-US" sz="2200" b="1" kern="1200" dirty="0">
                  <a:solidFill>
                    <a:schemeClr val="tx2">
                      <a:lumMod val="50000"/>
                    </a:schemeClr>
                  </a:solidFill>
                  <a:latin typeface="Bookman Old Style" pitchFamily="18" charset="0"/>
                </a:rPr>
                <a:t> </a:t>
              </a:r>
              <a:r>
                <a:rPr lang="ru-RU" sz="2200" b="1" kern="1200" dirty="0">
                  <a:solidFill>
                    <a:schemeClr val="tx2">
                      <a:lumMod val="50000"/>
                    </a:schemeClr>
                  </a:solidFill>
                  <a:latin typeface="Bookman Old Style" pitchFamily="18" charset="0"/>
                </a:rPr>
                <a:t>слова </a:t>
              </a:r>
              <a:r>
                <a:rPr lang="en-US" sz="2200" b="1" kern="12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Quotient</a:t>
              </a:r>
              <a:r>
                <a:rPr lang="ru-RU" sz="2200" b="1" kern="1200" dirty="0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 </a:t>
              </a:r>
              <a:r>
                <a:rPr lang="ru-RU" sz="2200" b="1" kern="1200" dirty="0" smtClean="0">
                  <a:solidFill>
                    <a:schemeClr val="tx2">
                      <a:lumMod val="50000"/>
                    </a:schemeClr>
                  </a:solidFill>
                  <a:latin typeface="Bookman Old Style" pitchFamily="18" charset="0"/>
                </a:rPr>
                <a:t>- </a:t>
              </a:r>
              <a:r>
                <a:rPr lang="ru-RU" sz="2200" b="1" kern="1200" dirty="0">
                  <a:solidFill>
                    <a:schemeClr val="tx2">
                      <a:lumMod val="50000"/>
                    </a:schemeClr>
                  </a:solidFill>
                  <a:latin typeface="Bookman Old Style" pitchFamily="18" charset="0"/>
                </a:rPr>
                <a:t>«отношение».</a:t>
              </a:r>
            </a:p>
          </p:txBody>
        </p:sp>
        <p:graphicFrame>
          <p:nvGraphicFramePr>
            <p:cNvPr id="6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8479990"/>
                </p:ext>
              </p:extLst>
            </p:nvPr>
          </p:nvGraphicFramePr>
          <p:xfrm>
            <a:off x="3196" y="2857"/>
            <a:ext cx="225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372" name="Формула" r:id="rId3" imgW="203040" imgH="431640" progId="Equation.3">
                    <p:embed/>
                  </p:oleObj>
                </mc:Choice>
                <mc:Fallback>
                  <p:oleObj name="Формула" r:id="rId3" imgW="203040" imgH="431640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6" y="2857"/>
                          <a:ext cx="225" cy="4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07587" y="974859"/>
            <a:ext cx="8410972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200" b="1" dirty="0" smtClean="0">
                <a:solidFill>
                  <a:srgbClr val="000099"/>
                </a:solidFill>
                <a:latin typeface="Bookman Old Style" pitchFamily="18" charset="0"/>
              </a:rPr>
              <a:t>                   Для счета предметов используются  </a:t>
            </a:r>
            <a:r>
              <a:rPr lang="ru-RU" sz="2200" b="1" dirty="0" smtClean="0">
                <a:solidFill>
                  <a:srgbClr val="000099"/>
                </a:solidFill>
                <a:latin typeface="Bookman Old Style" pitchFamily="18" charset="0"/>
              </a:rPr>
              <a:t>числа, </a:t>
            </a:r>
            <a:r>
              <a:rPr lang="ru-RU" sz="2200" b="1" dirty="0" smtClean="0">
                <a:solidFill>
                  <a:srgbClr val="000099"/>
                </a:solidFill>
                <a:latin typeface="Bookman Old Style" pitchFamily="18" charset="0"/>
              </a:rPr>
              <a:t>которые называются </a:t>
            </a:r>
            <a:r>
              <a:rPr lang="ru-RU" sz="2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натуральными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.</a:t>
            </a:r>
            <a:r>
              <a:rPr lang="ru-RU" sz="2200" b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b="1" dirty="0" smtClean="0">
                <a:solidFill>
                  <a:srgbClr val="000099"/>
                </a:solidFill>
                <a:latin typeface="Bookman Old Style" pitchFamily="18" charset="0"/>
              </a:rPr>
              <a:t>Для обозначения множества</a:t>
            </a:r>
            <a:r>
              <a:rPr lang="en-US" sz="22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200" b="1" dirty="0" smtClean="0">
                <a:solidFill>
                  <a:srgbClr val="000099"/>
                </a:solidFill>
                <a:latin typeface="Bookman Old Style" pitchFamily="18" charset="0"/>
              </a:rPr>
              <a:t>натуральных чисел употребляется  буква  </a:t>
            </a:r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N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 </a:t>
            </a:r>
            <a:r>
              <a:rPr lang="ru-RU" sz="2200" b="1" dirty="0" smtClean="0">
                <a:solidFill>
                  <a:srgbClr val="000099"/>
                </a:solidFill>
                <a:latin typeface="Bookman Old Style" pitchFamily="18" charset="0"/>
              </a:rPr>
              <a:t>-первая буква латинского слова </a:t>
            </a:r>
            <a:r>
              <a:rPr lang="en-US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Naturalis</a:t>
            </a:r>
            <a:r>
              <a:rPr lang="ru-RU" sz="2200" b="1" dirty="0" smtClean="0">
                <a:solidFill>
                  <a:srgbClr val="000000"/>
                </a:solidFill>
                <a:latin typeface="Bookman Old Style" pitchFamily="18" charset="0"/>
              </a:rPr>
              <a:t>,</a:t>
            </a:r>
            <a:r>
              <a:rPr lang="ru-RU" sz="2200" b="1" dirty="0" smtClean="0">
                <a:solidFill>
                  <a:srgbClr val="FF0582"/>
                </a:solidFill>
                <a:latin typeface="Bookman Old Style" pitchFamily="18" charset="0"/>
              </a:rPr>
              <a:t> </a:t>
            </a:r>
            <a:r>
              <a:rPr lang="ru-RU" sz="2200" b="1" dirty="0" smtClean="0">
                <a:solidFill>
                  <a:srgbClr val="000099"/>
                </a:solidFill>
                <a:latin typeface="Bookman Old Style" pitchFamily="18" charset="0"/>
              </a:rPr>
              <a:t>«естественный», «натуральный»</a:t>
            </a:r>
            <a:endParaRPr lang="ru-RU" sz="2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323527" y="448886"/>
            <a:ext cx="410445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Рациональные числа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45898" y="2778290"/>
            <a:ext cx="8372660" cy="144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kern="1200" dirty="0" smtClean="0">
                <a:solidFill>
                  <a:srgbClr val="000000"/>
                </a:solidFill>
                <a:latin typeface="Bookman Old Style" pitchFamily="18" charset="0"/>
              </a:rPr>
              <a:t>         </a:t>
            </a:r>
            <a:r>
              <a:rPr lang="ru-RU" sz="2200" b="1" kern="1200" dirty="0" smtClean="0">
                <a:solidFill>
                  <a:srgbClr val="6600CC"/>
                </a:solidFill>
                <a:latin typeface="Bookman Old Style" pitchFamily="18" charset="0"/>
              </a:rPr>
              <a:t>Натуральные </a:t>
            </a:r>
            <a:r>
              <a:rPr lang="ru-RU" sz="2200" b="1" kern="1200" dirty="0">
                <a:solidFill>
                  <a:srgbClr val="6600CC"/>
                </a:solidFill>
                <a:latin typeface="Bookman Old Style" pitchFamily="18" charset="0"/>
              </a:rPr>
              <a:t>числа, числа им </a:t>
            </a:r>
            <a:r>
              <a:rPr lang="ru-RU" sz="2200" b="1" kern="1200" dirty="0" smtClean="0">
                <a:solidFill>
                  <a:srgbClr val="6600CC"/>
                </a:solidFill>
                <a:latin typeface="Bookman Old Style" pitchFamily="18" charset="0"/>
              </a:rPr>
              <a:t>  </a:t>
            </a:r>
          </a:p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dirty="0" smtClean="0">
                <a:solidFill>
                  <a:srgbClr val="6600CC"/>
                </a:solidFill>
                <a:latin typeface="Bookman Old Style" pitchFamily="18" charset="0"/>
              </a:rPr>
              <a:t>  </a:t>
            </a:r>
            <a:r>
              <a:rPr lang="ru-RU" sz="2200" b="1" kern="1200" dirty="0" smtClean="0">
                <a:solidFill>
                  <a:srgbClr val="6600CC"/>
                </a:solidFill>
                <a:latin typeface="Bookman Old Style" pitchFamily="18" charset="0"/>
              </a:rPr>
              <a:t>противоположные </a:t>
            </a:r>
            <a:r>
              <a:rPr lang="ru-RU" sz="2200" b="1" kern="1200" dirty="0">
                <a:solidFill>
                  <a:srgbClr val="6600CC"/>
                </a:solidFill>
                <a:latin typeface="Bookman Old Style" pitchFamily="18" charset="0"/>
              </a:rPr>
              <a:t>и число нуль, образуют множество </a:t>
            </a:r>
            <a:r>
              <a:rPr lang="ru-RU" sz="2200" b="1" u="sng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целых</a:t>
            </a:r>
            <a:r>
              <a:rPr lang="ru-RU" sz="2200" b="1" u="sng" kern="12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b="1" kern="1200" dirty="0" smtClean="0">
                <a:solidFill>
                  <a:srgbClr val="6600CC"/>
                </a:solidFill>
                <a:latin typeface="Bookman Old Style" pitchFamily="18" charset="0"/>
              </a:rPr>
              <a:t>чисел, которое </a:t>
            </a:r>
            <a:r>
              <a:rPr lang="ru-RU" sz="2200" b="1" kern="1200" dirty="0">
                <a:solidFill>
                  <a:srgbClr val="6600CC"/>
                </a:solidFill>
                <a:latin typeface="Bookman Old Style" pitchFamily="18" charset="0"/>
              </a:rPr>
              <a:t>обозначается  </a:t>
            </a:r>
            <a:r>
              <a:rPr lang="en-US" sz="22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Z</a:t>
            </a:r>
            <a:r>
              <a:rPr lang="ru-RU" sz="2200" b="1" kern="1200" dirty="0">
                <a:solidFill>
                  <a:srgbClr val="6600CC"/>
                </a:solidFill>
                <a:latin typeface="Bookman Old Style" pitchFamily="18" charset="0"/>
              </a:rPr>
              <a:t>  - первой буквой </a:t>
            </a:r>
            <a:r>
              <a:rPr lang="ru-RU" sz="2200" b="1" kern="1200" dirty="0" smtClean="0">
                <a:solidFill>
                  <a:srgbClr val="6600CC"/>
                </a:solidFill>
                <a:latin typeface="Bookman Old Style" pitchFamily="18" charset="0"/>
              </a:rPr>
              <a:t>немецкого </a:t>
            </a:r>
            <a:r>
              <a:rPr lang="ru-RU" sz="2200" b="1" kern="1200" dirty="0">
                <a:solidFill>
                  <a:srgbClr val="6600CC"/>
                </a:solidFill>
                <a:latin typeface="Bookman Old Style" pitchFamily="18" charset="0"/>
              </a:rPr>
              <a:t>слова 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en-US" sz="2200" b="1" kern="1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Zahl</a:t>
            </a:r>
            <a:r>
              <a:rPr lang="ru-RU" sz="2200" b="1" kern="1200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</a:t>
            </a:r>
            <a:r>
              <a:rPr lang="ru-RU" sz="2200" b="1" kern="1200" dirty="0">
                <a:solidFill>
                  <a:srgbClr val="CC0066"/>
                </a:solidFill>
                <a:latin typeface="Bookman Old Style" pitchFamily="18" charset="0"/>
              </a:rPr>
              <a:t> 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200" b="1" kern="1200" dirty="0">
                <a:solidFill>
                  <a:srgbClr val="6600CC"/>
                </a:solidFill>
                <a:latin typeface="Bookman Old Style" pitchFamily="18" charset="0"/>
              </a:rPr>
              <a:t>- «число».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 Box 25"/>
          <p:cNvSpPr txBox="1">
            <a:spLocks noChangeArrowheads="1"/>
          </p:cNvSpPr>
          <p:nvPr/>
        </p:nvSpPr>
        <p:spPr bwMode="auto">
          <a:xfrm>
            <a:off x="3820327" y="1090131"/>
            <a:ext cx="4826962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2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 Пусть </a:t>
            </a:r>
            <a:r>
              <a:rPr lang="ru-RU" sz="3600" b="1" i="1" kern="1200" dirty="0" err="1">
                <a:solidFill>
                  <a:srgbClr val="C00000"/>
                </a:solidFill>
                <a:latin typeface="Bookman Old Style" pitchFamily="18" charset="0"/>
                <a:cs typeface="+mn-cs"/>
              </a:rPr>
              <a:t>х</a:t>
            </a:r>
            <a:r>
              <a:rPr lang="ru-RU" sz="3600" b="1" i="1" kern="12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3600" b="1" kern="12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= 0,222…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5014943" y="1640994"/>
            <a:ext cx="3509294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200">
                <a:solidFill>
                  <a:srgbClr val="000099"/>
                </a:solidFill>
                <a:latin typeface="Bookman Old Style" pitchFamily="18" charset="0"/>
                <a:cs typeface="+mn-cs"/>
              </a:rPr>
              <a:t>10х</a:t>
            </a:r>
            <a:r>
              <a:rPr lang="ru-RU" sz="3600" i="1" kern="120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3600" b="1" kern="1200">
                <a:solidFill>
                  <a:srgbClr val="000099"/>
                </a:solidFill>
                <a:latin typeface="Bookman Old Style" pitchFamily="18" charset="0"/>
                <a:cs typeface="+mn-cs"/>
              </a:rPr>
              <a:t>= 2,222…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3208412" y="1355242"/>
            <a:ext cx="571500" cy="647700"/>
            <a:chOff x="3984" y="576"/>
            <a:chExt cx="360" cy="408"/>
          </a:xfrm>
        </p:grpSpPr>
        <p:pic>
          <p:nvPicPr>
            <p:cNvPr id="15380" name="Picture 27" descr="1_cl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84" y="576"/>
              <a:ext cx="12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1" name="Picture 28" descr="0_clr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28" y="576"/>
              <a:ext cx="216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3712513" y="3034680"/>
            <a:ext cx="274305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200">
                <a:solidFill>
                  <a:srgbClr val="000099"/>
                </a:solidFill>
                <a:latin typeface="Bookman Old Style" pitchFamily="18" charset="0"/>
                <a:cs typeface="+mn-cs"/>
              </a:rPr>
              <a:t>х </a:t>
            </a:r>
            <a:r>
              <a:rPr lang="ru-RU" sz="3600" b="1" kern="1200">
                <a:solidFill>
                  <a:srgbClr val="000099"/>
                </a:solidFill>
                <a:latin typeface="Bookman Old Style" pitchFamily="18" charset="0"/>
                <a:cs typeface="+mn-cs"/>
              </a:rPr>
              <a:t>=0,222…</a:t>
            </a: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3091178" y="2348880"/>
            <a:ext cx="352853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200">
                <a:solidFill>
                  <a:srgbClr val="000099"/>
                </a:solidFill>
                <a:latin typeface="Bookman Old Style" pitchFamily="18" charset="0"/>
                <a:cs typeface="+mn-cs"/>
              </a:rPr>
              <a:t>10х </a:t>
            </a:r>
            <a:r>
              <a:rPr lang="ru-RU" sz="3600" b="1" kern="1200">
                <a:solidFill>
                  <a:srgbClr val="000099"/>
                </a:solidFill>
                <a:latin typeface="Bookman Old Style" pitchFamily="18" charset="0"/>
                <a:cs typeface="+mn-cs"/>
              </a:rPr>
              <a:t>= 2,222…</a:t>
            </a:r>
          </a:p>
        </p:txBody>
      </p:sp>
      <p:sp>
        <p:nvSpPr>
          <p:cNvPr id="36895" name="Line 31"/>
          <p:cNvSpPr>
            <a:spLocks noChangeShapeType="1"/>
          </p:cNvSpPr>
          <p:nvPr/>
        </p:nvSpPr>
        <p:spPr bwMode="auto">
          <a:xfrm>
            <a:off x="3467967" y="3645024"/>
            <a:ext cx="2971800" cy="0"/>
          </a:xfrm>
          <a:prstGeom prst="line">
            <a:avLst/>
          </a:prstGeom>
          <a:ln w="57150">
            <a:solidFill>
              <a:srgbClr val="7030A0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3600" b="1" kern="120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1999956" y="3949080"/>
            <a:ext cx="628088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10х – </a:t>
            </a:r>
            <a:r>
              <a:rPr lang="ru-RU" sz="3600" b="1" i="1" kern="1200" dirty="0" err="1">
                <a:solidFill>
                  <a:srgbClr val="000099"/>
                </a:solidFill>
                <a:latin typeface="Bookman Old Style" pitchFamily="18" charset="0"/>
                <a:cs typeface="+mn-cs"/>
              </a:rPr>
              <a:t>х</a:t>
            </a:r>
            <a:r>
              <a:rPr lang="ru-RU" sz="36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3600" b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= 2,222</a:t>
            </a:r>
            <a:r>
              <a:rPr lang="ru-RU" sz="3600" b="1" kern="12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…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–</a:t>
            </a:r>
            <a:r>
              <a:rPr lang="ru-RU" sz="3600" b="1" kern="12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3600" b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0,222</a:t>
            </a:r>
          </a:p>
        </p:txBody>
      </p:sp>
      <p:sp>
        <p:nvSpPr>
          <p:cNvPr id="36897" name="Text Box 33"/>
          <p:cNvSpPr txBox="1">
            <a:spLocks noChangeArrowheads="1"/>
          </p:cNvSpPr>
          <p:nvPr/>
        </p:nvSpPr>
        <p:spPr bwMode="auto">
          <a:xfrm>
            <a:off x="2843808" y="4634880"/>
            <a:ext cx="1681871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2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9х </a:t>
            </a:r>
            <a:r>
              <a:rPr lang="ru-RU" sz="3600" b="1" kern="12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= </a:t>
            </a:r>
            <a:r>
              <a:rPr lang="ru-RU" sz="3600" b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</a:t>
            </a:r>
          </a:p>
        </p:txBody>
      </p:sp>
      <p:graphicFrame>
        <p:nvGraphicFramePr>
          <p:cNvPr id="36898" name="Object 34"/>
          <p:cNvGraphicFramePr>
            <a:graphicFrameLocks noChangeAspect="1"/>
          </p:cNvGraphicFramePr>
          <p:nvPr/>
        </p:nvGraphicFramePr>
        <p:xfrm>
          <a:off x="3040762" y="5157192"/>
          <a:ext cx="1429298" cy="1267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6" name="Формула" r:id="rId5" imgW="444240" imgH="393480" progId="Equation.3">
                  <p:embed/>
                </p:oleObj>
              </mc:Choice>
              <mc:Fallback>
                <p:oleObj name="Формула" r:id="rId5" imgW="44424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762" y="5157192"/>
                        <a:ext cx="1429298" cy="12678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AutoShape 35"/>
          <p:cNvSpPr>
            <a:spLocks noChangeArrowheads="1"/>
          </p:cNvSpPr>
          <p:nvPr/>
        </p:nvSpPr>
        <p:spPr bwMode="auto">
          <a:xfrm>
            <a:off x="7973259" y="2653044"/>
            <a:ext cx="1828800" cy="15240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4596896" y="4764360"/>
            <a:ext cx="4038600" cy="1905000"/>
            <a:chOff x="2592" y="2592"/>
            <a:chExt cx="2544" cy="1200"/>
          </a:xfrm>
        </p:grpSpPr>
        <p:sp>
          <p:nvSpPr>
            <p:cNvPr id="15378" name="AutoShape 41"/>
            <p:cNvSpPr>
              <a:spLocks noChangeArrowheads="1"/>
            </p:cNvSpPr>
            <p:nvPr/>
          </p:nvSpPr>
          <p:spPr bwMode="auto">
            <a:xfrm>
              <a:off x="2592" y="2592"/>
              <a:ext cx="2544" cy="1200"/>
            </a:xfrm>
            <a:prstGeom prst="cloudCallout">
              <a:avLst>
                <a:gd name="adj1" fmla="val -127711"/>
                <a:gd name="adj2" fmla="val -184518"/>
              </a:avLst>
            </a:prstGeom>
            <a:solidFill>
              <a:srgbClr val="FFFF66"/>
            </a:solidFill>
            <a:ln w="38100">
              <a:solidFill>
                <a:srgbClr val="7030A0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5379" name="Text Box 37"/>
            <p:cNvSpPr txBox="1">
              <a:spLocks noChangeArrowheads="1"/>
            </p:cNvSpPr>
            <p:nvPr/>
          </p:nvSpPr>
          <p:spPr bwMode="auto">
            <a:xfrm>
              <a:off x="2727" y="2889"/>
              <a:ext cx="1430" cy="4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4000" b="1" i="1" kern="1200" dirty="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0,222…</a:t>
              </a:r>
            </a:p>
          </p:txBody>
        </p:sp>
        <p:graphicFrame>
          <p:nvGraphicFramePr>
            <p:cNvPr id="15363" name="Object 39"/>
            <p:cNvGraphicFramePr>
              <a:graphicFrameLocks noChangeAspect="1"/>
            </p:cNvGraphicFramePr>
            <p:nvPr/>
          </p:nvGraphicFramePr>
          <p:xfrm>
            <a:off x="4026" y="2703"/>
            <a:ext cx="540" cy="6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87" name="Формула" r:id="rId7" imgW="304560" imgH="393480" progId="Equation.3">
                    <p:embed/>
                  </p:oleObj>
                </mc:Choice>
                <mc:Fallback>
                  <p:oleObj name="Формула" r:id="rId7" imgW="304560" imgH="393480" progId="Equation.3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6" y="2703"/>
                          <a:ext cx="540" cy="6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gradFill rotWithShape="1">
                                <a:gsLst>
                                  <a:gs pos="0">
                                    <a:srgbClr val="FFFFFF"/>
                                  </a:gs>
                                  <a:gs pos="100000">
                                    <a:srgbClr val="FA86C8"/>
                                  </a:gs>
                                </a:gsLst>
                                <a:path path="shape">
                                  <a:fillToRect l="50000" t="50000" r="50000" b="50000"/>
                                </a:path>
                              </a:gra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908" name="Line 44"/>
          <p:cNvSpPr>
            <a:spLocks noChangeShapeType="1"/>
          </p:cNvSpPr>
          <p:nvPr/>
        </p:nvSpPr>
        <p:spPr bwMode="auto">
          <a:xfrm>
            <a:off x="2858367" y="3096592"/>
            <a:ext cx="304800" cy="0"/>
          </a:xfrm>
          <a:prstGeom prst="line">
            <a:avLst/>
          </a:prstGeom>
          <a:ln>
            <a:solidFill>
              <a:srgbClr val="000099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3600" b="1" kern="120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23527" y="448886"/>
            <a:ext cx="8280921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Представьте в виде обычной дроби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4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0" grpId="0"/>
      <p:bldP spid="36893" grpId="0"/>
      <p:bldP spid="36894" grpId="0"/>
      <p:bldP spid="36895" grpId="0" animBg="1"/>
      <p:bldP spid="36896" grpId="0"/>
      <p:bldP spid="36897" grpId="0"/>
      <p:bldP spid="3690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2273008" y="1021827"/>
            <a:ext cx="5131533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2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 Пусть </a:t>
            </a:r>
            <a:r>
              <a:rPr lang="ru-RU" sz="3600" b="1" i="1" kern="1200" dirty="0" err="1">
                <a:solidFill>
                  <a:srgbClr val="C00000"/>
                </a:solidFill>
                <a:latin typeface="Bookman Old Style" pitchFamily="18" charset="0"/>
                <a:cs typeface="+mn-cs"/>
              </a:rPr>
              <a:t>х</a:t>
            </a:r>
            <a:r>
              <a:rPr lang="ru-RU" sz="3600" b="1" i="1" kern="12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 = 0,4666…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591055" y="1572690"/>
            <a:ext cx="3567003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10х = 4,666…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306546" y="1282158"/>
            <a:ext cx="571500" cy="647700"/>
            <a:chOff x="3984" y="576"/>
            <a:chExt cx="360" cy="408"/>
          </a:xfrm>
        </p:grpSpPr>
        <p:pic>
          <p:nvPicPr>
            <p:cNvPr id="16406" name="Picture 6" descr="1_clr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4" y="576"/>
              <a:ext cx="12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07" name="Picture 7" descr="0_clr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28" y="576"/>
              <a:ext cx="216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620388" y="2924944"/>
            <a:ext cx="340990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10х =4,666…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3278453" y="2276872"/>
            <a:ext cx="419537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100х = 46,666…</a:t>
            </a:r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3779912" y="3573016"/>
            <a:ext cx="29718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i="1" kern="120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2771800" y="4305325"/>
            <a:ext cx="2319866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2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90х = </a:t>
            </a:r>
            <a:r>
              <a:rPr lang="ru-RU" sz="36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42</a:t>
            </a:r>
          </a:p>
        </p:txBody>
      </p:sp>
      <p:graphicFrame>
        <p:nvGraphicFramePr>
          <p:cNvPr id="38925" name="Object 13"/>
          <p:cNvGraphicFramePr>
            <a:graphicFrameLocks noChangeAspect="1"/>
          </p:cNvGraphicFramePr>
          <p:nvPr/>
        </p:nvGraphicFramePr>
        <p:xfrm>
          <a:off x="2941210" y="4797152"/>
          <a:ext cx="150177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0" name="Формула" r:id="rId6" imgW="533160" imgH="393480" progId="Equation.3">
                  <p:embed/>
                </p:oleObj>
              </mc:Choice>
              <mc:Fallback>
                <p:oleObj name="Формула" r:id="rId6" imgW="53316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210" y="4797152"/>
                        <a:ext cx="1501775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8863880" y="2091802"/>
            <a:ext cx="1828800" cy="15240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644008" y="4581128"/>
            <a:ext cx="4038600" cy="1905000"/>
            <a:chOff x="2470" y="2592"/>
            <a:chExt cx="2544" cy="1200"/>
          </a:xfrm>
        </p:grpSpPr>
        <p:sp>
          <p:nvSpPr>
            <p:cNvPr id="16404" name="AutoShape 16"/>
            <p:cNvSpPr>
              <a:spLocks noChangeArrowheads="1"/>
            </p:cNvSpPr>
            <p:nvPr/>
          </p:nvSpPr>
          <p:spPr bwMode="auto">
            <a:xfrm>
              <a:off x="2470" y="2592"/>
              <a:ext cx="2544" cy="1200"/>
            </a:xfrm>
            <a:prstGeom prst="cloudCallout">
              <a:avLst>
                <a:gd name="adj1" fmla="val -138613"/>
                <a:gd name="adj2" fmla="val -168194"/>
              </a:avLst>
            </a:prstGeom>
            <a:solidFill>
              <a:srgbClr val="FFFF66"/>
            </a:solidFill>
            <a:ln w="38100">
              <a:solidFill>
                <a:srgbClr val="7030A0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6405" name="Text Box 17"/>
            <p:cNvSpPr txBox="1">
              <a:spLocks noChangeArrowheads="1"/>
            </p:cNvSpPr>
            <p:nvPr/>
          </p:nvSpPr>
          <p:spPr bwMode="auto">
            <a:xfrm>
              <a:off x="2606" y="2977"/>
              <a:ext cx="1403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i="1" kern="1200" dirty="0">
                  <a:solidFill>
                    <a:srgbClr val="000000"/>
                  </a:solidFill>
                  <a:latin typeface="Bookman Old Style" pitchFamily="18" charset="0"/>
                  <a:cs typeface="+mn-cs"/>
                </a:rPr>
                <a:t>0,4666..</a:t>
              </a:r>
            </a:p>
          </p:txBody>
        </p:sp>
        <p:graphicFrame>
          <p:nvGraphicFramePr>
            <p:cNvPr id="16387" name="Object 18"/>
            <p:cNvGraphicFramePr>
              <a:graphicFrameLocks noChangeAspect="1"/>
            </p:cNvGraphicFramePr>
            <p:nvPr/>
          </p:nvGraphicFramePr>
          <p:xfrm>
            <a:off x="3872" y="2832"/>
            <a:ext cx="698" cy="6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11" name="Формула" r:id="rId8" imgW="393480" imgH="393480" progId="Equation.3">
                    <p:embed/>
                  </p:oleObj>
                </mc:Choice>
                <mc:Fallback>
                  <p:oleObj name="Формула" r:id="rId8" imgW="393480" imgH="39348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2" y="2832"/>
                          <a:ext cx="698" cy="6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gradFill rotWithShape="1">
                                <a:gsLst>
                                  <a:gs pos="0">
                                    <a:schemeClr val="bg1"/>
                                  </a:gs>
                                  <a:gs pos="100000">
                                    <a:srgbClr val="FA86C8"/>
                                  </a:gs>
                                </a:gsLst>
                                <a:path path="shape">
                                  <a:fillToRect l="50000" t="50000" r="50000" b="50000"/>
                                </a:path>
                              </a:gra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7377984" y="2204864"/>
            <a:ext cx="571500" cy="647700"/>
            <a:chOff x="3984" y="576"/>
            <a:chExt cx="360" cy="408"/>
          </a:xfrm>
        </p:grpSpPr>
        <p:pic>
          <p:nvPicPr>
            <p:cNvPr id="16402" name="Picture 20" descr="1_clr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4" y="576"/>
              <a:ext cx="12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03" name="Picture 21" descr="0_clr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28" y="576"/>
              <a:ext cx="216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23527" y="448886"/>
            <a:ext cx="8280921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Представьте в виде обычной дроби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1705140" y="3657218"/>
            <a:ext cx="688521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100х </a:t>
            </a:r>
            <a:r>
              <a:rPr lang="ru-RU" sz="3600" b="1" i="1" kern="12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–10х=46,666</a:t>
            </a:r>
            <a:r>
              <a:rPr lang="ru-RU" sz="36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…- 4,666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44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20" grpId="0"/>
      <p:bldP spid="38921" grpId="0"/>
      <p:bldP spid="38922" grpId="0" animBg="1"/>
      <p:bldP spid="38924" grpId="0"/>
      <p:bldP spid="389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907704" y="908720"/>
            <a:ext cx="6912768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i="1" kern="1200" dirty="0">
                <a:solidFill>
                  <a:srgbClr val="000000"/>
                </a:solidFill>
                <a:latin typeface="Bookman Old Style" pitchFamily="18" charset="0"/>
              </a:rPr>
              <a:t>Чтобы обратить чисто периодическую дробь </a:t>
            </a:r>
            <a:r>
              <a:rPr lang="ru-RU" sz="2400" b="1" i="1" kern="1200" dirty="0" smtClean="0">
                <a:solidFill>
                  <a:srgbClr val="000000"/>
                </a:solidFill>
                <a:latin typeface="Bookman Old Style" pitchFamily="18" charset="0"/>
              </a:rPr>
              <a:t>в </a:t>
            </a:r>
            <a:r>
              <a:rPr lang="ru-RU" sz="2400" b="1" i="1" kern="1200" dirty="0">
                <a:solidFill>
                  <a:srgbClr val="000000"/>
                </a:solidFill>
                <a:latin typeface="Bookman Old Style" pitchFamily="18" charset="0"/>
              </a:rPr>
              <a:t>обыкновенную, нужно в </a:t>
            </a:r>
            <a:r>
              <a:rPr lang="ru-RU" sz="2400" b="1" i="1" u="sng" kern="1200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числителе</a:t>
            </a:r>
            <a:r>
              <a:rPr lang="ru-RU" sz="2400" b="1" i="1" u="sng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 </a:t>
            </a:r>
            <a:r>
              <a:rPr lang="ru-RU" sz="2400" b="1" i="1" kern="1200" dirty="0">
                <a:solidFill>
                  <a:srgbClr val="000000"/>
                </a:solidFill>
                <a:latin typeface="Bookman Old Style" pitchFamily="18" charset="0"/>
              </a:rPr>
              <a:t>обыкновенной дроби поставить </a:t>
            </a:r>
            <a:r>
              <a:rPr lang="ru-RU" sz="2400" b="1" i="1" u="sng" kern="1200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число,</a:t>
            </a:r>
            <a:r>
              <a:rPr lang="ru-RU" sz="2400" b="1" i="1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 </a:t>
            </a:r>
            <a:r>
              <a:rPr lang="ru-RU" sz="2400" b="1" i="1" kern="1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о</a:t>
            </a:r>
            <a:r>
              <a:rPr lang="ru-RU" sz="2400" b="1" i="1" kern="1200" dirty="0" smtClean="0">
                <a:solidFill>
                  <a:srgbClr val="000000"/>
                </a:solidFill>
                <a:latin typeface="Bookman Old Style" pitchFamily="18" charset="0"/>
              </a:rPr>
              <a:t>бразованное  </a:t>
            </a:r>
            <a:r>
              <a:rPr lang="ru-RU" sz="2400" b="1" i="1" kern="1200" dirty="0">
                <a:solidFill>
                  <a:srgbClr val="000000"/>
                </a:solidFill>
                <a:latin typeface="Bookman Old Style" pitchFamily="18" charset="0"/>
              </a:rPr>
              <a:t>из цифр, </a:t>
            </a:r>
            <a:r>
              <a:rPr lang="ru-RU" sz="2400" b="1" i="1" u="sng" kern="1200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стоящих в периоде</a:t>
            </a:r>
            <a:r>
              <a:rPr lang="ru-RU" sz="2400" b="1" i="1" kern="1200" dirty="0">
                <a:solidFill>
                  <a:srgbClr val="000000"/>
                </a:solidFill>
                <a:latin typeface="Bookman Old Style" pitchFamily="18" charset="0"/>
              </a:rPr>
              <a:t>,</a:t>
            </a:r>
          </a:p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i="1" kern="1200" dirty="0">
                <a:solidFill>
                  <a:srgbClr val="000000"/>
                </a:solidFill>
                <a:latin typeface="Bookman Old Style" pitchFamily="18" charset="0"/>
              </a:rPr>
              <a:t>а в </a:t>
            </a:r>
            <a:r>
              <a:rPr lang="ru-RU" sz="2400" b="1" i="1" u="sng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знаменателе</a:t>
            </a:r>
            <a:r>
              <a:rPr lang="ru-RU" sz="2400" b="1" i="1" kern="1200" dirty="0">
                <a:solidFill>
                  <a:srgbClr val="0000FF"/>
                </a:solidFill>
                <a:latin typeface="Bookman Old Style" pitchFamily="18" charset="0"/>
              </a:rPr>
              <a:t> </a:t>
            </a:r>
            <a:r>
              <a:rPr lang="ru-RU" sz="2400" b="1" i="1" kern="1200" dirty="0">
                <a:solidFill>
                  <a:srgbClr val="000000"/>
                </a:solidFill>
                <a:latin typeface="Bookman Old Style" pitchFamily="18" charset="0"/>
              </a:rPr>
              <a:t>– написать цифру </a:t>
            </a:r>
            <a:r>
              <a:rPr lang="ru-RU" sz="2400" b="1" i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9</a:t>
            </a:r>
            <a:r>
              <a:rPr lang="ru-RU" sz="2400" b="1" i="1" kern="1200" dirty="0">
                <a:solidFill>
                  <a:srgbClr val="000000"/>
                </a:solidFill>
                <a:latin typeface="Bookman Old Style" pitchFamily="18" charset="0"/>
              </a:rPr>
              <a:t> столько раз, </a:t>
            </a:r>
            <a:r>
              <a:rPr lang="ru-RU" sz="2400" b="1" i="1" u="sng" kern="1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сколько </a:t>
            </a:r>
            <a:r>
              <a:rPr lang="ru-RU" sz="2400" b="1" i="1" u="sng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цифр в периоде</a:t>
            </a:r>
            <a:r>
              <a:rPr lang="ru-RU" sz="2400" b="1" i="1" kern="1200" dirty="0">
                <a:solidFill>
                  <a:srgbClr val="000000"/>
                </a:solidFill>
                <a:latin typeface="Bookman Old Style" pitchFamily="18" charset="0"/>
              </a:rPr>
              <a:t>.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1716272" y="3717032"/>
            <a:ext cx="2448272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0,(2)=</a:t>
            </a:r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4034408" y="4293096"/>
            <a:ext cx="609600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54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2724384" y="3717032"/>
            <a:ext cx="65595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869298" y="4161854"/>
            <a:ext cx="65595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9</a:t>
            </a:r>
          </a:p>
        </p:txBody>
      </p:sp>
      <p:sp>
        <p:nvSpPr>
          <p:cNvPr id="37910" name="AutoShape 22"/>
          <p:cNvSpPr>
            <a:spLocks/>
          </p:cNvSpPr>
          <p:nvPr/>
        </p:nvSpPr>
        <p:spPr bwMode="auto">
          <a:xfrm rot="-5400000">
            <a:off x="2910692" y="4466828"/>
            <a:ext cx="381000" cy="609600"/>
          </a:xfrm>
          <a:prstGeom prst="leftBrace">
            <a:avLst>
              <a:gd name="adj1" fmla="val 13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54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1619672" y="4797152"/>
            <a:ext cx="2084224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1 цифра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4038218" y="5025950"/>
            <a:ext cx="2648482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0,(81)=</a:t>
            </a:r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927210" y="5013176"/>
            <a:ext cx="1127232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81</a:t>
            </a:r>
          </a:p>
        </p:txBody>
      </p:sp>
      <p:sp>
        <p:nvSpPr>
          <p:cNvPr id="37914" name="Line 26"/>
          <p:cNvSpPr>
            <a:spLocks noChangeShapeType="1"/>
          </p:cNvSpPr>
          <p:nvPr/>
        </p:nvSpPr>
        <p:spPr bwMode="auto">
          <a:xfrm>
            <a:off x="6720026" y="5517232"/>
            <a:ext cx="990600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54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7915" name="AutoShape 27"/>
          <p:cNvSpPr>
            <a:spLocks/>
          </p:cNvSpPr>
          <p:nvPr/>
        </p:nvSpPr>
        <p:spPr bwMode="auto">
          <a:xfrm rot="-5400000">
            <a:off x="5287878" y="5419700"/>
            <a:ext cx="381000" cy="1152128"/>
          </a:xfrm>
          <a:prstGeom prst="leftBrace">
            <a:avLst>
              <a:gd name="adj1" fmla="val 15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54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4254242" y="6093296"/>
            <a:ext cx="192392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2 цифры</a:t>
            </a:r>
          </a:p>
        </p:txBody>
      </p:sp>
      <p:sp>
        <p:nvSpPr>
          <p:cNvPr id="37917" name="Rectangle 29"/>
          <p:cNvSpPr>
            <a:spLocks noChangeArrowheads="1"/>
          </p:cNvSpPr>
          <p:nvPr/>
        </p:nvSpPr>
        <p:spPr bwMode="auto">
          <a:xfrm>
            <a:off x="6583394" y="5373216"/>
            <a:ext cx="1127232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99</a:t>
            </a:r>
          </a:p>
        </p:txBody>
      </p:sp>
      <p:graphicFrame>
        <p:nvGraphicFramePr>
          <p:cNvPr id="37919" name="Object 31"/>
          <p:cNvGraphicFramePr>
            <a:graphicFrameLocks noChangeAspect="1"/>
          </p:cNvGraphicFramePr>
          <p:nvPr/>
        </p:nvGraphicFramePr>
        <p:xfrm>
          <a:off x="7768683" y="4941168"/>
          <a:ext cx="1195806" cy="1230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2" name="Формула" r:id="rId3" imgW="380880" imgH="393480" progId="Equation.3">
                  <p:embed/>
                </p:oleObj>
              </mc:Choice>
              <mc:Fallback>
                <p:oleObj name="Формула" r:id="rId3" imgW="380880" imgH="3934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8683" y="4941168"/>
                        <a:ext cx="1195806" cy="1230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23527" y="448886"/>
            <a:ext cx="8280921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Представьте в виде обычной дроби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A4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40741E-7 L -5.55556E-7 -0.07778 L 0.1342 -0.07778 L 0.13472 -0.02801 " pathEditMode="relative" rAng="0" ptsTypes="AAAA">
                                      <p:cBhvr>
                                        <p:cTn id="21" dur="20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A4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2.22222E-6 L -0.00121 -0.06713 L 0.18473 -0.06713 L 0.18768 -0.03935 " pathEditMode="relative" rAng="0" ptsTypes="AAAA">
                                      <p:cBhvr>
                                        <p:cTn id="55" dur="20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00" y="-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2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4" grpId="0"/>
      <p:bldP spid="37905" grpId="0" animBg="1"/>
      <p:bldP spid="37906" grpId="0"/>
      <p:bldP spid="37906" grpId="1"/>
      <p:bldP spid="37906" grpId="2"/>
      <p:bldP spid="37907" grpId="0"/>
      <p:bldP spid="37910" grpId="0" animBg="1"/>
      <p:bldP spid="37911" grpId="0"/>
      <p:bldP spid="37912" grpId="0"/>
      <p:bldP spid="37913" grpId="0"/>
      <p:bldP spid="37913" grpId="1"/>
      <p:bldP spid="37913" grpId="2"/>
      <p:bldP spid="37914" grpId="0" animBg="1"/>
      <p:bldP spid="37915" grpId="0" animBg="1"/>
      <p:bldP spid="37916" grpId="0"/>
      <p:bldP spid="379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051720" y="951686"/>
            <a:ext cx="6768752" cy="44935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Чтобы обратить смешанную периодическую дробь </a:t>
            </a:r>
            <a:r>
              <a:rPr lang="ru-RU" sz="2200" b="1" kern="1200" dirty="0" smtClean="0">
                <a:solidFill>
                  <a:srgbClr val="000000"/>
                </a:solidFill>
                <a:latin typeface="Bookman Old Style" pitchFamily="18" charset="0"/>
              </a:rPr>
              <a:t>в 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обыкновенную, нужно в </a:t>
            </a:r>
            <a:r>
              <a:rPr lang="ru-RU" sz="2200" b="1" kern="1200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числителе</a:t>
            </a:r>
            <a:r>
              <a:rPr lang="ru-RU" sz="2200" b="1" kern="1200" dirty="0">
                <a:solidFill>
                  <a:srgbClr val="FF0582"/>
                </a:solidFill>
                <a:latin typeface="Bookman Old Style" pitchFamily="18" charset="0"/>
              </a:rPr>
              <a:t> 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обыкновенной дроби </a:t>
            </a:r>
            <a:r>
              <a:rPr lang="ru-RU" sz="2200" b="1" kern="1200" dirty="0" smtClean="0">
                <a:solidFill>
                  <a:srgbClr val="000000"/>
                </a:solidFill>
                <a:latin typeface="Bookman Old Style" pitchFamily="18" charset="0"/>
              </a:rPr>
              <a:t>поставить  </a:t>
            </a:r>
            <a:r>
              <a:rPr lang="ru-RU" sz="2200" b="1" kern="1200" dirty="0" smtClean="0">
                <a:solidFill>
                  <a:srgbClr val="FF0582"/>
                </a:solidFill>
                <a:latin typeface="Bookman Old Style" pitchFamily="18" charset="0"/>
              </a:rPr>
              <a:t> </a:t>
            </a:r>
            <a:r>
              <a:rPr lang="ru-RU" sz="2200" b="1" kern="1200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число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, равное </a:t>
            </a:r>
            <a:r>
              <a:rPr lang="ru-RU" sz="2200" b="1" kern="1200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разности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  числа, образованного цифрами, стоящими после запятой до </a:t>
            </a:r>
            <a:r>
              <a:rPr lang="ru-RU" sz="2200" b="1" kern="1200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начала второго  периода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, и  числа, образованного из цифр, стоящих после запятой до </a:t>
            </a:r>
            <a:r>
              <a:rPr lang="ru-RU" sz="2200" b="1" kern="1200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начала первого периода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; </a:t>
            </a:r>
            <a:r>
              <a:rPr lang="ru-RU" sz="2200" b="1" kern="1200" dirty="0" smtClean="0">
                <a:solidFill>
                  <a:srgbClr val="000000"/>
                </a:solidFill>
                <a:latin typeface="Bookman Old Style" pitchFamily="18" charset="0"/>
              </a:rPr>
              <a:t>а 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в знаменателе написать  цифру </a:t>
            </a:r>
            <a:r>
              <a:rPr lang="ru-RU" sz="2200" b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9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 столько раз, сколько </a:t>
            </a:r>
            <a:r>
              <a:rPr lang="ru-RU" sz="2200" b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цифр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  в </a:t>
            </a:r>
            <a:r>
              <a:rPr lang="ru-RU" sz="2200" b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периоде</a:t>
            </a:r>
            <a:r>
              <a:rPr lang="ru-RU" sz="2200" b="1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,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 и со столькими </a:t>
            </a:r>
            <a:r>
              <a:rPr lang="ru-RU" sz="2200" b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нулями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, сколько цифр между </a:t>
            </a:r>
            <a:r>
              <a:rPr lang="ru-RU" sz="2200" b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запятой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 и </a:t>
            </a:r>
            <a:r>
              <a:rPr lang="ru-RU" sz="2200" b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началом периода</a:t>
            </a:r>
            <a:r>
              <a:rPr lang="ru-RU" sz="2200" b="1" kern="1200" dirty="0">
                <a:solidFill>
                  <a:srgbClr val="000000"/>
                </a:solidFill>
                <a:latin typeface="Bookman Old Style" pitchFamily="18" charset="0"/>
              </a:rPr>
              <a:t>.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2555776" y="5315724"/>
            <a:ext cx="262125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i="1" kern="1200" dirty="0">
                <a:solidFill>
                  <a:srgbClr val="000000"/>
                </a:solidFill>
                <a:latin typeface="Bookman Old Style" pitchFamily="18" charset="0"/>
                <a:cs typeface="+mn-cs"/>
              </a:rPr>
              <a:t>0,4(6)=</a:t>
            </a:r>
          </a:p>
        </p:txBody>
      </p:sp>
      <p:sp>
        <p:nvSpPr>
          <p:cNvPr id="39966" name="Line 30"/>
          <p:cNvSpPr>
            <a:spLocks noChangeShapeType="1"/>
          </p:cNvSpPr>
          <p:nvPr/>
        </p:nvSpPr>
        <p:spPr bwMode="auto">
          <a:xfrm>
            <a:off x="5024635" y="5772924"/>
            <a:ext cx="16764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3131840" y="5315724"/>
            <a:ext cx="8382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i="1" kern="1200" dirty="0">
                <a:solidFill>
                  <a:srgbClr val="000000"/>
                </a:solidFill>
                <a:latin typeface="Bookman Old Style" pitchFamily="18" charset="0"/>
                <a:cs typeface="+mn-cs"/>
              </a:rPr>
              <a:t>4</a:t>
            </a: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3707904" y="5301208"/>
            <a:ext cx="9906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i="1" kern="1200" dirty="0">
                <a:solidFill>
                  <a:srgbClr val="000000"/>
                </a:solidFill>
                <a:latin typeface="Bookman Old Style" pitchFamily="18" charset="0"/>
                <a:cs typeface="+mn-cs"/>
              </a:rPr>
              <a:t>6</a:t>
            </a:r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3157736" y="5315724"/>
            <a:ext cx="8382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i="1" kern="1200" dirty="0">
                <a:solidFill>
                  <a:srgbClr val="000000"/>
                </a:solidFill>
                <a:latin typeface="Bookman Old Style" pitchFamily="18" charset="0"/>
                <a:cs typeface="+mn-cs"/>
              </a:rPr>
              <a:t>4</a:t>
            </a:r>
          </a:p>
        </p:txBody>
      </p:sp>
      <p:sp>
        <p:nvSpPr>
          <p:cNvPr id="39974" name="Line 38"/>
          <p:cNvSpPr>
            <a:spLocks noChangeShapeType="1"/>
          </p:cNvSpPr>
          <p:nvPr/>
        </p:nvSpPr>
        <p:spPr bwMode="auto">
          <a:xfrm>
            <a:off x="5939035" y="5468124"/>
            <a:ext cx="304800" cy="0"/>
          </a:xfrm>
          <a:prstGeom prst="line">
            <a:avLst/>
          </a:prstGeom>
          <a:noFill/>
          <a:ln w="28575">
            <a:solidFill>
              <a:srgbClr val="FF0582"/>
            </a:solidFill>
            <a:round/>
            <a:headEnd/>
            <a:tailEnd/>
          </a:ln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9979" name="AutoShape 43"/>
          <p:cNvSpPr>
            <a:spLocks/>
          </p:cNvSpPr>
          <p:nvPr/>
        </p:nvSpPr>
        <p:spPr bwMode="auto">
          <a:xfrm rot="-5400000">
            <a:off x="4072135" y="5911180"/>
            <a:ext cx="381000" cy="457200"/>
          </a:xfrm>
          <a:prstGeom prst="leftBrace">
            <a:avLst>
              <a:gd name="adj1" fmla="val 1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i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9980" name="Text Box 44"/>
          <p:cNvSpPr txBox="1">
            <a:spLocks noChangeArrowheads="1"/>
          </p:cNvSpPr>
          <p:nvPr/>
        </p:nvSpPr>
        <p:spPr bwMode="auto">
          <a:xfrm>
            <a:off x="3995936" y="6269250"/>
            <a:ext cx="137409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1 цифра</a:t>
            </a:r>
          </a:p>
        </p:txBody>
      </p:sp>
      <p:sp>
        <p:nvSpPr>
          <p:cNvPr id="39981" name="Text Box 45"/>
          <p:cNvSpPr txBox="1">
            <a:spLocks noChangeArrowheads="1"/>
          </p:cNvSpPr>
          <p:nvPr/>
        </p:nvSpPr>
        <p:spPr bwMode="auto">
          <a:xfrm>
            <a:off x="5177035" y="5772924"/>
            <a:ext cx="9906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i="1" kern="1200" dirty="0">
                <a:solidFill>
                  <a:srgbClr val="0000FF"/>
                </a:solidFill>
                <a:latin typeface="Bookman Old Style" pitchFamily="18" charset="0"/>
                <a:cs typeface="+mn-cs"/>
              </a:rPr>
              <a:t>9</a:t>
            </a:r>
          </a:p>
        </p:txBody>
      </p:sp>
      <p:sp>
        <p:nvSpPr>
          <p:cNvPr id="39982" name="AutoShape 46"/>
          <p:cNvSpPr>
            <a:spLocks/>
          </p:cNvSpPr>
          <p:nvPr/>
        </p:nvSpPr>
        <p:spPr bwMode="auto">
          <a:xfrm rot="-5400000">
            <a:off x="3614935" y="5887224"/>
            <a:ext cx="381000" cy="457200"/>
          </a:xfrm>
          <a:prstGeom prst="leftBrace">
            <a:avLst>
              <a:gd name="adj1" fmla="val 1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i="1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9983" name="Text Box 47"/>
          <p:cNvSpPr txBox="1">
            <a:spLocks noChangeArrowheads="1"/>
          </p:cNvSpPr>
          <p:nvPr/>
        </p:nvSpPr>
        <p:spPr bwMode="auto">
          <a:xfrm>
            <a:off x="2771800" y="6165304"/>
            <a:ext cx="137409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1 цифра</a:t>
            </a:r>
          </a:p>
        </p:txBody>
      </p:sp>
      <p:sp>
        <p:nvSpPr>
          <p:cNvPr id="39984" name="Text Box 48"/>
          <p:cNvSpPr txBox="1">
            <a:spLocks noChangeArrowheads="1"/>
          </p:cNvSpPr>
          <p:nvPr/>
        </p:nvSpPr>
        <p:spPr bwMode="auto">
          <a:xfrm>
            <a:off x="5558035" y="5772924"/>
            <a:ext cx="9906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i="1" kern="1200" dirty="0">
                <a:solidFill>
                  <a:srgbClr val="0000FF"/>
                </a:solidFill>
                <a:latin typeface="Bookman Old Style" pitchFamily="18" charset="0"/>
                <a:cs typeface="+mn-cs"/>
              </a:rPr>
              <a:t>0</a:t>
            </a:r>
          </a:p>
        </p:txBody>
      </p:sp>
      <p:graphicFrame>
        <p:nvGraphicFramePr>
          <p:cNvPr id="18434" name="Object 5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8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87" name="Object 51"/>
          <p:cNvGraphicFramePr>
            <a:graphicFrameLocks noChangeAspect="1"/>
          </p:cNvGraphicFramePr>
          <p:nvPr/>
        </p:nvGraphicFramePr>
        <p:xfrm>
          <a:off x="6683697" y="5229200"/>
          <a:ext cx="2136775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9" name="Формула" r:id="rId5" imgW="787320" imgH="393480" progId="Equation.3">
                  <p:embed/>
                </p:oleObj>
              </mc:Choice>
              <mc:Fallback>
                <p:oleObj name="Формула" r:id="rId5" imgW="787320" imgH="39348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697" y="5229200"/>
                        <a:ext cx="2136775" cy="1065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23527" y="448886"/>
            <a:ext cx="8280921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Представьте в виде обычной дроби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18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18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4047 L -0.00416 -0.09158 L 0.15643 -0.0932 L 0.15643 -0.03561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399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00" y="-24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4533 L -0.00417 -0.0932 L 0.13663 -0.09158 L 0.13663 -0.03723 " pathEditMode="relative" rAng="0" ptsTypes="AAAA">
                                      <p:cBhvr>
                                        <p:cTn id="32" dur="20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00" y="-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18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03399 L -0.00416 -0.0932 L 0.30382 -0.09574 L 0.30382 -0.03492 " pathEditMode="relative" rAng="0" ptsTypes="AAAA">
                                      <p:cBhvr>
                                        <p:cTn id="43" dur="20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0" y="-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99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9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9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399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399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9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99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9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9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9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5" grpId="0"/>
      <p:bldP spid="39966" grpId="0" animBg="1"/>
      <p:bldP spid="39971" grpId="0"/>
      <p:bldP spid="39971" grpId="1"/>
      <p:bldP spid="39971" grpId="2"/>
      <p:bldP spid="39972" grpId="0"/>
      <p:bldP spid="39972" grpId="1"/>
      <p:bldP spid="39972" grpId="2"/>
      <p:bldP spid="39973" grpId="0"/>
      <p:bldP spid="39973" grpId="1"/>
      <p:bldP spid="39973" grpId="2"/>
      <p:bldP spid="39974" grpId="0" animBg="1"/>
      <p:bldP spid="39979" grpId="0" animBg="1"/>
      <p:bldP spid="39979" grpId="1" animBg="1"/>
      <p:bldP spid="39980" grpId="0"/>
      <p:bldP spid="39980" grpId="1"/>
      <p:bldP spid="39981" grpId="0"/>
      <p:bldP spid="39982" grpId="0" animBg="1"/>
      <p:bldP spid="39983" grpId="0"/>
      <p:bldP spid="3998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09"/>
          <p:cNvSpPr>
            <a:spLocks/>
          </p:cNvSpPr>
          <p:nvPr/>
        </p:nvSpPr>
        <p:spPr bwMode="auto">
          <a:xfrm flipH="1">
            <a:off x="-36513" y="1414463"/>
            <a:ext cx="9504363" cy="71437"/>
          </a:xfrm>
          <a:custGeom>
            <a:avLst/>
            <a:gdLst/>
            <a:ahLst/>
            <a:cxnLst>
              <a:cxn ang="0">
                <a:pos x="70" y="4"/>
              </a:cxn>
              <a:cxn ang="0">
                <a:pos x="3575" y="0"/>
              </a:cxn>
              <a:cxn ang="0">
                <a:pos x="3594" y="30"/>
              </a:cxn>
              <a:cxn ang="0">
                <a:pos x="3580" y="46"/>
              </a:cxn>
              <a:cxn ang="0">
                <a:pos x="3552" y="46"/>
              </a:cxn>
              <a:cxn ang="0">
                <a:pos x="85" y="35"/>
              </a:cxn>
              <a:cxn ang="0">
                <a:pos x="69" y="27"/>
              </a:cxn>
              <a:cxn ang="0">
                <a:pos x="0" y="16"/>
              </a:cxn>
              <a:cxn ang="0">
                <a:pos x="84" y="4"/>
              </a:cxn>
              <a:cxn ang="0">
                <a:pos x="669" y="7"/>
              </a:cxn>
              <a:cxn ang="0">
                <a:pos x="747" y="8"/>
              </a:cxn>
              <a:cxn ang="0">
                <a:pos x="70" y="4"/>
              </a:cxn>
            </a:cxnLst>
            <a:rect l="0" t="0" r="r" b="b"/>
            <a:pathLst>
              <a:path w="3594" h="46">
                <a:moveTo>
                  <a:pt x="70" y="4"/>
                </a:moveTo>
                <a:lnTo>
                  <a:pt x="3575" y="0"/>
                </a:lnTo>
                <a:lnTo>
                  <a:pt x="3594" y="30"/>
                </a:lnTo>
                <a:lnTo>
                  <a:pt x="3580" y="46"/>
                </a:lnTo>
                <a:lnTo>
                  <a:pt x="3552" y="46"/>
                </a:lnTo>
                <a:lnTo>
                  <a:pt x="85" y="35"/>
                </a:lnTo>
                <a:lnTo>
                  <a:pt x="69" y="27"/>
                </a:lnTo>
                <a:lnTo>
                  <a:pt x="0" y="16"/>
                </a:lnTo>
                <a:lnTo>
                  <a:pt x="84" y="4"/>
                </a:lnTo>
                <a:lnTo>
                  <a:pt x="669" y="7"/>
                </a:lnTo>
                <a:lnTo>
                  <a:pt x="747" y="8"/>
                </a:lnTo>
                <a:lnTo>
                  <a:pt x="70" y="4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44000"/>
                </a:schemeClr>
              </a:gs>
              <a:gs pos="50000">
                <a:srgbClr val="0066FF">
                  <a:alpha val="38000"/>
                </a:srgbClr>
              </a:gs>
              <a:gs pos="100000">
                <a:schemeClr val="bg1">
                  <a:alpha val="44000"/>
                </a:schemeClr>
              </a:gs>
            </a:gsLst>
            <a:lin ang="5400000" scaled="1"/>
          </a:gradFill>
          <a:ln w="9525" cap="flat" cmpd="sng">
            <a:solidFill>
              <a:srgbClr val="0099FF">
                <a:alpha val="61000"/>
              </a:srgbClr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pPr>
              <a:defRPr/>
            </a:pPr>
            <a:endParaRPr lang="ru-RU" i="0">
              <a:latin typeface="Georgia" pitchFamily="18" charset="0"/>
              <a:cs typeface="+mn-cs"/>
            </a:endParaRPr>
          </a:p>
        </p:txBody>
      </p:sp>
      <p:sp>
        <p:nvSpPr>
          <p:cNvPr id="72" name="Rectangle 8"/>
          <p:cNvSpPr>
            <a:spLocks noChangeArrowheads="1"/>
          </p:cNvSpPr>
          <p:nvPr/>
        </p:nvSpPr>
        <p:spPr bwMode="auto">
          <a:xfrm>
            <a:off x="323527" y="448886"/>
            <a:ext cx="8280921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Представьте в виде обычной дроби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19458" name="Object 9"/>
          <p:cNvGraphicFramePr>
            <a:graphicFrameLocks noChangeAspect="1"/>
          </p:cNvGraphicFramePr>
          <p:nvPr/>
        </p:nvGraphicFramePr>
        <p:xfrm>
          <a:off x="179512" y="2674615"/>
          <a:ext cx="65405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4" name="Формула" r:id="rId3" imgW="2311200" imgH="393480" progId="Equation.3">
                  <p:embed/>
                </p:oleObj>
              </mc:Choice>
              <mc:Fallback>
                <p:oleObj name="Формула" r:id="rId3" imgW="231120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2674615"/>
                        <a:ext cx="6540500" cy="11144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11"/>
          <p:cNvGraphicFramePr>
            <a:graphicFrameLocks noChangeAspect="1"/>
          </p:cNvGraphicFramePr>
          <p:nvPr/>
        </p:nvGraphicFramePr>
        <p:xfrm>
          <a:off x="179512" y="3982380"/>
          <a:ext cx="84613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5" name="Формула" r:id="rId5" imgW="3124080" imgH="393480" progId="Equation.3">
                  <p:embed/>
                </p:oleObj>
              </mc:Choice>
              <mc:Fallback>
                <p:oleObj name="Формула" r:id="rId5" imgW="312408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982380"/>
                        <a:ext cx="8461375" cy="1066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12"/>
          <p:cNvGraphicFramePr>
            <a:graphicFrameLocks noChangeAspect="1"/>
          </p:cNvGraphicFramePr>
          <p:nvPr/>
        </p:nvGraphicFramePr>
        <p:xfrm>
          <a:off x="179512" y="5242520"/>
          <a:ext cx="84296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6" name="Формула" r:id="rId7" imgW="3111480" imgH="393480" progId="Equation.3">
                  <p:embed/>
                </p:oleObj>
              </mc:Choice>
              <mc:Fallback>
                <p:oleObj name="Формула" r:id="rId7" imgW="311148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242520"/>
                        <a:ext cx="8429625" cy="1066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10"/>
          <p:cNvGrpSpPr>
            <a:grpSpLocks/>
          </p:cNvGrpSpPr>
          <p:nvPr/>
        </p:nvGrpSpPr>
        <p:grpSpPr bwMode="auto">
          <a:xfrm>
            <a:off x="2051720" y="1341438"/>
            <a:ext cx="6912768" cy="5478462"/>
            <a:chOff x="48" y="1728"/>
            <a:chExt cx="5649" cy="2539"/>
          </a:xfrm>
        </p:grpSpPr>
        <p:sp>
          <p:nvSpPr>
            <p:cNvPr id="16" name="Freeform 211"/>
            <p:cNvSpPr>
              <a:spLocks/>
            </p:cNvSpPr>
            <p:nvPr/>
          </p:nvSpPr>
          <p:spPr bwMode="auto">
            <a:xfrm>
              <a:off x="48" y="1811"/>
              <a:ext cx="5649" cy="2456"/>
            </a:xfrm>
            <a:custGeom>
              <a:avLst/>
              <a:gdLst/>
              <a:ahLst/>
              <a:cxnLst>
                <a:cxn ang="0">
                  <a:pos x="401" y="57"/>
                </a:cxn>
                <a:cxn ang="0">
                  <a:pos x="707" y="47"/>
                </a:cxn>
                <a:cxn ang="0">
                  <a:pos x="1030" y="57"/>
                </a:cxn>
                <a:cxn ang="0">
                  <a:pos x="1354" y="57"/>
                </a:cxn>
                <a:cxn ang="0">
                  <a:pos x="1660" y="57"/>
                </a:cxn>
                <a:cxn ang="0">
                  <a:pos x="1971" y="51"/>
                </a:cxn>
                <a:cxn ang="0">
                  <a:pos x="2268" y="49"/>
                </a:cxn>
                <a:cxn ang="0">
                  <a:pos x="2575" y="45"/>
                </a:cxn>
                <a:cxn ang="0">
                  <a:pos x="2917" y="35"/>
                </a:cxn>
                <a:cxn ang="0">
                  <a:pos x="3261" y="33"/>
                </a:cxn>
                <a:cxn ang="0">
                  <a:pos x="3635" y="35"/>
                </a:cxn>
                <a:cxn ang="0">
                  <a:pos x="3966" y="37"/>
                </a:cxn>
                <a:cxn ang="0">
                  <a:pos x="4331" y="33"/>
                </a:cxn>
                <a:cxn ang="0">
                  <a:pos x="4694" y="29"/>
                </a:cxn>
                <a:cxn ang="0">
                  <a:pos x="5041" y="33"/>
                </a:cxn>
                <a:cxn ang="0">
                  <a:pos x="5404" y="39"/>
                </a:cxn>
                <a:cxn ang="0">
                  <a:pos x="5408" y="901"/>
                </a:cxn>
                <a:cxn ang="0">
                  <a:pos x="5496" y="2013"/>
                </a:cxn>
                <a:cxn ang="0">
                  <a:pos x="5584" y="2293"/>
                </a:cxn>
                <a:cxn ang="0">
                  <a:pos x="5528" y="2373"/>
                </a:cxn>
                <a:cxn ang="0">
                  <a:pos x="4726" y="2253"/>
                </a:cxn>
                <a:cxn ang="0">
                  <a:pos x="4036" y="2317"/>
                </a:cxn>
                <a:cxn ang="0">
                  <a:pos x="3460" y="2405"/>
                </a:cxn>
                <a:cxn ang="0">
                  <a:pos x="3007" y="2397"/>
                </a:cxn>
                <a:cxn ang="0">
                  <a:pos x="2417" y="2373"/>
                </a:cxn>
                <a:cxn ang="0">
                  <a:pos x="1988" y="2223"/>
                </a:cxn>
                <a:cxn ang="0">
                  <a:pos x="1687" y="2398"/>
                </a:cxn>
                <a:cxn ang="0">
                  <a:pos x="1113" y="2398"/>
                </a:cxn>
                <a:cxn ang="0">
                  <a:pos x="429" y="2398"/>
                </a:cxn>
                <a:cxn ang="0">
                  <a:pos x="19" y="2252"/>
                </a:cxn>
                <a:cxn ang="0">
                  <a:pos x="210" y="1901"/>
                </a:cxn>
                <a:cxn ang="0">
                  <a:pos x="237" y="701"/>
                </a:cxn>
                <a:cxn ang="0">
                  <a:pos x="266" y="152"/>
                </a:cxn>
              </a:cxnLst>
              <a:rect l="0" t="0" r="r" b="b"/>
              <a:pathLst>
                <a:path w="5649" h="2456">
                  <a:moveTo>
                    <a:pt x="264" y="155"/>
                  </a:moveTo>
                  <a:cubicBezTo>
                    <a:pt x="287" y="140"/>
                    <a:pt x="354" y="57"/>
                    <a:pt x="401" y="57"/>
                  </a:cubicBezTo>
                  <a:cubicBezTo>
                    <a:pt x="449" y="58"/>
                    <a:pt x="496" y="161"/>
                    <a:pt x="548" y="160"/>
                  </a:cubicBezTo>
                  <a:cubicBezTo>
                    <a:pt x="598" y="158"/>
                    <a:pt x="655" y="50"/>
                    <a:pt x="707" y="47"/>
                  </a:cubicBezTo>
                  <a:cubicBezTo>
                    <a:pt x="760" y="45"/>
                    <a:pt x="812" y="143"/>
                    <a:pt x="867" y="145"/>
                  </a:cubicBezTo>
                  <a:cubicBezTo>
                    <a:pt x="921" y="147"/>
                    <a:pt x="977" y="55"/>
                    <a:pt x="1030" y="57"/>
                  </a:cubicBezTo>
                  <a:cubicBezTo>
                    <a:pt x="1084" y="59"/>
                    <a:pt x="1136" y="155"/>
                    <a:pt x="1191" y="155"/>
                  </a:cubicBezTo>
                  <a:cubicBezTo>
                    <a:pt x="1245" y="155"/>
                    <a:pt x="1301" y="57"/>
                    <a:pt x="1354" y="57"/>
                  </a:cubicBezTo>
                  <a:cubicBezTo>
                    <a:pt x="1407" y="58"/>
                    <a:pt x="1459" y="160"/>
                    <a:pt x="1510" y="160"/>
                  </a:cubicBezTo>
                  <a:cubicBezTo>
                    <a:pt x="1561" y="160"/>
                    <a:pt x="1608" y="55"/>
                    <a:pt x="1660" y="57"/>
                  </a:cubicBezTo>
                  <a:cubicBezTo>
                    <a:pt x="1712" y="60"/>
                    <a:pt x="1772" y="175"/>
                    <a:pt x="1824" y="174"/>
                  </a:cubicBezTo>
                  <a:cubicBezTo>
                    <a:pt x="1877" y="173"/>
                    <a:pt x="1921" y="48"/>
                    <a:pt x="1971" y="51"/>
                  </a:cubicBezTo>
                  <a:cubicBezTo>
                    <a:pt x="2021" y="54"/>
                    <a:pt x="2078" y="191"/>
                    <a:pt x="2128" y="191"/>
                  </a:cubicBezTo>
                  <a:cubicBezTo>
                    <a:pt x="2177" y="191"/>
                    <a:pt x="2219" y="51"/>
                    <a:pt x="2268" y="49"/>
                  </a:cubicBezTo>
                  <a:cubicBezTo>
                    <a:pt x="2316" y="47"/>
                    <a:pt x="2369" y="182"/>
                    <a:pt x="2421" y="181"/>
                  </a:cubicBezTo>
                  <a:cubicBezTo>
                    <a:pt x="2472" y="180"/>
                    <a:pt x="2523" y="43"/>
                    <a:pt x="2575" y="45"/>
                  </a:cubicBezTo>
                  <a:cubicBezTo>
                    <a:pt x="2627" y="47"/>
                    <a:pt x="2679" y="193"/>
                    <a:pt x="2735" y="191"/>
                  </a:cubicBezTo>
                  <a:cubicBezTo>
                    <a:pt x="2792" y="189"/>
                    <a:pt x="2856" y="39"/>
                    <a:pt x="2917" y="35"/>
                  </a:cubicBezTo>
                  <a:cubicBezTo>
                    <a:pt x="2978" y="31"/>
                    <a:pt x="3043" y="165"/>
                    <a:pt x="3100" y="165"/>
                  </a:cubicBezTo>
                  <a:cubicBezTo>
                    <a:pt x="3158" y="165"/>
                    <a:pt x="3200" y="30"/>
                    <a:pt x="3261" y="33"/>
                  </a:cubicBezTo>
                  <a:cubicBezTo>
                    <a:pt x="3321" y="36"/>
                    <a:pt x="3398" y="181"/>
                    <a:pt x="3460" y="181"/>
                  </a:cubicBezTo>
                  <a:cubicBezTo>
                    <a:pt x="3522" y="181"/>
                    <a:pt x="3578" y="37"/>
                    <a:pt x="3635" y="35"/>
                  </a:cubicBezTo>
                  <a:cubicBezTo>
                    <a:pt x="3691" y="33"/>
                    <a:pt x="3743" y="167"/>
                    <a:pt x="3798" y="167"/>
                  </a:cubicBezTo>
                  <a:cubicBezTo>
                    <a:pt x="3853" y="167"/>
                    <a:pt x="3906" y="37"/>
                    <a:pt x="3966" y="37"/>
                  </a:cubicBezTo>
                  <a:cubicBezTo>
                    <a:pt x="4025" y="37"/>
                    <a:pt x="4091" y="166"/>
                    <a:pt x="4153" y="165"/>
                  </a:cubicBezTo>
                  <a:cubicBezTo>
                    <a:pt x="4214" y="164"/>
                    <a:pt x="4273" y="35"/>
                    <a:pt x="4331" y="33"/>
                  </a:cubicBezTo>
                  <a:cubicBezTo>
                    <a:pt x="4388" y="31"/>
                    <a:pt x="4439" y="156"/>
                    <a:pt x="4500" y="155"/>
                  </a:cubicBezTo>
                  <a:cubicBezTo>
                    <a:pt x="4560" y="154"/>
                    <a:pt x="4633" y="30"/>
                    <a:pt x="4694" y="29"/>
                  </a:cubicBezTo>
                  <a:cubicBezTo>
                    <a:pt x="4755" y="28"/>
                    <a:pt x="4807" y="150"/>
                    <a:pt x="4865" y="151"/>
                  </a:cubicBezTo>
                  <a:cubicBezTo>
                    <a:pt x="4922" y="152"/>
                    <a:pt x="4979" y="31"/>
                    <a:pt x="5041" y="33"/>
                  </a:cubicBezTo>
                  <a:cubicBezTo>
                    <a:pt x="5103" y="35"/>
                    <a:pt x="5179" y="162"/>
                    <a:pt x="5239" y="163"/>
                  </a:cubicBezTo>
                  <a:cubicBezTo>
                    <a:pt x="5299" y="164"/>
                    <a:pt x="5353" y="0"/>
                    <a:pt x="5404" y="39"/>
                  </a:cubicBezTo>
                  <a:cubicBezTo>
                    <a:pt x="5456" y="78"/>
                    <a:pt x="5545" y="253"/>
                    <a:pt x="5546" y="397"/>
                  </a:cubicBezTo>
                  <a:cubicBezTo>
                    <a:pt x="5547" y="541"/>
                    <a:pt x="5408" y="701"/>
                    <a:pt x="5408" y="901"/>
                  </a:cubicBezTo>
                  <a:cubicBezTo>
                    <a:pt x="5408" y="1101"/>
                    <a:pt x="5529" y="1412"/>
                    <a:pt x="5544" y="1597"/>
                  </a:cubicBezTo>
                  <a:cubicBezTo>
                    <a:pt x="5559" y="1782"/>
                    <a:pt x="5504" y="1908"/>
                    <a:pt x="5496" y="2013"/>
                  </a:cubicBezTo>
                  <a:cubicBezTo>
                    <a:pt x="5488" y="2118"/>
                    <a:pt x="5481" y="2182"/>
                    <a:pt x="5496" y="2229"/>
                  </a:cubicBezTo>
                  <a:cubicBezTo>
                    <a:pt x="5511" y="2276"/>
                    <a:pt x="5560" y="2280"/>
                    <a:pt x="5584" y="2293"/>
                  </a:cubicBezTo>
                  <a:cubicBezTo>
                    <a:pt x="5608" y="2306"/>
                    <a:pt x="5649" y="2296"/>
                    <a:pt x="5640" y="2309"/>
                  </a:cubicBezTo>
                  <a:cubicBezTo>
                    <a:pt x="5631" y="2322"/>
                    <a:pt x="5603" y="2357"/>
                    <a:pt x="5528" y="2373"/>
                  </a:cubicBezTo>
                  <a:cubicBezTo>
                    <a:pt x="5453" y="2389"/>
                    <a:pt x="5326" y="2425"/>
                    <a:pt x="5192" y="2405"/>
                  </a:cubicBezTo>
                  <a:cubicBezTo>
                    <a:pt x="5058" y="2385"/>
                    <a:pt x="4872" y="2246"/>
                    <a:pt x="4726" y="2253"/>
                  </a:cubicBezTo>
                  <a:cubicBezTo>
                    <a:pt x="4580" y="2260"/>
                    <a:pt x="4431" y="2434"/>
                    <a:pt x="4316" y="2445"/>
                  </a:cubicBezTo>
                  <a:cubicBezTo>
                    <a:pt x="4201" y="2456"/>
                    <a:pt x="4135" y="2345"/>
                    <a:pt x="4036" y="2317"/>
                  </a:cubicBezTo>
                  <a:cubicBezTo>
                    <a:pt x="3936" y="2289"/>
                    <a:pt x="3815" y="2262"/>
                    <a:pt x="3719" y="2277"/>
                  </a:cubicBezTo>
                  <a:cubicBezTo>
                    <a:pt x="3623" y="2292"/>
                    <a:pt x="3542" y="2396"/>
                    <a:pt x="3460" y="2405"/>
                  </a:cubicBezTo>
                  <a:cubicBezTo>
                    <a:pt x="3378" y="2414"/>
                    <a:pt x="3305" y="2334"/>
                    <a:pt x="3230" y="2333"/>
                  </a:cubicBezTo>
                  <a:cubicBezTo>
                    <a:pt x="3154" y="2332"/>
                    <a:pt x="3096" y="2412"/>
                    <a:pt x="3007" y="2397"/>
                  </a:cubicBezTo>
                  <a:cubicBezTo>
                    <a:pt x="2918" y="2382"/>
                    <a:pt x="2796" y="2249"/>
                    <a:pt x="2698" y="2245"/>
                  </a:cubicBezTo>
                  <a:cubicBezTo>
                    <a:pt x="2600" y="2241"/>
                    <a:pt x="2497" y="2356"/>
                    <a:pt x="2417" y="2373"/>
                  </a:cubicBezTo>
                  <a:cubicBezTo>
                    <a:pt x="2337" y="2390"/>
                    <a:pt x="2287" y="2374"/>
                    <a:pt x="2216" y="2349"/>
                  </a:cubicBezTo>
                  <a:cubicBezTo>
                    <a:pt x="2145" y="2324"/>
                    <a:pt x="2048" y="2224"/>
                    <a:pt x="1988" y="2223"/>
                  </a:cubicBezTo>
                  <a:cubicBezTo>
                    <a:pt x="1928" y="2222"/>
                    <a:pt x="1902" y="2311"/>
                    <a:pt x="1851" y="2340"/>
                  </a:cubicBezTo>
                  <a:cubicBezTo>
                    <a:pt x="1801" y="2369"/>
                    <a:pt x="1761" y="2408"/>
                    <a:pt x="1687" y="2398"/>
                  </a:cubicBezTo>
                  <a:cubicBezTo>
                    <a:pt x="1615" y="2389"/>
                    <a:pt x="1510" y="2281"/>
                    <a:pt x="1414" y="2281"/>
                  </a:cubicBezTo>
                  <a:cubicBezTo>
                    <a:pt x="1318" y="2281"/>
                    <a:pt x="1227" y="2398"/>
                    <a:pt x="1113" y="2398"/>
                  </a:cubicBezTo>
                  <a:cubicBezTo>
                    <a:pt x="999" y="2398"/>
                    <a:pt x="843" y="2281"/>
                    <a:pt x="729" y="2281"/>
                  </a:cubicBezTo>
                  <a:cubicBezTo>
                    <a:pt x="616" y="2281"/>
                    <a:pt x="511" y="2384"/>
                    <a:pt x="429" y="2398"/>
                  </a:cubicBezTo>
                  <a:cubicBezTo>
                    <a:pt x="346" y="2413"/>
                    <a:pt x="306" y="2393"/>
                    <a:pt x="237" y="2369"/>
                  </a:cubicBezTo>
                  <a:cubicBezTo>
                    <a:pt x="169" y="2345"/>
                    <a:pt x="36" y="2281"/>
                    <a:pt x="19" y="2252"/>
                  </a:cubicBezTo>
                  <a:cubicBezTo>
                    <a:pt x="0" y="2223"/>
                    <a:pt x="95" y="2252"/>
                    <a:pt x="128" y="2194"/>
                  </a:cubicBezTo>
                  <a:cubicBezTo>
                    <a:pt x="160" y="2135"/>
                    <a:pt x="192" y="2022"/>
                    <a:pt x="210" y="1901"/>
                  </a:cubicBezTo>
                  <a:cubicBezTo>
                    <a:pt x="228" y="1780"/>
                    <a:pt x="236" y="1666"/>
                    <a:pt x="241" y="1466"/>
                  </a:cubicBezTo>
                  <a:cubicBezTo>
                    <a:pt x="245" y="1266"/>
                    <a:pt x="239" y="885"/>
                    <a:pt x="237" y="701"/>
                  </a:cubicBezTo>
                  <a:cubicBezTo>
                    <a:pt x="236" y="518"/>
                    <a:pt x="225" y="455"/>
                    <a:pt x="229" y="364"/>
                  </a:cubicBezTo>
                  <a:cubicBezTo>
                    <a:pt x="235" y="272"/>
                    <a:pt x="258" y="196"/>
                    <a:pt x="266" y="152"/>
                  </a:cubicBezTo>
                </a:path>
              </a:pathLst>
            </a:custGeom>
            <a:gradFill rotWithShape="1">
              <a:gsLst>
                <a:gs pos="0">
                  <a:srgbClr val="FFC000"/>
                </a:gs>
                <a:gs pos="50000">
                  <a:schemeClr val="bg1"/>
                </a:gs>
                <a:gs pos="100000">
                  <a:srgbClr val="FFC000"/>
                </a:gs>
              </a:gsLst>
              <a:lin ang="0" scaled="1"/>
            </a:gradFill>
            <a:ln w="57150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4" name="Group 212"/>
            <p:cNvGrpSpPr>
              <a:grpSpLocks/>
            </p:cNvGrpSpPr>
            <p:nvPr/>
          </p:nvGrpSpPr>
          <p:grpSpPr bwMode="auto">
            <a:xfrm>
              <a:off x="385" y="1752"/>
              <a:ext cx="91" cy="237"/>
              <a:chOff x="275" y="191"/>
              <a:chExt cx="161" cy="385"/>
            </a:xfrm>
          </p:grpSpPr>
          <p:sp>
            <p:nvSpPr>
              <p:cNvPr id="69" name="Oval 21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" name="Freeform 214"/>
              <p:cNvSpPr>
                <a:spLocks/>
              </p:cNvSpPr>
              <p:nvPr/>
            </p:nvSpPr>
            <p:spPr bwMode="auto">
              <a:xfrm>
                <a:off x="275" y="191"/>
                <a:ext cx="161" cy="369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5" name="Group 215"/>
            <p:cNvGrpSpPr>
              <a:grpSpLocks/>
            </p:cNvGrpSpPr>
            <p:nvPr/>
          </p:nvGrpSpPr>
          <p:grpSpPr bwMode="auto">
            <a:xfrm>
              <a:off x="697" y="1752"/>
              <a:ext cx="94" cy="233"/>
              <a:chOff x="275" y="191"/>
              <a:chExt cx="161" cy="385"/>
            </a:xfrm>
          </p:grpSpPr>
          <p:sp>
            <p:nvSpPr>
              <p:cNvPr id="67" name="Oval 21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8" name="Freeform 21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6" name="Group 218"/>
            <p:cNvGrpSpPr>
              <a:grpSpLocks/>
            </p:cNvGrpSpPr>
            <p:nvPr/>
          </p:nvGrpSpPr>
          <p:grpSpPr bwMode="auto">
            <a:xfrm>
              <a:off x="1027" y="1752"/>
              <a:ext cx="89" cy="233"/>
              <a:chOff x="278" y="191"/>
              <a:chExt cx="159" cy="385"/>
            </a:xfrm>
          </p:grpSpPr>
          <p:sp>
            <p:nvSpPr>
              <p:cNvPr id="65" name="Oval 21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6" name="Freeform 220"/>
              <p:cNvSpPr>
                <a:spLocks/>
              </p:cNvSpPr>
              <p:nvPr/>
            </p:nvSpPr>
            <p:spPr bwMode="auto">
              <a:xfrm>
                <a:off x="278" y="191"/>
                <a:ext cx="159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7" name="Group 221"/>
            <p:cNvGrpSpPr>
              <a:grpSpLocks/>
            </p:cNvGrpSpPr>
            <p:nvPr/>
          </p:nvGrpSpPr>
          <p:grpSpPr bwMode="auto">
            <a:xfrm>
              <a:off x="1347" y="1752"/>
              <a:ext cx="93" cy="233"/>
              <a:chOff x="272" y="191"/>
              <a:chExt cx="166" cy="385"/>
            </a:xfrm>
          </p:grpSpPr>
          <p:sp>
            <p:nvSpPr>
              <p:cNvPr id="63" name="Oval 22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" name="Freeform 223"/>
              <p:cNvSpPr>
                <a:spLocks/>
              </p:cNvSpPr>
              <p:nvPr/>
            </p:nvSpPr>
            <p:spPr bwMode="auto">
              <a:xfrm>
                <a:off x="272" y="191"/>
                <a:ext cx="166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8" name="Group 224"/>
            <p:cNvGrpSpPr>
              <a:grpSpLocks/>
            </p:cNvGrpSpPr>
            <p:nvPr/>
          </p:nvGrpSpPr>
          <p:grpSpPr bwMode="auto">
            <a:xfrm>
              <a:off x="1641" y="1752"/>
              <a:ext cx="91" cy="233"/>
              <a:chOff x="275" y="191"/>
              <a:chExt cx="161" cy="385"/>
            </a:xfrm>
          </p:grpSpPr>
          <p:sp>
            <p:nvSpPr>
              <p:cNvPr id="61" name="Oval 22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" name="Freeform 22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9" name="Group 227"/>
            <p:cNvGrpSpPr>
              <a:grpSpLocks/>
            </p:cNvGrpSpPr>
            <p:nvPr/>
          </p:nvGrpSpPr>
          <p:grpSpPr bwMode="auto">
            <a:xfrm>
              <a:off x="1970" y="1752"/>
              <a:ext cx="91" cy="233"/>
              <a:chOff x="275" y="191"/>
              <a:chExt cx="161" cy="385"/>
            </a:xfrm>
          </p:grpSpPr>
          <p:sp>
            <p:nvSpPr>
              <p:cNvPr id="59" name="Oval 22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" name="Freeform 22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sp>
          <p:nvSpPr>
            <p:cNvPr id="23" name="Freeform 230"/>
            <p:cNvSpPr>
              <a:spLocks/>
            </p:cNvSpPr>
            <p:nvPr/>
          </p:nvSpPr>
          <p:spPr bwMode="auto">
            <a:xfrm>
              <a:off x="1868" y="2585"/>
              <a:ext cx="141" cy="1449"/>
            </a:xfrm>
            <a:custGeom>
              <a:avLst/>
              <a:gdLst>
                <a:gd name="T0" fmla="*/ 141 w 206"/>
                <a:gd name="T1" fmla="*/ 1449 h 2377"/>
                <a:gd name="T2" fmla="*/ 59 w 206"/>
                <a:gd name="T3" fmla="*/ 1280 h 2377"/>
                <a:gd name="T4" fmla="*/ 6 w 206"/>
                <a:gd name="T5" fmla="*/ 732 h 2377"/>
                <a:gd name="T6" fmla="*/ 23 w 206"/>
                <a:gd name="T7" fmla="*/ 0 h 23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6"/>
                <a:gd name="T13" fmla="*/ 0 h 2377"/>
                <a:gd name="T14" fmla="*/ 206 w 206"/>
                <a:gd name="T15" fmla="*/ 2377 h 23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525">
              <a:solidFill>
                <a:srgbClr val="0099FF">
                  <a:alpha val="50195"/>
                </a:srgbClr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231"/>
            <p:cNvSpPr>
              <a:spLocks/>
            </p:cNvSpPr>
            <p:nvPr/>
          </p:nvSpPr>
          <p:spPr bwMode="auto">
            <a:xfrm>
              <a:off x="1298" y="2951"/>
              <a:ext cx="218" cy="1141"/>
            </a:xfrm>
            <a:custGeom>
              <a:avLst/>
              <a:gdLst>
                <a:gd name="T0" fmla="*/ 218 w 384"/>
                <a:gd name="T1" fmla="*/ 1141 h 1248"/>
                <a:gd name="T2" fmla="*/ 136 w 384"/>
                <a:gd name="T3" fmla="*/ 1009 h 1248"/>
                <a:gd name="T4" fmla="*/ 55 w 384"/>
                <a:gd name="T5" fmla="*/ 614 h 1248"/>
                <a:gd name="T6" fmla="*/ 0 w 384"/>
                <a:gd name="T7" fmla="*/ 0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248"/>
                <a:gd name="T14" fmla="*/ 384 w 384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>
              <a:solidFill>
                <a:srgbClr val="0099FF">
                  <a:alpha val="50195"/>
                </a:srgbClr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232"/>
            <p:cNvSpPr>
              <a:spLocks/>
            </p:cNvSpPr>
            <p:nvPr/>
          </p:nvSpPr>
          <p:spPr bwMode="auto">
            <a:xfrm>
              <a:off x="695" y="3332"/>
              <a:ext cx="220" cy="790"/>
            </a:xfrm>
            <a:custGeom>
              <a:avLst/>
              <a:gdLst>
                <a:gd name="T0" fmla="*/ 220 w 384"/>
                <a:gd name="T1" fmla="*/ 790 h 1248"/>
                <a:gd name="T2" fmla="*/ 137 w 384"/>
                <a:gd name="T3" fmla="*/ 699 h 1248"/>
                <a:gd name="T4" fmla="*/ 55 w 384"/>
                <a:gd name="T5" fmla="*/ 425 h 1248"/>
                <a:gd name="T6" fmla="*/ 0 w 384"/>
                <a:gd name="T7" fmla="*/ 0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248"/>
                <a:gd name="T14" fmla="*/ 384 w 384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>
              <a:solidFill>
                <a:srgbClr val="0099FF">
                  <a:alpha val="50195"/>
                </a:srgbClr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" name="Group 233"/>
            <p:cNvGrpSpPr>
              <a:grpSpLocks/>
            </p:cNvGrpSpPr>
            <p:nvPr/>
          </p:nvGrpSpPr>
          <p:grpSpPr bwMode="auto">
            <a:xfrm>
              <a:off x="2279" y="1752"/>
              <a:ext cx="91" cy="237"/>
              <a:chOff x="277" y="191"/>
              <a:chExt cx="161" cy="385"/>
            </a:xfrm>
          </p:grpSpPr>
          <p:sp>
            <p:nvSpPr>
              <p:cNvPr id="57" name="Oval 23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8" name="Freeform 235"/>
              <p:cNvSpPr>
                <a:spLocks/>
              </p:cNvSpPr>
              <p:nvPr/>
            </p:nvSpPr>
            <p:spPr bwMode="auto">
              <a:xfrm>
                <a:off x="277" y="191"/>
                <a:ext cx="161" cy="369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11" name="Group 236"/>
            <p:cNvGrpSpPr>
              <a:grpSpLocks/>
            </p:cNvGrpSpPr>
            <p:nvPr/>
          </p:nvGrpSpPr>
          <p:grpSpPr bwMode="auto">
            <a:xfrm>
              <a:off x="2546" y="1729"/>
              <a:ext cx="93" cy="237"/>
              <a:chOff x="272" y="191"/>
              <a:chExt cx="166" cy="385"/>
            </a:xfrm>
          </p:grpSpPr>
          <p:sp>
            <p:nvSpPr>
              <p:cNvPr id="55" name="Oval 23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6" name="Freeform 238"/>
              <p:cNvSpPr>
                <a:spLocks/>
              </p:cNvSpPr>
              <p:nvPr/>
            </p:nvSpPr>
            <p:spPr bwMode="auto">
              <a:xfrm>
                <a:off x="272" y="191"/>
                <a:ext cx="166" cy="365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12" name="Group 239"/>
            <p:cNvGrpSpPr>
              <a:grpSpLocks/>
            </p:cNvGrpSpPr>
            <p:nvPr/>
          </p:nvGrpSpPr>
          <p:grpSpPr bwMode="auto">
            <a:xfrm>
              <a:off x="2897" y="1728"/>
              <a:ext cx="91" cy="233"/>
              <a:chOff x="275" y="191"/>
              <a:chExt cx="161" cy="385"/>
            </a:xfrm>
          </p:grpSpPr>
          <p:sp>
            <p:nvSpPr>
              <p:cNvPr id="53" name="Oval 24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" name="Freeform 24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13" name="Group 242"/>
            <p:cNvGrpSpPr>
              <a:grpSpLocks/>
            </p:cNvGrpSpPr>
            <p:nvPr/>
          </p:nvGrpSpPr>
          <p:grpSpPr bwMode="auto">
            <a:xfrm>
              <a:off x="3240" y="1728"/>
              <a:ext cx="91" cy="233"/>
              <a:chOff x="275" y="191"/>
              <a:chExt cx="161" cy="385"/>
            </a:xfrm>
          </p:grpSpPr>
          <p:sp>
            <p:nvSpPr>
              <p:cNvPr id="51" name="Oval 24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" name="Freeform 24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15" name="Group 245"/>
            <p:cNvGrpSpPr>
              <a:grpSpLocks/>
            </p:cNvGrpSpPr>
            <p:nvPr/>
          </p:nvGrpSpPr>
          <p:grpSpPr bwMode="auto">
            <a:xfrm>
              <a:off x="3623" y="1728"/>
              <a:ext cx="91" cy="233"/>
              <a:chOff x="275" y="191"/>
              <a:chExt cx="161" cy="385"/>
            </a:xfrm>
          </p:grpSpPr>
          <p:sp>
            <p:nvSpPr>
              <p:cNvPr id="49" name="Oval 24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0" name="Freeform 24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17" name="Group 248"/>
            <p:cNvGrpSpPr>
              <a:grpSpLocks/>
            </p:cNvGrpSpPr>
            <p:nvPr/>
          </p:nvGrpSpPr>
          <p:grpSpPr bwMode="auto">
            <a:xfrm>
              <a:off x="3974" y="1728"/>
              <a:ext cx="92" cy="233"/>
              <a:chOff x="272" y="191"/>
              <a:chExt cx="164" cy="385"/>
            </a:xfrm>
          </p:grpSpPr>
          <p:sp>
            <p:nvSpPr>
              <p:cNvPr id="47" name="Oval 24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" name="Freeform 250"/>
              <p:cNvSpPr>
                <a:spLocks/>
              </p:cNvSpPr>
              <p:nvPr/>
            </p:nvSpPr>
            <p:spPr bwMode="auto">
              <a:xfrm>
                <a:off x="272" y="191"/>
                <a:ext cx="164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18" name="Group 251"/>
            <p:cNvGrpSpPr>
              <a:grpSpLocks/>
            </p:cNvGrpSpPr>
            <p:nvPr/>
          </p:nvGrpSpPr>
          <p:grpSpPr bwMode="auto">
            <a:xfrm>
              <a:off x="4317" y="1728"/>
              <a:ext cx="93" cy="233"/>
              <a:chOff x="273" y="191"/>
              <a:chExt cx="166" cy="385"/>
            </a:xfrm>
          </p:grpSpPr>
          <p:sp>
            <p:nvSpPr>
              <p:cNvPr id="45" name="Oval 25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6" name="Freeform 253"/>
              <p:cNvSpPr>
                <a:spLocks/>
              </p:cNvSpPr>
              <p:nvPr/>
            </p:nvSpPr>
            <p:spPr bwMode="auto">
              <a:xfrm>
                <a:off x="273" y="191"/>
                <a:ext cx="166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19" name="Group 254"/>
            <p:cNvGrpSpPr>
              <a:grpSpLocks/>
            </p:cNvGrpSpPr>
            <p:nvPr/>
          </p:nvGrpSpPr>
          <p:grpSpPr bwMode="auto">
            <a:xfrm>
              <a:off x="4710" y="1728"/>
              <a:ext cx="91" cy="233"/>
              <a:chOff x="275" y="191"/>
              <a:chExt cx="161" cy="385"/>
            </a:xfrm>
          </p:grpSpPr>
          <p:sp>
            <p:nvSpPr>
              <p:cNvPr id="43" name="Oval 25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" name="Freeform 25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20" name="Group 257"/>
            <p:cNvGrpSpPr>
              <a:grpSpLocks/>
            </p:cNvGrpSpPr>
            <p:nvPr/>
          </p:nvGrpSpPr>
          <p:grpSpPr bwMode="auto">
            <a:xfrm>
              <a:off x="5053" y="1734"/>
              <a:ext cx="91" cy="233"/>
              <a:chOff x="275" y="191"/>
              <a:chExt cx="161" cy="385"/>
            </a:xfrm>
          </p:grpSpPr>
          <p:sp>
            <p:nvSpPr>
              <p:cNvPr id="41" name="Oval 25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2" name="Freeform 25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21" name="Group 260"/>
            <p:cNvGrpSpPr>
              <a:grpSpLocks/>
            </p:cNvGrpSpPr>
            <p:nvPr/>
          </p:nvGrpSpPr>
          <p:grpSpPr bwMode="auto">
            <a:xfrm>
              <a:off x="5400" y="1728"/>
              <a:ext cx="91" cy="233"/>
              <a:chOff x="278" y="191"/>
              <a:chExt cx="161" cy="385"/>
            </a:xfrm>
          </p:grpSpPr>
          <p:sp>
            <p:nvSpPr>
              <p:cNvPr id="39" name="Oval 26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0" name="Freeform 262"/>
              <p:cNvSpPr>
                <a:spLocks/>
              </p:cNvSpPr>
              <p:nvPr/>
            </p:nvSpPr>
            <p:spPr bwMode="auto">
              <a:xfrm>
                <a:off x="278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sp>
          <p:nvSpPr>
            <p:cNvPr id="36" name="Freeform 263"/>
            <p:cNvSpPr>
              <a:spLocks/>
            </p:cNvSpPr>
            <p:nvPr/>
          </p:nvSpPr>
          <p:spPr bwMode="auto">
            <a:xfrm>
              <a:off x="2638" y="2592"/>
              <a:ext cx="141" cy="1449"/>
            </a:xfrm>
            <a:custGeom>
              <a:avLst/>
              <a:gdLst>
                <a:gd name="T0" fmla="*/ 141 w 206"/>
                <a:gd name="T1" fmla="*/ 1449 h 2377"/>
                <a:gd name="T2" fmla="*/ 59 w 206"/>
                <a:gd name="T3" fmla="*/ 1280 h 2377"/>
                <a:gd name="T4" fmla="*/ 6 w 206"/>
                <a:gd name="T5" fmla="*/ 732 h 2377"/>
                <a:gd name="T6" fmla="*/ 23 w 206"/>
                <a:gd name="T7" fmla="*/ 0 h 23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6"/>
                <a:gd name="T13" fmla="*/ 0 h 2377"/>
                <a:gd name="T14" fmla="*/ 206 w 206"/>
                <a:gd name="T15" fmla="*/ 2377 h 23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525">
              <a:solidFill>
                <a:srgbClr val="0099FF">
                  <a:alpha val="50195"/>
                </a:srgbClr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Freeform 264"/>
            <p:cNvSpPr>
              <a:spLocks/>
            </p:cNvSpPr>
            <p:nvPr/>
          </p:nvSpPr>
          <p:spPr bwMode="auto">
            <a:xfrm>
              <a:off x="3630" y="2976"/>
              <a:ext cx="220" cy="1078"/>
            </a:xfrm>
            <a:custGeom>
              <a:avLst/>
              <a:gdLst>
                <a:gd name="T0" fmla="*/ 220 w 384"/>
                <a:gd name="T1" fmla="*/ 1078 h 1248"/>
                <a:gd name="T2" fmla="*/ 137 w 384"/>
                <a:gd name="T3" fmla="*/ 954 h 1248"/>
                <a:gd name="T4" fmla="*/ 55 w 384"/>
                <a:gd name="T5" fmla="*/ 580 h 1248"/>
                <a:gd name="T6" fmla="*/ 0 w 384"/>
                <a:gd name="T7" fmla="*/ 0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248"/>
                <a:gd name="T14" fmla="*/ 384 w 384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>
              <a:solidFill>
                <a:srgbClr val="0099FF">
                  <a:alpha val="50195"/>
                </a:srgbClr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Freeform 265"/>
            <p:cNvSpPr>
              <a:spLocks/>
            </p:cNvSpPr>
            <p:nvPr/>
          </p:nvSpPr>
          <p:spPr bwMode="auto">
            <a:xfrm>
              <a:off x="4623" y="3264"/>
              <a:ext cx="220" cy="790"/>
            </a:xfrm>
            <a:custGeom>
              <a:avLst/>
              <a:gdLst>
                <a:gd name="T0" fmla="*/ 220 w 384"/>
                <a:gd name="T1" fmla="*/ 790 h 1248"/>
                <a:gd name="T2" fmla="*/ 137 w 384"/>
                <a:gd name="T3" fmla="*/ 699 h 1248"/>
                <a:gd name="T4" fmla="*/ 55 w 384"/>
                <a:gd name="T5" fmla="*/ 425 h 1248"/>
                <a:gd name="T6" fmla="*/ 0 w 384"/>
                <a:gd name="T7" fmla="*/ 0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248"/>
                <a:gd name="T14" fmla="*/ 384 w 384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>
              <a:solidFill>
                <a:srgbClr val="0099FF">
                  <a:alpha val="50195"/>
                </a:srgbClr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59259E-6 L 0.93715 -0.000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715 -0.00047 C 0.93715 -0.00047 1.37031 -0.00047 1.80347 -0.000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466890" y="2204864"/>
            <a:ext cx="6219825" cy="1800225"/>
            <a:chOff x="-1501" y="-866"/>
            <a:chExt cx="3918" cy="1134"/>
          </a:xfrm>
        </p:grpSpPr>
        <p:sp>
          <p:nvSpPr>
            <p:cNvPr id="23595" name="AutoShape 32"/>
            <p:cNvSpPr>
              <a:spLocks noChangeArrowheads="1"/>
            </p:cNvSpPr>
            <p:nvPr/>
          </p:nvSpPr>
          <p:spPr bwMode="auto">
            <a:xfrm rot="10800000">
              <a:off x="-1501" y="-866"/>
              <a:ext cx="3856" cy="1134"/>
            </a:xfrm>
            <a:prstGeom prst="wedgeRoundRectCallout">
              <a:avLst>
                <a:gd name="adj1" fmla="val 23022"/>
                <a:gd name="adj2" fmla="val 49021"/>
                <a:gd name="adj3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A5F9DD"/>
                </a:gs>
              </a:gsLst>
              <a:lin ang="5400000" scaled="1"/>
            </a:gradFill>
            <a:ln w="38100">
              <a:solidFill>
                <a:srgbClr val="6600CC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rot="10800000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5382" name="Text Box 22"/>
            <p:cNvSpPr txBox="1">
              <a:spLocks noChangeArrowheads="1"/>
            </p:cNvSpPr>
            <p:nvPr/>
          </p:nvSpPr>
          <p:spPr bwMode="auto">
            <a:xfrm>
              <a:off x="-1484" y="-793"/>
              <a:ext cx="3901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400" b="1" i="1" kern="1200" dirty="0">
                  <a:solidFill>
                    <a:srgbClr val="000099"/>
                  </a:solidFill>
                  <a:latin typeface="Bookman Old Style" pitchFamily="18" charset="0"/>
                </a:rPr>
                <a:t>Натуральные числа несут ещё </a:t>
              </a:r>
            </a:p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400" b="1" i="1" kern="1200" dirty="0">
                  <a:solidFill>
                    <a:srgbClr val="000099"/>
                  </a:solidFill>
                  <a:latin typeface="Bookman Old Style" pitchFamily="18" charset="0"/>
                </a:rPr>
                <a:t>другую функцию – </a:t>
              </a:r>
            </a:p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400" b="1" i="1" u="sng" kern="12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характеристика порядка</a:t>
              </a:r>
              <a:r>
                <a:rPr lang="ru-RU" sz="2400" b="1" i="1" kern="1200" dirty="0">
                  <a:solidFill>
                    <a:srgbClr val="C00000"/>
                  </a:solidFill>
                  <a:latin typeface="Bookman Old Style" pitchFamily="18" charset="0"/>
                </a:rPr>
                <a:t> </a:t>
              </a:r>
              <a:r>
                <a:rPr lang="ru-RU" sz="2400" b="1" i="1" kern="1200" dirty="0" smtClean="0">
                  <a:solidFill>
                    <a:srgbClr val="C00000"/>
                  </a:solidFill>
                  <a:latin typeface="Bookman Old Style" pitchFamily="18" charset="0"/>
                </a:rPr>
                <a:t>                 </a:t>
              </a:r>
              <a:r>
                <a:rPr lang="ru-RU" sz="2400" b="1" i="1" kern="1200" dirty="0" smtClean="0">
                  <a:solidFill>
                    <a:srgbClr val="000099"/>
                  </a:solidFill>
                  <a:latin typeface="Bookman Old Style" pitchFamily="18" charset="0"/>
                </a:rPr>
                <a:t>предметов, расположенных </a:t>
              </a:r>
              <a:r>
                <a:rPr lang="ru-RU" sz="2400" b="1" i="1" kern="1200" dirty="0">
                  <a:solidFill>
                    <a:srgbClr val="000099"/>
                  </a:solidFill>
                  <a:latin typeface="Bookman Old Style" pitchFamily="18" charset="0"/>
                </a:rPr>
                <a:t>в ряд.</a:t>
              </a:r>
            </a:p>
          </p:txBody>
        </p:sp>
      </p:grp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385301" y="1052736"/>
            <a:ext cx="81531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u="sng" kern="1200" dirty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Натуральные</a:t>
            </a:r>
            <a:r>
              <a:rPr lang="ru-RU" sz="2400" b="1" kern="1200" dirty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 числа возникли в силу необходимости вести 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счет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 </a:t>
            </a:r>
            <a:r>
              <a:rPr lang="ru-RU" sz="2400" b="1" kern="1200" dirty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любых предметов.</a:t>
            </a:r>
          </a:p>
        </p:txBody>
      </p: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2627784" y="5013176"/>
            <a:ext cx="6096000" cy="1219200"/>
            <a:chOff x="720" y="3283"/>
            <a:chExt cx="3840" cy="768"/>
          </a:xfrm>
        </p:grpSpPr>
        <p:pic>
          <p:nvPicPr>
            <p:cNvPr id="23581" name="Picture 35" descr="27133_prev_98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94" y="3334"/>
              <a:ext cx="560" cy="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2" name="Picture 36" descr="27133_prev_98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2457" y="3385"/>
              <a:ext cx="457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3" name="Picture 37" descr="27133_prev_98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2869" y="3385"/>
              <a:ext cx="457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4" name="Picture 38" descr="27133_prev_98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3691" y="3437"/>
              <a:ext cx="320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5" name="Picture 39" descr="27133_prev_98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011" y="3437"/>
              <a:ext cx="229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6" name="Picture 40" descr="27133_prev_98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3326" y="3437"/>
              <a:ext cx="365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7" name="Picture 41" descr="27133_prev_98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954" y="3385"/>
              <a:ext cx="503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8" name="Picture 42" descr="27133_prev_98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720" y="3283"/>
              <a:ext cx="686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9" name="Picture 43" descr="27133_prev_98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4240" y="3437"/>
              <a:ext cx="18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90" name="Picture 44" descr="27133_prev_98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4423" y="3437"/>
              <a:ext cx="137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2771800" y="5791200"/>
            <a:ext cx="66247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3200" b="1" kern="1200" dirty="0">
                <a:solidFill>
                  <a:srgbClr val="C00000"/>
                </a:solidFill>
                <a:latin typeface="Bookman Old Style" pitchFamily="18" charset="0"/>
              </a:rPr>
              <a:t>1    2    3    </a:t>
            </a:r>
            <a:r>
              <a:rPr lang="ru-RU" sz="2800" b="1" kern="1200" dirty="0">
                <a:solidFill>
                  <a:srgbClr val="C00000"/>
                </a:solidFill>
                <a:latin typeface="Bookman Old Style" pitchFamily="18" charset="0"/>
              </a:rPr>
              <a:t>4   5   6   7 </a:t>
            </a:r>
            <a:r>
              <a:rPr lang="ru-RU" sz="2800" b="1" kern="1200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000" b="1" kern="1200" dirty="0">
                <a:solidFill>
                  <a:srgbClr val="C00000"/>
                </a:solidFill>
                <a:latin typeface="Bookman Old Style" pitchFamily="18" charset="0"/>
              </a:rPr>
              <a:t>8  9  10</a:t>
            </a:r>
            <a:r>
              <a:rPr lang="ru-RU" sz="2800" b="1" kern="1200" dirty="0">
                <a:solidFill>
                  <a:srgbClr val="C00000"/>
                </a:solidFill>
                <a:latin typeface="Bookman Old Style" pitchFamily="18" charset="0"/>
              </a:rPr>
              <a:t>…</a:t>
            </a:r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323527" y="448886"/>
            <a:ext cx="410445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Натуральные числа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23527" y="980728"/>
            <a:ext cx="842493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kern="1200" dirty="0">
                <a:solidFill>
                  <a:srgbClr val="000099"/>
                </a:solidFill>
                <a:latin typeface="Bookman Old Style" pitchFamily="18" charset="0"/>
              </a:rPr>
              <a:t>О</a:t>
            </a:r>
            <a:r>
              <a:rPr lang="ru-RU" sz="28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800" b="1" u="sng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натуральном</a:t>
            </a:r>
            <a:r>
              <a:rPr lang="ru-RU" sz="2800" b="1" u="sng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, </a:t>
            </a:r>
            <a:r>
              <a:rPr lang="ru-RU" sz="2800" b="1" kern="1200" dirty="0" smtClean="0">
                <a:solidFill>
                  <a:srgbClr val="C00000"/>
                </a:solidFill>
                <a:latin typeface="Bookman Old Style" pitchFamily="18" charset="0"/>
              </a:rPr>
              <a:t>в </a:t>
            </a:r>
            <a:r>
              <a:rPr lang="ru-RU" sz="2800" b="1" kern="1200" dirty="0">
                <a:solidFill>
                  <a:srgbClr val="C00000"/>
                </a:solidFill>
                <a:latin typeface="Bookman Old Style" pitchFamily="18" charset="0"/>
              </a:rPr>
              <a:t>смысле </a:t>
            </a:r>
            <a:r>
              <a:rPr lang="ru-RU" sz="2800" b="1" u="sng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естественном, </a:t>
            </a:r>
            <a:r>
              <a:rPr lang="ru-RU" sz="2800" b="1" kern="1200" dirty="0" smtClean="0">
                <a:solidFill>
                  <a:srgbClr val="000099"/>
                </a:solidFill>
                <a:latin typeface="Bookman Old Style" pitchFamily="18" charset="0"/>
              </a:rPr>
              <a:t>ряде </a:t>
            </a:r>
            <a:r>
              <a:rPr lang="ru-RU" sz="2800" b="1" kern="1200" dirty="0">
                <a:solidFill>
                  <a:srgbClr val="000099"/>
                </a:solidFill>
                <a:latin typeface="Bookman Old Style" pitchFamily="18" charset="0"/>
              </a:rPr>
              <a:t>чисел говорится во «Введении в арифметику»  греческого математика </a:t>
            </a:r>
            <a:r>
              <a:rPr lang="ru-RU" sz="2800" b="1" kern="1200" dirty="0" smtClean="0">
                <a:solidFill>
                  <a:srgbClr val="000099"/>
                </a:solidFill>
                <a:latin typeface="Bookman Old Style" pitchFamily="18" charset="0"/>
              </a:rPr>
              <a:t>(</a:t>
            </a:r>
            <a:r>
              <a:rPr lang="ru-RU" sz="2800" b="1" kern="1200" dirty="0" err="1" smtClean="0">
                <a:solidFill>
                  <a:srgbClr val="000099"/>
                </a:solidFill>
                <a:latin typeface="Bookman Old Style" pitchFamily="18" charset="0"/>
              </a:rPr>
              <a:t>неопифагорийца</a:t>
            </a:r>
            <a:r>
              <a:rPr lang="ru-RU" sz="2800" b="1" kern="1200" dirty="0">
                <a:solidFill>
                  <a:srgbClr val="000099"/>
                </a:solidFill>
                <a:latin typeface="Bookman Old Style" pitchFamily="18" charset="0"/>
              </a:rPr>
              <a:t>) </a:t>
            </a:r>
            <a:r>
              <a:rPr lang="ru-RU" sz="2800" b="1" kern="1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Никомаха</a:t>
            </a:r>
            <a:r>
              <a:rPr lang="ru-RU" sz="28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из </a:t>
            </a:r>
            <a:r>
              <a:rPr lang="ru-RU" sz="2800" b="1" kern="1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Геразы</a:t>
            </a:r>
            <a:r>
              <a:rPr lang="ru-RU" sz="2800" b="1" kern="1200" dirty="0">
                <a:solidFill>
                  <a:srgbClr val="C00000"/>
                </a:solidFill>
                <a:latin typeface="Bookman Old Style" pitchFamily="18" charset="0"/>
              </a:rPr>
              <a:t>.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812526" y="2924944"/>
            <a:ext cx="57912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kern="1200" dirty="0">
                <a:solidFill>
                  <a:srgbClr val="000099"/>
                </a:solidFill>
                <a:latin typeface="Bookman Old Style" pitchFamily="18" charset="0"/>
              </a:rPr>
              <a:t>В современном смысле 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kern="1200" dirty="0">
                <a:solidFill>
                  <a:srgbClr val="000099"/>
                </a:solidFill>
                <a:latin typeface="Bookman Old Style" pitchFamily="18" charset="0"/>
              </a:rPr>
              <a:t>понятие и термин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kern="1200" dirty="0">
                <a:solidFill>
                  <a:srgbClr val="000099"/>
                </a:solidFill>
                <a:latin typeface="Bookman Old Style" pitchFamily="18" charset="0"/>
              </a:rPr>
              <a:t>«Натуральное число»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kern="1200" dirty="0">
                <a:solidFill>
                  <a:srgbClr val="000099"/>
                </a:solidFill>
                <a:latin typeface="Bookman Old Style" pitchFamily="18" charset="0"/>
              </a:rPr>
              <a:t> встречается у французского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kern="1200" dirty="0">
                <a:solidFill>
                  <a:srgbClr val="000099"/>
                </a:solidFill>
                <a:latin typeface="Bookman Old Style" pitchFamily="18" charset="0"/>
              </a:rPr>
              <a:t> философа и математика </a:t>
            </a:r>
            <a:r>
              <a:rPr lang="ru-RU" sz="26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Ж.Даламбера</a:t>
            </a:r>
            <a:r>
              <a:rPr lang="ru-RU" sz="2600" b="1" kern="1200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</a:t>
            </a:r>
            <a:r>
              <a:rPr lang="ru-RU" sz="2600" b="1" kern="1200" dirty="0">
                <a:solidFill>
                  <a:srgbClr val="000099"/>
                </a:solidFill>
                <a:latin typeface="Bookman Old Style" pitchFamily="18" charset="0"/>
              </a:rPr>
              <a:t>(1717-1783)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23527" y="448886"/>
            <a:ext cx="410445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Натуральные числа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pic>
        <p:nvPicPr>
          <p:cNvPr id="7175" name="Picture 7" descr="4ce121028d9fb39921a7a14ec1e3391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895" y="2924944"/>
            <a:ext cx="2347913" cy="2895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23527" y="1124744"/>
            <a:ext cx="631134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 dirty="0">
                <a:solidFill>
                  <a:srgbClr val="7030A0"/>
                </a:solidFill>
                <a:latin typeface="Bookman Old Style" pitchFamily="18" charset="0"/>
              </a:rPr>
              <a:t>1, 2, 3, 4, 5, 6... 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7092280" y="2131268"/>
            <a:ext cx="1878013" cy="649288"/>
            <a:chOff x="4080" y="1295"/>
            <a:chExt cx="1183" cy="409"/>
          </a:xfrm>
        </p:grpSpPr>
        <p:sp>
          <p:nvSpPr>
            <p:cNvPr id="3088" name="AutoShape 23"/>
            <p:cNvSpPr>
              <a:spLocks noChangeArrowheads="1"/>
            </p:cNvSpPr>
            <p:nvPr/>
          </p:nvSpPr>
          <p:spPr bwMode="auto">
            <a:xfrm>
              <a:off x="4080" y="1296"/>
              <a:ext cx="1173" cy="378"/>
            </a:xfrm>
            <a:prstGeom prst="flowChartAlternateProcess">
              <a:avLst/>
            </a:prstGeom>
            <a:ln w="38100">
              <a:solidFill>
                <a:srgbClr val="6600CC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3074" name="Object 18"/>
            <p:cNvGraphicFramePr>
              <a:graphicFrameLocks noChangeAspect="1"/>
            </p:cNvGraphicFramePr>
            <p:nvPr/>
          </p:nvGraphicFramePr>
          <p:xfrm>
            <a:off x="4125" y="1295"/>
            <a:ext cx="1138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396" name="Формула" r:id="rId3" imgW="495000" imgH="177480" progId="Equation.3">
                    <p:embed/>
                  </p:oleObj>
                </mc:Choice>
                <mc:Fallback>
                  <p:oleObj name="Формула" r:id="rId3" imgW="495000" imgH="17748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5" y="1295"/>
                          <a:ext cx="1138" cy="4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gradFill rotWithShape="1">
                                <a:gsLst>
                                  <a:gs pos="0">
                                    <a:schemeClr val="bg1"/>
                                  </a:gs>
                                  <a:gs pos="100000">
                                    <a:srgbClr val="BDF9E9"/>
                                  </a:gs>
                                </a:gsLst>
                                <a:lin ang="5400000" scaled="1"/>
                              </a:gra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2123728" y="3212976"/>
            <a:ext cx="669663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Сумма</a:t>
            </a:r>
            <a:r>
              <a:rPr lang="ru-RU" sz="2800" b="1" i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800" b="1" i="1" kern="1200" dirty="0" smtClean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800" b="1" i="1" kern="1200" dirty="0" smtClean="0">
                <a:solidFill>
                  <a:srgbClr val="000099"/>
                </a:solidFill>
                <a:latin typeface="Bookman Old Style" pitchFamily="18" charset="0"/>
              </a:rPr>
              <a:t>и</a:t>
            </a:r>
            <a:r>
              <a:rPr lang="ru-RU" sz="2800" b="1" i="1" kern="1200" dirty="0" smtClean="0">
                <a:solidFill>
                  <a:srgbClr val="000000"/>
                </a:solidFill>
                <a:latin typeface="Bookman Old Style" pitchFamily="18" charset="0"/>
              </a:rPr>
              <a:t>  </a:t>
            </a:r>
            <a:r>
              <a:rPr lang="ru-RU" sz="2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произведение</a:t>
            </a:r>
            <a:r>
              <a:rPr lang="ru-RU" sz="2800" b="1" i="1" kern="12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800" b="1" i="1" kern="1200" dirty="0" smtClean="0">
                <a:solidFill>
                  <a:srgbClr val="000099"/>
                </a:solidFill>
                <a:latin typeface="Bookman Old Style" pitchFamily="18" charset="0"/>
              </a:rPr>
              <a:t>натуральных чисел  </a:t>
            </a:r>
            <a:r>
              <a:rPr lang="ru-RU" sz="2800" b="1" i="1" kern="1200" dirty="0">
                <a:solidFill>
                  <a:srgbClr val="000099"/>
                </a:solidFill>
                <a:latin typeface="Bookman Old Style" pitchFamily="18" charset="0"/>
              </a:rPr>
              <a:t>есть число  </a:t>
            </a:r>
            <a:r>
              <a:rPr lang="ru-RU" sz="2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натуральное</a:t>
            </a:r>
            <a:r>
              <a:rPr lang="ru-RU" sz="2800" b="1" i="1" kern="1200" dirty="0">
                <a:solidFill>
                  <a:srgbClr val="C00000"/>
                </a:solidFill>
                <a:latin typeface="Bookman Old Style" pitchFamily="18" charset="0"/>
              </a:rPr>
              <a:t>.</a:t>
            </a:r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556048" y="2124075"/>
            <a:ext cx="3384550" cy="657225"/>
            <a:chOff x="960" y="1482"/>
            <a:chExt cx="2132" cy="414"/>
          </a:xfrm>
        </p:grpSpPr>
        <p:sp>
          <p:nvSpPr>
            <p:cNvPr id="3084" name="AutoShape 22"/>
            <p:cNvSpPr>
              <a:spLocks noChangeArrowheads="1"/>
            </p:cNvSpPr>
            <p:nvPr/>
          </p:nvSpPr>
          <p:spPr bwMode="auto">
            <a:xfrm>
              <a:off x="960" y="1488"/>
              <a:ext cx="2132" cy="408"/>
            </a:xfrm>
            <a:prstGeom prst="flowChartAlternateProcess">
              <a:avLst/>
            </a:prstGeom>
            <a:solidFill>
              <a:srgbClr val="FFFF66"/>
            </a:solidFill>
            <a:ln w="38100">
              <a:solidFill>
                <a:srgbClr val="6600CC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4000" b="1" kern="12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6161" name="Text Box 17"/>
            <p:cNvSpPr txBox="1">
              <a:spLocks noChangeArrowheads="1"/>
            </p:cNvSpPr>
            <p:nvPr/>
          </p:nvSpPr>
          <p:spPr bwMode="auto">
            <a:xfrm>
              <a:off x="960" y="1482"/>
              <a:ext cx="2080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 i="1" kern="12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n</a:t>
              </a:r>
              <a:r>
                <a:rPr lang="ru-RU" sz="3200" b="1" i="1" kern="1200" dirty="0">
                  <a:solidFill>
                    <a:srgbClr val="CC0000"/>
                  </a:solidFill>
                  <a:latin typeface="Bookman Old Style" pitchFamily="18" charset="0"/>
                </a:rPr>
                <a:t> </a:t>
              </a:r>
              <a:r>
                <a:rPr lang="ru-RU" sz="3200" b="1" i="1" kern="1200" dirty="0">
                  <a:solidFill>
                    <a:srgbClr val="000000"/>
                  </a:solidFill>
                  <a:latin typeface="Bookman Old Style" pitchFamily="18" charset="0"/>
                </a:rPr>
                <a:t>- </a:t>
              </a:r>
              <a:r>
                <a:rPr lang="ru-RU" sz="2600" b="1" i="1" kern="1200" dirty="0">
                  <a:solidFill>
                    <a:srgbClr val="000099"/>
                  </a:solidFill>
                  <a:latin typeface="Bookman Old Style" pitchFamily="18" charset="0"/>
                </a:rPr>
                <a:t>натуральное</a:t>
              </a:r>
            </a:p>
          </p:txBody>
        </p:sp>
      </p:grpSp>
      <p:sp>
        <p:nvSpPr>
          <p:cNvPr id="6169" name="AutoShape 25"/>
          <p:cNvSpPr>
            <a:spLocks noChangeArrowheads="1"/>
          </p:cNvSpPr>
          <p:nvPr/>
        </p:nvSpPr>
        <p:spPr bwMode="auto">
          <a:xfrm>
            <a:off x="6084168" y="2276872"/>
            <a:ext cx="990600" cy="304800"/>
          </a:xfrm>
          <a:prstGeom prst="leftRightArrow">
            <a:avLst>
              <a:gd name="adj1" fmla="val 50000"/>
              <a:gd name="adj2" fmla="val 65000"/>
            </a:avLst>
          </a:prstGeom>
          <a:ln w="28575">
            <a:solidFill>
              <a:srgbClr val="6600CC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4000" b="1" kern="12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23527" y="448886"/>
            <a:ext cx="410445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Натуральные числа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/>
      <p:bldP spid="6164" grpId="0"/>
      <p:bldP spid="616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467544" y="1196752"/>
            <a:ext cx="806489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Дроби</a:t>
            </a:r>
            <a:r>
              <a:rPr lang="ru-RU" sz="28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800" b="1" kern="1200" dirty="0">
                <a:solidFill>
                  <a:srgbClr val="000099"/>
                </a:solidFill>
                <a:latin typeface="Bookman Old Style" pitchFamily="18" charset="0"/>
              </a:rPr>
              <a:t>естественно возникли при решении </a:t>
            </a:r>
            <a:r>
              <a:rPr lang="ru-RU" sz="2800" b="1" kern="1200" dirty="0" smtClean="0">
                <a:solidFill>
                  <a:srgbClr val="000099"/>
                </a:solidFill>
                <a:latin typeface="Bookman Old Style" pitchFamily="18" charset="0"/>
              </a:rPr>
              <a:t>задач </a:t>
            </a:r>
            <a:r>
              <a:rPr lang="ru-RU" sz="2800" b="1" kern="1200" dirty="0">
                <a:solidFill>
                  <a:srgbClr val="000099"/>
                </a:solidFill>
                <a:latin typeface="Bookman Old Style" pitchFamily="18" charset="0"/>
              </a:rPr>
              <a:t>о разделе имущества, измерении </a:t>
            </a:r>
            <a:r>
              <a:rPr lang="ru-RU" sz="2800" b="1" kern="1200" dirty="0" smtClean="0">
                <a:solidFill>
                  <a:srgbClr val="000099"/>
                </a:solidFill>
                <a:latin typeface="Bookman Old Style" pitchFamily="18" charset="0"/>
              </a:rPr>
              <a:t> земельных </a:t>
            </a:r>
            <a:r>
              <a:rPr lang="ru-RU" sz="2800" b="1" kern="1200" dirty="0">
                <a:solidFill>
                  <a:srgbClr val="000099"/>
                </a:solidFill>
                <a:latin typeface="Bookman Old Style" pitchFamily="18" charset="0"/>
              </a:rPr>
              <a:t>участков, исчислении времени. </a:t>
            </a:r>
          </a:p>
        </p:txBody>
      </p:sp>
      <p:pic>
        <p:nvPicPr>
          <p:cNvPr id="16403" name="Picture 19" descr="01_clip_image04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3717032"/>
            <a:ext cx="5562600" cy="257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7" y="448886"/>
            <a:ext cx="410445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Дробные числа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2555777" y="3645024"/>
            <a:ext cx="597666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Сумма,</a:t>
            </a:r>
            <a:r>
              <a:rPr lang="ru-RU" sz="2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произведение</a:t>
            </a:r>
            <a:r>
              <a:rPr lang="ru-RU" sz="2800" b="1" i="1" kern="12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800" b="1" i="1" kern="1200" dirty="0">
                <a:solidFill>
                  <a:srgbClr val="000099"/>
                </a:solidFill>
                <a:latin typeface="Bookman Old Style" pitchFamily="18" charset="0"/>
              </a:rPr>
              <a:t>и</a:t>
            </a:r>
            <a:r>
              <a:rPr lang="ru-RU" sz="2800" b="1" i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частное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kern="1200" dirty="0">
                <a:solidFill>
                  <a:srgbClr val="000099"/>
                </a:solidFill>
                <a:latin typeface="Bookman Old Style" pitchFamily="18" charset="0"/>
              </a:rPr>
              <a:t>дробных чисел  есть число  </a:t>
            </a:r>
            <a:r>
              <a:rPr lang="ru-RU" sz="2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дробное.</a:t>
            </a:r>
          </a:p>
        </p:txBody>
      </p:sp>
      <p:graphicFrame>
        <p:nvGraphicFramePr>
          <p:cNvPr id="4108" name="Object 24"/>
          <p:cNvGraphicFramePr>
            <a:graphicFrameLocks noChangeAspect="1"/>
          </p:cNvGraphicFramePr>
          <p:nvPr/>
        </p:nvGraphicFramePr>
        <p:xfrm>
          <a:off x="2843808" y="1124744"/>
          <a:ext cx="5709293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0" name="Формула" r:id="rId3" imgW="2247840" imgH="812520" progId="Equation.3">
                  <p:embed/>
                </p:oleObj>
              </mc:Choice>
              <mc:Fallback>
                <p:oleObj name="Формула" r:id="rId3" imgW="2247840" imgH="81252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1124744"/>
                        <a:ext cx="5709293" cy="19442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23527" y="448886"/>
            <a:ext cx="410445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Дробные числа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42026" y="846440"/>
            <a:ext cx="82051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kern="1200" dirty="0">
                <a:solidFill>
                  <a:srgbClr val="000000"/>
                </a:solidFill>
                <a:latin typeface="Bookman Old Style" pitchFamily="18" charset="0"/>
              </a:rPr>
              <a:t> 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1) 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доли</a:t>
            </a:r>
            <a:r>
              <a:rPr lang="ru-RU" sz="24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или</a:t>
            </a:r>
            <a:r>
              <a:rPr lang="ru-RU" sz="24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единичные</a:t>
            </a:r>
            <a:r>
              <a:rPr lang="ru-RU" sz="24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дроби</a:t>
            </a:r>
            <a:r>
              <a:rPr lang="ru-RU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,</a:t>
            </a:r>
            <a:r>
              <a:rPr lang="en-US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у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которых числитель единица, </a:t>
            </a:r>
            <a:r>
              <a:rPr lang="ru-RU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знаменателем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же может </a:t>
            </a:r>
            <a:r>
              <a:rPr lang="ru-RU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быть</a:t>
            </a:r>
            <a:r>
              <a:rPr lang="en-US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любое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целое число;</a:t>
            </a:r>
          </a:p>
        </p:txBody>
      </p:sp>
      <p:sp>
        <p:nvSpPr>
          <p:cNvPr id="5136" name="Text Box 11"/>
          <p:cNvSpPr txBox="1">
            <a:spLocks noChangeArrowheads="1"/>
          </p:cNvSpPr>
          <p:nvPr/>
        </p:nvSpPr>
        <p:spPr bwMode="auto">
          <a:xfrm>
            <a:off x="4882097" y="3186113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3600" b="1" i="1" kern="12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627784" y="5445224"/>
            <a:ext cx="60486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3</a:t>
            </a:r>
            <a:r>
              <a:rPr lang="ru-RU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) дроби 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общего</a:t>
            </a:r>
            <a:r>
              <a:rPr lang="ru-RU" sz="24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вида, у которых числители и знаменатели могут быть </a:t>
            </a:r>
            <a:r>
              <a:rPr lang="ru-RU" sz="24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любыми</a:t>
            </a:r>
            <a:r>
              <a:rPr lang="ru-RU" sz="2400" b="1" kern="1200" dirty="0" smtClean="0">
                <a:solidFill>
                  <a:srgbClr val="CC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числами.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547664" y="2708920"/>
            <a:ext cx="7200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2) дроби 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систематические</a:t>
            </a:r>
            <a:r>
              <a:rPr lang="ru-RU" sz="2400" b="1" kern="1200" dirty="0">
                <a:solidFill>
                  <a:srgbClr val="C00000"/>
                </a:solidFill>
                <a:latin typeface="Bookman Old Style" pitchFamily="18" charset="0"/>
              </a:rPr>
              <a:t>,</a:t>
            </a:r>
            <a:r>
              <a:rPr lang="ru-RU" sz="24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у </a:t>
            </a:r>
            <a:r>
              <a:rPr lang="ru-RU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которых</a:t>
            </a:r>
            <a:r>
              <a:rPr lang="ru-RU" sz="2400" b="1" kern="1200" dirty="0" smtClean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числителями</a:t>
            </a:r>
            <a:r>
              <a:rPr lang="ru-RU" sz="2400" b="1" kern="1200" dirty="0">
                <a:solidFill>
                  <a:srgbClr val="FF0582"/>
                </a:solidFill>
                <a:latin typeface="Bookman Old Style" pitchFamily="18" charset="0"/>
              </a:rPr>
              <a:t>  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могут быть 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любые</a:t>
            </a:r>
            <a:r>
              <a:rPr lang="ru-RU" sz="24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числа, </a:t>
            </a:r>
            <a:r>
              <a:rPr lang="ru-RU" sz="24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знаменателями</a:t>
            </a:r>
            <a:r>
              <a:rPr lang="ru-RU" sz="2400" b="1" kern="1200" dirty="0" smtClean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же – только числа </a:t>
            </a:r>
            <a:r>
              <a:rPr lang="ru-RU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некоторого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частного вида, например, </a:t>
            </a:r>
            <a:r>
              <a:rPr lang="ru-RU" sz="24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степени 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десяти</a:t>
            </a:r>
            <a:r>
              <a:rPr lang="ru-RU" sz="2400" b="1" kern="12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или</a:t>
            </a:r>
            <a:r>
              <a:rPr lang="ru-RU" sz="2400" b="1" kern="1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 smtClean="0">
                <a:solidFill>
                  <a:srgbClr val="000000"/>
                </a:solidFill>
                <a:latin typeface="Bookman Old Style" pitchFamily="18" charset="0"/>
              </a:rPr>
              <a:t>                                 </a:t>
            </a:r>
            <a:r>
              <a:rPr lang="ru-RU" sz="24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шестидесяти</a:t>
            </a:r>
            <a:r>
              <a:rPr lang="ru-RU" sz="2400" b="1" kern="1200" dirty="0">
                <a:solidFill>
                  <a:srgbClr val="C00000"/>
                </a:solidFill>
                <a:latin typeface="Bookman Old Style" pitchFamily="18" charset="0"/>
              </a:rPr>
              <a:t>;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23527" y="448886"/>
            <a:ext cx="410445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Дробные числа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6145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191341"/>
              </p:ext>
            </p:extLst>
          </p:nvPr>
        </p:nvGraphicFramePr>
        <p:xfrm>
          <a:off x="5091547" y="1767936"/>
          <a:ext cx="3361952" cy="803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4" name="Формула" r:id="rId3" imgW="1549080" imgH="393480" progId="Equation.3">
                  <p:embed/>
                </p:oleObj>
              </mc:Choice>
              <mc:Fallback>
                <p:oleObj name="Формула" r:id="rId3" imgW="154908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1547" y="1767936"/>
                        <a:ext cx="3361952" cy="8038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51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836192"/>
              </p:ext>
            </p:extLst>
          </p:nvPr>
        </p:nvGraphicFramePr>
        <p:xfrm>
          <a:off x="5148064" y="4365104"/>
          <a:ext cx="2982961" cy="845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5" name="Формула" r:id="rId5" imgW="1307880" imgH="393480" progId="Equation.3">
                  <p:embed/>
                </p:oleObj>
              </mc:Choice>
              <mc:Fallback>
                <p:oleObj name="Формула" r:id="rId5" imgW="130788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4365104"/>
                        <a:ext cx="2982961" cy="8451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45" grpId="0"/>
      <p:bldP spid="184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81000" y="1412776"/>
            <a:ext cx="81987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Десятичные дроби</a:t>
            </a:r>
            <a:r>
              <a:rPr lang="ru-RU" sz="2400" b="1" kern="12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400" b="1" kern="1200" dirty="0" smtClean="0">
                <a:solidFill>
                  <a:srgbClr val="000000"/>
                </a:solidFill>
                <a:latin typeface="Bookman Old Style" pitchFamily="18" charset="0"/>
              </a:rPr>
              <a:t>в </a:t>
            </a:r>
            <a:r>
              <a:rPr lang="en-US" sz="2400" b="1" kern="1200" dirty="0">
                <a:solidFill>
                  <a:srgbClr val="000099"/>
                </a:solidFill>
                <a:latin typeface="Bookman Old Style" pitchFamily="18" charset="0"/>
              </a:rPr>
              <a:t>XV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веке ввел </a:t>
            </a:r>
            <a:r>
              <a:rPr lang="ru-RU" sz="2400" b="1" kern="1200" dirty="0">
                <a:solidFill>
                  <a:srgbClr val="000099"/>
                </a:solidFill>
                <a:latin typeface="Bookman Old Style" pitchFamily="18" charset="0"/>
              </a:rPr>
              <a:t>самаркандский ученый </a:t>
            </a:r>
            <a:r>
              <a:rPr lang="ru-RU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ал - Каши.</a:t>
            </a:r>
            <a:endParaRPr lang="en-US" sz="24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26629" name="Picture 9" descr="i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 r="-15802" b="-9525"/>
          <a:stretch>
            <a:fillRect/>
          </a:stretch>
        </p:blipFill>
        <p:spPr bwMode="auto">
          <a:xfrm>
            <a:off x="6588224" y="836712"/>
            <a:ext cx="152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2375755" y="2727749"/>
            <a:ext cx="6215106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ja-JP" sz="2400" b="1" kern="1200" dirty="0">
                <a:solidFill>
                  <a:srgbClr val="000099"/>
                </a:solidFill>
                <a:latin typeface="Bookman Old Style" pitchFamily="18" charset="0"/>
              </a:rPr>
              <a:t>Ничего, не зная об открытии ал – </a:t>
            </a:r>
            <a:r>
              <a:rPr lang="ru-RU" altLang="ja-JP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Коши, десятичные </a:t>
            </a:r>
            <a:r>
              <a:rPr lang="ru-RU" altLang="ja-JP" sz="2400" b="1" kern="1200" dirty="0">
                <a:solidFill>
                  <a:srgbClr val="000099"/>
                </a:solidFill>
                <a:latin typeface="Bookman Old Style" pitchFamily="18" charset="0"/>
              </a:rPr>
              <a:t>дроби открыл второй раз</a:t>
            </a:r>
            <a:r>
              <a:rPr lang="ru-RU" altLang="ja-JP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,  </a:t>
            </a:r>
            <a:r>
              <a:rPr lang="ru-RU" altLang="ja-JP" sz="2400" b="1" kern="1200" dirty="0">
                <a:solidFill>
                  <a:srgbClr val="000099"/>
                </a:solidFill>
                <a:latin typeface="Bookman Old Style" pitchFamily="18" charset="0"/>
              </a:rPr>
              <a:t>приблизительно через 150 лет, после него, </a:t>
            </a:r>
            <a:r>
              <a:rPr lang="ru-RU" altLang="ja-JP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фламандский </a:t>
            </a:r>
            <a:r>
              <a:rPr lang="ru-RU" altLang="ja-JP" sz="2400" b="1" kern="1200" dirty="0">
                <a:solidFill>
                  <a:srgbClr val="000099"/>
                </a:solidFill>
                <a:latin typeface="Bookman Old Style" pitchFamily="18" charset="0"/>
              </a:rPr>
              <a:t>ученый математик и </a:t>
            </a:r>
            <a:r>
              <a:rPr lang="ru-RU" altLang="ja-JP" sz="2400" b="1" kern="1200" dirty="0" smtClean="0">
                <a:solidFill>
                  <a:srgbClr val="000099"/>
                </a:solidFill>
                <a:latin typeface="Bookman Old Style" pitchFamily="18" charset="0"/>
              </a:rPr>
              <a:t>инженер </a:t>
            </a:r>
            <a:r>
              <a:rPr lang="ru-RU" altLang="ja-JP" sz="2400" b="1" kern="1200" dirty="0" smtClean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altLang="ja-JP" sz="2400" b="1" kern="1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Симон</a:t>
            </a:r>
            <a:r>
              <a:rPr lang="ru-RU" altLang="ja-JP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 </a:t>
            </a:r>
            <a:r>
              <a:rPr lang="ru-RU" altLang="ja-JP" sz="2400" b="1" kern="1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Стевин</a:t>
            </a:r>
            <a:r>
              <a:rPr lang="ru-RU" altLang="ja-JP" sz="2400" b="1" kern="12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altLang="ja-JP" sz="2400" b="1" kern="1200" dirty="0">
                <a:solidFill>
                  <a:srgbClr val="000099"/>
                </a:solidFill>
                <a:latin typeface="Bookman Old Style" pitchFamily="18" charset="0"/>
              </a:rPr>
              <a:t>в труде «</a:t>
            </a:r>
            <a:r>
              <a:rPr lang="ru-RU" altLang="ja-JP" sz="2400" b="1" kern="1200" dirty="0" err="1">
                <a:solidFill>
                  <a:srgbClr val="000099"/>
                </a:solidFill>
                <a:latin typeface="Bookman Old Style" pitchFamily="18" charset="0"/>
              </a:rPr>
              <a:t>Децималь</a:t>
            </a:r>
            <a:r>
              <a:rPr lang="ru-RU" altLang="ja-JP" sz="2400" b="1" kern="1200" dirty="0">
                <a:solidFill>
                  <a:srgbClr val="000099"/>
                </a:solidFill>
                <a:latin typeface="Bookman Old Style" pitchFamily="18" charset="0"/>
              </a:rPr>
              <a:t>» (1585 г).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23527" y="448886"/>
            <a:ext cx="410445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Дробные числа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pic>
        <p:nvPicPr>
          <p:cNvPr id="27656" name="Picture 8" descr="pic"/>
          <p:cNvPicPr>
            <a:picLocks noChangeAspect="1" noChangeArrowheads="1"/>
          </p:cNvPicPr>
          <p:nvPr/>
        </p:nvPicPr>
        <p:blipFill>
          <a:blip r:embed="rId3" cstate="print"/>
          <a:srcRect t="2707" r="2629" b="2538"/>
          <a:stretch>
            <a:fillRect/>
          </a:stretch>
        </p:blipFill>
        <p:spPr bwMode="auto">
          <a:xfrm>
            <a:off x="289897" y="2708920"/>
            <a:ext cx="1881188" cy="243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878</Words>
  <Application>Microsoft Office PowerPoint</Application>
  <PresentationFormat>Экран (4:3)</PresentationFormat>
  <Paragraphs>186</Paragraphs>
  <Slides>24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Оформление по умолчанию</vt:lpstr>
      <vt:lpstr>Формула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8 класс</dc:subject>
  <dc:creator>Малая Елена Васильевна</dc:creator>
  <cp:lastModifiedBy>Юлия</cp:lastModifiedBy>
  <cp:revision>38</cp:revision>
  <dcterms:created xsi:type="dcterms:W3CDTF">2012-08-12T16:04:58Z</dcterms:created>
  <dcterms:modified xsi:type="dcterms:W3CDTF">2018-11-05T10:24:54Z</dcterms:modified>
</cp:coreProperties>
</file>