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0" r:id="rId1"/>
    <p:sldMasterId id="2147484016" r:id="rId2"/>
  </p:sldMasterIdLst>
  <p:notesMasterIdLst>
    <p:notesMasterId r:id="rId21"/>
  </p:notesMasterIdLst>
  <p:sldIdLst>
    <p:sldId id="348" r:id="rId3"/>
    <p:sldId id="396" r:id="rId4"/>
    <p:sldId id="397" r:id="rId5"/>
    <p:sldId id="398" r:id="rId6"/>
    <p:sldId id="399" r:id="rId7"/>
    <p:sldId id="400" r:id="rId8"/>
    <p:sldId id="401" r:id="rId9"/>
    <p:sldId id="402" r:id="rId10"/>
    <p:sldId id="403" r:id="rId11"/>
    <p:sldId id="349" r:id="rId12"/>
    <p:sldId id="404" r:id="rId13"/>
    <p:sldId id="405" r:id="rId14"/>
    <p:sldId id="406" r:id="rId15"/>
    <p:sldId id="407" r:id="rId16"/>
    <p:sldId id="408" r:id="rId17"/>
    <p:sldId id="410" r:id="rId18"/>
    <p:sldId id="411" r:id="rId19"/>
    <p:sldId id="412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FCC00"/>
    <a:srgbClr val="FF3300"/>
    <a:srgbClr val="FDD97F"/>
    <a:srgbClr val="9476B8"/>
    <a:srgbClr val="000099"/>
    <a:srgbClr val="FFFF66"/>
    <a:srgbClr val="FFFF99"/>
    <a:srgbClr val="0033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36" autoAdjust="0"/>
    <p:restoredTop sz="94624" autoAdjust="0"/>
  </p:normalViewPr>
  <p:slideViewPr>
    <p:cSldViewPr>
      <p:cViewPr>
        <p:scale>
          <a:sx n="77" d="100"/>
          <a:sy n="77" d="100"/>
        </p:scale>
        <p:origin x="-113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0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68EA1395-84D7-415A-BAD7-A04B21BCCCA4}" type="datetimeFigureOut">
              <a:rPr lang="ru-RU"/>
              <a:pPr>
                <a:defRPr/>
              </a:pPr>
              <a:t>14.10.2018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206AD4FC-A349-4526-985C-3C9CF88ADA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86711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2853A69-4844-4D96-8253-E31D7F5A148E}" type="slidenum">
              <a:rPr lang="ru-RU"/>
              <a:pPr/>
              <a:t>18</a:t>
            </a:fld>
            <a:endParaRPr lang="ru-RU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FA09B-A6F1-4297-889E-CEB6E548EA27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14.10.2018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31187-6004-4DD9-9B48-695560A72590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D65BC-2AEC-43CC-8A48-DDAD47BDBDC7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14.10.2018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57F17-F84C-44D5-88AA-C4E1BAC89790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AFC28-C30C-48E6-AF10-3F16258F0734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14.10.2018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BF30E-E0F0-4522-B8C0-5D1B5421AEE3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39C8A-0CE3-4E77-99F1-716A8A347F18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14.10.2018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2B64F-EC23-4AA7-997B-335F0979C0D5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59DAF-7BA0-40E8-99FC-2525053E3AC0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14.10.2018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29C02-8B0C-45CD-9188-7F7CCB7308DF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11ADE-A7C7-4803-9936-E9B7EEA4EBCF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14.10.2018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90097-C680-4604-81AF-D8B8F90D75E7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BD614-31E1-425A-BBDE-B25F78117332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14.10.2018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5AA31-269F-44EE-952B-D97FE49A2DF6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B4FCA-F46A-4AD1-A92A-95EA0E7C8CFA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14.10.2018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C2222-608D-47EF-B703-54A8865CEB0D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07BF-93BD-438E-B4D0-9174763BD564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14.10.2018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D07A4-EEE2-4A9C-8DEA-1132B1424B03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164AD-80AD-40F6-B537-7046A87947E8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14.10.2018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C4145-7363-4E5F-9B9B-084C93D92FBA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BBF9B-7DD2-46ED-ADF3-BAC351709CCF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14.10.2018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BFA8A-79C8-44F7-93DE-E9E48FC131B4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14.10.2018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DBA1A62-4778-4312-9805-5CBD42932F3E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14.10.2018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3BDCDE8-B548-41F3-B9D4-E6E20A1127C7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7" r:id="rId1"/>
    <p:sldLayoutId id="2147484018" r:id="rId2"/>
    <p:sldLayoutId id="2147484019" r:id="rId3"/>
    <p:sldLayoutId id="2147484020" r:id="rId4"/>
    <p:sldLayoutId id="2147484021" r:id="rId5"/>
    <p:sldLayoutId id="2147484022" r:id="rId6"/>
    <p:sldLayoutId id="2147484023" r:id="rId7"/>
    <p:sldLayoutId id="2147484024" r:id="rId8"/>
    <p:sldLayoutId id="2147484025" r:id="rId9"/>
    <p:sldLayoutId id="2147484026" r:id="rId10"/>
    <p:sldLayoutId id="214748402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>
            <a:spLocks noGrp="1"/>
          </p:cNvSpPr>
          <p:nvPr>
            <p:ph type="ctrTitle"/>
          </p:nvPr>
        </p:nvSpPr>
        <p:spPr>
          <a:xfrm>
            <a:off x="2555776" y="3136553"/>
            <a:ext cx="6768752" cy="2380679"/>
          </a:xfrm>
        </p:spPr>
        <p:txBody>
          <a:bodyPr rtlCol="0">
            <a:normAutofit/>
          </a:bodyPr>
          <a:lstStyle/>
          <a:p>
            <a:pPr algn="l">
              <a:defRPr/>
            </a:pPr>
            <a:r>
              <a:rPr lang="ru-RU" b="1" i="1" u="sng" kern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Тема урока:</a:t>
            </a:r>
            <a:r>
              <a:rPr lang="ru-RU" b="1" i="1" kern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/>
            </a:r>
            <a:br>
              <a:rPr lang="ru-RU" b="1" i="1" kern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b="1" i="1" kern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                 </a:t>
            </a:r>
            <a:r>
              <a:rPr lang="ru-RU" sz="5500" b="1" i="1" kern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Ромб</a:t>
            </a:r>
            <a:r>
              <a:rPr lang="ru-RU" b="1" i="1" kern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.</a:t>
            </a:r>
            <a:endParaRPr lang="ru-RU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392488" y="5571237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ru-RU" sz="2800" b="1" i="1" dirty="0">
                <a:solidFill>
                  <a:srgbClr val="000099"/>
                </a:solidFill>
                <a:latin typeface="Bookman Old Style" pitchFamily="18" charset="0"/>
              </a:rPr>
              <a:t>Урок геометрии</a:t>
            </a:r>
            <a:br>
              <a:rPr lang="ru-RU" sz="2800" b="1" i="1" dirty="0">
                <a:solidFill>
                  <a:srgbClr val="000099"/>
                </a:solidFill>
                <a:latin typeface="Bookman Old Style" pitchFamily="18" charset="0"/>
              </a:rPr>
            </a:br>
            <a:r>
              <a:rPr lang="ru-RU" sz="2800" b="1" i="1" dirty="0">
                <a:solidFill>
                  <a:srgbClr val="000099"/>
                </a:solidFill>
                <a:latin typeface="Bookman Old Style" pitchFamily="18" charset="0"/>
              </a:rPr>
              <a:t> в 8 классе.</a:t>
            </a:r>
            <a:endParaRPr lang="ru-RU" sz="16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xfrm>
            <a:off x="1433289" y="6520259"/>
            <a:ext cx="7891239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Учитель математики МБОУ СОШ № 25  г. Крымска     Малая Е.В.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6246242" y="116632"/>
            <a:ext cx="286226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0D28DD81-DA75-4946-89D8-B86FB8E8BF8B}" type="datetime1">
              <a:rPr lang="ru-RU" sz="3200" b="1" i="1">
                <a:solidFill>
                  <a:srgbClr val="002060"/>
                </a:solidFill>
                <a:latin typeface="Bookman Old Style" pitchFamily="18" charset="0"/>
              </a:rPr>
              <a:pPr/>
              <a:t>14.10.2018</a:t>
            </a:fld>
            <a:endParaRPr lang="ru-RU" sz="3200" b="1" i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>
            <a:spLocks noGrp="1"/>
          </p:cNvSpPr>
          <p:nvPr>
            <p:ph type="ctrTitle"/>
          </p:nvPr>
        </p:nvSpPr>
        <p:spPr>
          <a:xfrm>
            <a:off x="2555776" y="3136553"/>
            <a:ext cx="6696744" cy="2380679"/>
          </a:xfrm>
        </p:spPr>
        <p:txBody>
          <a:bodyPr rtlCol="0">
            <a:normAutofit/>
          </a:bodyPr>
          <a:lstStyle/>
          <a:p>
            <a:pPr algn="l">
              <a:defRPr/>
            </a:pPr>
            <a:r>
              <a:rPr lang="ru-RU" b="1" i="1" u="sng" kern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Тема урока:</a:t>
            </a:r>
            <a:r>
              <a:rPr lang="ru-RU" b="1" i="1" kern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/>
            </a:r>
            <a:br>
              <a:rPr lang="ru-RU" b="1" i="1" kern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b="1" i="1" kern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                 </a:t>
            </a:r>
            <a:r>
              <a:rPr lang="ru-RU" sz="5500" b="1" i="1" kern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Ромб</a:t>
            </a:r>
            <a:r>
              <a:rPr lang="ru-RU" b="1" i="1" kern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.</a:t>
            </a:r>
            <a:endParaRPr lang="ru-RU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392488" y="5571237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ru-RU" sz="2800" b="1" i="1" dirty="0">
                <a:solidFill>
                  <a:srgbClr val="000099"/>
                </a:solidFill>
                <a:latin typeface="Bookman Old Style" pitchFamily="18" charset="0"/>
              </a:rPr>
              <a:t>Урок геометрии</a:t>
            </a:r>
            <a:br>
              <a:rPr lang="ru-RU" sz="2800" b="1" i="1" dirty="0">
                <a:solidFill>
                  <a:srgbClr val="000099"/>
                </a:solidFill>
                <a:latin typeface="Bookman Old Style" pitchFamily="18" charset="0"/>
              </a:rPr>
            </a:br>
            <a:r>
              <a:rPr lang="ru-RU" sz="2800" b="1" i="1" dirty="0">
                <a:solidFill>
                  <a:srgbClr val="000099"/>
                </a:solidFill>
                <a:latin typeface="Bookman Old Style" pitchFamily="18" charset="0"/>
              </a:rPr>
              <a:t> в 8 классе.</a:t>
            </a:r>
            <a:endParaRPr lang="ru-RU" sz="16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xfrm>
            <a:off x="1433289" y="6520259"/>
            <a:ext cx="7891239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Учитель математики МБОУ СОШ № 25  г. Крымска     Малая Е.В.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6246242" y="116632"/>
            <a:ext cx="286226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0D28DD81-DA75-4946-89D8-B86FB8E8BF8B}" type="datetime1">
              <a:rPr lang="ru-RU" sz="3200" b="1" i="1">
                <a:solidFill>
                  <a:srgbClr val="002060"/>
                </a:solidFill>
                <a:latin typeface="Bookman Old Style" pitchFamily="18" charset="0"/>
              </a:rPr>
              <a:pPr/>
              <a:t>14.10.2018</a:t>
            </a:fld>
            <a:endParaRPr lang="ru-RU" sz="3200" b="1" i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539552" y="908720"/>
            <a:ext cx="7992888" cy="830997"/>
          </a:xfrm>
          <a:prstGeom prst="rect">
            <a:avLst/>
          </a:prstGeom>
          <a:ln w="38100">
            <a:solidFill>
              <a:srgbClr val="000066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i="1" dirty="0" smtClean="0">
                <a:solidFill>
                  <a:srgbClr val="000066"/>
                </a:solidFill>
                <a:latin typeface="Bookman Old Style" pitchFamily="18" charset="0"/>
              </a:rPr>
              <a:t>Ромбом </a:t>
            </a:r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</a:rPr>
              <a:t>называется параллелограмм, у которого все стороны равны.</a:t>
            </a:r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4372273" y="2531702"/>
            <a:ext cx="3784600" cy="1854200"/>
            <a:chOff x="1248" y="1536"/>
            <a:chExt cx="2384" cy="1168"/>
          </a:xfrm>
        </p:grpSpPr>
        <p:sp>
          <p:nvSpPr>
            <p:cNvPr id="46" name="Freeform 5"/>
            <p:cNvSpPr>
              <a:spLocks/>
            </p:cNvSpPr>
            <p:nvPr/>
          </p:nvSpPr>
          <p:spPr bwMode="auto">
            <a:xfrm>
              <a:off x="1776" y="1536"/>
              <a:ext cx="1856" cy="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1856" y="0"/>
                </a:cxn>
              </a:cxnLst>
              <a:rect l="0" t="0" r="r" b="b"/>
              <a:pathLst>
                <a:path w="1856" h="8">
                  <a:moveTo>
                    <a:pt x="0" y="8"/>
                  </a:moveTo>
                  <a:lnTo>
                    <a:pt x="1856" y="0"/>
                  </a:lnTo>
                </a:path>
              </a:pathLst>
            </a:custGeom>
            <a:noFill/>
            <a:ln w="76200" cmpd="sng">
              <a:solidFill>
                <a:srgbClr val="0000FF"/>
              </a:solidFill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pPr>
                <a:defRPr/>
              </a:pPr>
              <a:endParaRPr lang="ru-RU" b="1" i="1">
                <a:solidFill>
                  <a:srgbClr val="000066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47" name="Freeform 6"/>
            <p:cNvSpPr>
              <a:spLocks/>
            </p:cNvSpPr>
            <p:nvPr/>
          </p:nvSpPr>
          <p:spPr bwMode="auto">
            <a:xfrm>
              <a:off x="3168" y="1544"/>
              <a:ext cx="464" cy="1136"/>
            </a:xfrm>
            <a:custGeom>
              <a:avLst/>
              <a:gdLst/>
              <a:ahLst/>
              <a:cxnLst>
                <a:cxn ang="0">
                  <a:pos x="464" y="0"/>
                </a:cxn>
                <a:cxn ang="0">
                  <a:pos x="0" y="1136"/>
                </a:cxn>
              </a:cxnLst>
              <a:rect l="0" t="0" r="r" b="b"/>
              <a:pathLst>
                <a:path w="464" h="1136">
                  <a:moveTo>
                    <a:pt x="464" y="0"/>
                  </a:moveTo>
                  <a:lnTo>
                    <a:pt x="0" y="1136"/>
                  </a:lnTo>
                </a:path>
              </a:pathLst>
            </a:custGeom>
            <a:noFill/>
            <a:ln w="76200" cmpd="sng">
              <a:solidFill>
                <a:srgbClr val="0000FF"/>
              </a:solidFill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pPr>
                <a:defRPr/>
              </a:pPr>
              <a:endParaRPr lang="ru-RU" b="1" i="1">
                <a:solidFill>
                  <a:srgbClr val="000066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48" name="Freeform 7"/>
            <p:cNvSpPr>
              <a:spLocks/>
            </p:cNvSpPr>
            <p:nvPr/>
          </p:nvSpPr>
          <p:spPr bwMode="auto">
            <a:xfrm>
              <a:off x="1248" y="1544"/>
              <a:ext cx="528" cy="1144"/>
            </a:xfrm>
            <a:custGeom>
              <a:avLst/>
              <a:gdLst/>
              <a:ahLst/>
              <a:cxnLst>
                <a:cxn ang="0">
                  <a:pos x="528" y="0"/>
                </a:cxn>
                <a:cxn ang="0">
                  <a:pos x="0" y="1144"/>
                </a:cxn>
              </a:cxnLst>
              <a:rect l="0" t="0" r="r" b="b"/>
              <a:pathLst>
                <a:path w="528" h="1144">
                  <a:moveTo>
                    <a:pt x="528" y="0"/>
                  </a:moveTo>
                  <a:lnTo>
                    <a:pt x="0" y="1144"/>
                  </a:lnTo>
                </a:path>
              </a:pathLst>
            </a:custGeom>
            <a:noFill/>
            <a:ln w="76200" cmpd="sng">
              <a:solidFill>
                <a:srgbClr val="0000FF"/>
              </a:solidFill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pPr>
                <a:defRPr/>
              </a:pPr>
              <a:endParaRPr lang="ru-RU" b="1" i="1">
                <a:solidFill>
                  <a:srgbClr val="000066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49" name="Freeform 8"/>
            <p:cNvSpPr>
              <a:spLocks/>
            </p:cNvSpPr>
            <p:nvPr/>
          </p:nvSpPr>
          <p:spPr bwMode="auto">
            <a:xfrm>
              <a:off x="1248" y="2696"/>
              <a:ext cx="1920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0" y="8"/>
                </a:cxn>
              </a:cxnLst>
              <a:rect l="0" t="0" r="r" b="b"/>
              <a:pathLst>
                <a:path w="1920" h="8">
                  <a:moveTo>
                    <a:pt x="0" y="0"/>
                  </a:moveTo>
                  <a:lnTo>
                    <a:pt x="1920" y="8"/>
                  </a:lnTo>
                </a:path>
              </a:pathLst>
            </a:custGeom>
            <a:noFill/>
            <a:ln w="76200" cmpd="sng">
              <a:solidFill>
                <a:srgbClr val="0000FF"/>
              </a:solidFill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pPr>
                <a:defRPr/>
              </a:pPr>
              <a:endParaRPr lang="ru-RU" b="1" i="1">
                <a:solidFill>
                  <a:srgbClr val="000066"/>
                </a:solidFill>
                <a:latin typeface="Bookman Old Style" pitchFamily="18" charset="0"/>
                <a:cs typeface="+mn-cs"/>
              </a:endParaRPr>
            </a:p>
          </p:txBody>
        </p:sp>
      </p:grpSp>
      <p:sp>
        <p:nvSpPr>
          <p:cNvPr id="50" name="Text Box 9"/>
          <p:cNvSpPr txBox="1">
            <a:spLocks noChangeArrowheads="1"/>
          </p:cNvSpPr>
          <p:nvPr/>
        </p:nvSpPr>
        <p:spPr bwMode="auto">
          <a:xfrm>
            <a:off x="3838334" y="4284601"/>
            <a:ext cx="457176" cy="523220"/>
          </a:xfrm>
          <a:prstGeom prst="rect">
            <a:avLst/>
          </a:prstGeom>
          <a:noFill/>
          <a:ln w="76200">
            <a:noFill/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  <a:cs typeface="+mn-cs"/>
              </a:rPr>
              <a:t>А</a:t>
            </a:r>
          </a:p>
        </p:txBody>
      </p:sp>
      <p:sp>
        <p:nvSpPr>
          <p:cNvPr id="51" name="Line 10"/>
          <p:cNvSpPr>
            <a:spLocks noChangeShapeType="1"/>
          </p:cNvSpPr>
          <p:nvPr/>
        </p:nvSpPr>
        <p:spPr bwMode="auto">
          <a:xfrm>
            <a:off x="7696498" y="1864952"/>
            <a:ext cx="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52" name="AutoShape 14"/>
          <p:cNvSpPr>
            <a:spLocks noChangeArrowheads="1"/>
          </p:cNvSpPr>
          <p:nvPr/>
        </p:nvSpPr>
        <p:spPr bwMode="auto">
          <a:xfrm rot="3342973">
            <a:off x="4790834" y="969901"/>
            <a:ext cx="2819400" cy="4419600"/>
          </a:xfrm>
          <a:prstGeom prst="diamond">
            <a:avLst/>
          </a:prstGeom>
          <a:noFill/>
          <a:ln w="76200">
            <a:solidFill>
              <a:srgbClr val="0000FF"/>
            </a:solidFill>
            <a:miter lim="800000"/>
            <a:headEnd/>
            <a:tailEnd type="none" w="lg" len="lg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4677073" y="2239602"/>
            <a:ext cx="609600" cy="523875"/>
            <a:chOff x="1440" y="1352"/>
            <a:chExt cx="384" cy="330"/>
          </a:xfrm>
        </p:grpSpPr>
        <p:sp>
          <p:nvSpPr>
            <p:cNvPr id="54" name="Text Box 16"/>
            <p:cNvSpPr txBox="1">
              <a:spLocks noChangeArrowheads="1"/>
            </p:cNvSpPr>
            <p:nvPr/>
          </p:nvSpPr>
          <p:spPr bwMode="auto">
            <a:xfrm>
              <a:off x="1440" y="1352"/>
              <a:ext cx="288" cy="330"/>
            </a:xfrm>
            <a:prstGeom prst="rect">
              <a:avLst/>
            </a:prstGeom>
            <a:noFill/>
            <a:ln w="76200">
              <a:noFill/>
              <a:miter lim="800000"/>
              <a:headEnd type="none" w="sm" len="sm"/>
              <a:tailEnd type="none" w="sm" len="sm"/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800" b="1" i="1">
                  <a:solidFill>
                    <a:srgbClr val="000066"/>
                  </a:solidFill>
                  <a:latin typeface="Bookman Old Style" pitchFamily="18" charset="0"/>
                  <a:cs typeface="+mn-cs"/>
                </a:rPr>
                <a:t>В</a:t>
              </a:r>
            </a:p>
          </p:txBody>
        </p:sp>
        <p:sp>
          <p:nvSpPr>
            <p:cNvPr id="55" name="Oval 17"/>
            <p:cNvSpPr>
              <a:spLocks noChangeArrowheads="1"/>
            </p:cNvSpPr>
            <p:nvPr/>
          </p:nvSpPr>
          <p:spPr bwMode="auto">
            <a:xfrm>
              <a:off x="1728" y="1496"/>
              <a:ext cx="96" cy="96"/>
            </a:xfrm>
            <a:prstGeom prst="ellipse">
              <a:avLst/>
            </a:prstGeom>
            <a:solidFill>
              <a:srgbClr val="0066CC"/>
            </a:solidFill>
            <a:ln w="76200">
              <a:noFill/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none" anchor="ctr"/>
            <a:lstStyle/>
            <a:p>
              <a:pPr>
                <a:defRPr/>
              </a:pPr>
              <a:endParaRPr lang="ru-RU" b="1" i="1">
                <a:solidFill>
                  <a:srgbClr val="000066"/>
                </a:solidFill>
                <a:latin typeface="Bookman Old Style" pitchFamily="18" charset="0"/>
                <a:cs typeface="+mn-cs"/>
              </a:endParaRPr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8106073" y="2239600"/>
            <a:ext cx="603250" cy="523874"/>
            <a:chOff x="3600" y="1352"/>
            <a:chExt cx="380" cy="330"/>
          </a:xfrm>
        </p:grpSpPr>
        <p:sp>
          <p:nvSpPr>
            <p:cNvPr id="57" name="Text Box 19"/>
            <p:cNvSpPr txBox="1">
              <a:spLocks noChangeArrowheads="1"/>
            </p:cNvSpPr>
            <p:nvPr/>
          </p:nvSpPr>
          <p:spPr bwMode="auto">
            <a:xfrm>
              <a:off x="3696" y="1352"/>
              <a:ext cx="284" cy="330"/>
            </a:xfrm>
            <a:prstGeom prst="rect">
              <a:avLst/>
            </a:prstGeom>
            <a:noFill/>
            <a:ln w="76200">
              <a:noFill/>
              <a:miter lim="800000"/>
              <a:headEnd type="none" w="sm" len="sm"/>
              <a:tailEnd type="none" w="sm" len="sm"/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800" b="1" i="1">
                  <a:solidFill>
                    <a:srgbClr val="000066"/>
                  </a:solidFill>
                  <a:latin typeface="Bookman Old Style" pitchFamily="18" charset="0"/>
                  <a:cs typeface="+mn-cs"/>
                </a:rPr>
                <a:t>С</a:t>
              </a:r>
            </a:p>
          </p:txBody>
        </p:sp>
        <p:sp>
          <p:nvSpPr>
            <p:cNvPr id="58" name="Oval 20"/>
            <p:cNvSpPr>
              <a:spLocks noChangeArrowheads="1"/>
            </p:cNvSpPr>
            <p:nvPr/>
          </p:nvSpPr>
          <p:spPr bwMode="auto">
            <a:xfrm>
              <a:off x="3600" y="1496"/>
              <a:ext cx="96" cy="96"/>
            </a:xfrm>
            <a:prstGeom prst="ellipse">
              <a:avLst/>
            </a:prstGeom>
            <a:solidFill>
              <a:srgbClr val="0066CC"/>
            </a:solidFill>
            <a:ln w="76200">
              <a:noFill/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none" anchor="ctr"/>
            <a:lstStyle/>
            <a:p>
              <a:pPr>
                <a:defRPr/>
              </a:pPr>
              <a:endParaRPr lang="ru-RU" b="1" i="1">
                <a:solidFill>
                  <a:srgbClr val="000066"/>
                </a:solidFill>
                <a:latin typeface="Bookman Old Style" pitchFamily="18" charset="0"/>
                <a:cs typeface="+mn-cs"/>
              </a:endParaRPr>
            </a:p>
          </p:txBody>
        </p:sp>
      </p:grp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7344073" y="4220802"/>
            <a:ext cx="633413" cy="523875"/>
            <a:chOff x="3120" y="2600"/>
            <a:chExt cx="399" cy="330"/>
          </a:xfrm>
        </p:grpSpPr>
        <p:sp>
          <p:nvSpPr>
            <p:cNvPr id="60" name="Text Box 22"/>
            <p:cNvSpPr txBox="1">
              <a:spLocks noChangeArrowheads="1"/>
            </p:cNvSpPr>
            <p:nvPr/>
          </p:nvSpPr>
          <p:spPr bwMode="auto">
            <a:xfrm>
              <a:off x="3226" y="2600"/>
              <a:ext cx="293" cy="330"/>
            </a:xfrm>
            <a:prstGeom prst="rect">
              <a:avLst/>
            </a:prstGeom>
            <a:noFill/>
            <a:ln w="76200">
              <a:noFill/>
              <a:miter lim="800000"/>
              <a:headEnd type="none" w="sm" len="sm"/>
              <a:tailEnd type="none" w="sm" len="sm"/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 b="1" i="1">
                  <a:solidFill>
                    <a:srgbClr val="000066"/>
                  </a:solidFill>
                  <a:latin typeface="Bookman Old Style" pitchFamily="18" charset="0"/>
                  <a:cs typeface="+mn-cs"/>
                </a:rPr>
                <a:t>D</a:t>
              </a:r>
              <a:endParaRPr lang="ru-RU" sz="2800" b="1" i="1">
                <a:solidFill>
                  <a:srgbClr val="000066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61" name="Oval 23"/>
            <p:cNvSpPr>
              <a:spLocks noChangeArrowheads="1"/>
            </p:cNvSpPr>
            <p:nvPr/>
          </p:nvSpPr>
          <p:spPr bwMode="auto">
            <a:xfrm>
              <a:off x="3120" y="2648"/>
              <a:ext cx="96" cy="96"/>
            </a:xfrm>
            <a:prstGeom prst="ellipse">
              <a:avLst/>
            </a:prstGeom>
            <a:solidFill>
              <a:srgbClr val="0066CC"/>
            </a:solidFill>
            <a:ln w="76200">
              <a:noFill/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none" anchor="ctr"/>
            <a:lstStyle/>
            <a:p>
              <a:pPr>
                <a:defRPr/>
              </a:pPr>
              <a:endParaRPr lang="ru-RU" b="1" i="1">
                <a:solidFill>
                  <a:srgbClr val="000066"/>
                </a:solidFill>
                <a:latin typeface="Bookman Old Style" pitchFamily="18" charset="0"/>
                <a:cs typeface="+mn-cs"/>
              </a:endParaRPr>
            </a:p>
          </p:txBody>
        </p:sp>
      </p:grpSp>
      <p:sp>
        <p:nvSpPr>
          <p:cNvPr id="62" name="Oval 24"/>
          <p:cNvSpPr>
            <a:spLocks noChangeArrowheads="1"/>
          </p:cNvSpPr>
          <p:nvPr/>
        </p:nvSpPr>
        <p:spPr bwMode="auto">
          <a:xfrm>
            <a:off x="4295534" y="4297301"/>
            <a:ext cx="152400" cy="152400"/>
          </a:xfrm>
          <a:prstGeom prst="ellipse">
            <a:avLst/>
          </a:prstGeom>
          <a:solidFill>
            <a:srgbClr val="0066CC"/>
          </a:solidFill>
          <a:ln w="76200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251520" y="188640"/>
            <a:ext cx="3024336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6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Определение:</a:t>
            </a:r>
            <a:endParaRPr lang="ru-RU" sz="26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0" name="Rectangle 8"/>
          <p:cNvSpPr>
            <a:spLocks noChangeArrowheads="1"/>
          </p:cNvSpPr>
          <p:nvPr/>
        </p:nvSpPr>
        <p:spPr bwMode="auto">
          <a:xfrm>
            <a:off x="539552" y="2206544"/>
            <a:ext cx="3635896" cy="1728192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lvl="0" algn="ctr"/>
            <a:r>
              <a:rPr lang="ru-RU" sz="2200" b="1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Для ромба </a:t>
            </a:r>
          </a:p>
          <a:p>
            <a:pPr lvl="0" algn="ctr"/>
            <a:r>
              <a:rPr lang="ru-RU" sz="2200" b="1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выполняются </a:t>
            </a:r>
          </a:p>
          <a:p>
            <a:pPr lvl="0" algn="ctr"/>
            <a:r>
              <a:rPr lang="ru-RU" sz="2200" b="1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свойства </a:t>
            </a:r>
          </a:p>
          <a:p>
            <a:pPr lvl="0" algn="ctr"/>
            <a:r>
              <a:rPr lang="ru-RU" sz="2200" b="1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параллелограмма</a:t>
            </a:r>
            <a:endParaRPr lang="ru-RU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364088" y="908720"/>
            <a:ext cx="32528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  <a:cs typeface="+mn-cs"/>
              </a:rPr>
              <a:t>параллелограмм,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2" name="Text Box 119"/>
          <p:cNvSpPr txBox="1">
            <a:spLocks noChangeArrowheads="1"/>
          </p:cNvSpPr>
          <p:nvPr/>
        </p:nvSpPr>
        <p:spPr bwMode="auto">
          <a:xfrm>
            <a:off x="1907704" y="4725144"/>
            <a:ext cx="6984776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ru-RU" sz="2200" b="1" i="1" dirty="0">
                <a:solidFill>
                  <a:srgbClr val="000066"/>
                </a:solidFill>
                <a:latin typeface="Bookman Old Style" pitchFamily="18" charset="0"/>
              </a:rPr>
              <a:t>1</a:t>
            </a:r>
            <a:r>
              <a:rPr lang="ru-RU" sz="2200" b="1" i="1" baseline="30000" dirty="0">
                <a:solidFill>
                  <a:srgbClr val="000066"/>
                </a:solidFill>
                <a:latin typeface="Bookman Old Style" pitchFamily="18" charset="0"/>
              </a:rPr>
              <a:t>0</a:t>
            </a:r>
            <a:r>
              <a:rPr lang="ru-RU" sz="2200" b="1" i="1" dirty="0">
                <a:solidFill>
                  <a:srgbClr val="000066"/>
                </a:solidFill>
                <a:latin typeface="Bookman Old Style" pitchFamily="18" charset="0"/>
              </a:rPr>
              <a:t>.  В параллелограмме противоположные </a:t>
            </a:r>
            <a:r>
              <a:rPr lang="ru-RU" sz="2200" b="1" i="1" dirty="0" smtClean="0">
                <a:solidFill>
                  <a:srgbClr val="000066"/>
                </a:solidFill>
                <a:latin typeface="Bookman Old Style" pitchFamily="18" charset="0"/>
              </a:rPr>
              <a:t>стороны </a:t>
            </a:r>
            <a:r>
              <a:rPr lang="ru-RU" sz="2200" b="1" i="1" dirty="0">
                <a:solidFill>
                  <a:srgbClr val="000066"/>
                </a:solidFill>
                <a:latin typeface="Bookman Old Style" pitchFamily="18" charset="0"/>
              </a:rPr>
              <a:t>равны и противоположные углы равны. </a:t>
            </a:r>
          </a:p>
        </p:txBody>
      </p:sp>
      <p:sp>
        <p:nvSpPr>
          <p:cNvPr id="33" name="Text Box 119"/>
          <p:cNvSpPr txBox="1">
            <a:spLocks noChangeArrowheads="1"/>
          </p:cNvSpPr>
          <p:nvPr/>
        </p:nvSpPr>
        <p:spPr bwMode="auto">
          <a:xfrm>
            <a:off x="1907704" y="5733256"/>
            <a:ext cx="698477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ru-RU" sz="2200" b="1" i="1" dirty="0" smtClean="0">
                <a:solidFill>
                  <a:srgbClr val="000066"/>
                </a:solidFill>
                <a:latin typeface="Bookman Old Style" pitchFamily="18" charset="0"/>
              </a:rPr>
              <a:t>2</a:t>
            </a:r>
            <a:r>
              <a:rPr lang="ru-RU" sz="2200" b="1" i="1" baseline="30000" dirty="0" smtClean="0">
                <a:solidFill>
                  <a:srgbClr val="000066"/>
                </a:solidFill>
                <a:latin typeface="Bookman Old Style" pitchFamily="18" charset="0"/>
              </a:rPr>
              <a:t>0</a:t>
            </a:r>
            <a:r>
              <a:rPr lang="ru-RU" sz="2200" b="1" i="1" dirty="0">
                <a:solidFill>
                  <a:srgbClr val="000066"/>
                </a:solidFill>
                <a:latin typeface="Bookman Old Style" pitchFamily="18" charset="0"/>
              </a:rPr>
              <a:t>.  Диагонали параллелограмма точкой </a:t>
            </a:r>
            <a:r>
              <a:rPr lang="ru-RU" sz="2200" b="1" i="1" dirty="0" smtClean="0">
                <a:solidFill>
                  <a:srgbClr val="000066"/>
                </a:solidFill>
                <a:latin typeface="Bookman Old Style" pitchFamily="18" charset="0"/>
              </a:rPr>
              <a:t>пересечения </a:t>
            </a:r>
            <a:r>
              <a:rPr lang="ru-RU" sz="2200" b="1" i="1" dirty="0">
                <a:solidFill>
                  <a:srgbClr val="000066"/>
                </a:solidFill>
                <a:latin typeface="Bookman Old Style" pitchFamily="18" charset="0"/>
              </a:rPr>
              <a:t>делятся пополам.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46945E-18 -1.11111E-6 L 0.025 -0.07778 " pathEditMode="relative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05556E-6 -1.11111E-6 L -0.01667 -0.08889 " pathEditMode="relative" ptsTypes="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8.14815E-6 L 3.33333E-6 0.01111 " pathEditMode="relative" ptsTypes="AA">
                                      <p:cBhvr>
                                        <p:cTn id="10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46945E-18 -8.88889E-6 L -0.04722 -0.00371 " pathEditMode="relative" ptsTypes="AA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/>
      <p:bldP spid="32" grpId="0"/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AutoShape 8"/>
          <p:cNvSpPr>
            <a:spLocks noChangeArrowheads="1"/>
          </p:cNvSpPr>
          <p:nvPr/>
        </p:nvSpPr>
        <p:spPr bwMode="auto">
          <a:xfrm rot="-21652590">
            <a:off x="5047938" y="2305072"/>
            <a:ext cx="2819400" cy="3868310"/>
          </a:xfrm>
          <a:prstGeom prst="diamond">
            <a:avLst/>
          </a:prstGeom>
          <a:noFill/>
          <a:ln w="76200">
            <a:solidFill>
              <a:srgbClr val="7030A0"/>
            </a:solidFill>
            <a:miter lim="800000"/>
            <a:headEnd/>
            <a:tailEnd type="none" w="lg" len="lg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7419" name="TextBox 21"/>
          <p:cNvSpPr txBox="1">
            <a:spLocks noChangeArrowheads="1"/>
          </p:cNvSpPr>
          <p:nvPr/>
        </p:nvSpPr>
        <p:spPr bwMode="auto">
          <a:xfrm>
            <a:off x="2071688" y="1000125"/>
            <a:ext cx="707231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</a:rPr>
              <a:t>Дано: </a:t>
            </a: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sym typeface="Symbol" pitchFamily="18" charset="2"/>
              </a:rPr>
              <a:t>АВС</a:t>
            </a:r>
            <a:r>
              <a:rPr lang="en-US" sz="2800" b="1" i="1" dirty="0">
                <a:solidFill>
                  <a:srgbClr val="000066"/>
                </a:solidFill>
                <a:latin typeface="Bookman Old Style" pitchFamily="18" charset="0"/>
                <a:sym typeface="Symbol" pitchFamily="18" charset="2"/>
              </a:rPr>
              <a:t>D</a:t>
            </a: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sym typeface="Symbol" pitchFamily="18" charset="2"/>
              </a:rPr>
              <a:t> – ромб    </a:t>
            </a:r>
            <a:r>
              <a:rPr lang="ru-RU" sz="2800" b="1" i="1" dirty="0" smtClean="0">
                <a:solidFill>
                  <a:srgbClr val="000066"/>
                </a:solidFill>
                <a:latin typeface="Bookman Old Style" pitchFamily="18" charset="0"/>
                <a:sym typeface="Symbol" pitchFamily="18" charset="2"/>
              </a:rPr>
              <a:t>Р </a:t>
            </a: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sym typeface="Symbol" pitchFamily="18" charset="2"/>
              </a:rPr>
              <a:t>= 60 см</a:t>
            </a:r>
          </a:p>
          <a:p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sym typeface="Symbol" pitchFamily="18" charset="2"/>
              </a:rPr>
              <a:t>Найти: стороны ромба</a:t>
            </a:r>
            <a:endParaRPr lang="ru-RU" sz="2800" b="1" i="1" dirty="0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31" name="Oval 28"/>
          <p:cNvSpPr>
            <a:spLocks noChangeArrowheads="1"/>
          </p:cNvSpPr>
          <p:nvPr/>
        </p:nvSpPr>
        <p:spPr bwMode="auto">
          <a:xfrm>
            <a:off x="6307853" y="2171000"/>
            <a:ext cx="214314" cy="214314"/>
          </a:xfrm>
          <a:prstGeom prst="ellipse">
            <a:avLst/>
          </a:prstGeom>
          <a:solidFill>
            <a:srgbClr val="0066CC"/>
          </a:solidFill>
          <a:ln w="76200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4521903" y="4028388"/>
            <a:ext cx="457176" cy="523220"/>
          </a:xfrm>
          <a:prstGeom prst="rect">
            <a:avLst/>
          </a:prstGeom>
          <a:noFill/>
          <a:ln w="76200">
            <a:noFill/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А</a:t>
            </a:r>
          </a:p>
        </p:txBody>
      </p:sp>
      <p:sp>
        <p:nvSpPr>
          <p:cNvPr id="39" name="Text Box 5"/>
          <p:cNvSpPr txBox="1">
            <a:spLocks noChangeArrowheads="1"/>
          </p:cNvSpPr>
          <p:nvPr/>
        </p:nvSpPr>
        <p:spPr bwMode="auto">
          <a:xfrm>
            <a:off x="5966554" y="2000240"/>
            <a:ext cx="457176" cy="523220"/>
          </a:xfrm>
          <a:prstGeom prst="rect">
            <a:avLst/>
          </a:prstGeom>
          <a:noFill/>
          <a:ln w="76200">
            <a:noFill/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  <a:cs typeface="+mn-cs"/>
              </a:rPr>
              <a:t>В</a:t>
            </a:r>
          </a:p>
        </p:txBody>
      </p:sp>
      <p:sp>
        <p:nvSpPr>
          <p:cNvPr id="40" name="Text Box 6"/>
          <p:cNvSpPr txBox="1">
            <a:spLocks noChangeArrowheads="1"/>
          </p:cNvSpPr>
          <p:nvPr/>
        </p:nvSpPr>
        <p:spPr bwMode="auto">
          <a:xfrm>
            <a:off x="8009668" y="3956950"/>
            <a:ext cx="450764" cy="523220"/>
          </a:xfrm>
          <a:prstGeom prst="rect">
            <a:avLst/>
          </a:prstGeom>
          <a:noFill/>
          <a:ln w="76200">
            <a:noFill/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С</a:t>
            </a:r>
          </a:p>
        </p:txBody>
      </p:sp>
      <p:sp>
        <p:nvSpPr>
          <p:cNvPr id="41" name="Text Box 7"/>
          <p:cNvSpPr txBox="1">
            <a:spLocks noChangeArrowheads="1"/>
          </p:cNvSpPr>
          <p:nvPr/>
        </p:nvSpPr>
        <p:spPr bwMode="auto">
          <a:xfrm>
            <a:off x="5736349" y="5600024"/>
            <a:ext cx="465192" cy="523220"/>
          </a:xfrm>
          <a:prstGeom prst="rect">
            <a:avLst/>
          </a:prstGeom>
          <a:noFill/>
          <a:ln w="76200">
            <a:noFill/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D</a:t>
            </a:r>
            <a:endParaRPr lang="ru-RU" sz="28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45" name="Oval 28"/>
          <p:cNvSpPr>
            <a:spLocks noChangeArrowheads="1"/>
          </p:cNvSpPr>
          <p:nvPr/>
        </p:nvSpPr>
        <p:spPr bwMode="auto">
          <a:xfrm>
            <a:off x="7736613" y="4099826"/>
            <a:ext cx="214314" cy="214314"/>
          </a:xfrm>
          <a:prstGeom prst="ellipse">
            <a:avLst/>
          </a:prstGeom>
          <a:solidFill>
            <a:srgbClr val="0066CC"/>
          </a:solidFill>
          <a:ln w="76200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46" name="Oval 28"/>
          <p:cNvSpPr>
            <a:spLocks noChangeArrowheads="1"/>
          </p:cNvSpPr>
          <p:nvPr/>
        </p:nvSpPr>
        <p:spPr bwMode="auto">
          <a:xfrm>
            <a:off x="4950531" y="4099826"/>
            <a:ext cx="214314" cy="214314"/>
          </a:xfrm>
          <a:prstGeom prst="ellipse">
            <a:avLst/>
          </a:prstGeom>
          <a:solidFill>
            <a:srgbClr val="0066CC"/>
          </a:solidFill>
          <a:ln w="76200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47" name="Oval 28"/>
          <p:cNvSpPr>
            <a:spLocks noChangeArrowheads="1"/>
          </p:cNvSpPr>
          <p:nvPr/>
        </p:nvSpPr>
        <p:spPr bwMode="auto">
          <a:xfrm>
            <a:off x="6379291" y="6028652"/>
            <a:ext cx="214314" cy="214314"/>
          </a:xfrm>
          <a:prstGeom prst="ellipse">
            <a:avLst/>
          </a:prstGeom>
          <a:solidFill>
            <a:srgbClr val="0066CC"/>
          </a:solidFill>
          <a:ln w="76200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683568" y="260648"/>
            <a:ext cx="3016604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FFCC00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FFC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Устно</a:t>
            </a:r>
            <a:endParaRPr lang="ru-RU" sz="32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9" name="Oval 2"/>
          <p:cNvSpPr>
            <a:spLocks noChangeArrowheads="1"/>
          </p:cNvSpPr>
          <p:nvPr/>
        </p:nvSpPr>
        <p:spPr bwMode="auto">
          <a:xfrm>
            <a:off x="180578" y="548680"/>
            <a:ext cx="935038" cy="914400"/>
          </a:xfrm>
          <a:prstGeom prst="ellipse">
            <a:avLst/>
          </a:prstGeom>
          <a:gradFill rotWithShape="1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FFC0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6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№1</a:t>
            </a:r>
            <a:r>
              <a:rPr lang="ru-RU" sz="36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AutoShape 8"/>
          <p:cNvSpPr>
            <a:spLocks noChangeArrowheads="1"/>
          </p:cNvSpPr>
          <p:nvPr/>
        </p:nvSpPr>
        <p:spPr bwMode="auto">
          <a:xfrm rot="-21652590">
            <a:off x="5263962" y="2305072"/>
            <a:ext cx="2819400" cy="3868310"/>
          </a:xfrm>
          <a:prstGeom prst="diamond">
            <a:avLst/>
          </a:prstGeom>
          <a:noFill/>
          <a:ln w="76200">
            <a:solidFill>
              <a:srgbClr val="7030A0"/>
            </a:solidFill>
            <a:miter lim="800000"/>
            <a:headEnd/>
            <a:tailEnd type="none" w="lg" len="lg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8443" name="TextBox 21"/>
          <p:cNvSpPr txBox="1">
            <a:spLocks noChangeArrowheads="1"/>
          </p:cNvSpPr>
          <p:nvPr/>
        </p:nvSpPr>
        <p:spPr bwMode="auto">
          <a:xfrm>
            <a:off x="2071688" y="1000125"/>
            <a:ext cx="707231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</a:rPr>
              <a:t>Дано: </a:t>
            </a: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sym typeface="Symbol" pitchFamily="18" charset="2"/>
              </a:rPr>
              <a:t>АВС</a:t>
            </a:r>
            <a:r>
              <a:rPr lang="en-US" sz="2800" b="1" i="1" dirty="0">
                <a:solidFill>
                  <a:srgbClr val="000066"/>
                </a:solidFill>
                <a:latin typeface="Bookman Old Style" pitchFamily="18" charset="0"/>
                <a:sym typeface="Symbol" pitchFamily="18" charset="2"/>
              </a:rPr>
              <a:t>D</a:t>
            </a: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sym typeface="Symbol" pitchFamily="18" charset="2"/>
              </a:rPr>
              <a:t> – ромб    </a:t>
            </a:r>
            <a:r>
              <a:rPr lang="ru-RU" sz="2800" b="1" i="1" dirty="0" smtClean="0">
                <a:solidFill>
                  <a:srgbClr val="000066"/>
                </a:solidFill>
                <a:latin typeface="Bookman Old Style" pitchFamily="18" charset="0"/>
                <a:sym typeface="Symbol" pitchFamily="18" charset="2"/>
              </a:rPr>
              <a:t></a:t>
            </a:r>
            <a:r>
              <a:rPr lang="en-US" sz="2800" b="1" i="1" dirty="0">
                <a:solidFill>
                  <a:srgbClr val="000066"/>
                </a:solidFill>
                <a:latin typeface="Bookman Old Style" pitchFamily="18" charset="0"/>
                <a:sym typeface="Symbol" pitchFamily="18" charset="2"/>
              </a:rPr>
              <a:t>D</a:t>
            </a: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sym typeface="Symbol" pitchFamily="18" charset="2"/>
              </a:rPr>
              <a:t> = 70</a:t>
            </a:r>
            <a:r>
              <a:rPr lang="ru-RU" sz="2800" b="1" i="1" baseline="30000" dirty="0">
                <a:solidFill>
                  <a:srgbClr val="000066"/>
                </a:solidFill>
                <a:latin typeface="Bookman Old Style" pitchFamily="18" charset="0"/>
                <a:sym typeface="Symbol" pitchFamily="18" charset="2"/>
              </a:rPr>
              <a:t>0</a:t>
            </a:r>
          </a:p>
          <a:p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sym typeface="Symbol" pitchFamily="18" charset="2"/>
              </a:rPr>
              <a:t>Найти: углы  ромба</a:t>
            </a:r>
            <a:endParaRPr lang="ru-RU" sz="2800" b="1" i="1" dirty="0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31" name="Oval 28"/>
          <p:cNvSpPr>
            <a:spLocks noChangeArrowheads="1"/>
          </p:cNvSpPr>
          <p:nvPr/>
        </p:nvSpPr>
        <p:spPr bwMode="auto">
          <a:xfrm>
            <a:off x="6523877" y="2171000"/>
            <a:ext cx="214314" cy="214314"/>
          </a:xfrm>
          <a:prstGeom prst="ellipse">
            <a:avLst/>
          </a:prstGeom>
          <a:solidFill>
            <a:srgbClr val="0066CC"/>
          </a:solidFill>
          <a:ln w="76200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4737927" y="4028388"/>
            <a:ext cx="457176" cy="523220"/>
          </a:xfrm>
          <a:prstGeom prst="rect">
            <a:avLst/>
          </a:prstGeom>
          <a:noFill/>
          <a:ln w="76200">
            <a:noFill/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А</a:t>
            </a:r>
          </a:p>
        </p:txBody>
      </p:sp>
      <p:sp>
        <p:nvSpPr>
          <p:cNvPr id="39" name="Text Box 5"/>
          <p:cNvSpPr txBox="1">
            <a:spLocks noChangeArrowheads="1"/>
          </p:cNvSpPr>
          <p:nvPr/>
        </p:nvSpPr>
        <p:spPr bwMode="auto">
          <a:xfrm>
            <a:off x="6095249" y="1857364"/>
            <a:ext cx="457176" cy="523220"/>
          </a:xfrm>
          <a:prstGeom prst="rect">
            <a:avLst/>
          </a:prstGeom>
          <a:noFill/>
          <a:ln w="76200">
            <a:noFill/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В</a:t>
            </a:r>
          </a:p>
        </p:txBody>
      </p:sp>
      <p:sp>
        <p:nvSpPr>
          <p:cNvPr id="40" name="Text Box 6"/>
          <p:cNvSpPr txBox="1">
            <a:spLocks noChangeArrowheads="1"/>
          </p:cNvSpPr>
          <p:nvPr/>
        </p:nvSpPr>
        <p:spPr bwMode="auto">
          <a:xfrm>
            <a:off x="8225692" y="3956950"/>
            <a:ext cx="450764" cy="523220"/>
          </a:xfrm>
          <a:prstGeom prst="rect">
            <a:avLst/>
          </a:prstGeom>
          <a:noFill/>
          <a:ln w="76200">
            <a:noFill/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С</a:t>
            </a:r>
          </a:p>
        </p:txBody>
      </p:sp>
      <p:sp>
        <p:nvSpPr>
          <p:cNvPr id="41" name="Text Box 7"/>
          <p:cNvSpPr txBox="1">
            <a:spLocks noChangeArrowheads="1"/>
          </p:cNvSpPr>
          <p:nvPr/>
        </p:nvSpPr>
        <p:spPr bwMode="auto">
          <a:xfrm>
            <a:off x="5952373" y="5600024"/>
            <a:ext cx="465192" cy="523220"/>
          </a:xfrm>
          <a:prstGeom prst="rect">
            <a:avLst/>
          </a:prstGeom>
          <a:noFill/>
          <a:ln w="76200">
            <a:noFill/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D</a:t>
            </a:r>
            <a:endParaRPr lang="ru-RU" sz="28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45" name="Oval 28"/>
          <p:cNvSpPr>
            <a:spLocks noChangeArrowheads="1"/>
          </p:cNvSpPr>
          <p:nvPr/>
        </p:nvSpPr>
        <p:spPr bwMode="auto">
          <a:xfrm>
            <a:off x="7952637" y="4099826"/>
            <a:ext cx="214314" cy="214314"/>
          </a:xfrm>
          <a:prstGeom prst="ellipse">
            <a:avLst/>
          </a:prstGeom>
          <a:solidFill>
            <a:srgbClr val="0066CC"/>
          </a:solidFill>
          <a:ln w="76200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46" name="Oval 28"/>
          <p:cNvSpPr>
            <a:spLocks noChangeArrowheads="1"/>
          </p:cNvSpPr>
          <p:nvPr/>
        </p:nvSpPr>
        <p:spPr bwMode="auto">
          <a:xfrm>
            <a:off x="5166555" y="4099826"/>
            <a:ext cx="214314" cy="214314"/>
          </a:xfrm>
          <a:prstGeom prst="ellipse">
            <a:avLst/>
          </a:prstGeom>
          <a:solidFill>
            <a:srgbClr val="0066CC"/>
          </a:solidFill>
          <a:ln w="76200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47" name="Oval 28"/>
          <p:cNvSpPr>
            <a:spLocks noChangeArrowheads="1"/>
          </p:cNvSpPr>
          <p:nvPr/>
        </p:nvSpPr>
        <p:spPr bwMode="auto">
          <a:xfrm>
            <a:off x="6595315" y="6028652"/>
            <a:ext cx="214314" cy="214314"/>
          </a:xfrm>
          <a:prstGeom prst="ellipse">
            <a:avLst/>
          </a:prstGeom>
          <a:solidFill>
            <a:srgbClr val="0066CC"/>
          </a:solidFill>
          <a:ln w="76200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683568" y="260648"/>
            <a:ext cx="3016604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FFCC00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FFC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Устно</a:t>
            </a:r>
            <a:endParaRPr lang="ru-RU" sz="32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9" name="Oval 2"/>
          <p:cNvSpPr>
            <a:spLocks noChangeArrowheads="1"/>
          </p:cNvSpPr>
          <p:nvPr/>
        </p:nvSpPr>
        <p:spPr bwMode="auto">
          <a:xfrm>
            <a:off x="180578" y="548680"/>
            <a:ext cx="935038" cy="914400"/>
          </a:xfrm>
          <a:prstGeom prst="ellipse">
            <a:avLst/>
          </a:prstGeom>
          <a:gradFill rotWithShape="1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FFC0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6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№2.</a:t>
            </a:r>
            <a:endParaRPr lang="ru-RU" sz="36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AutoShape 8"/>
          <p:cNvSpPr>
            <a:spLocks noChangeArrowheads="1"/>
          </p:cNvSpPr>
          <p:nvPr/>
        </p:nvSpPr>
        <p:spPr bwMode="auto">
          <a:xfrm rot="-21652590">
            <a:off x="5191954" y="2305072"/>
            <a:ext cx="2819400" cy="3868310"/>
          </a:xfrm>
          <a:prstGeom prst="diamond">
            <a:avLst/>
          </a:prstGeom>
          <a:noFill/>
          <a:ln w="76200">
            <a:solidFill>
              <a:srgbClr val="7030A0"/>
            </a:solidFill>
            <a:miter lim="800000"/>
            <a:headEnd/>
            <a:tailEnd type="none" w="lg" len="lg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9467" name="TextBox 21"/>
          <p:cNvSpPr txBox="1">
            <a:spLocks noChangeArrowheads="1"/>
          </p:cNvSpPr>
          <p:nvPr/>
        </p:nvSpPr>
        <p:spPr bwMode="auto">
          <a:xfrm>
            <a:off x="2071688" y="1000125"/>
            <a:ext cx="707231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Дано: </a:t>
            </a:r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  <a:sym typeface="Symbol" pitchFamily="18" charset="2"/>
              </a:rPr>
              <a:t>АВС</a:t>
            </a:r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  <a:sym typeface="Symbol" pitchFamily="18" charset="2"/>
              </a:rPr>
              <a:t>D</a:t>
            </a:r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  <a:sym typeface="Symbol" pitchFamily="18" charset="2"/>
              </a:rPr>
              <a:t> – ромб</a:t>
            </a:r>
          </a:p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  <a:sym typeface="Symbol" pitchFamily="18" charset="2"/>
              </a:rPr>
              <a:t>Доказать : АВС – р/б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31" name="Oval 28"/>
          <p:cNvSpPr>
            <a:spLocks noChangeArrowheads="1"/>
          </p:cNvSpPr>
          <p:nvPr/>
        </p:nvSpPr>
        <p:spPr bwMode="auto">
          <a:xfrm>
            <a:off x="6451869" y="2171000"/>
            <a:ext cx="214314" cy="214314"/>
          </a:xfrm>
          <a:prstGeom prst="ellipse">
            <a:avLst/>
          </a:prstGeom>
          <a:solidFill>
            <a:srgbClr val="0066CC"/>
          </a:solidFill>
          <a:ln w="76200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cxnSp>
        <p:nvCxnSpPr>
          <p:cNvPr id="33" name="Прямая соединительная линия 32"/>
          <p:cNvCxnSpPr>
            <a:stCxn id="46" idx="2"/>
            <a:endCxn id="45" idx="2"/>
          </p:cNvCxnSpPr>
          <p:nvPr/>
        </p:nvCxnSpPr>
        <p:spPr>
          <a:xfrm rot="10800000" flipH="1">
            <a:off x="5094547" y="4206983"/>
            <a:ext cx="2786082" cy="1588"/>
          </a:xfrm>
          <a:prstGeom prst="line">
            <a:avLst/>
          </a:prstGeom>
          <a:ln w="57150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4665919" y="4028388"/>
            <a:ext cx="457176" cy="523220"/>
          </a:xfrm>
          <a:prstGeom prst="rect">
            <a:avLst/>
          </a:prstGeom>
          <a:noFill/>
          <a:ln w="76200">
            <a:noFill/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А</a:t>
            </a:r>
          </a:p>
        </p:txBody>
      </p:sp>
      <p:sp>
        <p:nvSpPr>
          <p:cNvPr id="39" name="Text Box 5"/>
          <p:cNvSpPr txBox="1">
            <a:spLocks noChangeArrowheads="1"/>
          </p:cNvSpPr>
          <p:nvPr/>
        </p:nvSpPr>
        <p:spPr bwMode="auto">
          <a:xfrm>
            <a:off x="6110570" y="2000240"/>
            <a:ext cx="457176" cy="523220"/>
          </a:xfrm>
          <a:prstGeom prst="rect">
            <a:avLst/>
          </a:prstGeom>
          <a:noFill/>
          <a:ln w="76200">
            <a:noFill/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  <a:cs typeface="+mn-cs"/>
              </a:rPr>
              <a:t>В</a:t>
            </a:r>
          </a:p>
        </p:txBody>
      </p:sp>
      <p:sp>
        <p:nvSpPr>
          <p:cNvPr id="40" name="Text Box 6"/>
          <p:cNvSpPr txBox="1">
            <a:spLocks noChangeArrowheads="1"/>
          </p:cNvSpPr>
          <p:nvPr/>
        </p:nvSpPr>
        <p:spPr bwMode="auto">
          <a:xfrm>
            <a:off x="8153684" y="3956950"/>
            <a:ext cx="450764" cy="523220"/>
          </a:xfrm>
          <a:prstGeom prst="rect">
            <a:avLst/>
          </a:prstGeom>
          <a:noFill/>
          <a:ln w="76200">
            <a:noFill/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С</a:t>
            </a:r>
          </a:p>
        </p:txBody>
      </p:sp>
      <p:sp>
        <p:nvSpPr>
          <p:cNvPr id="41" name="Text Box 7"/>
          <p:cNvSpPr txBox="1">
            <a:spLocks noChangeArrowheads="1"/>
          </p:cNvSpPr>
          <p:nvPr/>
        </p:nvSpPr>
        <p:spPr bwMode="auto">
          <a:xfrm>
            <a:off x="5880365" y="5600024"/>
            <a:ext cx="465192" cy="523220"/>
          </a:xfrm>
          <a:prstGeom prst="rect">
            <a:avLst/>
          </a:prstGeom>
          <a:noFill/>
          <a:ln w="76200">
            <a:noFill/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D</a:t>
            </a:r>
            <a:endParaRPr lang="ru-RU" sz="28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45" name="Oval 28"/>
          <p:cNvSpPr>
            <a:spLocks noChangeArrowheads="1"/>
          </p:cNvSpPr>
          <p:nvPr/>
        </p:nvSpPr>
        <p:spPr bwMode="auto">
          <a:xfrm>
            <a:off x="7880629" y="4099826"/>
            <a:ext cx="214314" cy="214314"/>
          </a:xfrm>
          <a:prstGeom prst="ellipse">
            <a:avLst/>
          </a:prstGeom>
          <a:solidFill>
            <a:srgbClr val="0066CC"/>
          </a:solidFill>
          <a:ln w="76200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46" name="Oval 28"/>
          <p:cNvSpPr>
            <a:spLocks noChangeArrowheads="1"/>
          </p:cNvSpPr>
          <p:nvPr/>
        </p:nvSpPr>
        <p:spPr bwMode="auto">
          <a:xfrm>
            <a:off x="5094547" y="4099826"/>
            <a:ext cx="214314" cy="214314"/>
          </a:xfrm>
          <a:prstGeom prst="ellipse">
            <a:avLst/>
          </a:prstGeom>
          <a:solidFill>
            <a:srgbClr val="0066CC"/>
          </a:solidFill>
          <a:ln w="76200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47" name="Oval 28"/>
          <p:cNvSpPr>
            <a:spLocks noChangeArrowheads="1"/>
          </p:cNvSpPr>
          <p:nvPr/>
        </p:nvSpPr>
        <p:spPr bwMode="auto">
          <a:xfrm>
            <a:off x="6523307" y="6028652"/>
            <a:ext cx="214314" cy="214314"/>
          </a:xfrm>
          <a:prstGeom prst="ellipse">
            <a:avLst/>
          </a:prstGeom>
          <a:solidFill>
            <a:srgbClr val="0066CC"/>
          </a:solidFill>
          <a:ln w="76200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683568" y="260648"/>
            <a:ext cx="3016604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FFCC00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FFC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Устно</a:t>
            </a:r>
            <a:endParaRPr lang="ru-RU" sz="32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2" name="Oval 2"/>
          <p:cNvSpPr>
            <a:spLocks noChangeArrowheads="1"/>
          </p:cNvSpPr>
          <p:nvPr/>
        </p:nvSpPr>
        <p:spPr bwMode="auto">
          <a:xfrm>
            <a:off x="180578" y="548680"/>
            <a:ext cx="935038" cy="914400"/>
          </a:xfrm>
          <a:prstGeom prst="ellipse">
            <a:avLst/>
          </a:prstGeom>
          <a:gradFill rotWithShape="1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FFC0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6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№3.</a:t>
            </a:r>
            <a:endParaRPr lang="ru-RU" sz="36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Полилиния 63"/>
          <p:cNvSpPr/>
          <p:nvPr/>
        </p:nvSpPr>
        <p:spPr>
          <a:xfrm>
            <a:off x="1654824" y="2596259"/>
            <a:ext cx="2673350" cy="1868488"/>
          </a:xfrm>
          <a:custGeom>
            <a:avLst/>
            <a:gdLst>
              <a:gd name="connsiteX0" fmla="*/ 0 w 2673752"/>
              <a:gd name="connsiteY0" fmla="*/ 1794076 h 1794076"/>
              <a:gd name="connsiteX1" fmla="*/ 1273215 w 2673752"/>
              <a:gd name="connsiteY1" fmla="*/ 0 h 1794076"/>
              <a:gd name="connsiteX2" fmla="*/ 2673752 w 2673752"/>
              <a:gd name="connsiteY2" fmla="*/ 1782501 h 1794076"/>
              <a:gd name="connsiteX3" fmla="*/ 0 w 2673752"/>
              <a:gd name="connsiteY3" fmla="*/ 1794076 h 1794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73752" h="1794076">
                <a:moveTo>
                  <a:pt x="0" y="1794076"/>
                </a:moveTo>
                <a:lnTo>
                  <a:pt x="1273215" y="0"/>
                </a:lnTo>
                <a:lnTo>
                  <a:pt x="2673752" y="1782501"/>
                </a:lnTo>
                <a:lnTo>
                  <a:pt x="0" y="1794076"/>
                </a:lnTo>
                <a:close/>
              </a:path>
            </a:pathLst>
          </a:custGeom>
          <a:solidFill>
            <a:srgbClr val="99FFCC">
              <a:alpha val="5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i="1">
              <a:latin typeface="Bookman Old Style" pitchFamily="18" charset="0"/>
            </a:endParaRPr>
          </a:p>
        </p:txBody>
      </p:sp>
      <p:sp>
        <p:nvSpPr>
          <p:cNvPr id="206876" name="Oval 28"/>
          <p:cNvSpPr>
            <a:spLocks noChangeArrowheads="1"/>
          </p:cNvSpPr>
          <p:nvPr/>
        </p:nvSpPr>
        <p:spPr bwMode="auto">
          <a:xfrm>
            <a:off x="2829558" y="2453378"/>
            <a:ext cx="214314" cy="214314"/>
          </a:xfrm>
          <a:prstGeom prst="ellipse">
            <a:avLst/>
          </a:prstGeom>
          <a:solidFill>
            <a:srgbClr val="0066CC"/>
          </a:solidFill>
          <a:ln w="76200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latin typeface="Bookman Old Style" pitchFamily="18" charset="0"/>
              <a:cs typeface="+mn-cs"/>
            </a:endParaRPr>
          </a:p>
        </p:txBody>
      </p:sp>
      <p:sp>
        <p:nvSpPr>
          <p:cNvPr id="206949" name="Line 101"/>
          <p:cNvSpPr>
            <a:spLocks noChangeShapeType="1"/>
          </p:cNvSpPr>
          <p:nvPr/>
        </p:nvSpPr>
        <p:spPr bwMode="auto">
          <a:xfrm>
            <a:off x="7736537" y="4192474"/>
            <a:ext cx="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 b="1" i="1">
              <a:latin typeface="Bookman Old Style" pitchFamily="18" charset="0"/>
              <a:cs typeface="+mn-c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28794" y="707212"/>
            <a:ext cx="6603646" cy="1569660"/>
          </a:xfrm>
          <a:prstGeom prst="rect">
            <a:avLst/>
          </a:prstGeom>
          <a:ln w="38100">
            <a:solidFill>
              <a:srgbClr val="000066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i="1" u="sng" dirty="0">
                <a:solidFill>
                  <a:srgbClr val="99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Теорема:</a:t>
            </a:r>
            <a:r>
              <a:rPr lang="ru-RU" sz="2400" b="1" i="1" dirty="0">
                <a:solidFill>
                  <a:schemeClr val="tx2"/>
                </a:solidFill>
                <a:latin typeface="Bookman Old Style" pitchFamily="18" charset="0"/>
              </a:rPr>
              <a:t>      </a:t>
            </a:r>
            <a:r>
              <a:rPr lang="ru-RU" sz="2300" b="1" i="1" dirty="0">
                <a:solidFill>
                  <a:srgbClr val="000066"/>
                </a:solidFill>
                <a:latin typeface="Bookman Old Style" pitchFamily="18" charset="0"/>
              </a:rPr>
              <a:t>Диагонали ромба пересекаются под прямым углом. Диагонали ромба являются биссектрисами его углов.</a:t>
            </a:r>
          </a:p>
        </p:txBody>
      </p:sp>
      <p:cxnSp>
        <p:nvCxnSpPr>
          <p:cNvPr id="29" name="Прямая соединительная линия 28"/>
          <p:cNvCxnSpPr>
            <a:stCxn id="36" idx="0"/>
            <a:endCxn id="58" idx="0"/>
          </p:cNvCxnSpPr>
          <p:nvPr/>
        </p:nvCxnSpPr>
        <p:spPr>
          <a:xfrm rot="16200000" flipH="1">
            <a:off x="1117277" y="4420155"/>
            <a:ext cx="3723354" cy="58397"/>
          </a:xfrm>
          <a:prstGeom prst="line">
            <a:avLst/>
          </a:prstGeom>
          <a:ln w="57150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stCxn id="57" idx="2"/>
            <a:endCxn id="56" idx="2"/>
          </p:cNvCxnSpPr>
          <p:nvPr/>
        </p:nvCxnSpPr>
        <p:spPr>
          <a:xfrm rot="10800000" flipH="1">
            <a:off x="1472236" y="4489361"/>
            <a:ext cx="2786082" cy="1588"/>
          </a:xfrm>
          <a:prstGeom prst="line">
            <a:avLst/>
          </a:prstGeom>
          <a:ln w="57150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2" name="Text Box 8"/>
          <p:cNvSpPr txBox="1">
            <a:spLocks noChangeArrowheads="1"/>
          </p:cNvSpPr>
          <p:nvPr/>
        </p:nvSpPr>
        <p:spPr bwMode="auto">
          <a:xfrm>
            <a:off x="2400930" y="4525080"/>
            <a:ext cx="457176" cy="523220"/>
          </a:xfrm>
          <a:prstGeom prst="rect">
            <a:avLst/>
          </a:prstGeom>
          <a:noFill/>
          <a:ln w="76200">
            <a:noFill/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i="1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О</a:t>
            </a:r>
          </a:p>
        </p:txBody>
      </p:sp>
      <p:sp>
        <p:nvSpPr>
          <p:cNvPr id="43" name="Text Box 8"/>
          <p:cNvSpPr txBox="1">
            <a:spLocks noChangeArrowheads="1"/>
          </p:cNvSpPr>
          <p:nvPr/>
        </p:nvSpPr>
        <p:spPr bwMode="auto">
          <a:xfrm>
            <a:off x="3779912" y="2454722"/>
            <a:ext cx="54292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ru-RU" sz="24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Дано: </a:t>
            </a:r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АВС</a:t>
            </a:r>
            <a:r>
              <a:rPr lang="en-US" sz="24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D</a:t>
            </a:r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 – ромб</a:t>
            </a:r>
          </a:p>
          <a:p>
            <a:pPr marL="342900" indent="-342900">
              <a:defRPr/>
            </a:pPr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            </a:t>
            </a:r>
            <a:r>
              <a:rPr lang="ru-RU" sz="24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АС </a:t>
            </a:r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и ВД - диагонали                   </a:t>
            </a:r>
          </a:p>
        </p:txBody>
      </p:sp>
      <p:sp>
        <p:nvSpPr>
          <p:cNvPr id="44" name="Text Box 32"/>
          <p:cNvSpPr txBox="1">
            <a:spLocks noChangeArrowheads="1"/>
          </p:cNvSpPr>
          <p:nvPr/>
        </p:nvSpPr>
        <p:spPr bwMode="auto">
          <a:xfrm>
            <a:off x="3779912" y="3222512"/>
            <a:ext cx="54292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ru-RU" sz="24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Доказать:</a:t>
            </a:r>
            <a:r>
              <a:rPr lang="ru-RU" sz="2400" b="1" i="1" dirty="0">
                <a:solidFill>
                  <a:schemeClr val="tx2"/>
                </a:solidFill>
                <a:latin typeface="Bookman Old Style" pitchFamily="18" charset="0"/>
                <a:cs typeface="+mn-cs"/>
              </a:rPr>
              <a:t>      </a:t>
            </a:r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АС </a:t>
            </a:r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  <a:cs typeface="+mn-cs"/>
                <a:sym typeface="Symbol"/>
              </a:rPr>
              <a:t></a:t>
            </a:r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 В</a:t>
            </a:r>
            <a:r>
              <a:rPr lang="en-US" sz="24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D</a:t>
            </a:r>
            <a:endParaRPr lang="ru-RU" sz="24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  <a:p>
            <a:pPr marL="342900" indent="-342900">
              <a:defRPr/>
            </a:pPr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   АС и ВД – биссектрисы углов</a:t>
            </a:r>
          </a:p>
        </p:txBody>
      </p:sp>
      <p:sp>
        <p:nvSpPr>
          <p:cNvPr id="45" name="Text Box 20"/>
          <p:cNvSpPr txBox="1">
            <a:spLocks noChangeArrowheads="1"/>
          </p:cNvSpPr>
          <p:nvPr/>
        </p:nvSpPr>
        <p:spPr bwMode="auto">
          <a:xfrm>
            <a:off x="5436096" y="4071824"/>
            <a:ext cx="329971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defRPr/>
            </a:pPr>
            <a:r>
              <a:rPr lang="ru-RU" sz="24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Доказательство:</a:t>
            </a:r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 rot="16200000" flipH="1">
            <a:off x="2115199" y="3453509"/>
            <a:ext cx="214313" cy="21431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5400000" flipH="1" flipV="1">
            <a:off x="3615387" y="3524947"/>
            <a:ext cx="214312" cy="21431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23"/>
          <p:cNvSpPr>
            <a:spLocks noChangeArrowheads="1"/>
          </p:cNvSpPr>
          <p:nvPr/>
        </p:nvSpPr>
        <p:spPr bwMode="auto">
          <a:xfrm>
            <a:off x="2972449" y="4167884"/>
            <a:ext cx="285750" cy="309563"/>
          </a:xfrm>
          <a:prstGeom prst="rect">
            <a:avLst/>
          </a:prstGeom>
          <a:gradFill rotWithShape="1">
            <a:gsLst>
              <a:gs pos="0">
                <a:srgbClr val="CCCCFF"/>
              </a:gs>
              <a:gs pos="100000">
                <a:srgbClr val="CCCCFF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defRPr/>
            </a:pPr>
            <a:endParaRPr lang="ru-RU" b="1" i="1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1043608" y="4310766"/>
            <a:ext cx="457176" cy="523220"/>
          </a:xfrm>
          <a:prstGeom prst="rect">
            <a:avLst/>
          </a:prstGeom>
          <a:noFill/>
          <a:ln w="76200">
            <a:noFill/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i="1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А</a:t>
            </a:r>
          </a:p>
        </p:txBody>
      </p: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2488259" y="2282618"/>
            <a:ext cx="457176" cy="523220"/>
          </a:xfrm>
          <a:prstGeom prst="rect">
            <a:avLst/>
          </a:prstGeom>
          <a:noFill/>
          <a:ln w="76200">
            <a:noFill/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i="1">
                <a:solidFill>
                  <a:srgbClr val="000099"/>
                </a:solidFill>
                <a:latin typeface="Bookman Old Style" pitchFamily="18" charset="0"/>
                <a:cs typeface="+mn-cs"/>
              </a:rPr>
              <a:t>В</a:t>
            </a:r>
          </a:p>
        </p:txBody>
      </p:sp>
      <p:sp>
        <p:nvSpPr>
          <p:cNvPr id="33" name="Text Box 6"/>
          <p:cNvSpPr txBox="1">
            <a:spLocks noChangeArrowheads="1"/>
          </p:cNvSpPr>
          <p:nvPr/>
        </p:nvSpPr>
        <p:spPr bwMode="auto">
          <a:xfrm>
            <a:off x="4531373" y="4239328"/>
            <a:ext cx="450764" cy="523220"/>
          </a:xfrm>
          <a:prstGeom prst="rect">
            <a:avLst/>
          </a:prstGeom>
          <a:noFill/>
          <a:ln w="76200">
            <a:noFill/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i="1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С</a:t>
            </a: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2258054" y="5882402"/>
            <a:ext cx="465192" cy="523220"/>
          </a:xfrm>
          <a:prstGeom prst="rect">
            <a:avLst/>
          </a:prstGeom>
          <a:noFill/>
          <a:ln w="76200">
            <a:noFill/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i="1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D</a:t>
            </a:r>
            <a:endParaRPr lang="ru-RU" sz="2800" b="1" i="1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6" name="AutoShape 8"/>
          <p:cNvSpPr>
            <a:spLocks noChangeArrowheads="1"/>
          </p:cNvSpPr>
          <p:nvPr/>
        </p:nvSpPr>
        <p:spPr bwMode="auto">
          <a:xfrm rot="-21652590">
            <a:off x="1569643" y="2587450"/>
            <a:ext cx="2819400" cy="3868310"/>
          </a:xfrm>
          <a:prstGeom prst="diamond">
            <a:avLst/>
          </a:prstGeom>
          <a:noFill/>
          <a:ln w="76200">
            <a:solidFill>
              <a:srgbClr val="0000FF"/>
            </a:solidFill>
            <a:miter lim="800000"/>
            <a:headEnd/>
            <a:tailEnd type="none" w="lg" len="lg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latin typeface="Bookman Old Style" pitchFamily="18" charset="0"/>
              <a:cs typeface="+mn-cs"/>
            </a:endParaRPr>
          </a:p>
        </p:txBody>
      </p:sp>
      <p:sp>
        <p:nvSpPr>
          <p:cNvPr id="49" name="Freeform 15"/>
          <p:cNvSpPr>
            <a:spLocks/>
          </p:cNvSpPr>
          <p:nvPr/>
        </p:nvSpPr>
        <p:spPr bwMode="auto">
          <a:xfrm rot="5844917">
            <a:off x="3020666" y="3081532"/>
            <a:ext cx="304800" cy="381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96"/>
              </a:cxn>
              <a:cxn ang="0">
                <a:pos x="192" y="240"/>
              </a:cxn>
            </a:cxnLst>
            <a:rect l="0" t="0" r="r" b="b"/>
            <a:pathLst>
              <a:path w="192" h="240">
                <a:moveTo>
                  <a:pt x="0" y="0"/>
                </a:moveTo>
                <a:cubicBezTo>
                  <a:pt x="56" y="28"/>
                  <a:pt x="112" y="56"/>
                  <a:pt x="144" y="96"/>
                </a:cubicBezTo>
                <a:cubicBezTo>
                  <a:pt x="176" y="136"/>
                  <a:pt x="184" y="188"/>
                  <a:pt x="192" y="240"/>
                </a:cubicBezTo>
              </a:path>
            </a:pathLst>
          </a:custGeom>
          <a:noFill/>
          <a:ln w="76200" cap="flat" cmpd="sng">
            <a:solidFill>
              <a:srgbClr val="FF0066"/>
            </a:solidFill>
            <a:prstDash val="solid"/>
            <a:round/>
            <a:headEnd type="none" w="med" len="med"/>
            <a:tailEnd type="none" w="lg" len="lg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latin typeface="Bookman Old Style" pitchFamily="18" charset="0"/>
              <a:cs typeface="+mn-cs"/>
            </a:endParaRPr>
          </a:p>
        </p:txBody>
      </p:sp>
      <p:sp>
        <p:nvSpPr>
          <p:cNvPr id="53" name="Freeform 16"/>
          <p:cNvSpPr>
            <a:spLocks/>
          </p:cNvSpPr>
          <p:nvPr/>
        </p:nvSpPr>
        <p:spPr bwMode="auto">
          <a:xfrm rot="4976275" flipV="1">
            <a:off x="2591254" y="3080485"/>
            <a:ext cx="304800" cy="381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96"/>
              </a:cxn>
              <a:cxn ang="0">
                <a:pos x="192" y="240"/>
              </a:cxn>
            </a:cxnLst>
            <a:rect l="0" t="0" r="r" b="b"/>
            <a:pathLst>
              <a:path w="192" h="240">
                <a:moveTo>
                  <a:pt x="0" y="0"/>
                </a:moveTo>
                <a:cubicBezTo>
                  <a:pt x="56" y="28"/>
                  <a:pt x="112" y="56"/>
                  <a:pt x="144" y="96"/>
                </a:cubicBezTo>
                <a:cubicBezTo>
                  <a:pt x="176" y="136"/>
                  <a:pt x="184" y="188"/>
                  <a:pt x="192" y="240"/>
                </a:cubicBezTo>
              </a:path>
            </a:pathLst>
          </a:custGeom>
          <a:noFill/>
          <a:ln w="76200" cap="flat" cmpd="sng">
            <a:solidFill>
              <a:srgbClr val="FF0066"/>
            </a:solidFill>
            <a:prstDash val="solid"/>
            <a:round/>
            <a:headEnd type="none" w="med" len="med"/>
            <a:tailEnd type="none" w="lg" len="lg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latin typeface="Bookman Old Style" pitchFamily="18" charset="0"/>
              <a:cs typeface="+mn-cs"/>
            </a:endParaRPr>
          </a:p>
        </p:txBody>
      </p:sp>
      <p:sp>
        <p:nvSpPr>
          <p:cNvPr id="56" name="Oval 28"/>
          <p:cNvSpPr>
            <a:spLocks noChangeArrowheads="1"/>
          </p:cNvSpPr>
          <p:nvPr/>
        </p:nvSpPr>
        <p:spPr bwMode="auto">
          <a:xfrm>
            <a:off x="4258318" y="4382204"/>
            <a:ext cx="214314" cy="214314"/>
          </a:xfrm>
          <a:prstGeom prst="ellipse">
            <a:avLst/>
          </a:prstGeom>
          <a:solidFill>
            <a:srgbClr val="0066CC"/>
          </a:solidFill>
          <a:ln w="76200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latin typeface="Bookman Old Style" pitchFamily="18" charset="0"/>
              <a:cs typeface="+mn-cs"/>
            </a:endParaRPr>
          </a:p>
        </p:txBody>
      </p:sp>
      <p:sp>
        <p:nvSpPr>
          <p:cNvPr id="57" name="Oval 28"/>
          <p:cNvSpPr>
            <a:spLocks noChangeArrowheads="1"/>
          </p:cNvSpPr>
          <p:nvPr/>
        </p:nvSpPr>
        <p:spPr bwMode="auto">
          <a:xfrm>
            <a:off x="1472236" y="4382204"/>
            <a:ext cx="214314" cy="214314"/>
          </a:xfrm>
          <a:prstGeom prst="ellipse">
            <a:avLst/>
          </a:prstGeom>
          <a:solidFill>
            <a:srgbClr val="0066CC"/>
          </a:solidFill>
          <a:ln w="76200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latin typeface="Bookman Old Style" pitchFamily="18" charset="0"/>
              <a:cs typeface="+mn-cs"/>
            </a:endParaRPr>
          </a:p>
        </p:txBody>
      </p:sp>
      <p:sp>
        <p:nvSpPr>
          <p:cNvPr id="58" name="Oval 28"/>
          <p:cNvSpPr>
            <a:spLocks noChangeArrowheads="1"/>
          </p:cNvSpPr>
          <p:nvPr/>
        </p:nvSpPr>
        <p:spPr bwMode="auto">
          <a:xfrm>
            <a:off x="2900996" y="6311030"/>
            <a:ext cx="214314" cy="214314"/>
          </a:xfrm>
          <a:prstGeom prst="ellipse">
            <a:avLst/>
          </a:prstGeom>
          <a:solidFill>
            <a:srgbClr val="0066CC"/>
          </a:solidFill>
          <a:ln w="76200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latin typeface="Bookman Old Style" pitchFamily="18" charset="0"/>
              <a:cs typeface="+mn-cs"/>
            </a:endParaRP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 rot="5400000">
            <a:off x="2221561" y="4490147"/>
            <a:ext cx="214313" cy="1588"/>
          </a:xfrm>
          <a:prstGeom prst="line">
            <a:avLst/>
          </a:prstGeom>
          <a:ln w="146050" cmpd="dbl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rot="5400000">
            <a:off x="3507437" y="4488559"/>
            <a:ext cx="214312" cy="1588"/>
          </a:xfrm>
          <a:prstGeom prst="line">
            <a:avLst/>
          </a:prstGeom>
          <a:ln w="146050" cmpd="dbl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8"/>
          <p:cNvSpPr>
            <a:spLocks noChangeArrowheads="1"/>
          </p:cNvSpPr>
          <p:nvPr/>
        </p:nvSpPr>
        <p:spPr bwMode="auto">
          <a:xfrm>
            <a:off x="251520" y="188640"/>
            <a:ext cx="3672408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6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Свойства ромба:</a:t>
            </a:r>
            <a:endParaRPr lang="ru-RU" sz="26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43" grpId="0"/>
      <p:bldP spid="44" grpId="0"/>
      <p:bldP spid="45" grpId="0"/>
      <p:bldP spid="5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8"/>
          <p:cNvSpPr txBox="1">
            <a:spLocks noChangeArrowheads="1"/>
          </p:cNvSpPr>
          <p:nvPr/>
        </p:nvSpPr>
        <p:spPr bwMode="auto">
          <a:xfrm>
            <a:off x="2987675" y="580548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А</a:t>
            </a:r>
          </a:p>
        </p:txBody>
      </p:sp>
      <p:sp>
        <p:nvSpPr>
          <p:cNvPr id="22532" name="Text Box 9"/>
          <p:cNvSpPr txBox="1">
            <a:spLocks noChangeArrowheads="1"/>
          </p:cNvSpPr>
          <p:nvPr/>
        </p:nvSpPr>
        <p:spPr bwMode="auto">
          <a:xfrm>
            <a:off x="4067175" y="2276475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B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2533" name="Text Box 10"/>
          <p:cNvSpPr txBox="1">
            <a:spLocks noChangeArrowheads="1"/>
          </p:cNvSpPr>
          <p:nvPr/>
        </p:nvSpPr>
        <p:spPr bwMode="auto">
          <a:xfrm>
            <a:off x="7667625" y="2276475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C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2534" name="Text Box 11"/>
          <p:cNvSpPr txBox="1">
            <a:spLocks noChangeArrowheads="1"/>
          </p:cNvSpPr>
          <p:nvPr/>
        </p:nvSpPr>
        <p:spPr bwMode="auto">
          <a:xfrm>
            <a:off x="6659563" y="580548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D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2535" name="AutoShape 17"/>
          <p:cNvSpPr>
            <a:spLocks noChangeArrowheads="1"/>
          </p:cNvSpPr>
          <p:nvPr/>
        </p:nvSpPr>
        <p:spPr bwMode="auto">
          <a:xfrm rot="19538064" flipH="1">
            <a:off x="3713163" y="5354638"/>
            <a:ext cx="241300" cy="593725"/>
          </a:xfrm>
          <a:prstGeom prst="moon">
            <a:avLst>
              <a:gd name="adj" fmla="val 56954"/>
            </a:avLst>
          </a:prstGeom>
          <a:solidFill>
            <a:srgbClr val="333399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32779" name="AutoShape 20"/>
          <p:cNvSpPr>
            <a:spLocks noChangeArrowheads="1"/>
          </p:cNvSpPr>
          <p:nvPr/>
        </p:nvSpPr>
        <p:spPr bwMode="auto">
          <a:xfrm>
            <a:off x="3419475" y="2708275"/>
            <a:ext cx="4321175" cy="3254375"/>
          </a:xfrm>
          <a:prstGeom prst="parallelogram">
            <a:avLst>
              <a:gd name="adj" fmla="val 33195"/>
            </a:avLst>
          </a:prstGeom>
          <a:noFill/>
          <a:ln w="76200">
            <a:solidFill>
              <a:srgbClr val="000066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2780" name="Freeform 21"/>
          <p:cNvSpPr>
            <a:spLocks/>
          </p:cNvSpPr>
          <p:nvPr/>
        </p:nvSpPr>
        <p:spPr bwMode="auto">
          <a:xfrm>
            <a:off x="4437063" y="2730500"/>
            <a:ext cx="53975" cy="3225800"/>
          </a:xfrm>
          <a:custGeom>
            <a:avLst/>
            <a:gdLst>
              <a:gd name="T0" fmla="*/ 34 w 34"/>
              <a:gd name="T1" fmla="*/ 0 h 2032"/>
              <a:gd name="T2" fmla="*/ 0 w 34"/>
              <a:gd name="T3" fmla="*/ 2032 h 2032"/>
              <a:gd name="T4" fmla="*/ 0 60000 65536"/>
              <a:gd name="T5" fmla="*/ 0 60000 65536"/>
              <a:gd name="T6" fmla="*/ 0 w 34"/>
              <a:gd name="T7" fmla="*/ 0 h 2032"/>
              <a:gd name="T8" fmla="*/ 34 w 34"/>
              <a:gd name="T9" fmla="*/ 2032 h 20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" h="2032">
                <a:moveTo>
                  <a:pt x="34" y="0"/>
                </a:moveTo>
                <a:lnTo>
                  <a:pt x="0" y="2032"/>
                </a:lnTo>
              </a:path>
            </a:pathLst>
          </a:custGeom>
          <a:noFill/>
          <a:ln w="76200">
            <a:solidFill>
              <a:srgbClr val="00008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2781" name="Freeform 22"/>
          <p:cNvSpPr>
            <a:spLocks/>
          </p:cNvSpPr>
          <p:nvPr/>
        </p:nvSpPr>
        <p:spPr bwMode="auto">
          <a:xfrm>
            <a:off x="4505325" y="2730500"/>
            <a:ext cx="2890838" cy="993775"/>
          </a:xfrm>
          <a:custGeom>
            <a:avLst/>
            <a:gdLst>
              <a:gd name="T0" fmla="*/ 0 w 1821"/>
              <a:gd name="T1" fmla="*/ 0 h 626"/>
              <a:gd name="T2" fmla="*/ 1821 w 1821"/>
              <a:gd name="T3" fmla="*/ 626 h 626"/>
              <a:gd name="T4" fmla="*/ 0 60000 65536"/>
              <a:gd name="T5" fmla="*/ 0 60000 65536"/>
              <a:gd name="T6" fmla="*/ 0 w 1821"/>
              <a:gd name="T7" fmla="*/ 0 h 626"/>
              <a:gd name="T8" fmla="*/ 1821 w 1821"/>
              <a:gd name="T9" fmla="*/ 626 h 6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821" h="626">
                <a:moveTo>
                  <a:pt x="0" y="0"/>
                </a:moveTo>
                <a:lnTo>
                  <a:pt x="1821" y="626"/>
                </a:lnTo>
              </a:path>
            </a:pathLst>
          </a:custGeom>
          <a:noFill/>
          <a:ln w="76200">
            <a:solidFill>
              <a:srgbClr val="00008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2545" name="Text Box 23"/>
          <p:cNvSpPr txBox="1">
            <a:spLocks noChangeArrowheads="1"/>
          </p:cNvSpPr>
          <p:nvPr/>
        </p:nvSpPr>
        <p:spPr bwMode="auto">
          <a:xfrm>
            <a:off x="3708400" y="5013325"/>
            <a:ext cx="8366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60</a:t>
            </a:r>
            <a:r>
              <a:rPr lang="en-US" sz="2800" b="1" i="1" baseline="30000">
                <a:solidFill>
                  <a:srgbClr val="000066"/>
                </a:solidFill>
                <a:latin typeface="Bookman Old Style" pitchFamily="18" charset="0"/>
              </a:rPr>
              <a:t>0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2546" name="Freeform 24"/>
          <p:cNvSpPr>
            <a:spLocks/>
          </p:cNvSpPr>
          <p:nvPr/>
        </p:nvSpPr>
        <p:spPr bwMode="auto">
          <a:xfrm rot="10800000">
            <a:off x="4427538" y="5589588"/>
            <a:ext cx="360362" cy="360362"/>
          </a:xfrm>
          <a:custGeom>
            <a:avLst/>
            <a:gdLst>
              <a:gd name="T0" fmla="*/ 0 w 212"/>
              <a:gd name="T1" fmla="*/ 0 h 237"/>
              <a:gd name="T2" fmla="*/ 0 w 212"/>
              <a:gd name="T3" fmla="*/ 360362 h 237"/>
              <a:gd name="T4" fmla="*/ 360362 w 212"/>
              <a:gd name="T5" fmla="*/ 360362 h 237"/>
              <a:gd name="T6" fmla="*/ 0 60000 65536"/>
              <a:gd name="T7" fmla="*/ 0 60000 65536"/>
              <a:gd name="T8" fmla="*/ 0 60000 65536"/>
              <a:gd name="T9" fmla="*/ 0 w 212"/>
              <a:gd name="T10" fmla="*/ 0 h 237"/>
              <a:gd name="T11" fmla="*/ 212 w 212"/>
              <a:gd name="T12" fmla="*/ 237 h 2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57150">
            <a:solidFill>
              <a:srgbClr val="9900CC"/>
            </a:solidFill>
            <a:round/>
            <a:headEnd/>
            <a:tailEnd/>
          </a:ln>
        </p:spPr>
        <p:txBody>
          <a:bodyPr/>
          <a:lstStyle/>
          <a:p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2547" name="Freeform 25"/>
          <p:cNvSpPr>
            <a:spLocks/>
          </p:cNvSpPr>
          <p:nvPr/>
        </p:nvSpPr>
        <p:spPr bwMode="auto">
          <a:xfrm rot="1341613">
            <a:off x="7019925" y="3644900"/>
            <a:ext cx="360363" cy="360363"/>
          </a:xfrm>
          <a:custGeom>
            <a:avLst/>
            <a:gdLst>
              <a:gd name="T0" fmla="*/ 0 w 212"/>
              <a:gd name="T1" fmla="*/ 0 h 237"/>
              <a:gd name="T2" fmla="*/ 0 w 212"/>
              <a:gd name="T3" fmla="*/ 360363 h 237"/>
              <a:gd name="T4" fmla="*/ 360363 w 212"/>
              <a:gd name="T5" fmla="*/ 360363 h 237"/>
              <a:gd name="T6" fmla="*/ 0 60000 65536"/>
              <a:gd name="T7" fmla="*/ 0 60000 65536"/>
              <a:gd name="T8" fmla="*/ 0 60000 65536"/>
              <a:gd name="T9" fmla="*/ 0 w 212"/>
              <a:gd name="T10" fmla="*/ 0 h 237"/>
              <a:gd name="T11" fmla="*/ 212 w 212"/>
              <a:gd name="T12" fmla="*/ 237 h 2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57150">
            <a:solidFill>
              <a:srgbClr val="9900CC"/>
            </a:solidFill>
            <a:round/>
            <a:headEnd/>
            <a:tailEnd/>
          </a:ln>
        </p:spPr>
        <p:txBody>
          <a:bodyPr/>
          <a:lstStyle/>
          <a:p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2548" name="Text Box 26"/>
          <p:cNvSpPr txBox="1">
            <a:spLocks noChangeArrowheads="1"/>
          </p:cNvSpPr>
          <p:nvPr/>
        </p:nvSpPr>
        <p:spPr bwMode="auto">
          <a:xfrm rot="-4296459">
            <a:off x="3148278" y="4024640"/>
            <a:ext cx="10615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6</a:t>
            </a:r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 </a:t>
            </a:r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см</a:t>
            </a:r>
          </a:p>
        </p:txBody>
      </p:sp>
      <p:sp>
        <p:nvSpPr>
          <p:cNvPr id="22549" name="Text Box 27"/>
          <p:cNvSpPr txBox="1">
            <a:spLocks noChangeArrowheads="1"/>
          </p:cNvSpPr>
          <p:nvPr/>
        </p:nvSpPr>
        <p:spPr bwMode="auto">
          <a:xfrm>
            <a:off x="4211638" y="5949950"/>
            <a:ext cx="5762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М</a:t>
            </a:r>
          </a:p>
        </p:txBody>
      </p:sp>
      <p:sp>
        <p:nvSpPr>
          <p:cNvPr id="22550" name="Text Box 28"/>
          <p:cNvSpPr txBox="1">
            <a:spLocks noChangeArrowheads="1"/>
          </p:cNvSpPr>
          <p:nvPr/>
        </p:nvSpPr>
        <p:spPr bwMode="auto">
          <a:xfrm>
            <a:off x="7380288" y="3573463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N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2551" name="Rectangle 31"/>
          <p:cNvSpPr>
            <a:spLocks noChangeArrowheads="1"/>
          </p:cNvSpPr>
          <p:nvPr/>
        </p:nvSpPr>
        <p:spPr bwMode="auto">
          <a:xfrm>
            <a:off x="-590550" y="5272088"/>
            <a:ext cx="525621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2800" b="1">
              <a:latin typeface="Georgia" pitchFamily="18" charset="0"/>
            </a:endParaRPr>
          </a:p>
        </p:txBody>
      </p:sp>
      <p:sp>
        <p:nvSpPr>
          <p:cNvPr id="35877" name="Freeform 37"/>
          <p:cNvSpPr>
            <a:spLocks/>
          </p:cNvSpPr>
          <p:nvPr/>
        </p:nvSpPr>
        <p:spPr bwMode="auto">
          <a:xfrm>
            <a:off x="4437063" y="3765550"/>
            <a:ext cx="2959100" cy="2190750"/>
          </a:xfrm>
          <a:custGeom>
            <a:avLst/>
            <a:gdLst>
              <a:gd name="T0" fmla="*/ 0 w 1864"/>
              <a:gd name="T1" fmla="*/ 1380 h 1380"/>
              <a:gd name="T2" fmla="*/ 1415 w 1864"/>
              <a:gd name="T3" fmla="*/ 1372 h 1380"/>
              <a:gd name="T4" fmla="*/ 1864 w 1864"/>
              <a:gd name="T5" fmla="*/ 0 h 1380"/>
              <a:gd name="T6" fmla="*/ 0 60000 65536"/>
              <a:gd name="T7" fmla="*/ 0 60000 65536"/>
              <a:gd name="T8" fmla="*/ 0 60000 65536"/>
              <a:gd name="T9" fmla="*/ 0 w 1864"/>
              <a:gd name="T10" fmla="*/ 0 h 1380"/>
              <a:gd name="T11" fmla="*/ 1864 w 1864"/>
              <a:gd name="T12" fmla="*/ 1380 h 13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64" h="1380">
                <a:moveTo>
                  <a:pt x="0" y="1380"/>
                </a:moveTo>
                <a:lnTo>
                  <a:pt x="1415" y="1372"/>
                </a:lnTo>
                <a:lnTo>
                  <a:pt x="1864" y="0"/>
                </a:ln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5878" name="Text Box 38"/>
          <p:cNvSpPr txBox="1">
            <a:spLocks noChangeArrowheads="1"/>
          </p:cNvSpPr>
          <p:nvPr/>
        </p:nvSpPr>
        <p:spPr bwMode="auto">
          <a:xfrm rot="-1806824">
            <a:off x="6041277" y="4937422"/>
            <a:ext cx="61427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5400" b="1" i="1">
                <a:solidFill>
                  <a:srgbClr val="FF0000"/>
                </a:solidFill>
                <a:latin typeface="Bookman Old Style" pitchFamily="18" charset="0"/>
              </a:rPr>
              <a:t>?</a:t>
            </a: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5467386" y="1557164"/>
            <a:ext cx="353377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FFFFFF"/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Найти: </a:t>
            </a:r>
            <a:r>
              <a:rPr lang="ru-RU" sz="3200" b="1" i="1" dirty="0">
                <a:solidFill>
                  <a:srgbClr val="000066"/>
                </a:solidFill>
                <a:latin typeface="Bookman Old Style" pitchFamily="18" charset="0"/>
                <a:cs typeface="+mn-cs"/>
                <a:sym typeface="Symbol"/>
              </a:rPr>
              <a:t>М</a:t>
            </a:r>
            <a:r>
              <a:rPr lang="en-US" sz="3200" b="1" i="1" dirty="0">
                <a:solidFill>
                  <a:srgbClr val="000066"/>
                </a:solidFill>
                <a:latin typeface="Bookman Old Style" pitchFamily="18" charset="0"/>
                <a:cs typeface="+mn-cs"/>
                <a:sym typeface="Symbol"/>
              </a:rPr>
              <a:t>DDN</a:t>
            </a:r>
            <a:endParaRPr lang="ru-RU" sz="32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4" name="Rectangle 7"/>
          <p:cNvSpPr>
            <a:spLocks noChangeArrowheads="1"/>
          </p:cNvSpPr>
          <p:nvPr/>
        </p:nvSpPr>
        <p:spPr bwMode="auto">
          <a:xfrm>
            <a:off x="1785918" y="914222"/>
            <a:ext cx="6956450" cy="647700"/>
          </a:xfrm>
          <a:prstGeom prst="rect">
            <a:avLst/>
          </a:prstGeom>
          <a:gradFill rotWithShape="1">
            <a:gsLst>
              <a:gs pos="0">
                <a:srgbClr val="9476B8"/>
              </a:gs>
              <a:gs pos="50000">
                <a:srgbClr val="FFFFFF"/>
              </a:gs>
              <a:gs pos="100000">
                <a:srgbClr val="9476B8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Дано: АВСД - ромб</a:t>
            </a:r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683568" y="260648"/>
            <a:ext cx="3016604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FFCC00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FFC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Задача №1</a:t>
            </a:r>
            <a:endParaRPr lang="ru-RU" sz="32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5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58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58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5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7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Freeform 8"/>
          <p:cNvSpPr>
            <a:spLocks/>
          </p:cNvSpPr>
          <p:nvPr/>
        </p:nvSpPr>
        <p:spPr bwMode="auto">
          <a:xfrm>
            <a:off x="5597529" y="2894039"/>
            <a:ext cx="2071688" cy="1157287"/>
          </a:xfrm>
          <a:custGeom>
            <a:avLst/>
            <a:gdLst>
              <a:gd name="T0" fmla="*/ 1305 w 1305"/>
              <a:gd name="T1" fmla="*/ 0 h 729"/>
              <a:gd name="T2" fmla="*/ 0 w 1305"/>
              <a:gd name="T3" fmla="*/ 729 h 729"/>
              <a:gd name="T4" fmla="*/ 0 60000 65536"/>
              <a:gd name="T5" fmla="*/ 0 60000 65536"/>
              <a:gd name="T6" fmla="*/ 0 w 1305"/>
              <a:gd name="T7" fmla="*/ 0 h 729"/>
              <a:gd name="T8" fmla="*/ 1305 w 1305"/>
              <a:gd name="T9" fmla="*/ 729 h 72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305" h="729">
                <a:moveTo>
                  <a:pt x="1305" y="0"/>
                </a:moveTo>
                <a:lnTo>
                  <a:pt x="0" y="729"/>
                </a:lnTo>
              </a:path>
            </a:pathLst>
          </a:custGeom>
          <a:noFill/>
          <a:ln w="76200">
            <a:solidFill>
              <a:srgbClr val="00008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3558" name="Freeform 10"/>
          <p:cNvSpPr>
            <a:spLocks/>
          </p:cNvSpPr>
          <p:nvPr/>
        </p:nvSpPr>
        <p:spPr bwMode="auto">
          <a:xfrm rot="3809194">
            <a:off x="7234237" y="2708276"/>
            <a:ext cx="288925" cy="234950"/>
          </a:xfrm>
          <a:custGeom>
            <a:avLst/>
            <a:gdLst>
              <a:gd name="T0" fmla="*/ 0 w 212"/>
              <a:gd name="T1" fmla="*/ 0 h 237"/>
              <a:gd name="T2" fmla="*/ 0 w 212"/>
              <a:gd name="T3" fmla="*/ 234950 h 237"/>
              <a:gd name="T4" fmla="*/ 288925 w 212"/>
              <a:gd name="T5" fmla="*/ 234950 h 237"/>
              <a:gd name="T6" fmla="*/ 0 60000 65536"/>
              <a:gd name="T7" fmla="*/ 0 60000 65536"/>
              <a:gd name="T8" fmla="*/ 0 60000 65536"/>
              <a:gd name="T9" fmla="*/ 0 w 212"/>
              <a:gd name="T10" fmla="*/ 0 h 237"/>
              <a:gd name="T11" fmla="*/ 212 w 212"/>
              <a:gd name="T12" fmla="*/ 237 h 2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3559" name="Text Box 16"/>
          <p:cNvSpPr txBox="1">
            <a:spLocks noChangeArrowheads="1"/>
          </p:cNvSpPr>
          <p:nvPr/>
        </p:nvSpPr>
        <p:spPr bwMode="auto">
          <a:xfrm>
            <a:off x="5143500" y="3816350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А</a:t>
            </a:r>
          </a:p>
        </p:txBody>
      </p:sp>
      <p:sp>
        <p:nvSpPr>
          <p:cNvPr id="23560" name="Text Box 18"/>
          <p:cNvSpPr txBox="1">
            <a:spLocks noChangeArrowheads="1"/>
          </p:cNvSpPr>
          <p:nvPr/>
        </p:nvSpPr>
        <p:spPr bwMode="auto">
          <a:xfrm>
            <a:off x="8240713" y="3816350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C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3561" name="Text Box 21"/>
          <p:cNvSpPr txBox="1">
            <a:spLocks noChangeArrowheads="1"/>
          </p:cNvSpPr>
          <p:nvPr/>
        </p:nvSpPr>
        <p:spPr bwMode="auto">
          <a:xfrm>
            <a:off x="7664450" y="249078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E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3562" name="Text Box 19"/>
          <p:cNvSpPr txBox="1">
            <a:spLocks noChangeArrowheads="1"/>
          </p:cNvSpPr>
          <p:nvPr/>
        </p:nvSpPr>
        <p:spPr bwMode="auto">
          <a:xfrm>
            <a:off x="6357938" y="607218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D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5576888" y="1509713"/>
            <a:ext cx="2665412" cy="4926012"/>
            <a:chOff x="2290" y="527"/>
            <a:chExt cx="1679" cy="3555"/>
          </a:xfrm>
        </p:grpSpPr>
        <p:sp>
          <p:nvSpPr>
            <p:cNvPr id="35864" name="AutoShape 27"/>
            <p:cNvSpPr>
              <a:spLocks noChangeArrowheads="1"/>
            </p:cNvSpPr>
            <p:nvPr/>
          </p:nvSpPr>
          <p:spPr bwMode="auto">
            <a:xfrm>
              <a:off x="2290" y="527"/>
              <a:ext cx="1679" cy="1860"/>
            </a:xfrm>
            <a:prstGeom prst="triangle">
              <a:avLst>
                <a:gd name="adj" fmla="val 50000"/>
              </a:avLst>
            </a:prstGeom>
            <a:noFill/>
            <a:ln w="76200">
              <a:solidFill>
                <a:srgbClr val="000066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ru-RU" b="1" i="1">
                <a:solidFill>
                  <a:srgbClr val="000066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35865" name="AutoShape 28"/>
            <p:cNvSpPr>
              <a:spLocks noChangeArrowheads="1"/>
            </p:cNvSpPr>
            <p:nvPr/>
          </p:nvSpPr>
          <p:spPr bwMode="auto">
            <a:xfrm flipV="1">
              <a:off x="2290" y="2387"/>
              <a:ext cx="1679" cy="1695"/>
            </a:xfrm>
            <a:prstGeom prst="triangle">
              <a:avLst>
                <a:gd name="adj" fmla="val 50000"/>
              </a:avLst>
            </a:prstGeom>
            <a:noFill/>
            <a:ln w="76200">
              <a:solidFill>
                <a:srgbClr val="000066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ru-RU" b="1" i="1">
                <a:solidFill>
                  <a:srgbClr val="000066"/>
                </a:solidFill>
                <a:latin typeface="Bookman Old Style" pitchFamily="18" charset="0"/>
                <a:cs typeface="+mn-cs"/>
              </a:endParaRPr>
            </a:p>
          </p:txBody>
        </p:sp>
      </p:grpSp>
      <p:sp>
        <p:nvSpPr>
          <p:cNvPr id="23564" name="Text Box 31"/>
          <p:cNvSpPr txBox="1">
            <a:spLocks noChangeArrowheads="1"/>
          </p:cNvSpPr>
          <p:nvPr/>
        </p:nvSpPr>
        <p:spPr bwMode="auto">
          <a:xfrm>
            <a:off x="6727825" y="90963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B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3565" name="Freeform 32"/>
          <p:cNvSpPr>
            <a:spLocks/>
          </p:cNvSpPr>
          <p:nvPr/>
        </p:nvSpPr>
        <p:spPr bwMode="auto">
          <a:xfrm rot="10055085">
            <a:off x="6327775" y="3617913"/>
            <a:ext cx="249238" cy="404812"/>
          </a:xfrm>
          <a:prstGeom prst="moon">
            <a:avLst>
              <a:gd name="adj" fmla="val 50000"/>
            </a:avLst>
          </a:prstGeom>
          <a:solidFill>
            <a:srgbClr val="C00000"/>
          </a:solidFill>
          <a:ln w="349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3566" name="Text Box 33"/>
          <p:cNvSpPr txBox="1">
            <a:spLocks noChangeArrowheads="1"/>
          </p:cNvSpPr>
          <p:nvPr/>
        </p:nvSpPr>
        <p:spPr bwMode="auto">
          <a:xfrm>
            <a:off x="6715125" y="3429000"/>
            <a:ext cx="83548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35</a:t>
            </a:r>
            <a:r>
              <a:rPr lang="en-US" sz="2800" b="1" i="1" baseline="30000">
                <a:solidFill>
                  <a:srgbClr val="000066"/>
                </a:solidFill>
                <a:latin typeface="Bookman Old Style" pitchFamily="18" charset="0"/>
              </a:rPr>
              <a:t>0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38946" name="Text Box 34"/>
          <p:cNvSpPr txBox="1">
            <a:spLocks noChangeArrowheads="1"/>
          </p:cNvSpPr>
          <p:nvPr/>
        </p:nvSpPr>
        <p:spPr bwMode="auto">
          <a:xfrm>
            <a:off x="6572250" y="1933575"/>
            <a:ext cx="61427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5400" b="1" i="1">
                <a:solidFill>
                  <a:srgbClr val="FF0000"/>
                </a:solidFill>
                <a:latin typeface="Bookman Old Style" pitchFamily="18" charset="0"/>
              </a:rPr>
              <a:t>?</a:t>
            </a:r>
          </a:p>
        </p:txBody>
      </p:sp>
      <p:sp>
        <p:nvSpPr>
          <p:cNvPr id="38947" name="AutoShape 35"/>
          <p:cNvSpPr>
            <a:spLocks noChangeArrowheads="1"/>
          </p:cNvSpPr>
          <p:nvPr/>
        </p:nvSpPr>
        <p:spPr bwMode="auto">
          <a:xfrm rot="4967776" flipH="1">
            <a:off x="6794500" y="1781176"/>
            <a:ext cx="187325" cy="495300"/>
          </a:xfrm>
          <a:prstGeom prst="moon">
            <a:avLst>
              <a:gd name="adj" fmla="val 75199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2694414" y="1551662"/>
            <a:ext cx="353377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FFFFFF"/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Найти: </a:t>
            </a:r>
            <a:r>
              <a:rPr lang="ru-RU" sz="3200" b="1" i="1" dirty="0">
                <a:solidFill>
                  <a:srgbClr val="000066"/>
                </a:solidFill>
                <a:latin typeface="Bookman Old Style" pitchFamily="18" charset="0"/>
                <a:cs typeface="+mn-cs"/>
                <a:sym typeface="Symbol"/>
              </a:rPr>
              <a:t>АВС</a:t>
            </a:r>
            <a:endParaRPr lang="ru-RU" sz="32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979902" y="908720"/>
            <a:ext cx="4929222" cy="647700"/>
          </a:xfrm>
          <a:prstGeom prst="rect">
            <a:avLst/>
          </a:prstGeom>
          <a:gradFill rotWithShape="1">
            <a:gsLst>
              <a:gs pos="0">
                <a:srgbClr val="9476B8"/>
              </a:gs>
              <a:gs pos="50000">
                <a:srgbClr val="FFFFFF"/>
              </a:gs>
              <a:gs pos="100000">
                <a:srgbClr val="9476B8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Дано: АВСД - ромб</a:t>
            </a:r>
          </a:p>
        </p:txBody>
      </p: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683568" y="260648"/>
            <a:ext cx="3016604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FFCC00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FFC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Задача №2</a:t>
            </a:r>
            <a:endParaRPr lang="ru-RU" sz="32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8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89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89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8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46" grpId="0"/>
      <p:bldP spid="3894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8"/>
          <p:cNvGrpSpPr/>
          <p:nvPr/>
        </p:nvGrpSpPr>
        <p:grpSpPr>
          <a:xfrm>
            <a:off x="4754592" y="833441"/>
            <a:ext cx="4032250" cy="5595955"/>
            <a:chOff x="2700338" y="333375"/>
            <a:chExt cx="4032250" cy="619125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1445" name="AutoShape 5"/>
            <p:cNvSpPr>
              <a:spLocks noChangeArrowheads="1"/>
            </p:cNvSpPr>
            <p:nvPr/>
          </p:nvSpPr>
          <p:spPr bwMode="auto">
            <a:xfrm rot="5400000">
              <a:off x="1633538" y="1400175"/>
              <a:ext cx="6165850" cy="4032250"/>
            </a:xfrm>
            <a:prstGeom prst="flowChartDecision">
              <a:avLst/>
            </a:prstGeom>
            <a:noFill/>
            <a:ln w="76200">
              <a:solidFill>
                <a:srgbClr val="000066"/>
              </a:solidFill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none" anchor="ctr"/>
            <a:lstStyle/>
            <a:p>
              <a:pPr>
                <a:defRPr/>
              </a:pPr>
              <a:endParaRPr lang="ru-RU" sz="2000" b="1" i="1">
                <a:solidFill>
                  <a:srgbClr val="000066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61446" name="Line 6"/>
            <p:cNvSpPr>
              <a:spLocks noChangeShapeType="1"/>
            </p:cNvSpPr>
            <p:nvPr/>
          </p:nvSpPr>
          <p:spPr bwMode="auto">
            <a:xfrm>
              <a:off x="4716463" y="333375"/>
              <a:ext cx="0" cy="6191250"/>
            </a:xfrm>
            <a:prstGeom prst="line">
              <a:avLst/>
            </a:prstGeom>
            <a:noFill/>
            <a:ln w="76200">
              <a:solidFill>
                <a:srgbClr val="7030A0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pPr>
                <a:defRPr/>
              </a:pPr>
              <a:endParaRPr lang="ru-RU" sz="2000" b="1" i="1">
                <a:solidFill>
                  <a:srgbClr val="000066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61447" name="Line 7"/>
            <p:cNvSpPr>
              <a:spLocks noChangeShapeType="1"/>
            </p:cNvSpPr>
            <p:nvPr/>
          </p:nvSpPr>
          <p:spPr bwMode="auto">
            <a:xfrm flipH="1">
              <a:off x="3419475" y="333375"/>
              <a:ext cx="1296988" cy="4175125"/>
            </a:xfrm>
            <a:prstGeom prst="line">
              <a:avLst/>
            </a:prstGeom>
            <a:noFill/>
            <a:ln w="76200">
              <a:solidFill>
                <a:srgbClr val="7030A0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pPr>
                <a:defRPr/>
              </a:pPr>
              <a:endParaRPr lang="ru-RU" sz="2000" b="1" i="1">
                <a:solidFill>
                  <a:srgbClr val="000066"/>
                </a:solidFill>
                <a:latin typeface="Bookman Old Style" pitchFamily="18" charset="0"/>
                <a:cs typeface="+mn-cs"/>
              </a:endParaRPr>
            </a:p>
          </p:txBody>
        </p:sp>
      </p:grpSp>
      <p:sp>
        <p:nvSpPr>
          <p:cNvPr id="24580" name="Arc 9"/>
          <p:cNvSpPr>
            <a:spLocks/>
          </p:cNvSpPr>
          <p:nvPr/>
        </p:nvSpPr>
        <p:spPr bwMode="auto">
          <a:xfrm flipH="1" flipV="1">
            <a:off x="5929313" y="2000250"/>
            <a:ext cx="387350" cy="214313"/>
          </a:xfrm>
          <a:custGeom>
            <a:avLst/>
            <a:gdLst>
              <a:gd name="T0" fmla="*/ 0 w 24434"/>
              <a:gd name="T1" fmla="*/ 1855 h 21600"/>
              <a:gd name="T2" fmla="*/ 387351 w 24434"/>
              <a:gd name="T3" fmla="*/ 214315 h 21600"/>
              <a:gd name="T4" fmla="*/ 44927 w 24434"/>
              <a:gd name="T5" fmla="*/ 214315 h 21600"/>
              <a:gd name="T6" fmla="*/ 0 60000 65536"/>
              <a:gd name="T7" fmla="*/ 0 60000 65536"/>
              <a:gd name="T8" fmla="*/ 0 60000 65536"/>
              <a:gd name="T9" fmla="*/ 0 w 24434"/>
              <a:gd name="T10" fmla="*/ 0 h 21600"/>
              <a:gd name="T11" fmla="*/ 24434 w 2443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434" h="21600" fill="none" extrusionOk="0">
                <a:moveTo>
                  <a:pt x="-1" y="186"/>
                </a:moveTo>
                <a:cubicBezTo>
                  <a:pt x="939" y="62"/>
                  <a:pt x="1886" y="-1"/>
                  <a:pt x="2834" y="0"/>
                </a:cubicBezTo>
                <a:cubicBezTo>
                  <a:pt x="14763" y="0"/>
                  <a:pt x="24434" y="9670"/>
                  <a:pt x="24434" y="21600"/>
                </a:cubicBezTo>
              </a:path>
              <a:path w="24434" h="21600" stroke="0" extrusionOk="0">
                <a:moveTo>
                  <a:pt x="-1" y="186"/>
                </a:moveTo>
                <a:cubicBezTo>
                  <a:pt x="939" y="62"/>
                  <a:pt x="1886" y="-1"/>
                  <a:pt x="2834" y="0"/>
                </a:cubicBezTo>
                <a:cubicBezTo>
                  <a:pt x="14763" y="0"/>
                  <a:pt x="24434" y="9670"/>
                  <a:pt x="24434" y="21600"/>
                </a:cubicBezTo>
                <a:lnTo>
                  <a:pt x="2834" y="21600"/>
                </a:lnTo>
                <a:close/>
              </a:path>
            </a:pathLst>
          </a:custGeom>
          <a:noFill/>
          <a:ln w="76200">
            <a:solidFill>
              <a:srgbClr val="CC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20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4581" name="Arc 11"/>
          <p:cNvSpPr>
            <a:spLocks/>
          </p:cNvSpPr>
          <p:nvPr/>
        </p:nvSpPr>
        <p:spPr bwMode="auto">
          <a:xfrm rot="-844344" flipH="1" flipV="1">
            <a:off x="6357938" y="2143125"/>
            <a:ext cx="357187" cy="214313"/>
          </a:xfrm>
          <a:custGeom>
            <a:avLst/>
            <a:gdLst>
              <a:gd name="T0" fmla="*/ 0 w 21600"/>
              <a:gd name="T1" fmla="*/ 0 h 21600"/>
              <a:gd name="T2" fmla="*/ 357191 w 21600"/>
              <a:gd name="T3" fmla="*/ 214314 h 21600"/>
              <a:gd name="T4" fmla="*/ 0 w 21600"/>
              <a:gd name="T5" fmla="*/ 214314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CC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20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4582" name="Text Box 18"/>
          <p:cNvSpPr txBox="1">
            <a:spLocks noChangeArrowheads="1"/>
          </p:cNvSpPr>
          <p:nvPr/>
        </p:nvSpPr>
        <p:spPr bwMode="auto">
          <a:xfrm>
            <a:off x="5715000" y="3714750"/>
            <a:ext cx="1079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150</a:t>
            </a:r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°</a:t>
            </a:r>
          </a:p>
        </p:txBody>
      </p:sp>
      <p:sp>
        <p:nvSpPr>
          <p:cNvPr id="24583" name="Text Box 19"/>
          <p:cNvSpPr txBox="1">
            <a:spLocks noChangeArrowheads="1"/>
          </p:cNvSpPr>
          <p:nvPr/>
        </p:nvSpPr>
        <p:spPr bwMode="auto">
          <a:xfrm>
            <a:off x="6135688" y="6072188"/>
            <a:ext cx="10080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D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4584" name="Text Box 20"/>
          <p:cNvSpPr txBox="1">
            <a:spLocks noChangeArrowheads="1"/>
          </p:cNvSpPr>
          <p:nvPr/>
        </p:nvSpPr>
        <p:spPr bwMode="auto">
          <a:xfrm>
            <a:off x="4071938" y="3429000"/>
            <a:ext cx="5032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A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4585" name="Text Box 21"/>
          <p:cNvSpPr txBox="1">
            <a:spLocks noChangeArrowheads="1"/>
          </p:cNvSpPr>
          <p:nvPr/>
        </p:nvSpPr>
        <p:spPr bwMode="auto">
          <a:xfrm>
            <a:off x="7072313" y="857250"/>
            <a:ext cx="504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B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4586" name="Text Box 22"/>
          <p:cNvSpPr txBox="1">
            <a:spLocks noChangeArrowheads="1"/>
          </p:cNvSpPr>
          <p:nvPr/>
        </p:nvSpPr>
        <p:spPr bwMode="auto">
          <a:xfrm>
            <a:off x="8501063" y="3929063"/>
            <a:ext cx="431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C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4587" name="Text Box 24"/>
          <p:cNvSpPr txBox="1">
            <a:spLocks noChangeArrowheads="1"/>
          </p:cNvSpPr>
          <p:nvPr/>
        </p:nvSpPr>
        <p:spPr bwMode="auto">
          <a:xfrm>
            <a:off x="6227763" y="6021388"/>
            <a:ext cx="29162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40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4588" name="Arc 25"/>
          <p:cNvSpPr>
            <a:spLocks/>
          </p:cNvSpPr>
          <p:nvPr/>
        </p:nvSpPr>
        <p:spPr bwMode="auto">
          <a:xfrm rot="9991350">
            <a:off x="5649913" y="4122738"/>
            <a:ext cx="341312" cy="714375"/>
          </a:xfrm>
          <a:prstGeom prst="moon">
            <a:avLst>
              <a:gd name="adj" fmla="val 50000"/>
            </a:avLst>
          </a:prstGeom>
          <a:solidFill>
            <a:srgbClr val="C00000"/>
          </a:solidFill>
          <a:ln w="3810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20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4589" name="Text Box 26"/>
          <p:cNvSpPr txBox="1">
            <a:spLocks noChangeArrowheads="1"/>
          </p:cNvSpPr>
          <p:nvPr/>
        </p:nvSpPr>
        <p:spPr bwMode="auto">
          <a:xfrm>
            <a:off x="4857750" y="4643438"/>
            <a:ext cx="504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E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2500298" y="1551662"/>
            <a:ext cx="353377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FFFFFF"/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Найти: </a:t>
            </a:r>
            <a:r>
              <a:rPr lang="ru-RU" sz="3200" b="1" i="1" dirty="0">
                <a:solidFill>
                  <a:srgbClr val="000066"/>
                </a:solidFill>
                <a:latin typeface="Bookman Old Style" pitchFamily="18" charset="0"/>
                <a:cs typeface="+mn-cs"/>
                <a:sym typeface="Symbol"/>
              </a:rPr>
              <a:t>ВС</a:t>
            </a:r>
            <a:r>
              <a:rPr lang="en-US" sz="3200" b="1" i="1" dirty="0">
                <a:solidFill>
                  <a:srgbClr val="000066"/>
                </a:solidFill>
                <a:latin typeface="Bookman Old Style" pitchFamily="18" charset="0"/>
                <a:cs typeface="+mn-cs"/>
                <a:sym typeface="Symbol"/>
              </a:rPr>
              <a:t>D</a:t>
            </a:r>
            <a:endParaRPr lang="ru-RU" sz="32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1010930" y="908720"/>
            <a:ext cx="4929222" cy="647700"/>
          </a:xfrm>
          <a:prstGeom prst="rect">
            <a:avLst/>
          </a:prstGeom>
          <a:gradFill rotWithShape="1">
            <a:gsLst>
              <a:gs pos="0">
                <a:srgbClr val="9476B8"/>
              </a:gs>
              <a:gs pos="50000">
                <a:srgbClr val="FFFFFF"/>
              </a:gs>
              <a:gs pos="100000">
                <a:srgbClr val="9476B8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Дано: АВСД - ромб</a:t>
            </a:r>
          </a:p>
        </p:txBody>
      </p:sp>
      <p:sp>
        <p:nvSpPr>
          <p:cNvPr id="24" name="Rectangle 8"/>
          <p:cNvSpPr>
            <a:spLocks noChangeArrowheads="1"/>
          </p:cNvSpPr>
          <p:nvPr/>
        </p:nvSpPr>
        <p:spPr bwMode="auto">
          <a:xfrm>
            <a:off x="683568" y="260648"/>
            <a:ext cx="3016604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FFCC00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FFC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Задача №3</a:t>
            </a:r>
            <a:endParaRPr lang="ru-RU" sz="32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7" name="Rectangle 5"/>
          <p:cNvSpPr>
            <a:spLocks noChangeArrowheads="1"/>
          </p:cNvSpPr>
          <p:nvPr/>
        </p:nvSpPr>
        <p:spPr bwMode="auto">
          <a:xfrm>
            <a:off x="4195782" y="2285992"/>
            <a:ext cx="3600450" cy="3643338"/>
          </a:xfrm>
          <a:prstGeom prst="rect">
            <a:avLst/>
          </a:prstGeom>
          <a:noFill/>
          <a:ln w="76200">
            <a:solidFill>
              <a:srgbClr val="7030A0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340245" y="3716338"/>
            <a:ext cx="11525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6 см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5564207" y="5429250"/>
            <a:ext cx="12874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4 см</a:t>
            </a: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357158" y="1142984"/>
            <a:ext cx="8429684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</a:rPr>
              <a:t>Найдите периметр прямоугольника</a:t>
            </a:r>
          </a:p>
        </p:txBody>
      </p:sp>
      <p:sp>
        <p:nvSpPr>
          <p:cNvPr id="7185" name="Text Box 14"/>
          <p:cNvSpPr txBox="1">
            <a:spLocks noChangeArrowheads="1"/>
          </p:cNvSpPr>
          <p:nvPr/>
        </p:nvSpPr>
        <p:spPr bwMode="auto">
          <a:xfrm>
            <a:off x="7923232" y="5715000"/>
            <a:ext cx="4651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D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7186" name="Text Box 15"/>
          <p:cNvSpPr txBox="1">
            <a:spLocks noChangeArrowheads="1"/>
          </p:cNvSpPr>
          <p:nvPr/>
        </p:nvSpPr>
        <p:spPr bwMode="auto">
          <a:xfrm>
            <a:off x="7923232" y="2000250"/>
            <a:ext cx="4507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С</a:t>
            </a:r>
          </a:p>
        </p:txBody>
      </p:sp>
      <p:sp>
        <p:nvSpPr>
          <p:cNvPr id="7187" name="Text Box 17"/>
          <p:cNvSpPr txBox="1">
            <a:spLocks noChangeArrowheads="1"/>
          </p:cNvSpPr>
          <p:nvPr/>
        </p:nvSpPr>
        <p:spPr bwMode="auto">
          <a:xfrm>
            <a:off x="3636982" y="200025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В</a:t>
            </a:r>
          </a:p>
        </p:txBody>
      </p:sp>
      <p:sp>
        <p:nvSpPr>
          <p:cNvPr id="7188" name="Text Box 18"/>
          <p:cNvSpPr txBox="1">
            <a:spLocks noChangeArrowheads="1"/>
          </p:cNvSpPr>
          <p:nvPr/>
        </p:nvSpPr>
        <p:spPr bwMode="auto">
          <a:xfrm>
            <a:off x="3636982" y="57150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А</a:t>
            </a:r>
          </a:p>
        </p:txBody>
      </p:sp>
      <p:sp>
        <p:nvSpPr>
          <p:cNvPr id="15" name="Oval 2"/>
          <p:cNvSpPr>
            <a:spLocks noChangeArrowheads="1"/>
          </p:cNvSpPr>
          <p:nvPr/>
        </p:nvSpPr>
        <p:spPr bwMode="auto">
          <a:xfrm>
            <a:off x="107504" y="138336"/>
            <a:ext cx="935038" cy="914400"/>
          </a:xfrm>
          <a:prstGeom prst="ellipse">
            <a:avLst/>
          </a:prstGeom>
          <a:gradFill rotWithShape="1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0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1.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59632" y="332656"/>
            <a:ext cx="43204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800" b="1" i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66"/>
                </a:solidFill>
                <a:effectLst/>
                <a:latin typeface="Bookman Old Style" pitchFamily="18" charset="0"/>
                <a:cs typeface="+mn-cs"/>
              </a:rPr>
              <a:t>Повторение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2"/>
          <p:cNvGrpSpPr/>
          <p:nvPr/>
        </p:nvGrpSpPr>
        <p:grpSpPr>
          <a:xfrm>
            <a:off x="4625424" y="2500306"/>
            <a:ext cx="3082936" cy="3089282"/>
            <a:chOff x="3132138" y="1916113"/>
            <a:chExt cx="2808287" cy="367347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26981" name="Rectangle 5"/>
            <p:cNvSpPr>
              <a:spLocks noChangeArrowheads="1"/>
            </p:cNvSpPr>
            <p:nvPr/>
          </p:nvSpPr>
          <p:spPr bwMode="auto">
            <a:xfrm>
              <a:off x="3132138" y="1916113"/>
              <a:ext cx="2808287" cy="3673475"/>
            </a:xfrm>
            <a:prstGeom prst="rect">
              <a:avLst/>
            </a:prstGeom>
            <a:noFill/>
            <a:ln w="76200">
              <a:solidFill>
                <a:srgbClr val="7030A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2800" b="1" i="1">
                <a:solidFill>
                  <a:srgbClr val="000066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6982" name="Line 6"/>
            <p:cNvSpPr>
              <a:spLocks noChangeShapeType="1"/>
            </p:cNvSpPr>
            <p:nvPr/>
          </p:nvSpPr>
          <p:spPr bwMode="auto">
            <a:xfrm>
              <a:off x="3132138" y="1916113"/>
              <a:ext cx="2808287" cy="3673475"/>
            </a:xfrm>
            <a:prstGeom prst="line">
              <a:avLst/>
            </a:prstGeom>
            <a:noFill/>
            <a:ln w="76200">
              <a:solidFill>
                <a:srgbClr val="7030A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2800" b="1" i="1">
                <a:solidFill>
                  <a:srgbClr val="000066"/>
                </a:solidFill>
                <a:latin typeface="Bookman Old Style" pitchFamily="18" charset="0"/>
                <a:cs typeface="+mn-cs"/>
              </a:endParaRPr>
            </a:p>
          </p:txBody>
        </p:sp>
      </p:grpSp>
      <p:sp>
        <p:nvSpPr>
          <p:cNvPr id="8196" name="Text Box 8"/>
          <p:cNvSpPr txBox="1">
            <a:spLocks noChangeArrowheads="1"/>
          </p:cNvSpPr>
          <p:nvPr/>
        </p:nvSpPr>
        <p:spPr bwMode="auto">
          <a:xfrm>
            <a:off x="6130374" y="4786313"/>
            <a:ext cx="10064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45°</a:t>
            </a:r>
          </a:p>
        </p:txBody>
      </p:sp>
      <p:sp>
        <p:nvSpPr>
          <p:cNvPr id="8197" name="Text Box 9"/>
          <p:cNvSpPr txBox="1">
            <a:spLocks noChangeArrowheads="1"/>
          </p:cNvSpPr>
          <p:nvPr/>
        </p:nvSpPr>
        <p:spPr bwMode="auto">
          <a:xfrm>
            <a:off x="5136599" y="5734050"/>
            <a:ext cx="14335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1 </a:t>
            </a:r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см</a:t>
            </a:r>
          </a:p>
        </p:txBody>
      </p:sp>
      <p:sp>
        <p:nvSpPr>
          <p:cNvPr id="8198" name="Arc 16"/>
          <p:cNvSpPr>
            <a:spLocks/>
          </p:cNvSpPr>
          <p:nvPr/>
        </p:nvSpPr>
        <p:spPr bwMode="auto">
          <a:xfrm rot="1894521">
            <a:off x="6816174" y="4964113"/>
            <a:ext cx="360362" cy="576262"/>
          </a:xfrm>
          <a:prstGeom prst="moon">
            <a:avLst>
              <a:gd name="adj" fmla="val 50000"/>
            </a:avLst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357158" y="1142984"/>
            <a:ext cx="8429684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</a:rPr>
              <a:t>Найдите периметр прямоугольника</a:t>
            </a:r>
          </a:p>
        </p:txBody>
      </p:sp>
      <p:sp>
        <p:nvSpPr>
          <p:cNvPr id="8212" name="Text Box 14"/>
          <p:cNvSpPr txBox="1">
            <a:spLocks noChangeArrowheads="1"/>
          </p:cNvSpPr>
          <p:nvPr/>
        </p:nvSpPr>
        <p:spPr bwMode="auto">
          <a:xfrm>
            <a:off x="7851224" y="2000250"/>
            <a:ext cx="4651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D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8213" name="Text Box 15"/>
          <p:cNvSpPr txBox="1">
            <a:spLocks noChangeArrowheads="1"/>
          </p:cNvSpPr>
          <p:nvPr/>
        </p:nvSpPr>
        <p:spPr bwMode="auto">
          <a:xfrm>
            <a:off x="7494036" y="5643563"/>
            <a:ext cx="4507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С</a:t>
            </a:r>
          </a:p>
        </p:txBody>
      </p:sp>
      <p:sp>
        <p:nvSpPr>
          <p:cNvPr id="8214" name="Text Box 17"/>
          <p:cNvSpPr txBox="1">
            <a:spLocks noChangeArrowheads="1"/>
          </p:cNvSpPr>
          <p:nvPr/>
        </p:nvSpPr>
        <p:spPr bwMode="auto">
          <a:xfrm>
            <a:off x="3993599" y="5286375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В</a:t>
            </a:r>
          </a:p>
        </p:txBody>
      </p:sp>
      <p:sp>
        <p:nvSpPr>
          <p:cNvPr id="8215" name="Text Box 18"/>
          <p:cNvSpPr txBox="1">
            <a:spLocks noChangeArrowheads="1"/>
          </p:cNvSpPr>
          <p:nvPr/>
        </p:nvSpPr>
        <p:spPr bwMode="auto">
          <a:xfrm>
            <a:off x="4136474" y="200025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А</a:t>
            </a:r>
          </a:p>
        </p:txBody>
      </p:sp>
      <p:sp>
        <p:nvSpPr>
          <p:cNvPr id="18" name="Oval 2"/>
          <p:cNvSpPr>
            <a:spLocks noChangeArrowheads="1"/>
          </p:cNvSpPr>
          <p:nvPr/>
        </p:nvSpPr>
        <p:spPr bwMode="auto">
          <a:xfrm>
            <a:off x="107504" y="138336"/>
            <a:ext cx="935038" cy="914400"/>
          </a:xfrm>
          <a:prstGeom prst="ellipse">
            <a:avLst/>
          </a:prstGeom>
          <a:gradFill rotWithShape="1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0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2.</a:t>
            </a:r>
            <a:endParaRPr lang="ru-RU" sz="40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259632" y="332656"/>
            <a:ext cx="43204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800" b="1" i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66"/>
                </a:solidFill>
                <a:effectLst/>
                <a:latin typeface="Bookman Old Style" pitchFamily="18" charset="0"/>
                <a:cs typeface="+mn-cs"/>
              </a:rPr>
              <a:t>Повторение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3" name="Rectangle 5"/>
          <p:cNvSpPr>
            <a:spLocks noChangeArrowheads="1"/>
          </p:cNvSpPr>
          <p:nvPr/>
        </p:nvSpPr>
        <p:spPr bwMode="auto">
          <a:xfrm>
            <a:off x="3316307" y="3372767"/>
            <a:ext cx="4392612" cy="2232025"/>
          </a:xfrm>
          <a:prstGeom prst="rect">
            <a:avLst/>
          </a:prstGeom>
          <a:noFill/>
          <a:ln w="76200">
            <a:solidFill>
              <a:srgbClr val="7030A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45414" name="Line 6"/>
          <p:cNvSpPr>
            <a:spLocks noChangeShapeType="1"/>
          </p:cNvSpPr>
          <p:nvPr/>
        </p:nvSpPr>
        <p:spPr bwMode="auto">
          <a:xfrm flipV="1">
            <a:off x="3316307" y="3372767"/>
            <a:ext cx="4392612" cy="2232025"/>
          </a:xfrm>
          <a:prstGeom prst="line">
            <a:avLst/>
          </a:prstGeom>
          <a:noFill/>
          <a:ln w="76200">
            <a:solidFill>
              <a:srgbClr val="7030A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9221" name="Text Box 8"/>
          <p:cNvSpPr txBox="1">
            <a:spLocks noChangeArrowheads="1"/>
          </p:cNvSpPr>
          <p:nvPr/>
        </p:nvSpPr>
        <p:spPr bwMode="auto">
          <a:xfrm>
            <a:off x="5637232" y="3444205"/>
            <a:ext cx="9255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20</a:t>
            </a:r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°</a:t>
            </a:r>
          </a:p>
        </p:txBody>
      </p:sp>
      <p:sp>
        <p:nvSpPr>
          <p:cNvPr id="9222" name="Arc 16"/>
          <p:cNvSpPr>
            <a:spLocks/>
          </p:cNvSpPr>
          <p:nvPr/>
        </p:nvSpPr>
        <p:spPr bwMode="auto">
          <a:xfrm rot="-582730">
            <a:off x="6389707" y="3417217"/>
            <a:ext cx="360362" cy="481013"/>
          </a:xfrm>
          <a:prstGeom prst="moon">
            <a:avLst>
              <a:gd name="adj" fmla="val 43032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357158" y="1142984"/>
            <a:ext cx="8429684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Дано:    АВСД  - прямоугольник</a:t>
            </a:r>
            <a:endParaRPr lang="ru-RU" sz="2800" b="1" i="1" baseline="30000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9226" name="Text Box 14"/>
          <p:cNvSpPr txBox="1">
            <a:spLocks noChangeArrowheads="1"/>
          </p:cNvSpPr>
          <p:nvPr/>
        </p:nvSpPr>
        <p:spPr bwMode="auto">
          <a:xfrm>
            <a:off x="7923232" y="5353967"/>
            <a:ext cx="4651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D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9227" name="Text Box 15"/>
          <p:cNvSpPr txBox="1">
            <a:spLocks noChangeArrowheads="1"/>
          </p:cNvSpPr>
          <p:nvPr/>
        </p:nvSpPr>
        <p:spPr bwMode="auto">
          <a:xfrm>
            <a:off x="7851794" y="2925092"/>
            <a:ext cx="4507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С</a:t>
            </a:r>
          </a:p>
        </p:txBody>
      </p:sp>
      <p:sp>
        <p:nvSpPr>
          <p:cNvPr id="9228" name="Text Box 17"/>
          <p:cNvSpPr txBox="1">
            <a:spLocks noChangeArrowheads="1"/>
          </p:cNvSpPr>
          <p:nvPr/>
        </p:nvSpPr>
        <p:spPr bwMode="auto">
          <a:xfrm>
            <a:off x="2779732" y="3139405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В</a:t>
            </a:r>
          </a:p>
        </p:txBody>
      </p:sp>
      <p:sp>
        <p:nvSpPr>
          <p:cNvPr id="9229" name="Text Box 18"/>
          <p:cNvSpPr txBox="1">
            <a:spLocks noChangeArrowheads="1"/>
          </p:cNvSpPr>
          <p:nvPr/>
        </p:nvSpPr>
        <p:spPr bwMode="auto">
          <a:xfrm>
            <a:off x="2779732" y="5425405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А</a:t>
            </a:r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357158" y="2000240"/>
            <a:ext cx="3857652" cy="928694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Найти: </a:t>
            </a:r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найди все</a:t>
            </a:r>
          </a:p>
          <a:p>
            <a:pPr>
              <a:defRPr/>
            </a:pPr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 неизвестные углы </a:t>
            </a:r>
          </a:p>
        </p:txBody>
      </p:sp>
      <p:sp>
        <p:nvSpPr>
          <p:cNvPr id="17" name="Oval 2"/>
          <p:cNvSpPr>
            <a:spLocks noChangeArrowheads="1"/>
          </p:cNvSpPr>
          <p:nvPr/>
        </p:nvSpPr>
        <p:spPr bwMode="auto">
          <a:xfrm>
            <a:off x="107504" y="138336"/>
            <a:ext cx="935038" cy="914400"/>
          </a:xfrm>
          <a:prstGeom prst="ellipse">
            <a:avLst/>
          </a:prstGeom>
          <a:gradFill rotWithShape="1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0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3.</a:t>
            </a:r>
            <a:endParaRPr lang="ru-RU" sz="40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59632" y="332656"/>
            <a:ext cx="43204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800" b="1" i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66"/>
                </a:solidFill>
                <a:effectLst/>
                <a:latin typeface="Bookman Old Style" pitchFamily="18" charset="0"/>
                <a:cs typeface="+mn-cs"/>
              </a:rPr>
              <a:t>Повторение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3" name="Rectangle 3"/>
          <p:cNvSpPr>
            <a:spLocks noChangeArrowheads="1"/>
          </p:cNvSpPr>
          <p:nvPr/>
        </p:nvSpPr>
        <p:spPr bwMode="auto">
          <a:xfrm>
            <a:off x="4971623" y="2543175"/>
            <a:ext cx="2952750" cy="3600450"/>
          </a:xfrm>
          <a:prstGeom prst="rect">
            <a:avLst/>
          </a:prstGeom>
          <a:noFill/>
          <a:ln w="76200">
            <a:solidFill>
              <a:srgbClr val="7030A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0244" name="Arc 5"/>
          <p:cNvSpPr>
            <a:spLocks/>
          </p:cNvSpPr>
          <p:nvPr/>
        </p:nvSpPr>
        <p:spPr bwMode="auto">
          <a:xfrm rot="-6634002">
            <a:off x="5103386" y="3195637"/>
            <a:ext cx="431800" cy="682625"/>
          </a:xfrm>
          <a:prstGeom prst="moon">
            <a:avLst>
              <a:gd name="adj" fmla="val 50000"/>
            </a:avLst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48493" name="Line 13"/>
          <p:cNvSpPr>
            <a:spLocks noChangeShapeType="1"/>
          </p:cNvSpPr>
          <p:nvPr/>
        </p:nvSpPr>
        <p:spPr bwMode="auto">
          <a:xfrm>
            <a:off x="4971623" y="2543175"/>
            <a:ext cx="2881312" cy="3527425"/>
          </a:xfrm>
          <a:prstGeom prst="line">
            <a:avLst/>
          </a:prstGeom>
          <a:noFill/>
          <a:ln w="76200">
            <a:solidFill>
              <a:srgbClr val="7030A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48494" name="Line 14"/>
          <p:cNvSpPr>
            <a:spLocks noChangeShapeType="1"/>
          </p:cNvSpPr>
          <p:nvPr/>
        </p:nvSpPr>
        <p:spPr bwMode="auto">
          <a:xfrm flipV="1">
            <a:off x="4971623" y="2543175"/>
            <a:ext cx="2952750" cy="3600450"/>
          </a:xfrm>
          <a:prstGeom prst="line">
            <a:avLst/>
          </a:prstGeom>
          <a:noFill/>
          <a:ln w="76200">
            <a:solidFill>
              <a:srgbClr val="7030A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0247" name="Text Box 16"/>
          <p:cNvSpPr txBox="1">
            <a:spLocks noChangeArrowheads="1"/>
          </p:cNvSpPr>
          <p:nvPr/>
        </p:nvSpPr>
        <p:spPr bwMode="auto">
          <a:xfrm>
            <a:off x="5066873" y="3714750"/>
            <a:ext cx="939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10</a:t>
            </a:r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°</a:t>
            </a: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357158" y="1142984"/>
            <a:ext cx="8429684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Дано:    АВСД  - прямоугольник</a:t>
            </a:r>
            <a:endParaRPr lang="ru-RU" sz="2800" b="1" i="1" baseline="30000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0257" name="Text Box 14"/>
          <p:cNvSpPr txBox="1">
            <a:spLocks noChangeArrowheads="1"/>
          </p:cNvSpPr>
          <p:nvPr/>
        </p:nvSpPr>
        <p:spPr bwMode="auto">
          <a:xfrm>
            <a:off x="8067248" y="5715000"/>
            <a:ext cx="4651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D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0258" name="Text Box 15"/>
          <p:cNvSpPr txBox="1">
            <a:spLocks noChangeArrowheads="1"/>
          </p:cNvSpPr>
          <p:nvPr/>
        </p:nvSpPr>
        <p:spPr bwMode="auto">
          <a:xfrm>
            <a:off x="8067248" y="2428875"/>
            <a:ext cx="4507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С</a:t>
            </a:r>
          </a:p>
        </p:txBody>
      </p:sp>
      <p:sp>
        <p:nvSpPr>
          <p:cNvPr id="10259" name="Text Box 17"/>
          <p:cNvSpPr txBox="1">
            <a:spLocks noChangeArrowheads="1"/>
          </p:cNvSpPr>
          <p:nvPr/>
        </p:nvSpPr>
        <p:spPr bwMode="auto">
          <a:xfrm>
            <a:off x="4423935" y="257175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В</a:t>
            </a:r>
          </a:p>
        </p:txBody>
      </p:sp>
      <p:sp>
        <p:nvSpPr>
          <p:cNvPr id="10260" name="Text Box 18"/>
          <p:cNvSpPr txBox="1">
            <a:spLocks noChangeArrowheads="1"/>
          </p:cNvSpPr>
          <p:nvPr/>
        </p:nvSpPr>
        <p:spPr bwMode="auto">
          <a:xfrm>
            <a:off x="4352498" y="5857875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А</a:t>
            </a:r>
          </a:p>
        </p:txBody>
      </p:sp>
      <p:sp>
        <p:nvSpPr>
          <p:cNvPr id="10261" name="Text Box 14"/>
          <p:cNvSpPr txBox="1">
            <a:spLocks noChangeArrowheads="1"/>
          </p:cNvSpPr>
          <p:nvPr/>
        </p:nvSpPr>
        <p:spPr bwMode="auto">
          <a:xfrm>
            <a:off x="6209873" y="4500563"/>
            <a:ext cx="4571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О</a:t>
            </a:r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357158" y="2000240"/>
            <a:ext cx="3857652" cy="928694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Найти: </a:t>
            </a:r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найди все</a:t>
            </a:r>
          </a:p>
          <a:p>
            <a:pPr>
              <a:defRPr/>
            </a:pPr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 неизвестные углы </a:t>
            </a:r>
          </a:p>
        </p:txBody>
      </p:sp>
      <p:sp>
        <p:nvSpPr>
          <p:cNvPr id="21" name="Oval 2"/>
          <p:cNvSpPr>
            <a:spLocks noChangeArrowheads="1"/>
          </p:cNvSpPr>
          <p:nvPr/>
        </p:nvSpPr>
        <p:spPr bwMode="auto">
          <a:xfrm>
            <a:off x="107504" y="138336"/>
            <a:ext cx="935038" cy="914400"/>
          </a:xfrm>
          <a:prstGeom prst="ellipse">
            <a:avLst/>
          </a:prstGeom>
          <a:gradFill rotWithShape="1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0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4.</a:t>
            </a:r>
            <a:endParaRPr lang="ru-RU" sz="40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259632" y="332656"/>
            <a:ext cx="43204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800" b="1" i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66"/>
                </a:solidFill>
                <a:effectLst/>
                <a:latin typeface="Bookman Old Style" pitchFamily="18" charset="0"/>
                <a:cs typeface="+mn-cs"/>
              </a:rPr>
              <a:t>Повторение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8" name="Rectangle 6"/>
          <p:cNvSpPr>
            <a:spLocks noChangeArrowheads="1"/>
          </p:cNvSpPr>
          <p:nvPr/>
        </p:nvSpPr>
        <p:spPr bwMode="auto">
          <a:xfrm>
            <a:off x="4619625" y="2571750"/>
            <a:ext cx="2952750" cy="3600450"/>
          </a:xfrm>
          <a:prstGeom prst="rect">
            <a:avLst/>
          </a:prstGeom>
          <a:noFill/>
          <a:ln w="76200">
            <a:solidFill>
              <a:srgbClr val="7030A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46439" name="Line 7"/>
          <p:cNvSpPr>
            <a:spLocks noChangeShapeType="1"/>
          </p:cNvSpPr>
          <p:nvPr/>
        </p:nvSpPr>
        <p:spPr bwMode="auto">
          <a:xfrm flipH="1" flipV="1">
            <a:off x="4619625" y="3435350"/>
            <a:ext cx="2952750" cy="2736850"/>
          </a:xfrm>
          <a:prstGeom prst="line">
            <a:avLst/>
          </a:prstGeom>
          <a:noFill/>
          <a:ln w="76200">
            <a:solidFill>
              <a:srgbClr val="7030A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1269" name="Arc 8"/>
          <p:cNvSpPr>
            <a:spLocks/>
          </p:cNvSpPr>
          <p:nvPr/>
        </p:nvSpPr>
        <p:spPr bwMode="auto">
          <a:xfrm rot="-5610824">
            <a:off x="6673057" y="5776118"/>
            <a:ext cx="431800" cy="360363"/>
          </a:xfrm>
          <a:custGeom>
            <a:avLst/>
            <a:gdLst>
              <a:gd name="T0" fmla="*/ 0 w 21600"/>
              <a:gd name="T1" fmla="*/ 0 h 21600"/>
              <a:gd name="T2" fmla="*/ 431800 w 21600"/>
              <a:gd name="T3" fmla="*/ 360362 h 21600"/>
              <a:gd name="T4" fmla="*/ 0 w 21600"/>
              <a:gd name="T5" fmla="*/ 360362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1270" name="Arc 9"/>
          <p:cNvSpPr>
            <a:spLocks/>
          </p:cNvSpPr>
          <p:nvPr/>
        </p:nvSpPr>
        <p:spPr bwMode="auto">
          <a:xfrm rot="-2398979">
            <a:off x="7069138" y="5451475"/>
            <a:ext cx="431800" cy="360363"/>
          </a:xfrm>
          <a:custGeom>
            <a:avLst/>
            <a:gdLst>
              <a:gd name="T0" fmla="*/ 0 w 21600"/>
              <a:gd name="T1" fmla="*/ 0 h 21600"/>
              <a:gd name="T2" fmla="*/ 431800 w 21600"/>
              <a:gd name="T3" fmla="*/ 360362 h 21600"/>
              <a:gd name="T4" fmla="*/ 0 w 21600"/>
              <a:gd name="T5" fmla="*/ 360362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1271" name="Text Box 14"/>
          <p:cNvSpPr txBox="1">
            <a:spLocks noChangeArrowheads="1"/>
          </p:cNvSpPr>
          <p:nvPr/>
        </p:nvSpPr>
        <p:spPr bwMode="auto">
          <a:xfrm>
            <a:off x="4643438" y="2000250"/>
            <a:ext cx="4651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D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1272" name="Text Box 15"/>
          <p:cNvSpPr txBox="1">
            <a:spLocks noChangeArrowheads="1"/>
          </p:cNvSpPr>
          <p:nvPr/>
        </p:nvSpPr>
        <p:spPr bwMode="auto">
          <a:xfrm>
            <a:off x="7643813" y="2286000"/>
            <a:ext cx="4507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С</a:t>
            </a:r>
          </a:p>
        </p:txBody>
      </p:sp>
      <p:sp>
        <p:nvSpPr>
          <p:cNvPr id="11273" name="Text Box 17"/>
          <p:cNvSpPr txBox="1">
            <a:spLocks noChangeArrowheads="1"/>
          </p:cNvSpPr>
          <p:nvPr/>
        </p:nvSpPr>
        <p:spPr bwMode="auto">
          <a:xfrm>
            <a:off x="7715250" y="5857875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В</a:t>
            </a:r>
          </a:p>
        </p:txBody>
      </p:sp>
      <p:sp>
        <p:nvSpPr>
          <p:cNvPr id="11274" name="Text Box 18"/>
          <p:cNvSpPr txBox="1">
            <a:spLocks noChangeArrowheads="1"/>
          </p:cNvSpPr>
          <p:nvPr/>
        </p:nvSpPr>
        <p:spPr bwMode="auto">
          <a:xfrm>
            <a:off x="4071938" y="5929313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А</a:t>
            </a:r>
          </a:p>
        </p:txBody>
      </p:sp>
      <p:sp>
        <p:nvSpPr>
          <p:cNvPr id="11275" name="Text Box 14"/>
          <p:cNvSpPr txBox="1">
            <a:spLocks noChangeArrowheads="1"/>
          </p:cNvSpPr>
          <p:nvPr/>
        </p:nvSpPr>
        <p:spPr bwMode="auto">
          <a:xfrm>
            <a:off x="3857625" y="3143250"/>
            <a:ext cx="6365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К</a:t>
            </a:r>
          </a:p>
        </p:txBody>
      </p: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357158" y="1142984"/>
            <a:ext cx="8429684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Дано:    АВСД  - прямоугольник</a:t>
            </a:r>
            <a:endParaRPr lang="ru-RU" sz="2800" b="1" i="1" baseline="30000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357158" y="2000240"/>
            <a:ext cx="3857652" cy="928694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Найти: </a:t>
            </a:r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найди все</a:t>
            </a:r>
          </a:p>
          <a:p>
            <a:pPr>
              <a:defRPr/>
            </a:pPr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 неизвестные углы </a:t>
            </a:r>
          </a:p>
        </p:txBody>
      </p:sp>
      <p:sp>
        <p:nvSpPr>
          <p:cNvPr id="18" name="Oval 2"/>
          <p:cNvSpPr>
            <a:spLocks noChangeArrowheads="1"/>
          </p:cNvSpPr>
          <p:nvPr/>
        </p:nvSpPr>
        <p:spPr bwMode="auto">
          <a:xfrm>
            <a:off x="107504" y="138336"/>
            <a:ext cx="935038" cy="914400"/>
          </a:xfrm>
          <a:prstGeom prst="ellipse">
            <a:avLst/>
          </a:prstGeom>
          <a:gradFill rotWithShape="1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0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5.</a:t>
            </a:r>
            <a:endParaRPr lang="ru-RU" sz="40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59632" y="332656"/>
            <a:ext cx="43204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800" b="1" i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66"/>
                </a:solidFill>
                <a:effectLst/>
                <a:latin typeface="Bookman Old Style" pitchFamily="18" charset="0"/>
                <a:cs typeface="+mn-cs"/>
              </a:rPr>
              <a:t>Повторение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6"/>
          <p:cNvGrpSpPr/>
          <p:nvPr/>
        </p:nvGrpSpPr>
        <p:grpSpPr>
          <a:xfrm>
            <a:off x="3138770" y="2681198"/>
            <a:ext cx="4872059" cy="3340090"/>
            <a:chOff x="2771775" y="1989138"/>
            <a:chExt cx="2808288" cy="44326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3" name="Группа 25"/>
            <p:cNvGrpSpPr/>
            <p:nvPr/>
          </p:nvGrpSpPr>
          <p:grpSpPr>
            <a:xfrm>
              <a:off x="2771775" y="1989138"/>
              <a:ext cx="2808288" cy="4319587"/>
              <a:chOff x="2771775" y="1989138"/>
              <a:chExt cx="2808288" cy="4319587"/>
            </a:xfrm>
          </p:grpSpPr>
          <p:sp>
            <p:nvSpPr>
              <p:cNvPr id="143375" name="AutoShape 15"/>
              <p:cNvSpPr>
                <a:spLocks noChangeArrowheads="1"/>
              </p:cNvSpPr>
              <p:nvPr/>
            </p:nvSpPr>
            <p:spPr bwMode="auto">
              <a:xfrm>
                <a:off x="2771775" y="1989138"/>
                <a:ext cx="1871663" cy="4319587"/>
              </a:xfrm>
              <a:prstGeom prst="triangle">
                <a:avLst>
                  <a:gd name="adj" fmla="val 50000"/>
                </a:avLst>
              </a:prstGeom>
              <a:noFill/>
              <a:ln w="76200">
                <a:solidFill>
                  <a:srgbClr val="7030A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b="1" i="1">
                  <a:solidFill>
                    <a:srgbClr val="000066"/>
                  </a:solidFill>
                  <a:latin typeface="Bookman Old Style" pitchFamily="18" charset="0"/>
                  <a:cs typeface="+mn-cs"/>
                </a:endParaRPr>
              </a:p>
            </p:txBody>
          </p:sp>
          <p:sp>
            <p:nvSpPr>
              <p:cNvPr id="143376" name="AutoShape 16"/>
              <p:cNvSpPr>
                <a:spLocks noChangeArrowheads="1"/>
              </p:cNvSpPr>
              <p:nvPr/>
            </p:nvSpPr>
            <p:spPr bwMode="auto">
              <a:xfrm rot="10800000">
                <a:off x="3708400" y="1989138"/>
                <a:ext cx="1871663" cy="4319587"/>
              </a:xfrm>
              <a:prstGeom prst="triangle">
                <a:avLst>
                  <a:gd name="adj" fmla="val 50000"/>
                </a:avLst>
              </a:prstGeom>
              <a:noFill/>
              <a:ln w="76200">
                <a:solidFill>
                  <a:srgbClr val="7030A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b="1" i="1">
                  <a:solidFill>
                    <a:srgbClr val="000066"/>
                  </a:solidFill>
                  <a:latin typeface="Bookman Old Style" pitchFamily="18" charset="0"/>
                  <a:cs typeface="+mn-cs"/>
                </a:endParaRPr>
              </a:p>
            </p:txBody>
          </p:sp>
        </p:grpSp>
        <p:sp>
          <p:nvSpPr>
            <p:cNvPr id="143377" name="Line 17"/>
            <p:cNvSpPr>
              <a:spLocks noChangeShapeType="1"/>
            </p:cNvSpPr>
            <p:nvPr/>
          </p:nvSpPr>
          <p:spPr bwMode="auto">
            <a:xfrm>
              <a:off x="3708400" y="2060575"/>
              <a:ext cx="0" cy="4248150"/>
            </a:xfrm>
            <a:prstGeom prst="line">
              <a:avLst/>
            </a:prstGeom>
            <a:noFill/>
            <a:ln w="76200">
              <a:solidFill>
                <a:srgbClr val="7030A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b="1" i="1">
                <a:solidFill>
                  <a:srgbClr val="000066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43378" name="Rectangle 18"/>
            <p:cNvSpPr>
              <a:spLocks noChangeArrowheads="1"/>
            </p:cNvSpPr>
            <p:nvPr/>
          </p:nvSpPr>
          <p:spPr bwMode="auto">
            <a:xfrm>
              <a:off x="3708400" y="6092825"/>
              <a:ext cx="215900" cy="215900"/>
            </a:xfrm>
            <a:prstGeom prst="rect">
              <a:avLst/>
            </a:prstGeom>
            <a:noFill/>
            <a:ln w="76200">
              <a:solidFill>
                <a:srgbClr val="7030A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b="1" i="1">
                <a:solidFill>
                  <a:srgbClr val="000066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43379" name="Line 19"/>
            <p:cNvSpPr>
              <a:spLocks noChangeShapeType="1"/>
            </p:cNvSpPr>
            <p:nvPr/>
          </p:nvSpPr>
          <p:spPr bwMode="auto">
            <a:xfrm>
              <a:off x="3141334" y="6135078"/>
              <a:ext cx="0" cy="286685"/>
            </a:xfrm>
            <a:prstGeom prst="line">
              <a:avLst/>
            </a:prstGeom>
            <a:noFill/>
            <a:ln w="76200">
              <a:solidFill>
                <a:srgbClr val="7030A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b="1" i="1">
                <a:solidFill>
                  <a:srgbClr val="000066"/>
                </a:solidFill>
                <a:latin typeface="Bookman Old Style" pitchFamily="18" charset="0"/>
                <a:cs typeface="+mn-cs"/>
              </a:endParaRPr>
            </a:p>
          </p:txBody>
        </p:sp>
      </p:grpSp>
      <p:sp>
        <p:nvSpPr>
          <p:cNvPr id="12292" name="Line 20"/>
          <p:cNvSpPr>
            <a:spLocks noChangeShapeType="1"/>
          </p:cNvSpPr>
          <p:nvPr/>
        </p:nvSpPr>
        <p:spPr bwMode="auto">
          <a:xfrm>
            <a:off x="5581934" y="5823793"/>
            <a:ext cx="0" cy="215900"/>
          </a:xfrm>
          <a:prstGeom prst="line">
            <a:avLst/>
          </a:prstGeom>
          <a:noFill/>
          <a:ln w="76200">
            <a:solidFill>
              <a:srgbClr val="7030A0"/>
            </a:solidFill>
            <a:round/>
            <a:headEnd/>
            <a:tailEnd/>
          </a:ln>
        </p:spPr>
        <p:txBody>
          <a:bodyPr/>
          <a:lstStyle/>
          <a:p>
            <a:endParaRPr lang="ru-RU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2293" name="Text Box 22"/>
          <p:cNvSpPr txBox="1">
            <a:spLocks noChangeArrowheads="1"/>
          </p:cNvSpPr>
          <p:nvPr/>
        </p:nvSpPr>
        <p:spPr bwMode="auto">
          <a:xfrm>
            <a:off x="5367621" y="5252293"/>
            <a:ext cx="1003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>
                <a:solidFill>
                  <a:srgbClr val="000066"/>
                </a:solidFill>
                <a:latin typeface="Bookman Old Style" pitchFamily="18" charset="0"/>
              </a:rPr>
              <a:t>70</a:t>
            </a:r>
            <a:r>
              <a:rPr lang="en-US" sz="2400" b="1" i="1">
                <a:solidFill>
                  <a:srgbClr val="000066"/>
                </a:solidFill>
                <a:latin typeface="Bookman Old Style" pitchFamily="18" charset="0"/>
              </a:rPr>
              <a:t>°</a:t>
            </a:r>
          </a:p>
        </p:txBody>
      </p:sp>
      <p:sp>
        <p:nvSpPr>
          <p:cNvPr id="12294" name="Arc 26"/>
          <p:cNvSpPr>
            <a:spLocks/>
          </p:cNvSpPr>
          <p:nvPr/>
        </p:nvSpPr>
        <p:spPr bwMode="auto">
          <a:xfrm rot="2797679">
            <a:off x="5799422" y="5382468"/>
            <a:ext cx="317500" cy="536575"/>
          </a:xfrm>
          <a:prstGeom prst="moon">
            <a:avLst>
              <a:gd name="adj" fmla="val 50000"/>
            </a:avLst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2295" name="Text Box 14"/>
          <p:cNvSpPr txBox="1">
            <a:spLocks noChangeArrowheads="1"/>
          </p:cNvSpPr>
          <p:nvPr/>
        </p:nvSpPr>
        <p:spPr bwMode="auto">
          <a:xfrm>
            <a:off x="6582059" y="5752356"/>
            <a:ext cx="4651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D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2296" name="Text Box 15"/>
          <p:cNvSpPr txBox="1">
            <a:spLocks noChangeArrowheads="1"/>
          </p:cNvSpPr>
          <p:nvPr/>
        </p:nvSpPr>
        <p:spPr bwMode="auto">
          <a:xfrm>
            <a:off x="8153684" y="2251918"/>
            <a:ext cx="4507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С</a:t>
            </a:r>
          </a:p>
        </p:txBody>
      </p:sp>
      <p:sp>
        <p:nvSpPr>
          <p:cNvPr id="12297" name="Text Box 17"/>
          <p:cNvSpPr txBox="1">
            <a:spLocks noChangeArrowheads="1"/>
          </p:cNvSpPr>
          <p:nvPr/>
        </p:nvSpPr>
        <p:spPr bwMode="auto">
          <a:xfrm>
            <a:off x="4796121" y="2132856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В</a:t>
            </a:r>
          </a:p>
        </p:txBody>
      </p:sp>
      <p:sp>
        <p:nvSpPr>
          <p:cNvPr id="12298" name="Text Box 18"/>
          <p:cNvSpPr txBox="1">
            <a:spLocks noChangeArrowheads="1"/>
          </p:cNvSpPr>
          <p:nvPr/>
        </p:nvSpPr>
        <p:spPr bwMode="auto">
          <a:xfrm>
            <a:off x="2581559" y="5680918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А</a:t>
            </a:r>
          </a:p>
        </p:txBody>
      </p:sp>
      <p:sp>
        <p:nvSpPr>
          <p:cNvPr id="12299" name="Text Box 14"/>
          <p:cNvSpPr txBox="1">
            <a:spLocks noChangeArrowheads="1"/>
          </p:cNvSpPr>
          <p:nvPr/>
        </p:nvSpPr>
        <p:spPr bwMode="auto">
          <a:xfrm>
            <a:off x="4438934" y="5895231"/>
            <a:ext cx="6365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К</a:t>
            </a:r>
          </a:p>
        </p:txBody>
      </p: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357158" y="1142984"/>
            <a:ext cx="8429684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Дано:    АВСД  - параллелограмм</a:t>
            </a:r>
            <a:endParaRPr lang="ru-RU" sz="2800" b="1" i="1" baseline="30000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4" name="Rectangle 8"/>
          <p:cNvSpPr>
            <a:spLocks noChangeArrowheads="1"/>
          </p:cNvSpPr>
          <p:nvPr/>
        </p:nvSpPr>
        <p:spPr bwMode="auto">
          <a:xfrm>
            <a:off x="357158" y="2000240"/>
            <a:ext cx="3857652" cy="928694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Найти: </a:t>
            </a:r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найди все</a:t>
            </a:r>
          </a:p>
          <a:p>
            <a:pPr>
              <a:defRPr/>
            </a:pPr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 неизвестные углы </a:t>
            </a:r>
          </a:p>
        </p:txBody>
      </p:sp>
      <p:sp>
        <p:nvSpPr>
          <p:cNvPr id="25" name="Oval 2"/>
          <p:cNvSpPr>
            <a:spLocks noChangeArrowheads="1"/>
          </p:cNvSpPr>
          <p:nvPr/>
        </p:nvSpPr>
        <p:spPr bwMode="auto">
          <a:xfrm>
            <a:off x="107504" y="138336"/>
            <a:ext cx="935038" cy="914400"/>
          </a:xfrm>
          <a:prstGeom prst="ellipse">
            <a:avLst/>
          </a:prstGeom>
          <a:gradFill rotWithShape="1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0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6.</a:t>
            </a:r>
            <a:endParaRPr lang="ru-RU" sz="40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259632" y="332656"/>
            <a:ext cx="43204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800" b="1" i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66"/>
                </a:solidFill>
                <a:effectLst/>
                <a:latin typeface="Bookman Old Style" pitchFamily="18" charset="0"/>
                <a:cs typeface="+mn-cs"/>
              </a:rPr>
              <a:t>Повторение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3"/>
          <p:cNvGrpSpPr/>
          <p:nvPr/>
        </p:nvGrpSpPr>
        <p:grpSpPr>
          <a:xfrm>
            <a:off x="4438932" y="2491180"/>
            <a:ext cx="3529012" cy="3379792"/>
            <a:chOff x="2843213" y="1916113"/>
            <a:chExt cx="3529012" cy="432117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40293" name="AutoShape 5"/>
            <p:cNvSpPr>
              <a:spLocks noChangeArrowheads="1"/>
            </p:cNvSpPr>
            <p:nvPr/>
          </p:nvSpPr>
          <p:spPr bwMode="auto">
            <a:xfrm>
              <a:off x="2843213" y="1916113"/>
              <a:ext cx="3529012" cy="4321175"/>
            </a:xfrm>
            <a:prstGeom prst="parallelogram">
              <a:avLst>
                <a:gd name="adj" fmla="val 25000"/>
              </a:avLst>
            </a:prstGeom>
            <a:noFill/>
            <a:ln w="76200">
              <a:solidFill>
                <a:srgbClr val="7030A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2800" b="1" i="1">
                <a:solidFill>
                  <a:srgbClr val="000066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40294" name="Line 6"/>
            <p:cNvSpPr>
              <a:spLocks noChangeShapeType="1"/>
            </p:cNvSpPr>
            <p:nvPr/>
          </p:nvSpPr>
          <p:spPr bwMode="auto">
            <a:xfrm flipV="1">
              <a:off x="2843213" y="1916113"/>
              <a:ext cx="3529012" cy="4321175"/>
            </a:xfrm>
            <a:prstGeom prst="line">
              <a:avLst/>
            </a:prstGeom>
            <a:noFill/>
            <a:ln w="76200">
              <a:solidFill>
                <a:srgbClr val="7030A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2800" b="1" i="1">
                <a:solidFill>
                  <a:srgbClr val="000066"/>
                </a:solidFill>
                <a:latin typeface="Bookman Old Style" pitchFamily="18" charset="0"/>
                <a:cs typeface="+mn-cs"/>
              </a:endParaRPr>
            </a:p>
          </p:txBody>
        </p:sp>
      </p:grpSp>
      <p:sp>
        <p:nvSpPr>
          <p:cNvPr id="13316" name="Text Box 9"/>
          <p:cNvSpPr txBox="1">
            <a:spLocks noChangeArrowheads="1"/>
          </p:cNvSpPr>
          <p:nvPr/>
        </p:nvSpPr>
        <p:spPr bwMode="auto">
          <a:xfrm>
            <a:off x="5224747" y="5062934"/>
            <a:ext cx="12811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40</a:t>
            </a:r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°</a:t>
            </a:r>
          </a:p>
        </p:txBody>
      </p:sp>
      <p:sp>
        <p:nvSpPr>
          <p:cNvPr id="13317" name="Text Box 10"/>
          <p:cNvSpPr txBox="1">
            <a:spLocks noChangeArrowheads="1"/>
          </p:cNvSpPr>
          <p:nvPr/>
        </p:nvSpPr>
        <p:spPr bwMode="auto">
          <a:xfrm>
            <a:off x="4797709" y="4348559"/>
            <a:ext cx="1212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20</a:t>
            </a:r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°</a:t>
            </a:r>
          </a:p>
        </p:txBody>
      </p:sp>
      <p:sp>
        <p:nvSpPr>
          <p:cNvPr id="13318" name="Arc 18"/>
          <p:cNvSpPr>
            <a:spLocks/>
          </p:cNvSpPr>
          <p:nvPr/>
        </p:nvSpPr>
        <p:spPr bwMode="auto">
          <a:xfrm rot="8916294">
            <a:off x="4969159" y="5335984"/>
            <a:ext cx="360363" cy="488950"/>
          </a:xfrm>
          <a:prstGeom prst="moon">
            <a:avLst>
              <a:gd name="adj" fmla="val 50000"/>
            </a:avLst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3319" name="Arc 19"/>
          <p:cNvSpPr>
            <a:spLocks/>
          </p:cNvSpPr>
          <p:nvPr/>
        </p:nvSpPr>
        <p:spPr bwMode="auto">
          <a:xfrm rot="7483230">
            <a:off x="4847715" y="4731941"/>
            <a:ext cx="307975" cy="461962"/>
          </a:xfrm>
          <a:prstGeom prst="moon">
            <a:avLst>
              <a:gd name="adj" fmla="val 50000"/>
            </a:avLst>
          </a:prstGeom>
          <a:solidFill>
            <a:srgbClr val="C00000"/>
          </a:solidFill>
          <a:ln w="57150" cmpd="thinThick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3320" name="Text Box 14"/>
          <p:cNvSpPr txBox="1">
            <a:spLocks noChangeArrowheads="1"/>
          </p:cNvSpPr>
          <p:nvPr/>
        </p:nvSpPr>
        <p:spPr bwMode="auto">
          <a:xfrm>
            <a:off x="7296434" y="5420122"/>
            <a:ext cx="4651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D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3321" name="Text Box 15"/>
          <p:cNvSpPr txBox="1">
            <a:spLocks noChangeArrowheads="1"/>
          </p:cNvSpPr>
          <p:nvPr/>
        </p:nvSpPr>
        <p:spPr bwMode="auto">
          <a:xfrm>
            <a:off x="8153684" y="2276872"/>
            <a:ext cx="4507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С</a:t>
            </a:r>
          </a:p>
        </p:txBody>
      </p:sp>
      <p:sp>
        <p:nvSpPr>
          <p:cNvPr id="13322" name="Text Box 17"/>
          <p:cNvSpPr txBox="1">
            <a:spLocks noChangeArrowheads="1"/>
          </p:cNvSpPr>
          <p:nvPr/>
        </p:nvSpPr>
        <p:spPr bwMode="auto">
          <a:xfrm>
            <a:off x="4653247" y="2276872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В</a:t>
            </a:r>
          </a:p>
        </p:txBody>
      </p:sp>
      <p:sp>
        <p:nvSpPr>
          <p:cNvPr id="13323" name="Text Box 18"/>
          <p:cNvSpPr txBox="1">
            <a:spLocks noChangeArrowheads="1"/>
          </p:cNvSpPr>
          <p:nvPr/>
        </p:nvSpPr>
        <p:spPr bwMode="auto">
          <a:xfrm>
            <a:off x="3867434" y="5491559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А</a:t>
            </a:r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357158" y="1142984"/>
            <a:ext cx="8429684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Дано:    АВСД  - параллелограмм</a:t>
            </a:r>
            <a:endParaRPr lang="ru-RU" sz="2800" b="1" i="1" baseline="30000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0" name="Rectangle 8"/>
          <p:cNvSpPr>
            <a:spLocks noChangeArrowheads="1"/>
          </p:cNvSpPr>
          <p:nvPr/>
        </p:nvSpPr>
        <p:spPr bwMode="auto">
          <a:xfrm>
            <a:off x="357158" y="2000240"/>
            <a:ext cx="3857652" cy="928694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Найти: </a:t>
            </a:r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найди все</a:t>
            </a:r>
          </a:p>
          <a:p>
            <a:pPr>
              <a:defRPr/>
            </a:pPr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 неизвестные углы </a:t>
            </a:r>
          </a:p>
        </p:txBody>
      </p:sp>
      <p:sp>
        <p:nvSpPr>
          <p:cNvPr id="20" name="Oval 2"/>
          <p:cNvSpPr>
            <a:spLocks noChangeArrowheads="1"/>
          </p:cNvSpPr>
          <p:nvPr/>
        </p:nvSpPr>
        <p:spPr bwMode="auto">
          <a:xfrm>
            <a:off x="107504" y="138336"/>
            <a:ext cx="935038" cy="914400"/>
          </a:xfrm>
          <a:prstGeom prst="ellipse">
            <a:avLst/>
          </a:prstGeom>
          <a:gradFill rotWithShape="1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0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7.</a:t>
            </a:r>
            <a:endParaRPr lang="ru-RU" sz="40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259632" y="332656"/>
            <a:ext cx="43204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800" b="1" i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66"/>
                </a:solidFill>
                <a:effectLst/>
                <a:latin typeface="Bookman Old Style" pitchFamily="18" charset="0"/>
                <a:cs typeface="+mn-cs"/>
              </a:rPr>
              <a:t>Повторение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3"/>
          <p:cNvGrpSpPr/>
          <p:nvPr/>
        </p:nvGrpSpPr>
        <p:grpSpPr>
          <a:xfrm>
            <a:off x="3829070" y="2714620"/>
            <a:ext cx="3529012" cy="3522668"/>
            <a:chOff x="2843213" y="1773238"/>
            <a:chExt cx="3529012" cy="446405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42339" name="AutoShape 3"/>
            <p:cNvSpPr>
              <a:spLocks noChangeArrowheads="1"/>
            </p:cNvSpPr>
            <p:nvPr/>
          </p:nvSpPr>
          <p:spPr bwMode="auto">
            <a:xfrm>
              <a:off x="2843213" y="1916113"/>
              <a:ext cx="3529012" cy="4321175"/>
            </a:xfrm>
            <a:prstGeom prst="parallelogram">
              <a:avLst>
                <a:gd name="adj" fmla="val 25000"/>
              </a:avLst>
            </a:prstGeom>
            <a:noFill/>
            <a:ln w="76200">
              <a:solidFill>
                <a:srgbClr val="7030A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b="1" i="1">
                <a:solidFill>
                  <a:srgbClr val="000066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42350" name="Line 14"/>
            <p:cNvSpPr>
              <a:spLocks noChangeShapeType="1"/>
            </p:cNvSpPr>
            <p:nvPr/>
          </p:nvSpPr>
          <p:spPr bwMode="auto">
            <a:xfrm flipH="1">
              <a:off x="3276600" y="1916113"/>
              <a:ext cx="3095625" cy="2305050"/>
            </a:xfrm>
            <a:prstGeom prst="line">
              <a:avLst/>
            </a:prstGeom>
            <a:noFill/>
            <a:ln w="76200">
              <a:solidFill>
                <a:srgbClr val="7030A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b="1" i="1">
                <a:solidFill>
                  <a:srgbClr val="000066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42351" name="Line 15"/>
            <p:cNvSpPr>
              <a:spLocks noChangeShapeType="1"/>
            </p:cNvSpPr>
            <p:nvPr/>
          </p:nvSpPr>
          <p:spPr bwMode="auto">
            <a:xfrm>
              <a:off x="3276600" y="3068638"/>
              <a:ext cx="358775" cy="0"/>
            </a:xfrm>
            <a:prstGeom prst="line">
              <a:avLst/>
            </a:prstGeom>
            <a:noFill/>
            <a:ln w="76200">
              <a:solidFill>
                <a:srgbClr val="7030A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b="1" i="1">
                <a:solidFill>
                  <a:srgbClr val="000066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42352" name="Line 16"/>
            <p:cNvSpPr>
              <a:spLocks noChangeShapeType="1"/>
            </p:cNvSpPr>
            <p:nvPr/>
          </p:nvSpPr>
          <p:spPr bwMode="auto">
            <a:xfrm>
              <a:off x="4932363" y="1773238"/>
              <a:ext cx="0" cy="287337"/>
            </a:xfrm>
            <a:prstGeom prst="line">
              <a:avLst/>
            </a:prstGeom>
            <a:noFill/>
            <a:ln w="76200">
              <a:solidFill>
                <a:srgbClr val="7030A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b="1" i="1">
                <a:solidFill>
                  <a:srgbClr val="000066"/>
                </a:solidFill>
                <a:latin typeface="Bookman Old Style" pitchFamily="18" charset="0"/>
                <a:cs typeface="+mn-cs"/>
              </a:endParaRPr>
            </a:p>
          </p:txBody>
        </p:sp>
      </p:grpSp>
      <p:sp>
        <p:nvSpPr>
          <p:cNvPr id="14340" name="Text Box 18"/>
          <p:cNvSpPr txBox="1">
            <a:spLocks noChangeArrowheads="1"/>
          </p:cNvSpPr>
          <p:nvPr/>
        </p:nvSpPr>
        <p:spPr bwMode="auto">
          <a:xfrm>
            <a:off x="6143625" y="3643313"/>
            <a:ext cx="9413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20</a:t>
            </a:r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°</a:t>
            </a:r>
          </a:p>
        </p:txBody>
      </p:sp>
      <p:sp>
        <p:nvSpPr>
          <p:cNvPr id="14341" name="Arc 22"/>
          <p:cNvSpPr>
            <a:spLocks/>
          </p:cNvSpPr>
          <p:nvPr/>
        </p:nvSpPr>
        <p:spPr bwMode="auto">
          <a:xfrm rot="-2814383">
            <a:off x="6654800" y="3182938"/>
            <a:ext cx="360363" cy="579437"/>
          </a:xfrm>
          <a:prstGeom prst="moon">
            <a:avLst>
              <a:gd name="adj" fmla="val 50000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4342" name="Text Box 14"/>
          <p:cNvSpPr txBox="1">
            <a:spLocks noChangeArrowheads="1"/>
          </p:cNvSpPr>
          <p:nvPr/>
        </p:nvSpPr>
        <p:spPr bwMode="auto">
          <a:xfrm>
            <a:off x="6643688" y="5929313"/>
            <a:ext cx="4651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D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4343" name="Text Box 15"/>
          <p:cNvSpPr txBox="1">
            <a:spLocks noChangeArrowheads="1"/>
          </p:cNvSpPr>
          <p:nvPr/>
        </p:nvSpPr>
        <p:spPr bwMode="auto">
          <a:xfrm>
            <a:off x="7429500" y="2500313"/>
            <a:ext cx="4507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С</a:t>
            </a:r>
          </a:p>
        </p:txBody>
      </p:sp>
      <p:sp>
        <p:nvSpPr>
          <p:cNvPr id="14344" name="Text Box 17"/>
          <p:cNvSpPr txBox="1">
            <a:spLocks noChangeArrowheads="1"/>
          </p:cNvSpPr>
          <p:nvPr/>
        </p:nvSpPr>
        <p:spPr bwMode="auto">
          <a:xfrm>
            <a:off x="4071938" y="2714625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В</a:t>
            </a:r>
          </a:p>
        </p:txBody>
      </p:sp>
      <p:sp>
        <p:nvSpPr>
          <p:cNvPr id="14345" name="Text Box 18"/>
          <p:cNvSpPr txBox="1">
            <a:spLocks noChangeArrowheads="1"/>
          </p:cNvSpPr>
          <p:nvPr/>
        </p:nvSpPr>
        <p:spPr bwMode="auto">
          <a:xfrm>
            <a:off x="3286125" y="600075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А</a:t>
            </a:r>
          </a:p>
        </p:txBody>
      </p:sp>
      <p:sp>
        <p:nvSpPr>
          <p:cNvPr id="14346" name="Text Box 14"/>
          <p:cNvSpPr txBox="1">
            <a:spLocks noChangeArrowheads="1"/>
          </p:cNvSpPr>
          <p:nvPr/>
        </p:nvSpPr>
        <p:spPr bwMode="auto">
          <a:xfrm>
            <a:off x="3500438" y="4286250"/>
            <a:ext cx="6365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К</a:t>
            </a:r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357158" y="1142984"/>
            <a:ext cx="8429684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Дано:    АВСД  - параллелограмм</a:t>
            </a:r>
            <a:endParaRPr lang="ru-RU" sz="2800" b="1" i="1" baseline="30000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0" name="Rectangle 8"/>
          <p:cNvSpPr>
            <a:spLocks noChangeArrowheads="1"/>
          </p:cNvSpPr>
          <p:nvPr/>
        </p:nvSpPr>
        <p:spPr bwMode="auto">
          <a:xfrm>
            <a:off x="357158" y="2000240"/>
            <a:ext cx="3857652" cy="928694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Найти: </a:t>
            </a:r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найди все</a:t>
            </a:r>
          </a:p>
          <a:p>
            <a:pPr>
              <a:defRPr/>
            </a:pPr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 неизвестные углы </a:t>
            </a:r>
          </a:p>
        </p:txBody>
      </p:sp>
      <p:sp>
        <p:nvSpPr>
          <p:cNvPr id="21" name="Oval 2"/>
          <p:cNvSpPr>
            <a:spLocks noChangeArrowheads="1"/>
          </p:cNvSpPr>
          <p:nvPr/>
        </p:nvSpPr>
        <p:spPr bwMode="auto">
          <a:xfrm>
            <a:off x="107504" y="138336"/>
            <a:ext cx="935038" cy="914400"/>
          </a:xfrm>
          <a:prstGeom prst="ellipse">
            <a:avLst/>
          </a:prstGeom>
          <a:gradFill rotWithShape="1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0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8.</a:t>
            </a:r>
            <a:endParaRPr lang="ru-RU" sz="40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259632" y="332656"/>
            <a:ext cx="43204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800" b="1" i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66"/>
                </a:solidFill>
                <a:effectLst/>
                <a:latin typeface="Bookman Old Style" pitchFamily="18" charset="0"/>
                <a:cs typeface="+mn-cs"/>
              </a:rPr>
              <a:t>Повторение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еометрия 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000051">
  <a:themeElements>
    <a:clrScheme name="Кубики">
      <a:dk1>
        <a:srgbClr val="92D050"/>
      </a:dk1>
      <a:lt1>
        <a:srgbClr val="FFFFFF"/>
      </a:lt1>
      <a:dk2>
        <a:srgbClr val="92D050"/>
      </a:dk2>
      <a:lt2>
        <a:srgbClr val="EBF1DD"/>
      </a:lt2>
      <a:accent1>
        <a:srgbClr val="76923C"/>
      </a:accent1>
      <a:accent2>
        <a:srgbClr val="FFC000"/>
      </a:accent2>
      <a:accent3>
        <a:srgbClr val="586D2C"/>
      </a:accent3>
      <a:accent4>
        <a:srgbClr val="5F497A"/>
      </a:accent4>
      <a:accent5>
        <a:srgbClr val="0070C0"/>
      </a:accent5>
      <a:accent6>
        <a:srgbClr val="00B050"/>
      </a:accent6>
      <a:hlink>
        <a:srgbClr val="3F3FFF"/>
      </a:hlink>
      <a:folHlink>
        <a:srgbClr val="7030A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782</TotalTime>
  <Words>418</Words>
  <Application>Microsoft Office PowerPoint</Application>
  <PresentationFormat>Экран (4:3)</PresentationFormat>
  <Paragraphs>171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геометрия 1</vt:lpstr>
      <vt:lpstr>1_000051</vt:lpstr>
      <vt:lpstr>Тема урока:                   Ромб.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Тема урока:                   Ромб.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Геометрия 8 класс</dc:subject>
  <dc:creator>Малая Елена Васильевна</dc:creator>
  <cp:lastModifiedBy>Юлия</cp:lastModifiedBy>
  <cp:revision>120</cp:revision>
  <dcterms:created xsi:type="dcterms:W3CDTF">2011-06-08T19:08:13Z</dcterms:created>
  <dcterms:modified xsi:type="dcterms:W3CDTF">2018-10-14T13:13:50Z</dcterms:modified>
</cp:coreProperties>
</file>