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76" r:id="rId2"/>
    <p:sldId id="466" r:id="rId3"/>
    <p:sldId id="473" r:id="rId4"/>
    <p:sldId id="474" r:id="rId5"/>
    <p:sldId id="475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0099"/>
    <a:srgbClr val="FFFF66"/>
    <a:srgbClr val="FFFF99"/>
    <a:srgbClr val="008000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3662" autoAdjust="0"/>
  </p:normalViewPr>
  <p:slideViewPr>
    <p:cSldViewPr>
      <p:cViewPr>
        <p:scale>
          <a:sx n="76" d="100"/>
          <a:sy n="76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07.10.2018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5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7544" y="2341329"/>
            <a:ext cx="84976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Деление дробей.</a:t>
            </a:r>
            <a:endParaRPr lang="ru-RU" sz="6000" b="1" i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Arial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07.10.2018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9552" y="1124744"/>
            <a:ext cx="8136904" cy="1200329"/>
          </a:xfrm>
          <a:prstGeom prst="rect">
            <a:avLst/>
          </a:prstGeom>
          <a:ln w="38100">
            <a:solidFill>
              <a:srgbClr val="7030A0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разделить одну дробь на другую, </a:t>
            </a:r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нужно первую дробь умножить на дробь обратную второй.</a:t>
            </a:r>
            <a:endParaRPr lang="ru-RU" sz="2400" b="1" i="1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150749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дробей: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611536" y="4581128"/>
            <a:ext cx="55739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ru-RU" sz="3600" b="1" i="1" dirty="0">
                <a:solidFill>
                  <a:srgbClr val="6600CC"/>
                </a:solidFill>
                <a:latin typeface="Bookman Old Style" pitchFamily="18" charset="0"/>
              </a:rPr>
              <a:t> 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при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b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/>
              </a:rPr>
              <a:t>≠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/>
              </a:rPr>
              <a:t> 0, 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с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/>
              </a:rPr>
              <a:t>≠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/>
              </a:rPr>
              <a:t> 0,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/>
              </a:rPr>
              <a:t>d</a:t>
            </a:r>
            <a:r>
              <a:rPr lang="ru-RU" sz="3600" b="1" i="1" dirty="0" smtClean="0">
                <a:solidFill>
                  <a:srgbClr val="6600CC"/>
                </a:solidFill>
                <a:latin typeface="Bookman Old Style"/>
              </a:rPr>
              <a:t> </a:t>
            </a:r>
            <a:r>
              <a:rPr lang="en-US" sz="3600" b="1" i="1" dirty="0" smtClean="0">
                <a:solidFill>
                  <a:srgbClr val="6600CC"/>
                </a:solidFill>
                <a:latin typeface="Bookman Old Style" pitchFamily="18" charset="0"/>
              </a:rPr>
              <a:t>≠ 0</a:t>
            </a:r>
            <a:endParaRPr lang="ru-RU" sz="3600" i="1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grpSp>
        <p:nvGrpSpPr>
          <p:cNvPr id="21" name="Группа 15"/>
          <p:cNvGrpSpPr/>
          <p:nvPr/>
        </p:nvGrpSpPr>
        <p:grpSpPr>
          <a:xfrm>
            <a:off x="2446189" y="2557353"/>
            <a:ext cx="725780" cy="1800200"/>
            <a:chOff x="-1797382" y="1357298"/>
            <a:chExt cx="725780" cy="1800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Прямоугольник 32"/>
            <p:cNvSpPr/>
            <p:nvPr/>
          </p:nvSpPr>
          <p:spPr>
            <a:xfrm>
              <a:off x="-1785982" y="1357298"/>
              <a:ext cx="707245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а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-1797382" y="2141835"/>
              <a:ext cx="646331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b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>
              <a:off x="-1785982" y="2285992"/>
              <a:ext cx="714380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6" name="Группа 17"/>
          <p:cNvGrpSpPr/>
          <p:nvPr/>
        </p:nvGrpSpPr>
        <p:grpSpPr>
          <a:xfrm>
            <a:off x="3598317" y="2557353"/>
            <a:ext cx="786388" cy="1800200"/>
            <a:chOff x="-1857990" y="1357298"/>
            <a:chExt cx="786388" cy="1800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Прямоугольник 36"/>
            <p:cNvSpPr/>
            <p:nvPr/>
          </p:nvSpPr>
          <p:spPr>
            <a:xfrm>
              <a:off x="-1785982" y="1357298"/>
              <a:ext cx="615874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с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-1857990" y="2141835"/>
              <a:ext cx="707245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d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-1785982" y="2285992"/>
              <a:ext cx="714380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3171969" y="2930074"/>
            <a:ext cx="445956" cy="1015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ru-RU" sz="6000" b="1" i="1" dirty="0" smtClean="0">
                <a:solidFill>
                  <a:srgbClr val="6600CC"/>
                </a:solidFill>
                <a:latin typeface="Bookman Old Style" pitchFamily="18" charset="0"/>
                <a:sym typeface="Symbol"/>
              </a:rPr>
              <a:t>:</a:t>
            </a:r>
            <a:endParaRPr lang="ru-RU" sz="4400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390405" y="2914543"/>
            <a:ext cx="646331" cy="1015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>
            <a:spAutoFit/>
            <a:sp3d extrusionH="57150">
              <a:bevelT w="38100" h="38100" prst="angle"/>
            </a:sp3d>
          </a:bodyPr>
          <a:lstStyle/>
          <a:p>
            <a:r>
              <a:rPr lang="ru-RU" sz="6000" b="1" i="1" dirty="0" smtClean="0">
                <a:solidFill>
                  <a:srgbClr val="6600CC"/>
                </a:solidFill>
                <a:latin typeface="Bookman Old Style" pitchFamily="18" charset="0"/>
              </a:rPr>
              <a:t>=</a:t>
            </a:r>
            <a:endParaRPr lang="ru-RU" sz="4400" dirty="0">
              <a:solidFill>
                <a:srgbClr val="6600CC"/>
              </a:solidFill>
              <a:latin typeface="Bookman Old Style" pitchFamily="18" charset="0"/>
            </a:endParaRPr>
          </a:p>
        </p:txBody>
      </p:sp>
      <p:grpSp>
        <p:nvGrpSpPr>
          <p:cNvPr id="42" name="Группа 25"/>
          <p:cNvGrpSpPr/>
          <p:nvPr/>
        </p:nvGrpSpPr>
        <p:grpSpPr>
          <a:xfrm>
            <a:off x="5352118" y="2621810"/>
            <a:ext cx="1944763" cy="1735743"/>
            <a:chOff x="-1820411" y="1421755"/>
            <a:chExt cx="1944763" cy="173574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Прямоугольник 42"/>
            <p:cNvSpPr/>
            <p:nvPr/>
          </p:nvSpPr>
          <p:spPr>
            <a:xfrm>
              <a:off x="-1820411" y="1421755"/>
              <a:ext cx="1944763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а </a:t>
              </a:r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  <a:sym typeface="Symbol"/>
                </a:rPr>
                <a:t> </a:t>
              </a:r>
              <a:r>
                <a:rPr lang="en-US" sz="6000" b="1" i="1" dirty="0" smtClean="0">
                  <a:solidFill>
                    <a:srgbClr val="6600CC"/>
                  </a:solidFill>
                  <a:latin typeface="Bookman Old Style" pitchFamily="18" charset="0"/>
                </a:rPr>
                <a:t>d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-1774012" y="2141835"/>
              <a:ext cx="1792478" cy="101566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  <a:sp3d extrusionH="57150">
                <a:bevelT w="38100" h="38100" prst="angle"/>
              </a:sp3d>
            </a:bodyPr>
            <a:lstStyle/>
            <a:p>
              <a:r>
                <a:rPr lang="en-US" sz="6000" b="1" i="1" smtClean="0">
                  <a:solidFill>
                    <a:srgbClr val="6600CC"/>
                  </a:solidFill>
                  <a:latin typeface="Bookman Old Style" pitchFamily="18" charset="0"/>
                </a:rPr>
                <a:t>b</a:t>
              </a:r>
              <a:r>
                <a:rPr lang="ru-RU" sz="6000" b="1" i="1" smtClean="0">
                  <a:solidFill>
                    <a:srgbClr val="6600CC"/>
                  </a:solidFill>
                  <a:latin typeface="Bookman Old Style" pitchFamily="18" charset="0"/>
                </a:rPr>
                <a:t> </a:t>
              </a:r>
              <a:r>
                <a:rPr lang="ru-RU" sz="6000" b="1" i="1" dirty="0" smtClean="0">
                  <a:solidFill>
                    <a:srgbClr val="6600CC"/>
                  </a:solidFill>
                  <a:latin typeface="Bookman Old Style" pitchFamily="18" charset="0"/>
                  <a:sym typeface="Symbol"/>
                </a:rPr>
                <a:t> с</a:t>
              </a:r>
              <a:endParaRPr lang="ru-RU" sz="4400" dirty="0">
                <a:solidFill>
                  <a:srgbClr val="6600CC"/>
                </a:solidFill>
                <a:latin typeface="Bookman Old Style" pitchFamily="18" charset="0"/>
              </a:endParaRPr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>
              <a:off x="-1785982" y="2285992"/>
              <a:ext cx="1714512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392316"/>
              </p:ext>
            </p:extLst>
          </p:nvPr>
        </p:nvGraphicFramePr>
        <p:xfrm>
          <a:off x="3382318" y="1746641"/>
          <a:ext cx="190976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Формула" r:id="rId3" imgW="761760" imgH="444240" progId="Equation.3">
                  <p:embed/>
                </p:oleObj>
              </mc:Choice>
              <mc:Fallback>
                <p:oleObj name="Формула" r:id="rId3" imgW="7617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318" y="1746641"/>
                        <a:ext cx="1909762" cy="1111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148063" y="4348525"/>
          <a:ext cx="2232249" cy="137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Формула" r:id="rId5" imgW="749160" imgH="444240" progId="Equation.3">
                  <p:embed/>
                </p:oleObj>
              </mc:Choice>
              <mc:Fallback>
                <p:oleObj name="Формула" r:id="rId5" imgW="7491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3" y="4348525"/>
                        <a:ext cx="2232249" cy="137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rot="5400000">
            <a:off x="5292080" y="4509120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6444208" y="5157192"/>
            <a:ext cx="648072" cy="5760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12160" y="5508521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2</a:t>
            </a:r>
            <a:endParaRPr lang="ru-RU" sz="32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39202" y="5013176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2</a:t>
            </a:r>
            <a:endParaRPr lang="ru-RU" sz="2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7344916" y="4398439"/>
          <a:ext cx="1115516" cy="1270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Формула" r:id="rId7" imgW="368280" imgH="419040" progId="Equation.3">
                  <p:embed/>
                </p:oleObj>
              </mc:Choice>
              <mc:Fallback>
                <p:oleObj name="Формула" r:id="rId7" imgW="36828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4916" y="4398439"/>
                        <a:ext cx="1115516" cy="12702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55117" y="2009879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1104724"/>
            <a:ext cx="2664296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№1: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31840" y="1109765"/>
            <a:ext cx="5760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2555776" y="4369879"/>
          <a:ext cx="2561672" cy="1327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Формула" r:id="rId9" imgW="888840" imgH="444240" progId="Equation.3">
                  <p:embed/>
                </p:oleObj>
              </mc:Choice>
              <mc:Fallback>
                <p:oleObj name="Формула" r:id="rId9" imgW="88884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369879"/>
                        <a:ext cx="2561672" cy="13273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683568" y="2924944"/>
            <a:ext cx="79928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разделить одну дробь на другую, нужно первую дробь умножить на дробь обратную второй.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 рациональных дробей: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6084168" y="5229200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300192" y="4509120"/>
            <a:ext cx="648072" cy="5760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436096" y="5013176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5940152" y="4293096"/>
            <a:ext cx="43206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9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16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383360" y="1162199"/>
            <a:ext cx="5760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509095"/>
              </p:ext>
            </p:extLst>
          </p:nvPr>
        </p:nvGraphicFramePr>
        <p:xfrm>
          <a:off x="5508104" y="1667803"/>
          <a:ext cx="21336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Формула" r:id="rId3" imgW="850680" imgH="393480" progId="Equation.3">
                  <p:embed/>
                </p:oleObj>
              </mc:Choice>
              <mc:Fallback>
                <p:oleObj name="Формула" r:id="rId3" imgW="8506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667803"/>
                        <a:ext cx="2133600" cy="984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7245672" y="4398963"/>
          <a:ext cx="15748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Формула" r:id="rId5" imgW="520560" imgH="419040" progId="Equation.3">
                  <p:embed/>
                </p:oleObj>
              </mc:Choice>
              <mc:Fallback>
                <p:oleObj name="Формула" r:id="rId5" imgW="5205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5672" y="4398963"/>
                        <a:ext cx="1574800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7544" y="1971418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4" y="1116033"/>
            <a:ext cx="2664296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№2: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1619672" y="4445000"/>
          <a:ext cx="2817813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Формула" r:id="rId7" imgW="977760" imgH="393480" progId="Equation.3">
                  <p:embed/>
                </p:oleObj>
              </mc:Choice>
              <mc:Fallback>
                <p:oleObj name="Формула" r:id="rId7" imgW="977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445000"/>
                        <a:ext cx="2817813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467544" y="2708920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разделить одну дробь на другую, нужно первую дробь умножить на дробь обратную второй.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 рациональных дробей:</a:t>
            </a:r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4400550" y="4482306"/>
          <a:ext cx="3000375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0" name="Формула" r:id="rId9" imgW="1041120" imgH="419040" progId="Equation.3">
                  <p:embed/>
                </p:oleObj>
              </mc:Choice>
              <mc:Fallback>
                <p:oleObj name="Формула" r:id="rId9" imgW="104112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4482306"/>
                        <a:ext cx="3000375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483225" y="1741488"/>
          <a:ext cx="28971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Формула" r:id="rId3" imgW="1155600" imgH="444240" progId="Equation.3">
                  <p:embed/>
                </p:oleObj>
              </mc:Choice>
              <mc:Fallback>
                <p:oleObj name="Формула" r:id="rId3" imgW="115560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5" y="1741488"/>
                        <a:ext cx="2897188" cy="1111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932041" y="4448854"/>
          <a:ext cx="3024336" cy="1065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3" name="Формула" r:id="rId5" imgW="1231560" imgH="419040" progId="Equation.3">
                  <p:embed/>
                </p:oleObj>
              </mc:Choice>
              <mc:Fallback>
                <p:oleObj name="Формула" r:id="rId5" imgW="123156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1" y="4448854"/>
                        <a:ext cx="3024336" cy="10652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>
            <a:off x="6084168" y="5085184"/>
            <a:ext cx="1224136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7884368" y="4435872"/>
          <a:ext cx="984038" cy="1081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4" name="Формула" r:id="rId7" imgW="380880" imgH="419040" progId="Equation.3">
                  <p:embed/>
                </p:oleObj>
              </mc:Choice>
              <mc:Fallback>
                <p:oleObj name="Формула" r:id="rId7" imgW="3808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4435872"/>
                        <a:ext cx="984038" cy="1081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55117" y="2022406"/>
            <a:ext cx="212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u="sng" dirty="0" smtClean="0">
                <a:solidFill>
                  <a:srgbClr val="7030A0"/>
                </a:solidFill>
                <a:latin typeface="Bookman Old Style" pitchFamily="18" charset="0"/>
              </a:rPr>
              <a:t>Решение</a:t>
            </a:r>
            <a:endParaRPr lang="ru-RU" sz="3200" b="1" i="1" u="sng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4" y="1144196"/>
            <a:ext cx="2664296" cy="523220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Пример №3: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4065" y="1190362"/>
            <a:ext cx="57606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Выполнить </a:t>
            </a:r>
            <a:r>
              <a:rPr lang="ru-RU" sz="22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дробей.</a:t>
            </a:r>
            <a:endParaRPr lang="ru-RU" sz="2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1619673" y="4370388"/>
          <a:ext cx="3312368" cy="1200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Формула" r:id="rId9" imgW="1269720" imgH="444240" progId="Equation.3">
                  <p:embed/>
                </p:oleObj>
              </mc:Choice>
              <mc:Fallback>
                <p:oleObj name="Формула" r:id="rId9" imgW="126972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3" y="4370388"/>
                        <a:ext cx="3312368" cy="12008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23528" y="2924944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Чтобы разделить одну дробь на другую, нужно первую дробь умножить на дробь обратную второй.</a:t>
            </a:r>
            <a:endParaRPr lang="ru-RU" sz="2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19672" y="448886"/>
            <a:ext cx="7056784" cy="50338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000099"/>
                </a:solidFill>
                <a:latin typeface="Bookman Old Style" pitchFamily="18" charset="0"/>
              </a:rPr>
              <a:t>Деление  рациональных дробей: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6156176" y="4509120"/>
            <a:ext cx="1080120" cy="4320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3347864" y="4437112"/>
          <a:ext cx="133450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Формула" r:id="rId11" imgW="520560" imgH="393480" progId="Equation.3">
                  <p:embed/>
                </p:oleObj>
              </mc:Choice>
              <mc:Fallback>
                <p:oleObj name="Формула" r:id="rId11" imgW="52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437112"/>
                        <a:ext cx="1334508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155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230</cp:revision>
  <dcterms:created xsi:type="dcterms:W3CDTF">2012-08-12T16:04:58Z</dcterms:created>
  <dcterms:modified xsi:type="dcterms:W3CDTF">2018-10-07T08:35:28Z</dcterms:modified>
</cp:coreProperties>
</file>