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476" r:id="rId2"/>
    <p:sldId id="466" r:id="rId3"/>
    <p:sldId id="473" r:id="rId4"/>
    <p:sldId id="474" r:id="rId5"/>
    <p:sldId id="475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  <a:srgbClr val="000099"/>
    <a:srgbClr val="FFFF66"/>
    <a:srgbClr val="FFFF99"/>
    <a:srgbClr val="008000"/>
    <a:srgbClr val="33CC33"/>
    <a:srgbClr val="FCC704"/>
    <a:srgbClr val="B00000"/>
    <a:srgbClr val="8A7CC6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09" autoAdjust="0"/>
    <p:restoredTop sz="93662" autoAdjust="0"/>
  </p:normalViewPr>
  <p:slideViewPr>
    <p:cSldViewPr>
      <p:cViewPr>
        <p:scale>
          <a:sx n="76" d="100"/>
          <a:sy n="76" d="100"/>
        </p:scale>
        <p:origin x="-114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FC8C8-9EC1-4BCE-90A5-E2998BC22BD1}" type="datetimeFigureOut">
              <a:rPr lang="ru-RU" smtClean="0"/>
              <a:pPr/>
              <a:t>07.10.2018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52FC0F-11A6-4B0E-8677-8596407704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954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91446-7820-4FDB-BE72-7AF35430E5B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E51550-F17C-4986-B8BB-E8AA46ED672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8F35E0-07FC-46D6-8F97-EEE546D9771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A4D3EB-AFCE-4580-BC42-D4FB6D5B85B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9C53C-2647-47CB-832E-A271C81C59E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8E5A2D-BA8B-4B8D-9F2B-44719AEFED9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05D451-C31E-4E8D-B7C2-B171BBA54DB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C073D-8D3B-4CB4-A733-907B4D82FE0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9E56E8-68BD-4AE5-BBE4-9AA695C295D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62FC5F-82BE-411B-8D05-717D2CE3962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F2AAB3-F011-4322-87A4-FBE926DCBA7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F14E000-29CB-4A54-A753-D70ADD485F8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xfrm>
            <a:off x="2483768" y="6309320"/>
            <a:ext cx="6523087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ru-RU" b="1" smtClean="0">
                <a:solidFill>
                  <a:srgbClr val="002060"/>
                </a:solidFill>
                <a:latin typeface="Georgia" pitchFamily="18" charset="0"/>
              </a:rPr>
              <a:t>Учитель математики МБОУ СОШ № 25  г. Крымска     Малая Е.В.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467544" y="2341329"/>
            <a:ext cx="849763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6000" b="1" i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Деление дробей.</a:t>
            </a:r>
            <a:endParaRPr lang="ru-RU" sz="6000" b="1" i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  <a:cs typeface="Arial"/>
            </a:endParaRPr>
          </a:p>
        </p:txBody>
      </p:sp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6030913" y="476250"/>
            <a:ext cx="2862262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0D28DD81-DA75-4946-89D8-B86FB8E8BF8B}" type="datetime1">
              <a:rPr lang="ru-RU" sz="3200" b="1">
                <a:solidFill>
                  <a:srgbClr val="002060"/>
                </a:solidFill>
                <a:latin typeface="Bookman Old Style" pitchFamily="18" charset="0"/>
              </a:rPr>
              <a:pPr/>
              <a:t>07.10.2018</a:t>
            </a:fld>
            <a:endParaRPr lang="ru-RU" sz="3200" b="1">
              <a:solidFill>
                <a:srgbClr val="002060"/>
              </a:solidFill>
              <a:latin typeface="Bookman Old Style" pitchFamily="18" charset="0"/>
            </a:endParaRPr>
          </a:p>
        </p:txBody>
      </p:sp>
      <p:pic>
        <p:nvPicPr>
          <p:cNvPr id="14341" name="Рисунок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88138" y="4464050"/>
            <a:ext cx="2205037" cy="220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1691680" y="4941168"/>
            <a:ext cx="44644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ru-RU" sz="3200" b="1" i="1" u="sng" dirty="0">
                <a:ln w="11430"/>
                <a:solidFill>
                  <a:srgbClr val="002060"/>
                </a:solidFill>
                <a:latin typeface="Bookman Old Style" pitchFamily="18" charset="0"/>
              </a:rPr>
              <a:t>Алгебра </a:t>
            </a:r>
            <a:r>
              <a:rPr lang="ru-RU" sz="3200" b="1" i="1" u="sng" dirty="0" smtClean="0">
                <a:ln w="11430"/>
                <a:solidFill>
                  <a:srgbClr val="002060"/>
                </a:solidFill>
                <a:latin typeface="Bookman Old Style" pitchFamily="18" charset="0"/>
              </a:rPr>
              <a:t>8 </a:t>
            </a:r>
            <a:r>
              <a:rPr lang="ru-RU" sz="3200" b="1" i="1" u="sng" dirty="0">
                <a:ln w="11430"/>
                <a:solidFill>
                  <a:srgbClr val="002060"/>
                </a:solidFill>
                <a:latin typeface="Bookman Old Style" pitchFamily="18" charset="0"/>
              </a:rPr>
              <a:t>класс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1196752"/>
            <a:ext cx="3980577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400" b="1" i="1" dirty="0" smtClean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itchFamily="18" charset="0"/>
              </a:rPr>
              <a:t>Тема урока:</a:t>
            </a:r>
            <a:endParaRPr lang="ru-RU" sz="4400" b="1" i="1" dirty="0">
              <a:ln w="1905"/>
              <a:solidFill>
                <a:srgbClr val="0000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39552" y="1124744"/>
            <a:ext cx="8136904" cy="1200329"/>
          </a:xfrm>
          <a:prstGeom prst="rect">
            <a:avLst/>
          </a:prstGeom>
          <a:ln w="38100">
            <a:solidFill>
              <a:srgbClr val="7030A0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0099"/>
                </a:solidFill>
                <a:latin typeface="Bookman Old Style" pitchFamily="18" charset="0"/>
                <a:cs typeface="Times New Roman" pitchFamily="18" charset="0"/>
              </a:rPr>
              <a:t>Чтобы </a:t>
            </a:r>
            <a:r>
              <a:rPr lang="ru-RU" sz="2400" b="1" i="1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разделить одну дробь на другую, </a:t>
            </a:r>
            <a:r>
              <a:rPr lang="ru-RU" sz="2400" b="1" i="1" dirty="0" smtClean="0">
                <a:solidFill>
                  <a:srgbClr val="000099"/>
                </a:solidFill>
                <a:latin typeface="Bookman Old Style" pitchFamily="18" charset="0"/>
                <a:cs typeface="Times New Roman" pitchFamily="18" charset="0"/>
              </a:rPr>
              <a:t>нужно первую дробь умножить на дробь обратную второй.</a:t>
            </a:r>
            <a:endParaRPr lang="ru-RU" sz="2400" b="1" i="1" dirty="0">
              <a:solidFill>
                <a:srgbClr val="000099"/>
              </a:solidFill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30" name="Rectangle 8"/>
          <p:cNvSpPr>
            <a:spLocks noChangeArrowheads="1"/>
          </p:cNvSpPr>
          <p:nvPr/>
        </p:nvSpPr>
        <p:spPr bwMode="auto">
          <a:xfrm>
            <a:off x="1150749" y="448886"/>
            <a:ext cx="7056784" cy="503386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50000">
                <a:srgbClr val="99FFCC">
                  <a:gamma/>
                  <a:tint val="0"/>
                  <a:invGamma/>
                </a:srgbClr>
              </a:gs>
              <a:gs pos="100000">
                <a:srgbClr val="99FFCC"/>
              </a:gs>
            </a:gsLst>
            <a:lin ang="5400000" scaled="1"/>
          </a:gradFill>
          <a:ln w="38100">
            <a:solidFill>
              <a:srgbClr val="7030A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/>
            <a:r>
              <a:rPr lang="ru-RU" sz="2400" b="1" i="1" dirty="0" smtClean="0">
                <a:solidFill>
                  <a:srgbClr val="000099"/>
                </a:solidFill>
                <a:latin typeface="Bookman Old Style" pitchFamily="18" charset="0"/>
              </a:rPr>
              <a:t>Деление дробей:</a:t>
            </a: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2611536" y="4581128"/>
            <a:ext cx="557396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>
            <a:spAutoFit/>
            <a:sp3d extrusionH="57150">
              <a:bevelT w="38100" h="38100" prst="angle"/>
            </a:sp3d>
          </a:bodyPr>
          <a:lstStyle/>
          <a:p>
            <a:r>
              <a:rPr lang="ru-RU" sz="3600" b="1" i="1" dirty="0">
                <a:solidFill>
                  <a:srgbClr val="6600CC"/>
                </a:solidFill>
                <a:latin typeface="Bookman Old Style" pitchFamily="18" charset="0"/>
              </a:rPr>
              <a:t> </a:t>
            </a:r>
            <a:r>
              <a:rPr lang="ru-RU" sz="3600" b="1" i="1" dirty="0" smtClean="0">
                <a:solidFill>
                  <a:srgbClr val="6600CC"/>
                </a:solidFill>
                <a:latin typeface="Bookman Old Style" pitchFamily="18" charset="0"/>
              </a:rPr>
              <a:t>при </a:t>
            </a:r>
            <a:r>
              <a:rPr lang="en-US" sz="3600" b="1" i="1" dirty="0" smtClean="0">
                <a:solidFill>
                  <a:srgbClr val="6600CC"/>
                </a:solidFill>
                <a:latin typeface="Bookman Old Style" pitchFamily="18" charset="0"/>
              </a:rPr>
              <a:t>b</a:t>
            </a:r>
            <a:r>
              <a:rPr lang="ru-RU" sz="3600" b="1" i="1" dirty="0" smtClean="0">
                <a:solidFill>
                  <a:srgbClr val="6600CC"/>
                </a:solidFill>
                <a:latin typeface="Bookman Old Style" pitchFamily="18" charset="0"/>
              </a:rPr>
              <a:t> </a:t>
            </a:r>
            <a:r>
              <a:rPr lang="en-US" sz="3600" b="1" i="1" dirty="0" smtClean="0">
                <a:solidFill>
                  <a:srgbClr val="6600CC"/>
                </a:solidFill>
                <a:latin typeface="Bookman Old Style"/>
              </a:rPr>
              <a:t>≠</a:t>
            </a:r>
            <a:r>
              <a:rPr lang="ru-RU" sz="3600" b="1" i="1" dirty="0" smtClean="0">
                <a:solidFill>
                  <a:srgbClr val="6600CC"/>
                </a:solidFill>
                <a:latin typeface="Bookman Old Style"/>
              </a:rPr>
              <a:t> 0, </a:t>
            </a:r>
            <a:r>
              <a:rPr lang="ru-RU" sz="3600" b="1" i="1" dirty="0" smtClean="0">
                <a:solidFill>
                  <a:srgbClr val="6600CC"/>
                </a:solidFill>
                <a:latin typeface="Bookman Old Style" pitchFamily="18" charset="0"/>
              </a:rPr>
              <a:t>с </a:t>
            </a:r>
            <a:r>
              <a:rPr lang="en-US" sz="3600" b="1" i="1" dirty="0" smtClean="0">
                <a:solidFill>
                  <a:srgbClr val="6600CC"/>
                </a:solidFill>
                <a:latin typeface="Bookman Old Style"/>
              </a:rPr>
              <a:t>≠</a:t>
            </a:r>
            <a:r>
              <a:rPr lang="ru-RU" sz="3600" b="1" i="1" dirty="0" smtClean="0">
                <a:solidFill>
                  <a:srgbClr val="6600CC"/>
                </a:solidFill>
                <a:latin typeface="Bookman Old Style"/>
              </a:rPr>
              <a:t> 0, </a:t>
            </a:r>
            <a:r>
              <a:rPr lang="en-US" sz="3600" b="1" i="1" dirty="0" smtClean="0">
                <a:solidFill>
                  <a:srgbClr val="6600CC"/>
                </a:solidFill>
                <a:latin typeface="Bookman Old Style"/>
              </a:rPr>
              <a:t>d</a:t>
            </a:r>
            <a:r>
              <a:rPr lang="ru-RU" sz="3600" b="1" i="1" dirty="0" smtClean="0">
                <a:solidFill>
                  <a:srgbClr val="6600CC"/>
                </a:solidFill>
                <a:latin typeface="Bookman Old Style"/>
              </a:rPr>
              <a:t> </a:t>
            </a:r>
            <a:r>
              <a:rPr lang="en-US" sz="3600" b="1" i="1" dirty="0" smtClean="0">
                <a:solidFill>
                  <a:srgbClr val="6600CC"/>
                </a:solidFill>
                <a:latin typeface="Bookman Old Style" pitchFamily="18" charset="0"/>
              </a:rPr>
              <a:t>≠ 0</a:t>
            </a:r>
            <a:endParaRPr lang="ru-RU" sz="3600" i="1" dirty="0">
              <a:solidFill>
                <a:srgbClr val="6600CC"/>
              </a:solidFill>
              <a:latin typeface="Bookman Old Style" pitchFamily="18" charset="0"/>
            </a:endParaRPr>
          </a:p>
        </p:txBody>
      </p:sp>
      <p:grpSp>
        <p:nvGrpSpPr>
          <p:cNvPr id="21" name="Группа 15"/>
          <p:cNvGrpSpPr/>
          <p:nvPr/>
        </p:nvGrpSpPr>
        <p:grpSpPr>
          <a:xfrm>
            <a:off x="2446189" y="2557353"/>
            <a:ext cx="725780" cy="1800200"/>
            <a:chOff x="-1797382" y="1357298"/>
            <a:chExt cx="725780" cy="18002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3" name="Прямоугольник 32"/>
            <p:cNvSpPr/>
            <p:nvPr/>
          </p:nvSpPr>
          <p:spPr>
            <a:xfrm>
              <a:off x="-1785982" y="1357298"/>
              <a:ext cx="707245" cy="1015663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 wrap="none">
              <a:spAutoFit/>
              <a:sp3d extrusionH="57150">
                <a:bevelT w="38100" h="38100" prst="angle"/>
              </a:sp3d>
            </a:bodyPr>
            <a:lstStyle/>
            <a:p>
              <a:r>
                <a:rPr lang="ru-RU" sz="6000" b="1" i="1" dirty="0" smtClean="0">
                  <a:solidFill>
                    <a:srgbClr val="6600CC"/>
                  </a:solidFill>
                  <a:latin typeface="Bookman Old Style" pitchFamily="18" charset="0"/>
                </a:rPr>
                <a:t>а</a:t>
              </a:r>
              <a:endParaRPr lang="ru-RU" sz="4400" dirty="0">
                <a:solidFill>
                  <a:srgbClr val="6600CC"/>
                </a:solidFill>
                <a:latin typeface="Bookman Old Style" pitchFamily="18" charset="0"/>
              </a:endParaRP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-1797382" y="2141835"/>
              <a:ext cx="646331" cy="1015663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 wrap="none">
              <a:spAutoFit/>
              <a:sp3d extrusionH="57150">
                <a:bevelT w="38100" h="38100" prst="angle"/>
              </a:sp3d>
            </a:bodyPr>
            <a:lstStyle/>
            <a:p>
              <a:r>
                <a:rPr lang="en-US" sz="6000" b="1" i="1" dirty="0" smtClean="0">
                  <a:solidFill>
                    <a:srgbClr val="6600CC"/>
                  </a:solidFill>
                  <a:latin typeface="Bookman Old Style" pitchFamily="18" charset="0"/>
                </a:rPr>
                <a:t>b</a:t>
              </a:r>
              <a:endParaRPr lang="ru-RU" sz="4400" dirty="0">
                <a:solidFill>
                  <a:srgbClr val="6600CC"/>
                </a:solidFill>
                <a:latin typeface="Bookman Old Style" pitchFamily="18" charset="0"/>
              </a:endParaRPr>
            </a:p>
          </p:txBody>
        </p:sp>
        <p:cxnSp>
          <p:nvCxnSpPr>
            <p:cNvPr id="35" name="Прямая соединительная линия 34"/>
            <p:cNvCxnSpPr/>
            <p:nvPr/>
          </p:nvCxnSpPr>
          <p:spPr>
            <a:xfrm>
              <a:off x="-1785982" y="2285992"/>
              <a:ext cx="714380" cy="1588"/>
            </a:xfrm>
            <a:prstGeom prst="line">
              <a:avLst/>
            </a:prstGeom>
            <a:ln>
              <a:solidFill>
                <a:srgbClr val="7030A0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36" name="Группа 17"/>
          <p:cNvGrpSpPr/>
          <p:nvPr/>
        </p:nvGrpSpPr>
        <p:grpSpPr>
          <a:xfrm>
            <a:off x="3598317" y="2557353"/>
            <a:ext cx="786388" cy="1800200"/>
            <a:chOff x="-1857990" y="1357298"/>
            <a:chExt cx="786388" cy="18002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7" name="Прямоугольник 36"/>
            <p:cNvSpPr/>
            <p:nvPr/>
          </p:nvSpPr>
          <p:spPr>
            <a:xfrm>
              <a:off x="-1785982" y="1357298"/>
              <a:ext cx="615874" cy="1015663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 wrap="none">
              <a:spAutoFit/>
              <a:sp3d extrusionH="57150">
                <a:bevelT w="38100" h="38100" prst="angle"/>
              </a:sp3d>
            </a:bodyPr>
            <a:lstStyle/>
            <a:p>
              <a:r>
                <a:rPr lang="ru-RU" sz="6000" b="1" i="1" dirty="0" smtClean="0">
                  <a:solidFill>
                    <a:srgbClr val="6600CC"/>
                  </a:solidFill>
                  <a:latin typeface="Bookman Old Style" pitchFamily="18" charset="0"/>
                </a:rPr>
                <a:t>с</a:t>
              </a:r>
              <a:endParaRPr lang="ru-RU" sz="4400" dirty="0">
                <a:solidFill>
                  <a:srgbClr val="6600CC"/>
                </a:solidFill>
                <a:latin typeface="Bookman Old Style" pitchFamily="18" charset="0"/>
              </a:endParaRP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-1857990" y="2141835"/>
              <a:ext cx="707245" cy="1015663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 wrap="none">
              <a:spAutoFit/>
              <a:sp3d extrusionH="57150">
                <a:bevelT w="38100" h="38100" prst="angle"/>
              </a:sp3d>
            </a:bodyPr>
            <a:lstStyle/>
            <a:p>
              <a:r>
                <a:rPr lang="en-US" sz="6000" b="1" i="1" dirty="0" smtClean="0">
                  <a:solidFill>
                    <a:srgbClr val="6600CC"/>
                  </a:solidFill>
                  <a:latin typeface="Bookman Old Style" pitchFamily="18" charset="0"/>
                </a:rPr>
                <a:t>d</a:t>
              </a:r>
              <a:endParaRPr lang="ru-RU" sz="4400" dirty="0">
                <a:solidFill>
                  <a:srgbClr val="6600CC"/>
                </a:solidFill>
                <a:latin typeface="Bookman Old Style" pitchFamily="18" charset="0"/>
              </a:endParaRPr>
            </a:p>
          </p:txBody>
        </p:sp>
        <p:cxnSp>
          <p:nvCxnSpPr>
            <p:cNvPr id="39" name="Прямая соединительная линия 38"/>
            <p:cNvCxnSpPr/>
            <p:nvPr/>
          </p:nvCxnSpPr>
          <p:spPr>
            <a:xfrm>
              <a:off x="-1785982" y="2285992"/>
              <a:ext cx="714380" cy="1588"/>
            </a:xfrm>
            <a:prstGeom prst="line">
              <a:avLst/>
            </a:prstGeom>
            <a:ln>
              <a:solidFill>
                <a:srgbClr val="7030A0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40" name="Прямоугольник 39"/>
          <p:cNvSpPr/>
          <p:nvPr/>
        </p:nvSpPr>
        <p:spPr>
          <a:xfrm>
            <a:off x="3171969" y="2930074"/>
            <a:ext cx="445956" cy="10156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>
            <a:spAutoFit/>
            <a:sp3d extrusionH="57150">
              <a:bevelT w="38100" h="38100" prst="angle"/>
            </a:sp3d>
          </a:bodyPr>
          <a:lstStyle/>
          <a:p>
            <a:r>
              <a:rPr lang="ru-RU" sz="6000" b="1" i="1" dirty="0" smtClean="0">
                <a:solidFill>
                  <a:srgbClr val="6600CC"/>
                </a:solidFill>
                <a:latin typeface="Bookman Old Style" pitchFamily="18" charset="0"/>
                <a:sym typeface="Symbol"/>
              </a:rPr>
              <a:t>:</a:t>
            </a:r>
            <a:endParaRPr lang="ru-RU" sz="4400" dirty="0">
              <a:solidFill>
                <a:srgbClr val="6600CC"/>
              </a:solidFill>
              <a:latin typeface="Bookman Old Style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4390405" y="2914543"/>
            <a:ext cx="646331" cy="10156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>
            <a:spAutoFit/>
            <a:sp3d extrusionH="57150">
              <a:bevelT w="38100" h="38100" prst="angle"/>
            </a:sp3d>
          </a:bodyPr>
          <a:lstStyle/>
          <a:p>
            <a:r>
              <a:rPr lang="ru-RU" sz="6000" b="1" i="1" dirty="0" smtClean="0">
                <a:solidFill>
                  <a:srgbClr val="6600CC"/>
                </a:solidFill>
                <a:latin typeface="Bookman Old Style" pitchFamily="18" charset="0"/>
              </a:rPr>
              <a:t>=</a:t>
            </a:r>
            <a:endParaRPr lang="ru-RU" sz="4400" dirty="0">
              <a:solidFill>
                <a:srgbClr val="6600CC"/>
              </a:solidFill>
              <a:latin typeface="Bookman Old Style" pitchFamily="18" charset="0"/>
            </a:endParaRPr>
          </a:p>
        </p:txBody>
      </p:sp>
      <p:grpSp>
        <p:nvGrpSpPr>
          <p:cNvPr id="42" name="Группа 25"/>
          <p:cNvGrpSpPr/>
          <p:nvPr/>
        </p:nvGrpSpPr>
        <p:grpSpPr>
          <a:xfrm>
            <a:off x="5352118" y="2621810"/>
            <a:ext cx="1944763" cy="1735743"/>
            <a:chOff x="-1820411" y="1421755"/>
            <a:chExt cx="1944763" cy="173574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3" name="Прямоугольник 42"/>
            <p:cNvSpPr/>
            <p:nvPr/>
          </p:nvSpPr>
          <p:spPr>
            <a:xfrm>
              <a:off x="-1820411" y="1421755"/>
              <a:ext cx="1944763" cy="1015663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 wrap="none">
              <a:spAutoFit/>
              <a:sp3d extrusionH="57150">
                <a:bevelT w="38100" h="38100" prst="angle"/>
              </a:sp3d>
            </a:bodyPr>
            <a:lstStyle/>
            <a:p>
              <a:r>
                <a:rPr lang="ru-RU" sz="6000" b="1" i="1" dirty="0" smtClean="0">
                  <a:solidFill>
                    <a:srgbClr val="6600CC"/>
                  </a:solidFill>
                  <a:latin typeface="Bookman Old Style" pitchFamily="18" charset="0"/>
                </a:rPr>
                <a:t>а </a:t>
              </a:r>
              <a:r>
                <a:rPr lang="ru-RU" sz="6000" b="1" i="1" dirty="0" smtClean="0">
                  <a:solidFill>
                    <a:srgbClr val="6600CC"/>
                  </a:solidFill>
                  <a:latin typeface="Bookman Old Style" pitchFamily="18" charset="0"/>
                  <a:sym typeface="Symbol"/>
                </a:rPr>
                <a:t> </a:t>
              </a:r>
              <a:r>
                <a:rPr lang="en-US" sz="6000" b="1" i="1" dirty="0" smtClean="0">
                  <a:solidFill>
                    <a:srgbClr val="6600CC"/>
                  </a:solidFill>
                  <a:latin typeface="Bookman Old Style" pitchFamily="18" charset="0"/>
                </a:rPr>
                <a:t>d</a:t>
              </a:r>
              <a:endParaRPr lang="ru-RU" sz="4400" dirty="0">
                <a:solidFill>
                  <a:srgbClr val="6600CC"/>
                </a:solidFill>
                <a:latin typeface="Bookman Old Style" pitchFamily="18" charset="0"/>
              </a:endParaRPr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-1774012" y="2141835"/>
              <a:ext cx="1792478" cy="1015663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 wrap="none">
              <a:spAutoFit/>
              <a:sp3d extrusionH="57150">
                <a:bevelT w="38100" h="38100" prst="angle"/>
              </a:sp3d>
            </a:bodyPr>
            <a:lstStyle/>
            <a:p>
              <a:r>
                <a:rPr lang="en-US" sz="6000" b="1" i="1" smtClean="0">
                  <a:solidFill>
                    <a:srgbClr val="6600CC"/>
                  </a:solidFill>
                  <a:latin typeface="Bookman Old Style" pitchFamily="18" charset="0"/>
                </a:rPr>
                <a:t>b</a:t>
              </a:r>
              <a:r>
                <a:rPr lang="ru-RU" sz="6000" b="1" i="1" smtClean="0">
                  <a:solidFill>
                    <a:srgbClr val="6600CC"/>
                  </a:solidFill>
                  <a:latin typeface="Bookman Old Style" pitchFamily="18" charset="0"/>
                </a:rPr>
                <a:t> </a:t>
              </a:r>
              <a:r>
                <a:rPr lang="ru-RU" sz="6000" b="1" i="1" dirty="0" smtClean="0">
                  <a:solidFill>
                    <a:srgbClr val="6600CC"/>
                  </a:solidFill>
                  <a:latin typeface="Bookman Old Style" pitchFamily="18" charset="0"/>
                  <a:sym typeface="Symbol"/>
                </a:rPr>
                <a:t> с</a:t>
              </a:r>
              <a:endParaRPr lang="ru-RU" sz="4400" dirty="0">
                <a:solidFill>
                  <a:srgbClr val="6600CC"/>
                </a:solidFill>
                <a:latin typeface="Bookman Old Style" pitchFamily="18" charset="0"/>
              </a:endParaRPr>
            </a:p>
          </p:txBody>
        </p:sp>
        <p:cxnSp>
          <p:nvCxnSpPr>
            <p:cNvPr id="45" name="Прямая соединительная линия 44"/>
            <p:cNvCxnSpPr/>
            <p:nvPr/>
          </p:nvCxnSpPr>
          <p:spPr>
            <a:xfrm>
              <a:off x="-1785982" y="2285992"/>
              <a:ext cx="1714512" cy="1588"/>
            </a:xfrm>
            <a:prstGeom prst="line">
              <a:avLst/>
            </a:prstGeom>
            <a:ln>
              <a:solidFill>
                <a:srgbClr val="7030A0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0" grpId="0"/>
      <p:bldP spid="40" grpId="0"/>
      <p:bldP spid="4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5392316"/>
              </p:ext>
            </p:extLst>
          </p:nvPr>
        </p:nvGraphicFramePr>
        <p:xfrm>
          <a:off x="3382318" y="1746641"/>
          <a:ext cx="1909762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2" name="Формула" r:id="rId3" imgW="761760" imgH="444240" progId="Equation.3">
                  <p:embed/>
                </p:oleObj>
              </mc:Choice>
              <mc:Fallback>
                <p:oleObj name="Формула" r:id="rId3" imgW="761760" imgH="4442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2318" y="1746641"/>
                        <a:ext cx="1909762" cy="11112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38100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5148063" y="4348525"/>
          <a:ext cx="2232249" cy="137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3" name="Формула" r:id="rId5" imgW="749160" imgH="444240" progId="Equation.3">
                  <p:embed/>
                </p:oleObj>
              </mc:Choice>
              <mc:Fallback>
                <p:oleObj name="Формула" r:id="rId5" imgW="749160" imgH="4442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063" y="4348525"/>
                        <a:ext cx="2232249" cy="13700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Прямая соединительная линия 13"/>
          <p:cNvCxnSpPr/>
          <p:nvPr/>
        </p:nvCxnSpPr>
        <p:spPr>
          <a:xfrm rot="5400000">
            <a:off x="5292080" y="4509120"/>
            <a:ext cx="432060" cy="43206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>
            <a:off x="6444208" y="5157192"/>
            <a:ext cx="648072" cy="576076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012160" y="5508521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  <a:latin typeface="Georgia" pitchFamily="18" charset="0"/>
              </a:rPr>
              <a:t>2</a:t>
            </a:r>
            <a:endParaRPr lang="ru-RU" sz="3200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739202" y="5013176"/>
            <a:ext cx="3449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rgbClr val="C00000"/>
                </a:solidFill>
                <a:latin typeface="Georgia" pitchFamily="18" charset="0"/>
              </a:rPr>
              <a:t>2</a:t>
            </a:r>
            <a:endParaRPr lang="ru-RU" sz="2000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  <p:graphicFrame>
        <p:nvGraphicFramePr>
          <p:cNvPr id="73736" name="Object 8"/>
          <p:cNvGraphicFramePr>
            <a:graphicFrameLocks noChangeAspect="1"/>
          </p:cNvGraphicFramePr>
          <p:nvPr/>
        </p:nvGraphicFramePr>
        <p:xfrm>
          <a:off x="7344916" y="4398439"/>
          <a:ext cx="1115516" cy="12702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4" name="Формула" r:id="rId7" imgW="368280" imgH="419040" progId="Equation.3">
                  <p:embed/>
                </p:oleObj>
              </mc:Choice>
              <mc:Fallback>
                <p:oleObj name="Формула" r:id="rId7" imgW="368280" imgH="419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44916" y="4398439"/>
                        <a:ext cx="1115516" cy="12702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55117" y="2009879"/>
            <a:ext cx="21291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u="sng" dirty="0" smtClean="0">
                <a:solidFill>
                  <a:srgbClr val="7030A0"/>
                </a:solidFill>
                <a:latin typeface="Bookman Old Style" pitchFamily="18" charset="0"/>
              </a:rPr>
              <a:t>Решение</a:t>
            </a:r>
            <a:endParaRPr lang="ru-RU" sz="3200" b="1" i="1" u="sng" dirty="0">
              <a:solidFill>
                <a:srgbClr val="7030A0"/>
              </a:solidFill>
              <a:latin typeface="Bookman Old Style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5536" y="1104724"/>
            <a:ext cx="2664296" cy="523220"/>
          </a:xfrm>
          <a:prstGeom prst="rect">
            <a:avLst/>
          </a:prstGeom>
          <a:ln w="28575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000099"/>
                </a:solidFill>
                <a:latin typeface="Bookman Old Style" pitchFamily="18" charset="0"/>
              </a:rPr>
              <a:t>Пример №1:</a:t>
            </a:r>
            <a:endParaRPr lang="ru-RU" sz="2800" b="1" i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131840" y="1109765"/>
            <a:ext cx="576064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200" b="1" i="1" dirty="0" smtClean="0">
                <a:solidFill>
                  <a:srgbClr val="000099"/>
                </a:solidFill>
                <a:latin typeface="Bookman Old Style" pitchFamily="18" charset="0"/>
              </a:rPr>
              <a:t>Выполнить </a:t>
            </a:r>
            <a:r>
              <a:rPr lang="ru-RU" sz="2200" b="1" i="1" dirty="0" smtClean="0">
                <a:solidFill>
                  <a:srgbClr val="000099"/>
                </a:solidFill>
                <a:latin typeface="Bookman Old Style" pitchFamily="18" charset="0"/>
              </a:rPr>
              <a:t>деление дробей.</a:t>
            </a:r>
            <a:endParaRPr lang="ru-RU" sz="2200" b="1" i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graphicFrame>
        <p:nvGraphicFramePr>
          <p:cNvPr id="20" name="Объект 19"/>
          <p:cNvGraphicFramePr>
            <a:graphicFrameLocks noChangeAspect="1"/>
          </p:cNvGraphicFramePr>
          <p:nvPr/>
        </p:nvGraphicFramePr>
        <p:xfrm>
          <a:off x="2555776" y="4369879"/>
          <a:ext cx="2561672" cy="13273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5" name="Формула" r:id="rId9" imgW="888840" imgH="444240" progId="Equation.3">
                  <p:embed/>
                </p:oleObj>
              </mc:Choice>
              <mc:Fallback>
                <p:oleObj name="Формула" r:id="rId9" imgW="888840" imgH="4442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4369879"/>
                        <a:ext cx="2561672" cy="132737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Прямоугольник 20"/>
          <p:cNvSpPr/>
          <p:nvPr/>
        </p:nvSpPr>
        <p:spPr>
          <a:xfrm>
            <a:off x="683568" y="2924944"/>
            <a:ext cx="799288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i="1" dirty="0" smtClean="0">
                <a:solidFill>
                  <a:srgbClr val="C00000"/>
                </a:solidFill>
                <a:latin typeface="Bookman Old Style" pitchFamily="18" charset="0"/>
              </a:rPr>
              <a:t>Чтобы разделить одну дробь на другую, нужно первую дробь умножить на дробь обратную второй.</a:t>
            </a:r>
            <a:endParaRPr lang="ru-RU" sz="22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1619672" y="448886"/>
            <a:ext cx="7056784" cy="503386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50000">
                <a:srgbClr val="99FFCC">
                  <a:gamma/>
                  <a:tint val="0"/>
                  <a:invGamma/>
                </a:srgbClr>
              </a:gs>
              <a:gs pos="100000">
                <a:srgbClr val="99FFCC"/>
              </a:gs>
            </a:gsLst>
            <a:lin ang="5400000" scaled="1"/>
          </a:gradFill>
          <a:ln w="38100">
            <a:solidFill>
              <a:srgbClr val="7030A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/>
            <a:r>
              <a:rPr lang="ru-RU" sz="2400" b="1" i="1" dirty="0" smtClean="0">
                <a:solidFill>
                  <a:srgbClr val="000099"/>
                </a:solidFill>
                <a:latin typeface="Bookman Old Style" pitchFamily="18" charset="0"/>
              </a:rPr>
              <a:t>Деление  рациональных дробей:</a:t>
            </a: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rot="5400000">
            <a:off x="6084168" y="5229200"/>
            <a:ext cx="432060" cy="43206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>
            <a:off x="6300192" y="4509120"/>
            <a:ext cx="648072" cy="576076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5436096" y="5013176"/>
            <a:ext cx="432060" cy="43206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5940152" y="4293096"/>
            <a:ext cx="432060" cy="43206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9" dur="500"/>
                                        <p:tgtEl>
                                          <p:spTgt spid="73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7" grpId="0"/>
      <p:bldP spid="16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3383360" y="1162199"/>
            <a:ext cx="576064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200" b="1" i="1" dirty="0" smtClean="0">
                <a:solidFill>
                  <a:srgbClr val="000099"/>
                </a:solidFill>
                <a:latin typeface="Bookman Old Style" pitchFamily="18" charset="0"/>
              </a:rPr>
              <a:t>Выполнить </a:t>
            </a:r>
            <a:r>
              <a:rPr lang="ru-RU" sz="2200" b="1" i="1" dirty="0" smtClean="0">
                <a:solidFill>
                  <a:srgbClr val="000099"/>
                </a:solidFill>
                <a:latin typeface="Bookman Old Style" pitchFamily="18" charset="0"/>
              </a:rPr>
              <a:t>деление дробей.</a:t>
            </a:r>
            <a:endParaRPr lang="ru-RU" sz="2200" b="1" i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5509095"/>
              </p:ext>
            </p:extLst>
          </p:nvPr>
        </p:nvGraphicFramePr>
        <p:xfrm>
          <a:off x="5508104" y="1667803"/>
          <a:ext cx="213360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7" name="Формула" r:id="rId3" imgW="850680" imgH="393480" progId="Equation.3">
                  <p:embed/>
                </p:oleObj>
              </mc:Choice>
              <mc:Fallback>
                <p:oleObj name="Формула" r:id="rId3" imgW="85068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1667803"/>
                        <a:ext cx="2133600" cy="9842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38100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6" name="Object 8"/>
          <p:cNvGraphicFramePr>
            <a:graphicFrameLocks noChangeAspect="1"/>
          </p:cNvGraphicFramePr>
          <p:nvPr/>
        </p:nvGraphicFramePr>
        <p:xfrm>
          <a:off x="7245672" y="4398963"/>
          <a:ext cx="1574800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8" name="Формула" r:id="rId5" imgW="520560" imgH="419040" progId="Equation.3">
                  <p:embed/>
                </p:oleObj>
              </mc:Choice>
              <mc:Fallback>
                <p:oleObj name="Формула" r:id="rId5" imgW="520560" imgH="419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45672" y="4398963"/>
                        <a:ext cx="1574800" cy="127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67544" y="1971418"/>
            <a:ext cx="21291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u="sng" dirty="0" smtClean="0">
                <a:solidFill>
                  <a:srgbClr val="7030A0"/>
                </a:solidFill>
                <a:latin typeface="Bookman Old Style" pitchFamily="18" charset="0"/>
              </a:rPr>
              <a:t>Решение</a:t>
            </a:r>
            <a:endParaRPr lang="ru-RU" sz="3200" b="1" i="1" u="sng" dirty="0">
              <a:solidFill>
                <a:srgbClr val="7030A0"/>
              </a:solidFill>
              <a:latin typeface="Bookman Old Style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7544" y="1116033"/>
            <a:ext cx="2664296" cy="523220"/>
          </a:xfrm>
          <a:prstGeom prst="rect">
            <a:avLst/>
          </a:prstGeom>
          <a:ln w="28575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000099"/>
                </a:solidFill>
                <a:latin typeface="Bookman Old Style" pitchFamily="18" charset="0"/>
              </a:rPr>
              <a:t>Пример №2:</a:t>
            </a:r>
            <a:endParaRPr lang="ru-RU" sz="2800" b="1" i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graphicFrame>
        <p:nvGraphicFramePr>
          <p:cNvPr id="20" name="Объект 19"/>
          <p:cNvGraphicFramePr>
            <a:graphicFrameLocks noChangeAspect="1"/>
          </p:cNvGraphicFramePr>
          <p:nvPr/>
        </p:nvGraphicFramePr>
        <p:xfrm>
          <a:off x="1619672" y="4445000"/>
          <a:ext cx="2817813" cy="117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9" name="Формула" r:id="rId7" imgW="977760" imgH="393480" progId="Equation.3">
                  <p:embed/>
                </p:oleObj>
              </mc:Choice>
              <mc:Fallback>
                <p:oleObj name="Формула" r:id="rId7" imgW="97776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4445000"/>
                        <a:ext cx="2817813" cy="1176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Прямоугольник 20"/>
          <p:cNvSpPr/>
          <p:nvPr/>
        </p:nvSpPr>
        <p:spPr>
          <a:xfrm>
            <a:off x="467544" y="2708920"/>
            <a:ext cx="806489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i="1" dirty="0" smtClean="0">
                <a:solidFill>
                  <a:srgbClr val="C00000"/>
                </a:solidFill>
                <a:latin typeface="Bookman Old Style" pitchFamily="18" charset="0"/>
              </a:rPr>
              <a:t>Чтобы разделить одну дробь на другую, нужно первую дробь умножить на дробь обратную второй.</a:t>
            </a:r>
            <a:endParaRPr lang="ru-RU" sz="22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1619672" y="448886"/>
            <a:ext cx="7056784" cy="503386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50000">
                <a:srgbClr val="99FFCC">
                  <a:gamma/>
                  <a:tint val="0"/>
                  <a:invGamma/>
                </a:srgbClr>
              </a:gs>
              <a:gs pos="100000">
                <a:srgbClr val="99FFCC"/>
              </a:gs>
            </a:gsLst>
            <a:lin ang="5400000" scaled="1"/>
          </a:gradFill>
          <a:ln w="38100">
            <a:solidFill>
              <a:srgbClr val="7030A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/>
            <a:r>
              <a:rPr lang="ru-RU" sz="2400" b="1" i="1" dirty="0" smtClean="0">
                <a:solidFill>
                  <a:srgbClr val="000099"/>
                </a:solidFill>
                <a:latin typeface="Bookman Old Style" pitchFamily="18" charset="0"/>
              </a:rPr>
              <a:t>Деление  рациональных дробей:</a:t>
            </a:r>
          </a:p>
        </p:txBody>
      </p:sp>
      <p:graphicFrame>
        <p:nvGraphicFramePr>
          <p:cNvPr id="45062" name="Object 6"/>
          <p:cNvGraphicFramePr>
            <a:graphicFrameLocks noChangeAspect="1"/>
          </p:cNvGraphicFramePr>
          <p:nvPr/>
        </p:nvGraphicFramePr>
        <p:xfrm>
          <a:off x="4400550" y="4482306"/>
          <a:ext cx="3000375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0" name="Формула" r:id="rId9" imgW="1041120" imgH="419040" progId="Equation.3">
                  <p:embed/>
                </p:oleObj>
              </mc:Choice>
              <mc:Fallback>
                <p:oleObj name="Формула" r:id="rId9" imgW="1041120" imgH="419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0550" y="4482306"/>
                        <a:ext cx="3000375" cy="1250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1" dur="500"/>
                                        <p:tgtEl>
                                          <p:spTgt spid="73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5483225" y="1741488"/>
          <a:ext cx="2897188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2" name="Формула" r:id="rId3" imgW="1155600" imgH="444240" progId="Equation.3">
                  <p:embed/>
                </p:oleObj>
              </mc:Choice>
              <mc:Fallback>
                <p:oleObj name="Формула" r:id="rId3" imgW="1155600" imgH="4442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3225" y="1741488"/>
                        <a:ext cx="2897188" cy="11112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38100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4932041" y="4448854"/>
          <a:ext cx="3024336" cy="10652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3" name="Формула" r:id="rId5" imgW="1231560" imgH="419040" progId="Equation.3">
                  <p:embed/>
                </p:oleObj>
              </mc:Choice>
              <mc:Fallback>
                <p:oleObj name="Формула" r:id="rId5" imgW="1231560" imgH="419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041" y="4448854"/>
                        <a:ext cx="3024336" cy="10652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Прямая соединительная линия 14"/>
          <p:cNvCxnSpPr/>
          <p:nvPr/>
        </p:nvCxnSpPr>
        <p:spPr>
          <a:xfrm flipH="1">
            <a:off x="6084168" y="5085184"/>
            <a:ext cx="1224136" cy="43206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73736" name="Object 8"/>
          <p:cNvGraphicFramePr>
            <a:graphicFrameLocks noChangeAspect="1"/>
          </p:cNvGraphicFramePr>
          <p:nvPr/>
        </p:nvGraphicFramePr>
        <p:xfrm>
          <a:off x="7884368" y="4435872"/>
          <a:ext cx="984038" cy="1081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4" name="Формула" r:id="rId7" imgW="380880" imgH="419040" progId="Equation.3">
                  <p:embed/>
                </p:oleObj>
              </mc:Choice>
              <mc:Fallback>
                <p:oleObj name="Формула" r:id="rId7" imgW="380880" imgH="419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4368" y="4435872"/>
                        <a:ext cx="984038" cy="10813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55117" y="2022406"/>
            <a:ext cx="21291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u="sng" dirty="0" smtClean="0">
                <a:solidFill>
                  <a:srgbClr val="7030A0"/>
                </a:solidFill>
                <a:latin typeface="Bookman Old Style" pitchFamily="18" charset="0"/>
              </a:rPr>
              <a:t>Решение</a:t>
            </a:r>
            <a:endParaRPr lang="ru-RU" sz="3200" b="1" i="1" u="sng" dirty="0">
              <a:solidFill>
                <a:srgbClr val="7030A0"/>
              </a:solidFill>
              <a:latin typeface="Bookman Old Style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7544" y="1144196"/>
            <a:ext cx="2664296" cy="523220"/>
          </a:xfrm>
          <a:prstGeom prst="rect">
            <a:avLst/>
          </a:prstGeom>
          <a:ln w="28575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000099"/>
                </a:solidFill>
                <a:latin typeface="Bookman Old Style" pitchFamily="18" charset="0"/>
              </a:rPr>
              <a:t>Пример №3:</a:t>
            </a:r>
            <a:endParaRPr lang="ru-RU" sz="2800" b="1" i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204065" y="1190362"/>
            <a:ext cx="576064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200" b="1" i="1" dirty="0" smtClean="0">
                <a:solidFill>
                  <a:srgbClr val="000099"/>
                </a:solidFill>
                <a:latin typeface="Bookman Old Style" pitchFamily="18" charset="0"/>
              </a:rPr>
              <a:t>Выполнить </a:t>
            </a:r>
            <a:r>
              <a:rPr lang="ru-RU" sz="2200" b="1" i="1" dirty="0" smtClean="0">
                <a:solidFill>
                  <a:srgbClr val="000099"/>
                </a:solidFill>
                <a:latin typeface="Bookman Old Style" pitchFamily="18" charset="0"/>
              </a:rPr>
              <a:t>деление дробей.</a:t>
            </a:r>
            <a:endParaRPr lang="ru-RU" sz="2200" b="1" i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graphicFrame>
        <p:nvGraphicFramePr>
          <p:cNvPr id="20" name="Объект 19"/>
          <p:cNvGraphicFramePr>
            <a:graphicFrameLocks noChangeAspect="1"/>
          </p:cNvGraphicFramePr>
          <p:nvPr/>
        </p:nvGraphicFramePr>
        <p:xfrm>
          <a:off x="1619673" y="4370388"/>
          <a:ext cx="3312368" cy="12008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5" name="Формула" r:id="rId9" imgW="1269720" imgH="444240" progId="Equation.3">
                  <p:embed/>
                </p:oleObj>
              </mc:Choice>
              <mc:Fallback>
                <p:oleObj name="Формула" r:id="rId9" imgW="1269720" imgH="4442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3" y="4370388"/>
                        <a:ext cx="3312368" cy="120084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Прямоугольник 20"/>
          <p:cNvSpPr/>
          <p:nvPr/>
        </p:nvSpPr>
        <p:spPr>
          <a:xfrm>
            <a:off x="323528" y="2924944"/>
            <a:ext cx="83529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i="1" dirty="0" smtClean="0">
                <a:solidFill>
                  <a:srgbClr val="C00000"/>
                </a:solidFill>
                <a:latin typeface="Bookman Old Style" pitchFamily="18" charset="0"/>
              </a:rPr>
              <a:t>Чтобы разделить одну дробь на другую, нужно первую дробь умножить на дробь обратную второй.</a:t>
            </a:r>
            <a:endParaRPr lang="ru-RU" sz="22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1619672" y="448886"/>
            <a:ext cx="7056784" cy="503386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50000">
                <a:srgbClr val="99FFCC">
                  <a:gamma/>
                  <a:tint val="0"/>
                  <a:invGamma/>
                </a:srgbClr>
              </a:gs>
              <a:gs pos="100000">
                <a:srgbClr val="99FFCC"/>
              </a:gs>
            </a:gsLst>
            <a:lin ang="5400000" scaled="1"/>
          </a:gradFill>
          <a:ln w="38100">
            <a:solidFill>
              <a:srgbClr val="7030A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/>
            <a:r>
              <a:rPr lang="ru-RU" sz="2400" b="1" i="1" dirty="0" smtClean="0">
                <a:solidFill>
                  <a:srgbClr val="000099"/>
                </a:solidFill>
                <a:latin typeface="Bookman Old Style" pitchFamily="18" charset="0"/>
              </a:rPr>
              <a:t>Деление  рациональных дробей: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flipH="1">
            <a:off x="6156176" y="4509120"/>
            <a:ext cx="1080120" cy="43206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46086" name="Object 6"/>
          <p:cNvGraphicFramePr>
            <a:graphicFrameLocks noChangeAspect="1"/>
          </p:cNvGraphicFramePr>
          <p:nvPr/>
        </p:nvGraphicFramePr>
        <p:xfrm>
          <a:off x="3347864" y="4437112"/>
          <a:ext cx="1334508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6" name="Формула" r:id="rId11" imgW="520560" imgH="393480" progId="Equation.3">
                  <p:embed/>
                </p:oleObj>
              </mc:Choice>
              <mc:Fallback>
                <p:oleObj name="Формула" r:id="rId11" imgW="52056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4437112"/>
                        <a:ext cx="1334508" cy="1008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4" dur="5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4" dur="500"/>
                                        <p:tgtEl>
                                          <p:spTgt spid="73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1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2424</TotalTime>
  <Words>155</Words>
  <Application>Microsoft Office PowerPoint</Application>
  <PresentationFormat>Экран (4:3)</PresentationFormat>
  <Paragraphs>33</Paragraphs>
  <Slides>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Оформление по умолчанию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Малая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</dc:title>
  <dc:subject>Алгебра 8 класс</dc:subject>
  <dc:creator>Малая Елена Васильевна</dc:creator>
  <cp:lastModifiedBy>Юлия</cp:lastModifiedBy>
  <cp:revision>230</cp:revision>
  <dcterms:created xsi:type="dcterms:W3CDTF">2012-08-12T16:04:58Z</dcterms:created>
  <dcterms:modified xsi:type="dcterms:W3CDTF">2018-10-07T08:35:28Z</dcterms:modified>
</cp:coreProperties>
</file>