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462" r:id="rId3"/>
    <p:sldId id="463" r:id="rId4"/>
    <p:sldId id="464" r:id="rId5"/>
    <p:sldId id="465" r:id="rId6"/>
    <p:sldId id="471" r:id="rId7"/>
    <p:sldId id="466" r:id="rId8"/>
    <p:sldId id="467" r:id="rId9"/>
    <p:sldId id="468" r:id="rId10"/>
    <p:sldId id="469" r:id="rId11"/>
    <p:sldId id="47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0099"/>
    <a:srgbClr val="FFFF66"/>
    <a:srgbClr val="FFFF99"/>
    <a:srgbClr val="008000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93662" autoAdjust="0"/>
  </p:normalViewPr>
  <p:slideViewPr>
    <p:cSldViewPr>
      <p:cViewPr>
        <p:scale>
          <a:sx n="76" d="100"/>
          <a:sy n="76" d="100"/>
        </p:scale>
        <p:origin x="-114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w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w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08.10.2018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80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01ECF-D1A1-4723-A975-9706D9FDA64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08.10.2018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Georgia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711910" y="1714190"/>
          <a:ext cx="2388482" cy="10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Формула" r:id="rId3" imgW="876240" imgH="393480" progId="Equation.3">
                  <p:embed/>
                </p:oleObj>
              </mc:Choice>
              <mc:Fallback>
                <p:oleObj name="Формула" r:id="rId3" imgW="8762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1910" y="1714190"/>
                        <a:ext cx="2388482" cy="1066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211960" y="4348293"/>
          <a:ext cx="3024336" cy="1135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name="Формула" r:id="rId5" imgW="1155600" imgH="419040" progId="Equation.3">
                  <p:embed/>
                </p:oleObj>
              </mc:Choice>
              <mc:Fallback>
                <p:oleObj name="Формула" r:id="rId5" imgW="11556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348293"/>
                        <a:ext cx="3024336" cy="1135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7092280" y="4224177"/>
          <a:ext cx="1835696" cy="1237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Формула" r:id="rId7" imgW="622080" imgH="419040" progId="Equation.3">
                  <p:embed/>
                </p:oleObj>
              </mc:Choice>
              <mc:Fallback>
                <p:oleObj name="Формула" r:id="rId7" imgW="62208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4224177"/>
                        <a:ext cx="1835696" cy="12373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08512" y="1844824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Bookman Old Style" pitchFamily="18" charset="0"/>
              </a:rPr>
              <a:t>Решение</a:t>
            </a:r>
            <a:endParaRPr lang="ru-RU" sz="3200" b="1" i="1" u="sng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986" y="1116033"/>
            <a:ext cx="2880320" cy="52322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 № 3: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1162199"/>
            <a:ext cx="61206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</a:t>
            </a:r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дробей.</a:t>
            </a:r>
            <a:endParaRPr lang="ru-RU" sz="2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1670320" y="4322787"/>
          <a:ext cx="2613648" cy="1063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Формула" r:id="rId9" imgW="1002960" imgH="393480" progId="Equation.3">
                  <p:embed/>
                </p:oleObj>
              </mc:Choice>
              <mc:Fallback>
                <p:oleObj name="Формула" r:id="rId9" imgW="10029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320" y="4322787"/>
                        <a:ext cx="2613648" cy="1063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611560" y="2852936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Чтобы умножить рациональные дроби, надо умножить их числители, умножить их знаменатели.</a:t>
            </a:r>
            <a:endParaRPr lang="ru-RU" sz="2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рациональных дробей: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661223" y="1714500"/>
          <a:ext cx="29432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6" name="Формула" r:id="rId3" imgW="1079280" imgH="393480" progId="Equation.3">
                  <p:embed/>
                </p:oleObj>
              </mc:Choice>
              <mc:Fallback>
                <p:oleObj name="Формула" r:id="rId3" imgW="10792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223" y="1714500"/>
                        <a:ext cx="2943225" cy="1066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567559" y="4381500"/>
          <a:ext cx="42529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Формула" r:id="rId5" imgW="1625400" imgH="393480" progId="Equation.3">
                  <p:embed/>
                </p:oleObj>
              </mc:Choice>
              <mc:Fallback>
                <p:oleObj name="Формула" r:id="rId5" imgW="16254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559" y="4381500"/>
                        <a:ext cx="42529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6588224" y="5661248"/>
          <a:ext cx="19859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name="Формула" r:id="rId7" imgW="672840" imgH="241200" progId="Equation.3">
                  <p:embed/>
                </p:oleObj>
              </mc:Choice>
              <mc:Fallback>
                <p:oleObj name="Формула" r:id="rId7" imgW="67284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5661248"/>
                        <a:ext cx="198596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7544" y="1772816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Bookman Old Style" pitchFamily="18" charset="0"/>
              </a:rPr>
              <a:t>Решение</a:t>
            </a:r>
            <a:endParaRPr lang="ru-RU" sz="3200" b="1" i="1" u="sng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544" y="1129776"/>
            <a:ext cx="2880320" cy="52322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 № 4: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1175942"/>
            <a:ext cx="61206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</a:t>
            </a:r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дробей.</a:t>
            </a:r>
            <a:endParaRPr lang="ru-RU" sz="2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1422400" y="4237038"/>
          <a:ext cx="3109913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Формула" r:id="rId9" imgW="1193760" imgH="457200" progId="Equation.3">
                  <p:embed/>
                </p:oleObj>
              </mc:Choice>
              <mc:Fallback>
                <p:oleObj name="Формула" r:id="rId9" imgW="11937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4237038"/>
                        <a:ext cx="3109913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611560" y="2852936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Чтобы умножить рациональные дроби, надо умножить их числители, умножить их знаменатели.</a:t>
            </a:r>
            <a:endParaRPr lang="ru-RU" sz="2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рациональных дробей:</a:t>
            </a:r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2627784" y="4283174"/>
          <a:ext cx="1538287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Формула" r:id="rId11" imgW="520560" imgH="393480" progId="Equation.3">
                  <p:embed/>
                </p:oleObj>
              </mc:Choice>
              <mc:Fallback>
                <p:oleObj name="Формула" r:id="rId11" imgW="520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283174"/>
                        <a:ext cx="1538287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3448137" y="1757362"/>
          <a:ext cx="3888433" cy="807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Формула" r:id="rId3" imgW="1015920" imgH="203040" progId="Equation.3">
                  <p:embed/>
                </p:oleObj>
              </mc:Choice>
              <mc:Fallback>
                <p:oleObj name="Формула" r:id="rId3" imgW="10159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137" y="1757362"/>
                        <a:ext cx="3888433" cy="8075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3289561" y="2497081"/>
          <a:ext cx="4205584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5" imgW="1054080" imgH="203040" progId="Equation.3">
                  <p:embed/>
                </p:oleObj>
              </mc:Choice>
              <mc:Fallback>
                <p:oleObj name="Формула" r:id="rId5" imgW="1054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561" y="2497081"/>
                        <a:ext cx="4205584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5"/>
          <p:cNvGraphicFramePr>
            <a:graphicFrameLocks noChangeAspect="1"/>
          </p:cNvGraphicFramePr>
          <p:nvPr/>
        </p:nvGraphicFramePr>
        <p:xfrm>
          <a:off x="3486175" y="3240471"/>
          <a:ext cx="3812357" cy="893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7" imgW="901440" imgH="228600" progId="Equation.3">
                  <p:embed/>
                </p:oleObj>
              </mc:Choice>
              <mc:Fallback>
                <p:oleObj name="Формула" r:id="rId7" imgW="901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75" y="3240471"/>
                        <a:ext cx="3812357" cy="8932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8" name="Object 6"/>
          <p:cNvGraphicFramePr>
            <a:graphicFrameLocks noChangeAspect="1"/>
          </p:cNvGraphicFramePr>
          <p:nvPr/>
        </p:nvGraphicFramePr>
        <p:xfrm>
          <a:off x="3327798" y="4065891"/>
          <a:ext cx="4129111" cy="871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9" imgW="1079280" imgH="228600" progId="Equation.3">
                  <p:embed/>
                </p:oleObj>
              </mc:Choice>
              <mc:Fallback>
                <p:oleObj name="Формула" r:id="rId9" imgW="10792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798" y="4065891"/>
                        <a:ext cx="4129111" cy="871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3968580" y="4869161"/>
          <a:ext cx="2847546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11" imgW="774360" imgH="469800" progId="Equation.3">
                  <p:embed/>
                </p:oleObj>
              </mc:Choice>
              <mc:Fallback>
                <p:oleObj name="Формула" r:id="rId11" imgW="774360" imgH="46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580" y="4869161"/>
                        <a:ext cx="2847546" cy="1728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3451225" y="1048327"/>
          <a:ext cx="1840855" cy="796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13" imgW="469800" imgH="203040" progId="Equation.3">
                  <p:embed/>
                </p:oleObj>
              </mc:Choice>
              <mc:Fallback>
                <p:oleObj name="Формула" r:id="rId13" imgW="4698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1048327"/>
                        <a:ext cx="1840855" cy="7964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2" name="Object 10"/>
          <p:cNvGraphicFramePr>
            <a:graphicFrameLocks noChangeAspect="1"/>
          </p:cNvGraphicFramePr>
          <p:nvPr/>
        </p:nvGraphicFramePr>
        <p:xfrm>
          <a:off x="5796136" y="1001837"/>
          <a:ext cx="2010087" cy="8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15" imgW="482400" imgH="203040" progId="Equation.3">
                  <p:embed/>
                </p:oleObj>
              </mc:Choice>
              <mc:Fallback>
                <p:oleObj name="Формула" r:id="rId15" imgW="4824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001837"/>
                        <a:ext cx="2010087" cy="842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483767" y="477342"/>
            <a:ext cx="482453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Свойства степени: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6419247" y="1484313"/>
            <a:ext cx="15792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х</a:t>
            </a:r>
            <a:r>
              <a:rPr lang="ru-RU" sz="5400" b="1" i="1" kern="1200" baseline="30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  <a:endParaRPr lang="en-US" sz="5400" b="1" i="1" kern="12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8018" name="Text Box 18"/>
          <p:cNvSpPr txBox="1">
            <a:spLocks noChangeArrowheads="1"/>
          </p:cNvSpPr>
          <p:nvPr/>
        </p:nvSpPr>
        <p:spPr bwMode="auto">
          <a:xfrm>
            <a:off x="6419247" y="2293938"/>
            <a:ext cx="16209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а</a:t>
            </a:r>
            <a:r>
              <a:rPr lang="ru-RU" sz="5400" b="1" i="1" kern="1200" baseline="30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5</a:t>
            </a:r>
            <a:endParaRPr lang="en-US" sz="5400" b="1" i="1" kern="12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6419247" y="3103563"/>
            <a:ext cx="13067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4</a:t>
            </a:r>
            <a:endParaRPr lang="en-US" sz="5400" b="1" i="1" kern="12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8022" name="Text Box 22"/>
          <p:cNvSpPr txBox="1">
            <a:spLocks noChangeArrowheads="1"/>
          </p:cNvSpPr>
          <p:nvPr/>
        </p:nvSpPr>
        <p:spPr bwMode="auto">
          <a:xfrm>
            <a:off x="6419247" y="3913188"/>
            <a:ext cx="17780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31</a:t>
            </a:r>
            <a:endParaRPr lang="en-US" sz="5400" b="1" i="1" kern="12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8024" name="Text Box 24"/>
          <p:cNvSpPr txBox="1">
            <a:spLocks noChangeArrowheads="1"/>
          </p:cNvSpPr>
          <p:nvPr/>
        </p:nvSpPr>
        <p:spPr bwMode="auto">
          <a:xfrm>
            <a:off x="6419247" y="4722813"/>
            <a:ext cx="13067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0</a:t>
            </a:r>
            <a:endParaRPr lang="en-US" sz="5400" b="1" i="1" kern="12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6419247" y="5532438"/>
            <a:ext cx="17780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12</a:t>
            </a:r>
            <a:endParaRPr lang="en-US" sz="5400" b="1" i="1" kern="12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2483767" y="477342"/>
            <a:ext cx="482453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Выполните действия:</a:t>
            </a:r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3282368" y="1455738"/>
            <a:ext cx="315022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5400" b="1" i="1" kern="1200" baseline="300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4</a:t>
            </a:r>
            <a:r>
              <a:rPr lang="en-US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·</a:t>
            </a: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5400" b="1" i="1" kern="1200" baseline="300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7</a:t>
            </a: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: х</a:t>
            </a:r>
            <a:r>
              <a:rPr lang="ru-RU" sz="5400" b="1" i="1" kern="1200" baseline="300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9</a:t>
            </a:r>
            <a:endParaRPr lang="en-US" sz="5400" b="1" i="1" kern="1200" baseline="30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2764597" y="2276793"/>
            <a:ext cx="36679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а</a:t>
            </a:r>
            <a:r>
              <a:rPr lang="ru-RU" sz="5400" b="1" i="1" kern="1200" baseline="30000">
                <a:solidFill>
                  <a:srgbClr val="7030A0"/>
                </a:solidFill>
                <a:latin typeface="Bookman Old Style" pitchFamily="18" charset="0"/>
                <a:cs typeface="+mn-cs"/>
              </a:rPr>
              <a:t>18</a:t>
            </a: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:а</a:t>
            </a:r>
            <a:r>
              <a:rPr lang="ru-RU" sz="5400" b="1" i="1" kern="1200" baseline="30000">
                <a:solidFill>
                  <a:srgbClr val="7030A0"/>
                </a:solidFill>
                <a:latin typeface="Bookman Old Style" pitchFamily="18" charset="0"/>
                <a:cs typeface="+mn-cs"/>
              </a:rPr>
              <a:t>15</a:t>
            </a:r>
            <a:r>
              <a:rPr lang="en-US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·</a:t>
            </a: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а</a:t>
            </a:r>
            <a:r>
              <a:rPr lang="ru-RU" sz="5400" b="1" i="1" kern="1200" baseline="3000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endParaRPr lang="en-US" sz="5400" b="1" i="1" kern="1200" baseline="3000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8019" name="Text Box 19"/>
          <p:cNvSpPr txBox="1">
            <a:spLocks noChangeArrowheads="1"/>
          </p:cNvSpPr>
          <p:nvPr/>
        </p:nvSpPr>
        <p:spPr bwMode="auto">
          <a:xfrm>
            <a:off x="1115616" y="3097848"/>
            <a:ext cx="54168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5400" b="1" i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(</a:t>
            </a:r>
            <a:r>
              <a:rPr lang="ru-RU" sz="5400" b="1" i="1" dirty="0" smtClean="0">
                <a:solidFill>
                  <a:srgbClr val="7030A0"/>
                </a:solidFill>
                <a:latin typeface="Bookman Old Style" pitchFamily="18" charset="0"/>
              </a:rPr>
              <a:t>– </a:t>
            </a:r>
            <a:r>
              <a:rPr lang="ru-RU" sz="5400" b="1" i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736)</a:t>
            </a:r>
            <a:r>
              <a:rPr lang="ru-RU" sz="5400" b="1" i="1" kern="1200" baseline="300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0</a:t>
            </a:r>
            <a:r>
              <a:rPr lang="en-US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·</a:t>
            </a: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3+1</a:t>
            </a:r>
            <a:r>
              <a:rPr lang="ru-RU" sz="5400" b="1" i="1" kern="1200" baseline="300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100</a:t>
            </a:r>
            <a:endParaRPr lang="en-US" sz="5400" b="1" i="1" kern="1200" baseline="30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8021" name="Text Box 21"/>
          <p:cNvSpPr txBox="1">
            <a:spLocks noChangeArrowheads="1"/>
          </p:cNvSpPr>
          <p:nvPr/>
        </p:nvSpPr>
        <p:spPr bwMode="auto">
          <a:xfrm>
            <a:off x="3125273" y="3918903"/>
            <a:ext cx="33073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5</a:t>
            </a:r>
            <a:r>
              <a:rPr lang="en-US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·</a:t>
            </a: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5400" b="1" i="1" kern="1200" baseline="300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3</a:t>
            </a:r>
            <a:r>
              <a:rPr lang="ru-RU" sz="5400" b="1" i="1" kern="1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 – 3</a:t>
            </a:r>
            <a:r>
              <a:rPr lang="ru-RU" sz="5400" b="1" i="1" kern="1200" baseline="300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endParaRPr lang="en-US" sz="5400" b="1" i="1" kern="1200" baseline="30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8023" name="Text Box 23"/>
          <p:cNvSpPr txBox="1">
            <a:spLocks noChangeArrowheads="1"/>
          </p:cNvSpPr>
          <p:nvPr/>
        </p:nvSpPr>
        <p:spPr bwMode="auto">
          <a:xfrm>
            <a:off x="2851159" y="4739958"/>
            <a:ext cx="35814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(–1)</a:t>
            </a:r>
            <a:r>
              <a:rPr lang="ru-RU" sz="5400" b="1" i="1" kern="1200" baseline="3000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+(–1)</a:t>
            </a:r>
            <a:r>
              <a:rPr lang="ru-RU" sz="5400" b="1" i="1" kern="1200" baseline="30000">
                <a:solidFill>
                  <a:srgbClr val="7030A0"/>
                </a:solidFill>
                <a:latin typeface="Bookman Old Style" pitchFamily="18" charset="0"/>
                <a:cs typeface="+mn-cs"/>
              </a:rPr>
              <a:t>3</a:t>
            </a:r>
            <a:endParaRPr lang="en-US" sz="5400" b="1" i="1" kern="1200" baseline="3000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3125273" y="5561013"/>
            <a:ext cx="33073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6</a:t>
            </a:r>
            <a:r>
              <a:rPr lang="ru-RU" sz="5400" b="1" i="1" kern="1200" baseline="3000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 – 3</a:t>
            </a:r>
            <a:r>
              <a:rPr lang="en-US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·</a:t>
            </a:r>
            <a:r>
              <a:rPr lang="ru-RU" sz="5400" b="1" i="1" kern="120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5400" b="1" i="1" kern="1200" baseline="30000">
                <a:solidFill>
                  <a:srgbClr val="7030A0"/>
                </a:solidFill>
                <a:latin typeface="Bookman Old Style" pitchFamily="18" charset="0"/>
                <a:cs typeface="+mn-cs"/>
              </a:rPr>
              <a:t>3</a:t>
            </a:r>
            <a:endParaRPr lang="en-US" sz="5400" b="1" i="1" kern="1200" baseline="3000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6" grpId="0" autoUpdateAnimBg="0"/>
      <p:bldP spid="128018" grpId="0" autoUpdateAnimBg="0"/>
      <p:bldP spid="128020" grpId="0" autoUpdateAnimBg="0"/>
      <p:bldP spid="128022" grpId="0" autoUpdateAnimBg="0"/>
      <p:bldP spid="128024" grpId="0" autoUpdateAnimBg="0"/>
      <p:bldP spid="1280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555776" y="1355418"/>
            <a:ext cx="351731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уу</a:t>
            </a:r>
            <a:r>
              <a:rPr lang="ru-RU" sz="5400" b="1" i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у</a:t>
            </a:r>
            <a:r>
              <a:rPr lang="ru-RU" sz="5400" b="1" i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5</a:t>
            </a:r>
            <a:r>
              <a:rPr lang="ru-RU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у</a:t>
            </a:r>
            <a:r>
              <a:rPr lang="ru-RU" sz="5400" b="1" i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0</a:t>
            </a:r>
            <a:r>
              <a:rPr lang="ru-RU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у</a:t>
            </a:r>
            <a:r>
              <a:rPr lang="ru-RU" sz="5400" b="1" i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6</a:t>
            </a:r>
            <a:endParaRPr lang="en-US" sz="5400" b="1" i="1" kern="120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008407" y="1326843"/>
            <a:ext cx="185980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у</a:t>
            </a:r>
            <a:r>
              <a:rPr lang="ru-RU" sz="5400" b="1" kern="1200" baseline="30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14</a:t>
            </a:r>
            <a:endParaRPr lang="en-US" sz="5400" b="1" kern="12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3968023" y="2180766"/>
            <a:ext cx="21050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(аа</a:t>
            </a:r>
            <a:r>
              <a:rPr lang="ru-RU" sz="5400" b="1" i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)</a:t>
            </a:r>
            <a:r>
              <a:rPr lang="ru-RU" sz="5400" b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3</a:t>
            </a:r>
            <a:endParaRPr lang="en-US" sz="5400" b="1" kern="1200" baseline="3000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008407" y="2204864"/>
            <a:ext cx="161133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kern="12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а</a:t>
            </a:r>
            <a:r>
              <a:rPr lang="ru-RU" sz="5400" b="1" kern="12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9</a:t>
            </a:r>
            <a:endParaRPr lang="en-US" sz="5400" b="1" kern="12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3418192" y="3006114"/>
            <a:ext cx="265489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k</a:t>
            </a:r>
            <a:r>
              <a:rPr lang="en-US" sz="5400" b="1" i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21</a:t>
            </a:r>
            <a:r>
              <a:rPr lang="ru-RU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: </a:t>
            </a:r>
            <a:r>
              <a:rPr lang="en-US" sz="5400" b="1" i="1" kern="1200">
                <a:solidFill>
                  <a:srgbClr val="CC0099"/>
                </a:solidFill>
                <a:latin typeface="Bookman Old Style" pitchFamily="18" charset="0"/>
                <a:cs typeface="+mn-cs"/>
              </a:rPr>
              <a:t>k</a:t>
            </a:r>
            <a:r>
              <a:rPr lang="ru-RU" sz="5400" b="1" i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rPr>
              <a:t>6</a:t>
            </a:r>
            <a:endParaRPr lang="en-US" sz="5400" b="1" kern="1200" baseline="3000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6008407" y="3068960"/>
            <a:ext cx="194796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2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k</a:t>
            </a:r>
            <a:r>
              <a:rPr lang="ru-RU" sz="5400" b="1" i="1" kern="1200" baseline="300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15</a:t>
            </a:r>
            <a:endParaRPr lang="en-US" sz="5400" b="1" i="1" kern="12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6008407" y="5013176"/>
            <a:ext cx="13067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kern="12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</a:t>
            </a:r>
            <a:endParaRPr lang="en-US" sz="5400" b="1" kern="12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129986" y="4687589"/>
            <a:ext cx="1943100" cy="1681163"/>
            <a:chOff x="431" y="2886"/>
            <a:chExt cx="1224" cy="1059"/>
          </a:xfrm>
        </p:grpSpPr>
        <p:sp>
          <p:nvSpPr>
            <p:cNvPr id="137231" name="Text Box 15"/>
            <p:cNvSpPr txBox="1">
              <a:spLocks noChangeArrowheads="1"/>
            </p:cNvSpPr>
            <p:nvPr/>
          </p:nvSpPr>
          <p:spPr bwMode="auto">
            <a:xfrm>
              <a:off x="521" y="2886"/>
              <a:ext cx="102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 b="1" i="1" kern="1200">
                  <a:solidFill>
                    <a:srgbClr val="CC0099"/>
                  </a:solidFill>
                  <a:latin typeface="Bookman Old Style" pitchFamily="18" charset="0"/>
                  <a:cs typeface="+mn-cs"/>
                </a:rPr>
                <a:t>b</a:t>
              </a:r>
              <a:r>
                <a:rPr lang="ru-RU" sz="5400" b="1" i="1" kern="1200" baseline="30000">
                  <a:solidFill>
                    <a:srgbClr val="CC0099"/>
                  </a:solidFill>
                  <a:latin typeface="Bookman Old Style" pitchFamily="18" charset="0"/>
                  <a:cs typeface="+mn-cs"/>
                </a:rPr>
                <a:t>2</a:t>
              </a:r>
              <a:r>
                <a:rPr lang="en-US" sz="5400" b="1" i="1" kern="1200">
                  <a:solidFill>
                    <a:srgbClr val="CC0099"/>
                  </a:solidFill>
                  <a:latin typeface="Bookman Old Style" pitchFamily="18" charset="0"/>
                  <a:cs typeface="+mn-cs"/>
                </a:rPr>
                <a:t>b</a:t>
              </a:r>
              <a:r>
                <a:rPr lang="ru-RU" sz="5400" b="1" kern="1200" baseline="30000">
                  <a:solidFill>
                    <a:srgbClr val="CC0099"/>
                  </a:solidFill>
                  <a:latin typeface="Bookman Old Style" pitchFamily="18" charset="0"/>
                  <a:cs typeface="+mn-cs"/>
                </a:rPr>
                <a:t>3</a:t>
              </a:r>
              <a:endParaRPr lang="en-US" sz="5400" b="1" kern="1200" baseline="30000">
                <a:solidFill>
                  <a:srgbClr val="CC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37233" name="Text Box 17"/>
            <p:cNvSpPr txBox="1">
              <a:spLocks noChangeArrowheads="1"/>
            </p:cNvSpPr>
            <p:nvPr/>
          </p:nvSpPr>
          <p:spPr bwMode="auto">
            <a:xfrm>
              <a:off x="703" y="3363"/>
              <a:ext cx="57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00" b="1" i="1" kern="1200" dirty="0">
                  <a:solidFill>
                    <a:srgbClr val="CC0099"/>
                  </a:solidFill>
                  <a:latin typeface="Bookman Old Style" pitchFamily="18" charset="0"/>
                  <a:cs typeface="+mn-cs"/>
                </a:rPr>
                <a:t>b</a:t>
              </a:r>
              <a:r>
                <a:rPr lang="ru-RU" sz="5400" b="1" i="1" kern="1200" baseline="30000" dirty="0">
                  <a:solidFill>
                    <a:srgbClr val="CC0099"/>
                  </a:solidFill>
                  <a:latin typeface="Bookman Old Style" pitchFamily="18" charset="0"/>
                  <a:cs typeface="+mn-cs"/>
                </a:rPr>
                <a:t>5</a:t>
              </a:r>
              <a:endParaRPr lang="en-US" sz="5400" b="1" kern="1200" baseline="30000" dirty="0">
                <a:solidFill>
                  <a:srgbClr val="CC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37234" name="Line 18"/>
            <p:cNvSpPr>
              <a:spLocks noChangeShapeType="1"/>
            </p:cNvSpPr>
            <p:nvPr/>
          </p:nvSpPr>
          <p:spPr bwMode="auto">
            <a:xfrm>
              <a:off x="431" y="3409"/>
              <a:ext cx="1224" cy="0"/>
            </a:xfrm>
            <a:prstGeom prst="line">
              <a:avLst/>
            </a:prstGeom>
            <a:noFill/>
            <a:ln w="57150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ru-RU" sz="5400" kern="12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766044" y="3862239"/>
            <a:ext cx="23070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 kern="1200" dirty="0" smtClean="0">
                <a:solidFill>
                  <a:srgbClr val="CC0099"/>
                </a:solidFill>
                <a:latin typeface="Bookman Old Style" pitchFamily="18" charset="0"/>
                <a:cs typeface="+mn-cs"/>
              </a:rPr>
              <a:t>(у</a:t>
            </a:r>
            <a:r>
              <a:rPr lang="ru-RU" sz="5400" b="1" i="1" kern="1200" baseline="30000" dirty="0" smtClean="0">
                <a:solidFill>
                  <a:srgbClr val="CC0099"/>
                </a:solidFill>
                <a:latin typeface="Bookman Old Style" pitchFamily="18" charset="0"/>
                <a:cs typeface="+mn-cs"/>
              </a:rPr>
              <a:t>2</a:t>
            </a:r>
            <a:r>
              <a:rPr lang="ru-RU" sz="5400" b="1" i="1" kern="1200" dirty="0" smtClean="0">
                <a:solidFill>
                  <a:srgbClr val="CC0099"/>
                </a:solidFill>
                <a:latin typeface="Bookman Old Style" pitchFamily="18" charset="0"/>
                <a:cs typeface="+mn-cs"/>
              </a:rPr>
              <a:t>у</a:t>
            </a:r>
            <a:r>
              <a:rPr lang="ru-RU" sz="5400" b="1" i="1" kern="1200" baseline="30000" dirty="0" smtClean="0">
                <a:solidFill>
                  <a:srgbClr val="CC0099"/>
                </a:solidFill>
                <a:latin typeface="Bookman Old Style" pitchFamily="18" charset="0"/>
                <a:cs typeface="+mn-cs"/>
              </a:rPr>
              <a:t>3</a:t>
            </a:r>
            <a:r>
              <a:rPr lang="ru-RU" sz="5400" b="1" i="1" kern="1200" dirty="0" smtClean="0">
                <a:solidFill>
                  <a:srgbClr val="CC0099"/>
                </a:solidFill>
                <a:latin typeface="Bookman Old Style" pitchFamily="18" charset="0"/>
                <a:cs typeface="+mn-cs"/>
              </a:rPr>
              <a:t>)</a:t>
            </a:r>
            <a:r>
              <a:rPr lang="ru-RU" sz="5400" b="1" kern="1200" baseline="30000" dirty="0" smtClean="0">
                <a:solidFill>
                  <a:srgbClr val="CC0099"/>
                </a:solidFill>
                <a:latin typeface="Bookman Old Style" pitchFamily="18" charset="0"/>
                <a:cs typeface="+mn-cs"/>
              </a:rPr>
              <a:t>4</a:t>
            </a:r>
            <a:endParaRPr lang="en-US" sz="5400" b="1" kern="1200" baseline="30000" dirty="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6008407" y="3933056"/>
            <a:ext cx="185980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kern="12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</a:t>
            </a:r>
            <a:r>
              <a:rPr lang="ru-RU" sz="5400" b="1" i="1" kern="12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у</a:t>
            </a:r>
            <a:r>
              <a:rPr lang="ru-RU" sz="5400" b="1" kern="1200" baseline="30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20</a:t>
            </a:r>
            <a:endParaRPr lang="en-US" sz="5400" b="1" kern="12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2483767" y="477342"/>
            <a:ext cx="5040561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Упростить выражение: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6" grpId="0" autoUpdateAnimBg="0"/>
      <p:bldP spid="137228" grpId="0" autoUpdateAnimBg="0"/>
      <p:bldP spid="137230" grpId="0" autoUpdateAnimBg="0"/>
      <p:bldP spid="137232" grpId="0" autoUpdateAnimBg="0"/>
      <p:bldP spid="2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95936" y="1052513"/>
            <a:ext cx="1441450" cy="1211262"/>
            <a:chOff x="2304" y="720"/>
            <a:chExt cx="720" cy="672"/>
          </a:xfrm>
        </p:grpSpPr>
        <p:sp>
          <p:nvSpPr>
            <p:cNvPr id="35850" name="AutoShape 10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>
                <a:latin typeface="Bookman Old Style" pitchFamily="18" charset="0"/>
              </a:endParaRP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2425" y="800"/>
              <a:ext cx="478" cy="512"/>
              <a:chOff x="386" y="685"/>
              <a:chExt cx="512" cy="512"/>
            </a:xfrm>
          </p:grpSpPr>
          <p:sp>
            <p:nvSpPr>
              <p:cNvPr id="35852" name="Text Box 12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6</a:t>
                </a:r>
              </a:p>
            </p:txBody>
          </p:sp>
          <p:sp>
            <p:nvSpPr>
              <p:cNvPr id="35853" name="Text Box 13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35</a:t>
                </a:r>
              </a:p>
            </p:txBody>
          </p:sp>
          <p:sp>
            <p:nvSpPr>
              <p:cNvPr id="35854" name="Line 14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068168" y="2349500"/>
            <a:ext cx="1296987" cy="1282700"/>
            <a:chOff x="2304" y="720"/>
            <a:chExt cx="720" cy="672"/>
          </a:xfrm>
        </p:grpSpPr>
        <p:sp>
          <p:nvSpPr>
            <p:cNvPr id="35859" name="AutoShape 19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>
                <a:latin typeface="Bookman Old Style" pitchFamily="18" charset="0"/>
              </a:endParaRPr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2425" y="800"/>
              <a:ext cx="478" cy="496"/>
              <a:chOff x="386" y="685"/>
              <a:chExt cx="512" cy="496"/>
            </a:xfrm>
          </p:grpSpPr>
          <p:sp>
            <p:nvSpPr>
              <p:cNvPr id="35861" name="Text Box 21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15</a:t>
                </a:r>
              </a:p>
            </p:txBody>
          </p:sp>
          <p:sp>
            <p:nvSpPr>
              <p:cNvPr id="35862" name="Text Box 22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44</a:t>
                </a:r>
              </a:p>
            </p:txBody>
          </p:sp>
          <p:sp>
            <p:nvSpPr>
              <p:cNvPr id="35863" name="Line 23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996730" y="3789363"/>
            <a:ext cx="1439862" cy="1282700"/>
            <a:chOff x="2304" y="720"/>
            <a:chExt cx="720" cy="672"/>
          </a:xfrm>
        </p:grpSpPr>
        <p:sp>
          <p:nvSpPr>
            <p:cNvPr id="35868" name="AutoShape 28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>
                <a:latin typeface="Bookman Old Style" pitchFamily="18" charset="0"/>
              </a:endParaRPr>
            </a:p>
          </p:txBody>
        </p: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2425" y="800"/>
              <a:ext cx="478" cy="496"/>
              <a:chOff x="386" y="685"/>
              <a:chExt cx="512" cy="496"/>
            </a:xfrm>
          </p:grpSpPr>
          <p:sp>
            <p:nvSpPr>
              <p:cNvPr id="35870" name="Text Box 30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3</a:t>
                </a:r>
              </a:p>
            </p:txBody>
          </p:sp>
          <p:sp>
            <p:nvSpPr>
              <p:cNvPr id="35871" name="Text Box 31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5</a:t>
                </a:r>
                <a:endParaRPr lang="ru-RU" sz="3200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35872" name="Line 32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4068961" y="5157788"/>
            <a:ext cx="1295400" cy="1282700"/>
            <a:chOff x="2304" y="720"/>
            <a:chExt cx="720" cy="672"/>
          </a:xfrm>
        </p:grpSpPr>
        <p:sp>
          <p:nvSpPr>
            <p:cNvPr id="35877" name="AutoShape 37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>
                <a:latin typeface="Bookman Old Style" pitchFamily="18" charset="0"/>
              </a:endParaRPr>
            </a:p>
          </p:txBody>
        </p:sp>
        <p:grpSp>
          <p:nvGrpSpPr>
            <p:cNvPr id="9" name="Group 38"/>
            <p:cNvGrpSpPr>
              <a:grpSpLocks/>
            </p:cNvGrpSpPr>
            <p:nvPr/>
          </p:nvGrpSpPr>
          <p:grpSpPr bwMode="auto">
            <a:xfrm>
              <a:off x="2425" y="800"/>
              <a:ext cx="478" cy="496"/>
              <a:chOff x="386" y="685"/>
              <a:chExt cx="512" cy="496"/>
            </a:xfrm>
          </p:grpSpPr>
          <p:sp>
            <p:nvSpPr>
              <p:cNvPr id="35879" name="Text Box 39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5</a:t>
                </a:r>
              </a:p>
            </p:txBody>
          </p:sp>
          <p:sp>
            <p:nvSpPr>
              <p:cNvPr id="35880" name="Text Box 40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13</a:t>
                </a:r>
              </a:p>
            </p:txBody>
          </p:sp>
          <p:sp>
            <p:nvSpPr>
              <p:cNvPr id="35881" name="Line 41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>
                  <a:latin typeface="Bookman Old Style" pitchFamily="18" charset="0"/>
                </a:endParaRPr>
              </a:p>
            </p:txBody>
          </p:sp>
        </p:grpSp>
      </p:grpSp>
      <p:graphicFrame>
        <p:nvGraphicFramePr>
          <p:cNvPr id="35934" name="Object 94"/>
          <p:cNvGraphicFramePr>
            <a:graphicFrameLocks noChangeAspect="1"/>
          </p:cNvGraphicFramePr>
          <p:nvPr/>
        </p:nvGraphicFramePr>
        <p:xfrm>
          <a:off x="2520256" y="1195388"/>
          <a:ext cx="176371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Формула" r:id="rId3" imgW="507960" imgH="393480" progId="Equation.3">
                  <p:embed/>
                </p:oleObj>
              </mc:Choice>
              <mc:Fallback>
                <p:oleObj name="Формула" r:id="rId3" imgW="5079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256" y="1195388"/>
                        <a:ext cx="1763712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35" name="Object 95"/>
          <p:cNvGraphicFramePr>
            <a:graphicFrameLocks noChangeAspect="1"/>
          </p:cNvGraphicFramePr>
          <p:nvPr/>
        </p:nvGraphicFramePr>
        <p:xfrm>
          <a:off x="2253555" y="2563813"/>
          <a:ext cx="203041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Формула" r:id="rId5" imgW="583920" imgH="393480" progId="Equation.3">
                  <p:embed/>
                </p:oleObj>
              </mc:Choice>
              <mc:Fallback>
                <p:oleObj name="Формула" r:id="rId5" imgW="5839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3555" y="2563813"/>
                        <a:ext cx="2030413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36" name="Object 96"/>
          <p:cNvGraphicFramePr>
            <a:graphicFrameLocks noChangeAspect="1"/>
          </p:cNvGraphicFramePr>
          <p:nvPr/>
        </p:nvGraphicFramePr>
        <p:xfrm>
          <a:off x="2255143" y="3932238"/>
          <a:ext cx="20288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Формула" r:id="rId7" imgW="583920" imgH="393480" progId="Equation.3">
                  <p:embed/>
                </p:oleObj>
              </mc:Choice>
              <mc:Fallback>
                <p:oleObj name="Формула" r:id="rId7" imgW="5839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143" y="3932238"/>
                        <a:ext cx="2028825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37" name="Object 97"/>
          <p:cNvGraphicFramePr>
            <a:graphicFrameLocks noChangeAspect="1"/>
          </p:cNvGraphicFramePr>
          <p:nvPr/>
        </p:nvGraphicFramePr>
        <p:xfrm>
          <a:off x="2212281" y="5227638"/>
          <a:ext cx="2071687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Формула" r:id="rId9" imgW="596880" imgH="393480" progId="Equation.3">
                  <p:embed/>
                </p:oleObj>
              </mc:Choice>
              <mc:Fallback>
                <p:oleObj name="Формула" r:id="rId9" imgW="5968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281" y="5227638"/>
                        <a:ext cx="2071687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2483767" y="477342"/>
            <a:ext cx="3744417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lvl="0"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Вычислить:</a:t>
            </a:r>
          </a:p>
        </p:txBody>
      </p:sp>
      <p:grpSp>
        <p:nvGrpSpPr>
          <p:cNvPr id="66" name="Group 6"/>
          <p:cNvGrpSpPr>
            <a:grpSpLocks/>
          </p:cNvGrpSpPr>
          <p:nvPr/>
        </p:nvGrpSpPr>
        <p:grpSpPr bwMode="auto">
          <a:xfrm>
            <a:off x="7380312" y="1137369"/>
            <a:ext cx="1441450" cy="1211262"/>
            <a:chOff x="2304" y="720"/>
            <a:chExt cx="720" cy="672"/>
          </a:xfrm>
        </p:grpSpPr>
        <p:sp>
          <p:nvSpPr>
            <p:cNvPr id="67" name="AutoShape 7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i="1">
                <a:latin typeface="Bookman Old Style" pitchFamily="18" charset="0"/>
              </a:endParaRPr>
            </a:p>
          </p:txBody>
        </p:sp>
        <p:grpSp>
          <p:nvGrpSpPr>
            <p:cNvPr id="68" name="Group 8"/>
            <p:cNvGrpSpPr>
              <a:grpSpLocks/>
            </p:cNvGrpSpPr>
            <p:nvPr/>
          </p:nvGrpSpPr>
          <p:grpSpPr bwMode="auto">
            <a:xfrm>
              <a:off x="2425" y="800"/>
              <a:ext cx="478" cy="512"/>
              <a:chOff x="386" y="685"/>
              <a:chExt cx="512" cy="512"/>
            </a:xfrm>
          </p:grpSpPr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1</a:t>
                </a:r>
              </a:p>
            </p:txBody>
          </p:sp>
          <p:sp>
            <p:nvSpPr>
              <p:cNvPr id="70" name="Text Box 10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9</a:t>
                </a:r>
              </a:p>
            </p:txBody>
          </p:sp>
          <p:sp>
            <p:nvSpPr>
              <p:cNvPr id="71" name="Line 11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i="1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72" name="Group 12"/>
          <p:cNvGrpSpPr>
            <a:grpSpLocks/>
          </p:cNvGrpSpPr>
          <p:nvPr/>
        </p:nvGrpSpPr>
        <p:grpSpPr bwMode="auto">
          <a:xfrm>
            <a:off x="7452544" y="2458169"/>
            <a:ext cx="1296987" cy="1282700"/>
            <a:chOff x="2304" y="720"/>
            <a:chExt cx="720" cy="672"/>
          </a:xfrm>
        </p:grpSpPr>
        <p:sp>
          <p:nvSpPr>
            <p:cNvPr id="73" name="AutoShape 13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i="1">
                <a:latin typeface="Bookman Old Style" pitchFamily="18" charset="0"/>
              </a:endParaRPr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2425" y="939"/>
              <a:ext cx="478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ru-RU" sz="2800" b="1" i="1" dirty="0">
                  <a:solidFill>
                    <a:srgbClr val="000066"/>
                  </a:solidFill>
                  <a:latin typeface="Bookman Old Style" pitchFamily="18" charset="0"/>
                </a:rPr>
                <a:t>2</a:t>
              </a:r>
            </a:p>
          </p:txBody>
        </p:sp>
      </p:grpSp>
      <p:grpSp>
        <p:nvGrpSpPr>
          <p:cNvPr id="75" name="Group 18"/>
          <p:cNvGrpSpPr>
            <a:grpSpLocks/>
          </p:cNvGrpSpPr>
          <p:nvPr/>
        </p:nvGrpSpPr>
        <p:grpSpPr bwMode="auto">
          <a:xfrm>
            <a:off x="7381106" y="3850407"/>
            <a:ext cx="1439862" cy="1282700"/>
            <a:chOff x="2304" y="720"/>
            <a:chExt cx="720" cy="672"/>
          </a:xfrm>
        </p:grpSpPr>
        <p:sp>
          <p:nvSpPr>
            <p:cNvPr id="76" name="AutoShape 19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i="1">
                <a:latin typeface="Bookman Old Style" pitchFamily="18" charset="0"/>
              </a:endParaRPr>
            </a:p>
          </p:txBody>
        </p:sp>
        <p:grpSp>
          <p:nvGrpSpPr>
            <p:cNvPr id="77" name="Group 20"/>
            <p:cNvGrpSpPr>
              <a:grpSpLocks/>
            </p:cNvGrpSpPr>
            <p:nvPr/>
          </p:nvGrpSpPr>
          <p:grpSpPr bwMode="auto">
            <a:xfrm>
              <a:off x="2425" y="800"/>
              <a:ext cx="478" cy="496"/>
              <a:chOff x="386" y="685"/>
              <a:chExt cx="512" cy="496"/>
            </a:xfrm>
          </p:grpSpPr>
          <p:sp>
            <p:nvSpPr>
              <p:cNvPr id="78" name="Text Box 21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22</a:t>
                </a:r>
              </a:p>
            </p:txBody>
          </p:sp>
          <p:sp>
            <p:nvSpPr>
              <p:cNvPr id="79" name="Text Box 22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63</a:t>
                </a:r>
                <a:endParaRPr lang="ru-RU" sz="3200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80" name="Line 23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i="1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81" name="Group 24"/>
          <p:cNvGrpSpPr>
            <a:grpSpLocks/>
          </p:cNvGrpSpPr>
          <p:nvPr/>
        </p:nvGrpSpPr>
        <p:grpSpPr bwMode="auto">
          <a:xfrm>
            <a:off x="7453337" y="5242644"/>
            <a:ext cx="1295400" cy="1282700"/>
            <a:chOff x="2304" y="720"/>
            <a:chExt cx="720" cy="672"/>
          </a:xfrm>
        </p:grpSpPr>
        <p:sp>
          <p:nvSpPr>
            <p:cNvPr id="82" name="AutoShape 25"/>
            <p:cNvSpPr>
              <a:spLocks noChangeArrowheads="1"/>
            </p:cNvSpPr>
            <p:nvPr/>
          </p:nvSpPr>
          <p:spPr bwMode="auto">
            <a:xfrm>
              <a:off x="2304" y="720"/>
              <a:ext cx="720" cy="672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i="1">
                <a:latin typeface="Bookman Old Style" pitchFamily="18" charset="0"/>
              </a:endParaRPr>
            </a:p>
          </p:txBody>
        </p:sp>
        <p:grpSp>
          <p:nvGrpSpPr>
            <p:cNvPr id="83" name="Group 26"/>
            <p:cNvGrpSpPr>
              <a:grpSpLocks/>
            </p:cNvGrpSpPr>
            <p:nvPr/>
          </p:nvGrpSpPr>
          <p:grpSpPr bwMode="auto">
            <a:xfrm>
              <a:off x="2425" y="800"/>
              <a:ext cx="478" cy="496"/>
              <a:chOff x="386" y="685"/>
              <a:chExt cx="512" cy="496"/>
            </a:xfrm>
          </p:grpSpPr>
          <p:sp>
            <p:nvSpPr>
              <p:cNvPr id="84" name="Text Box 27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1</a:t>
                </a:r>
              </a:p>
            </p:txBody>
          </p:sp>
          <p:sp>
            <p:nvSpPr>
              <p:cNvPr id="85" name="Text Box 28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800" b="1" i="1">
                    <a:solidFill>
                      <a:srgbClr val="000066"/>
                    </a:solidFill>
                    <a:latin typeface="Bookman Old Style" pitchFamily="18" charset="0"/>
                  </a:rPr>
                  <a:t>5</a:t>
                </a:r>
              </a:p>
            </p:txBody>
          </p:sp>
          <p:sp>
            <p:nvSpPr>
              <p:cNvPr id="86" name="Line 29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i="1">
                  <a:latin typeface="Bookman Old Style" pitchFamily="18" charset="0"/>
                </a:endParaRPr>
              </a:p>
            </p:txBody>
          </p:sp>
        </p:grpSp>
      </p:grpSp>
      <p:graphicFrame>
        <p:nvGraphicFramePr>
          <p:cNvPr id="87" name="Object 30"/>
          <p:cNvGraphicFramePr>
            <a:graphicFrameLocks noChangeAspect="1"/>
          </p:cNvGraphicFramePr>
          <p:nvPr/>
        </p:nvGraphicFramePr>
        <p:xfrm>
          <a:off x="5904631" y="1280244"/>
          <a:ext cx="176371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Формула" r:id="rId11" imgW="507960" imgH="393480" progId="Equation.3">
                  <p:embed/>
                </p:oleObj>
              </mc:Choice>
              <mc:Fallback>
                <p:oleObj name="Формула" r:id="rId11" imgW="5079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4631" y="1280244"/>
                        <a:ext cx="1763713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31"/>
          <p:cNvGraphicFramePr>
            <a:graphicFrameLocks noChangeAspect="1"/>
          </p:cNvGraphicFramePr>
          <p:nvPr/>
        </p:nvGraphicFramePr>
        <p:xfrm>
          <a:off x="5991944" y="2648669"/>
          <a:ext cx="16764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Формула" r:id="rId13" imgW="482400" imgH="393480" progId="Equation.3">
                  <p:embed/>
                </p:oleObj>
              </mc:Choice>
              <mc:Fallback>
                <p:oleObj name="Формула" r:id="rId13" imgW="4824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944" y="2648669"/>
                        <a:ext cx="167640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32"/>
          <p:cNvGraphicFramePr>
            <a:graphicFrameLocks noChangeAspect="1"/>
          </p:cNvGraphicFramePr>
          <p:nvPr/>
        </p:nvGraphicFramePr>
        <p:xfrm>
          <a:off x="5639519" y="4017094"/>
          <a:ext cx="20288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Формула" r:id="rId15" imgW="583920" imgH="393480" progId="Equation.3">
                  <p:embed/>
                </p:oleObj>
              </mc:Choice>
              <mc:Fallback>
                <p:oleObj name="Формула" r:id="rId15" imgW="58392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9519" y="4017094"/>
                        <a:ext cx="2028825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33"/>
          <p:cNvGraphicFramePr>
            <a:graphicFrameLocks noChangeAspect="1"/>
          </p:cNvGraphicFramePr>
          <p:nvPr/>
        </p:nvGraphicFramePr>
        <p:xfrm>
          <a:off x="5596657" y="5312494"/>
          <a:ext cx="2071687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Формула" r:id="rId17" imgW="596880" imgH="393480" progId="Equation.3">
                  <p:embed/>
                </p:oleObj>
              </mc:Choice>
              <mc:Fallback>
                <p:oleObj name="Формула" r:id="rId17" imgW="5968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6657" y="5312494"/>
                        <a:ext cx="2071687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7544" y="2341329"/>
            <a:ext cx="849763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Умножение дробей.</a:t>
            </a:r>
            <a:endParaRPr lang="ru-RU" sz="6000" b="1" i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Arial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08.10.2018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211960" y="5446965"/>
            <a:ext cx="41008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ru-RU" sz="3600" b="1" i="1" dirty="0">
                <a:solidFill>
                  <a:srgbClr val="6600CC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при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b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/>
              </a:rPr>
              <a:t>≠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/>
              </a:rPr>
              <a:t> 0,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/>
              </a:rPr>
              <a:t>d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/>
              </a:rPr>
              <a:t>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≠ 0</a:t>
            </a:r>
            <a:endParaRPr lang="ru-RU" sz="3600" i="1" dirty="0">
              <a:solidFill>
                <a:srgbClr val="6600CC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39752" y="1124744"/>
            <a:ext cx="6408712" cy="2308324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умножить дробь на дробь, </a:t>
            </a:r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нужно перемножить их числители и перемножить их знаменатели и первое произведение записать числителем, а второе –знаменателем дроби.</a:t>
            </a:r>
            <a:endParaRPr lang="ru-RU" sz="2400" b="1" i="1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2411760" y="3573016"/>
            <a:ext cx="725780" cy="1800200"/>
            <a:chOff x="-1797382" y="1357298"/>
            <a:chExt cx="725780" cy="1800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Прямоугольник 10"/>
            <p:cNvSpPr/>
            <p:nvPr/>
          </p:nvSpPr>
          <p:spPr>
            <a:xfrm>
              <a:off x="-1785982" y="1357298"/>
              <a:ext cx="707245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а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97382" y="2141835"/>
              <a:ext cx="646331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en-US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b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-1785982" y="2285992"/>
              <a:ext cx="714380" cy="158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" name="Группа 17"/>
          <p:cNvGrpSpPr/>
          <p:nvPr/>
        </p:nvGrpSpPr>
        <p:grpSpPr>
          <a:xfrm>
            <a:off x="3563888" y="3573016"/>
            <a:ext cx="786388" cy="1800200"/>
            <a:chOff x="-1857990" y="1357298"/>
            <a:chExt cx="786388" cy="1800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Прямоугольник 18"/>
            <p:cNvSpPr/>
            <p:nvPr/>
          </p:nvSpPr>
          <p:spPr>
            <a:xfrm>
              <a:off x="-1785982" y="1357298"/>
              <a:ext cx="615874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с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1857990" y="2141835"/>
              <a:ext cx="707245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en-US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d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-1785982" y="2285992"/>
              <a:ext cx="714380" cy="158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3137540" y="3945737"/>
            <a:ext cx="377026" cy="10156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ru-RU" sz="6000" b="1" i="1" dirty="0" smtClean="0">
                <a:solidFill>
                  <a:srgbClr val="6600CC"/>
                </a:solidFill>
                <a:latin typeface="Bookman Old Style" pitchFamily="18" charset="0"/>
                <a:sym typeface="Symbol"/>
              </a:rPr>
              <a:t></a:t>
            </a:r>
            <a:endParaRPr lang="ru-RU" sz="4400" dirty="0">
              <a:solidFill>
                <a:srgbClr val="6600CC"/>
              </a:solidFill>
              <a:latin typeface="Bookman Old Style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355976" y="3930206"/>
            <a:ext cx="646331" cy="10156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ru-RU" sz="6000" b="1" i="1" dirty="0" smtClean="0">
                <a:solidFill>
                  <a:srgbClr val="6600CC"/>
                </a:solidFill>
                <a:latin typeface="Bookman Old Style" pitchFamily="18" charset="0"/>
              </a:rPr>
              <a:t>=</a:t>
            </a:r>
            <a:endParaRPr lang="ru-RU" sz="4400" dirty="0">
              <a:solidFill>
                <a:srgbClr val="6600CC"/>
              </a:solidFill>
              <a:latin typeface="Bookman Old Style" pitchFamily="18" charset="0"/>
            </a:endParaRPr>
          </a:p>
        </p:txBody>
      </p:sp>
      <p:grpSp>
        <p:nvGrpSpPr>
          <p:cNvPr id="4" name="Группа 25"/>
          <p:cNvGrpSpPr/>
          <p:nvPr/>
        </p:nvGrpSpPr>
        <p:grpSpPr>
          <a:xfrm>
            <a:off x="5317689" y="3637473"/>
            <a:ext cx="1748941" cy="1735743"/>
            <a:chOff x="-1820411" y="1421755"/>
            <a:chExt cx="1748941" cy="173574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Прямоугольник 26"/>
            <p:cNvSpPr/>
            <p:nvPr/>
          </p:nvSpPr>
          <p:spPr>
            <a:xfrm>
              <a:off x="-1820411" y="1421755"/>
              <a:ext cx="1330814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ru-RU" sz="6000" b="1" i="1" dirty="0" err="1" smtClean="0">
                  <a:solidFill>
                    <a:srgbClr val="6600CC"/>
                  </a:solidFill>
                  <a:latin typeface="Bookman Old Style" pitchFamily="18" charset="0"/>
                </a:rPr>
                <a:t>а</a:t>
              </a:r>
              <a:r>
                <a:rPr lang="ru-RU" sz="6000" b="1" i="1" dirty="0" err="1" smtClean="0">
                  <a:solidFill>
                    <a:srgbClr val="6600CC"/>
                  </a:solidFill>
                  <a:latin typeface="Bookman Old Style" pitchFamily="18" charset="0"/>
                  <a:sym typeface="Symbol"/>
                </a:rPr>
                <a:t></a:t>
              </a:r>
              <a:r>
                <a:rPr lang="ru-RU" sz="6000" b="1" i="1" dirty="0" err="1" smtClean="0">
                  <a:solidFill>
                    <a:srgbClr val="6600CC"/>
                  </a:solidFill>
                  <a:latin typeface="Bookman Old Style" pitchFamily="18" charset="0"/>
                </a:rPr>
                <a:t>с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-1774012" y="2141835"/>
              <a:ext cx="1361270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en-US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b</a:t>
              </a:r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  <a:sym typeface="Symbol"/>
                </a:rPr>
                <a:t></a:t>
              </a:r>
              <a:r>
                <a:rPr lang="en-US" sz="6000" b="1" i="1" dirty="0" smtClean="0">
                  <a:solidFill>
                    <a:srgbClr val="6600CC"/>
                  </a:solidFill>
                  <a:latin typeface="Bookman Old Style" pitchFamily="18" charset="0"/>
                  <a:sym typeface="Symbol"/>
                </a:rPr>
                <a:t>d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-1785982" y="2285992"/>
              <a:ext cx="1714512" cy="158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рациональных дробей: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103938" y="1636713"/>
          <a:ext cx="1655762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Формула" r:id="rId3" imgW="660240" imgH="444240" progId="Equation.3">
                  <p:embed/>
                </p:oleObj>
              </mc:Choice>
              <mc:Fallback>
                <p:oleObj name="Формула" r:id="rId3" imgW="66024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938" y="1636713"/>
                        <a:ext cx="1655762" cy="1111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970967" y="4293096"/>
          <a:ext cx="2193321" cy="152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Формула" r:id="rId5" imgW="660240" imgH="444240" progId="Equation.3">
                  <p:embed/>
                </p:oleObj>
              </mc:Choice>
              <mc:Fallback>
                <p:oleObj name="Формула" r:id="rId5" imgW="66024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967" y="4293096"/>
                        <a:ext cx="2193321" cy="152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rot="5400000">
            <a:off x="5508104" y="4293096"/>
            <a:ext cx="43206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5940152" y="5157192"/>
            <a:ext cx="648072" cy="5760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23178" y="4973106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2</a:t>
            </a:r>
            <a:endParaRPr lang="ru-RU" sz="2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36096" y="4149080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2</a:t>
            </a:r>
            <a:endParaRPr lang="ru-RU" sz="2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7200755" y="4293096"/>
          <a:ext cx="1259677" cy="1517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Формула" r:id="rId7" imgW="368280" imgH="444240" progId="Equation.3">
                  <p:embed/>
                </p:oleObj>
              </mc:Choice>
              <mc:Fallback>
                <p:oleObj name="Формула" r:id="rId7" imgW="36828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755" y="4293096"/>
                        <a:ext cx="1259677" cy="15179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5536" y="1971418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Bookman Old Style" pitchFamily="18" charset="0"/>
              </a:rPr>
              <a:t>Решение</a:t>
            </a:r>
            <a:endParaRPr lang="ru-RU" sz="3200" b="1" i="1" u="sng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536" y="1157939"/>
            <a:ext cx="2664296" cy="52322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 №1: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03848" y="1188032"/>
            <a:ext cx="61206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</a:t>
            </a:r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дробей.</a:t>
            </a:r>
            <a:endParaRPr lang="ru-RU" sz="2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2528119" y="4333875"/>
          <a:ext cx="2474896" cy="1471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Формула" r:id="rId9" imgW="774360" imgH="444240" progId="Equation.3">
                  <p:embed/>
                </p:oleObj>
              </mc:Choice>
              <mc:Fallback>
                <p:oleObj name="Формула" r:id="rId9" imgW="7743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119" y="4333875"/>
                        <a:ext cx="2474896" cy="14713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539552" y="2780928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Чтобы умножить рациональные дроби, надо умножить их числители, умножить их знаменатели.</a:t>
            </a:r>
            <a:endParaRPr lang="ru-RU" sz="2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рациональных дробей: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5652120" y="5085184"/>
            <a:ext cx="43206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084168" y="4365104"/>
            <a:ext cx="648072" cy="5760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16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652120" y="1733178"/>
          <a:ext cx="2736304" cy="92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Формула" r:id="rId3" imgW="1231560" imgH="419040" progId="Equation.3">
                  <p:embed/>
                </p:oleObj>
              </mc:Choice>
              <mc:Fallback>
                <p:oleObj name="Формула" r:id="rId3" imgW="123156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733178"/>
                        <a:ext cx="2736304" cy="9280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644008" y="4324994"/>
          <a:ext cx="3123382" cy="1120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Формула" r:id="rId5" imgW="1282680" imgH="444240" progId="Equation.3">
                  <p:embed/>
                </p:oleObj>
              </mc:Choice>
              <mc:Fallback>
                <p:oleObj name="Формула" r:id="rId5" imgW="128268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324994"/>
                        <a:ext cx="3123382" cy="1120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flipH="1">
            <a:off x="7020272" y="4365104"/>
            <a:ext cx="360040" cy="28804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6228184" y="4941168"/>
            <a:ext cx="1224136" cy="43204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7703467" y="4335464"/>
          <a:ext cx="1044997" cy="1014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Формула" r:id="rId7" imgW="431640" imgH="419040" progId="Equation.3">
                  <p:embed/>
                </p:oleObj>
              </mc:Choice>
              <mc:Fallback>
                <p:oleObj name="Формула" r:id="rId7" imgW="43164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3467" y="4335464"/>
                        <a:ext cx="1044997" cy="1014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23986" y="1844824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Bookman Old Style" pitchFamily="18" charset="0"/>
              </a:rPr>
              <a:t>Решение</a:t>
            </a:r>
            <a:endParaRPr lang="ru-RU" sz="3200" b="1" i="1" u="sng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986" y="1129776"/>
            <a:ext cx="2880320" cy="52322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 № 2: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63888" y="1175942"/>
            <a:ext cx="61206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</a:t>
            </a:r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дробей.</a:t>
            </a:r>
            <a:endParaRPr lang="ru-RU" sz="2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1547664" y="4375151"/>
          <a:ext cx="3093548" cy="998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Формула" r:id="rId9" imgW="1346040" imgH="419040" progId="Equation.3">
                  <p:embed/>
                </p:oleObj>
              </mc:Choice>
              <mc:Fallback>
                <p:oleObj name="Формула" r:id="rId9" imgW="134604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375151"/>
                        <a:ext cx="3093548" cy="998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533496" y="2708920"/>
            <a:ext cx="792693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Чтобы умножить рациональные дроби, надо умножить их числители, умножить их знаменатели.</a:t>
            </a:r>
            <a:endParaRPr lang="ru-RU" sz="2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Умножение рациональных дробей: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4716016" y="5013176"/>
            <a:ext cx="43206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076056" y="4437112"/>
            <a:ext cx="1296144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</TotalTime>
  <Words>293</Words>
  <Application>Microsoft Office PowerPoint</Application>
  <PresentationFormat>Экран (4:3)</PresentationFormat>
  <Paragraphs>85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221</cp:revision>
  <dcterms:created xsi:type="dcterms:W3CDTF">2012-08-12T16:04:58Z</dcterms:created>
  <dcterms:modified xsi:type="dcterms:W3CDTF">2018-10-08T16:34:14Z</dcterms:modified>
</cp:coreProperties>
</file>