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4016" r:id="rId2"/>
    <p:sldMasterId id="2147484040" r:id="rId3"/>
  </p:sldMasterIdLst>
  <p:notesMasterIdLst>
    <p:notesMasterId r:id="rId18"/>
  </p:notesMasterIdLst>
  <p:sldIdLst>
    <p:sldId id="399" r:id="rId4"/>
    <p:sldId id="400" r:id="rId5"/>
    <p:sldId id="401" r:id="rId6"/>
    <p:sldId id="402" r:id="rId7"/>
    <p:sldId id="403" r:id="rId8"/>
    <p:sldId id="378" r:id="rId9"/>
    <p:sldId id="379" r:id="rId10"/>
    <p:sldId id="380" r:id="rId11"/>
    <p:sldId id="397" r:id="rId12"/>
    <p:sldId id="398" r:id="rId13"/>
    <p:sldId id="348" r:id="rId14"/>
    <p:sldId id="392" r:id="rId15"/>
    <p:sldId id="393" r:id="rId16"/>
    <p:sldId id="39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C00"/>
    <a:srgbClr val="FF3300"/>
    <a:srgbClr val="FDD97F"/>
    <a:srgbClr val="9476B8"/>
    <a:srgbClr val="000099"/>
    <a:srgbClr val="FFFF66"/>
    <a:srgbClr val="FFFF99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24" autoAdjust="0"/>
  </p:normalViewPr>
  <p:slideViewPr>
    <p:cSldViewPr>
      <p:cViewPr>
        <p:scale>
          <a:sx n="69" d="100"/>
          <a:sy n="69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EA1395-84D7-415A-BAD7-A04B21BCCCA4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06AD4FC-A349-4526-985C-3C9CF88AD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511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A09B-A6F1-4297-889E-CEB6E548EA2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1187-6004-4DD9-9B48-695560A725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D65BC-2AEC-43CC-8A48-DDAD47BDBDC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7F17-F84C-44D5-88AA-C4E1BAC897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FC28-C30C-48E6-AF10-3F16258F073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F30E-E0F0-4522-B8C0-5D1B5421AEE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39C8A-0CE3-4E77-99F1-716A8A347F1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64F-EC23-4AA7-997B-335F0979C0D5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9DAF-7BA0-40E8-99FC-2525053E3AC0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C02-8B0C-45CD-9188-7F7CCB7308DF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1ADE-A7C7-4803-9936-E9B7EEA4EB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0097-C680-4604-81AF-D8B8F90D75E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D614-31E1-425A-BBDE-B25F78117332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AA31-269F-44EE-952B-D97FE49A2DF6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4FCA-F46A-4AD1-A92A-95EA0E7C8CFA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2222-608D-47EF-B703-54A8865CEB0D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07BF-93BD-438E-B4D0-9174763BD56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07A4-EEE2-4A9C-8DEA-1132B1424B0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64AD-80AD-40F6-B537-7046A87947E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145-7363-4E5F-9B9B-084C93D92FBA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BF9B-7DD2-46ED-ADF3-BAC351709C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FA8A-79C8-44F7-93DE-E9E48FC131B4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55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578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324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45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48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156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9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820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487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29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20.09.2018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A1A62-4778-4312-9805-5CBD42932F3E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20.09.2018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DCDE8-B548-41F3-B9D4-E6E20A1127C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20.09.2018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932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jpe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571625" y="1143000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>
                <a:solidFill>
                  <a:prstClr val="black"/>
                </a:solidFill>
                <a:latin typeface="Times New Roman" pitchFamily="18" charset="0"/>
              </a:rPr>
              <a:t>Найти:</a:t>
            </a:r>
          </a:p>
        </p:txBody>
      </p:sp>
      <p:grpSp>
        <p:nvGrpSpPr>
          <p:cNvPr id="9223" name="Group 4"/>
          <p:cNvGrpSpPr>
            <a:grpSpLocks/>
          </p:cNvGrpSpPr>
          <p:nvPr/>
        </p:nvGrpSpPr>
        <p:grpSpPr bwMode="auto">
          <a:xfrm>
            <a:off x="1928813" y="1143000"/>
            <a:ext cx="5256212" cy="792163"/>
            <a:chOff x="1837" y="799"/>
            <a:chExt cx="3311" cy="499"/>
          </a:xfrm>
        </p:grpSpPr>
        <p:sp>
          <p:nvSpPr>
            <p:cNvPr id="9244" name="Rectangle 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800" b="1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9220" name="Object 3"/>
            <p:cNvGraphicFramePr>
              <a:graphicFrameLocks noChangeAspect="1"/>
            </p:cNvGraphicFramePr>
            <p:nvPr/>
          </p:nvGraphicFramePr>
          <p:xfrm>
            <a:off x="2947" y="890"/>
            <a:ext cx="1135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Формула" r:id="rId3" imgW="571320" imgH="203040" progId="Equation.3">
                    <p:embed/>
                  </p:oleObj>
                </mc:Choice>
                <mc:Fallback>
                  <p:oleObj name="Формула" r:id="rId3" imgW="5713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7" y="890"/>
                          <a:ext cx="1135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1539514" y="552450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 dirty="0">
                <a:solidFill>
                  <a:prstClr val="black"/>
                </a:solidFill>
                <a:latin typeface="Times New Roman" pitchFamily="18" charset="0"/>
              </a:rPr>
              <a:t>Дано:</a:t>
            </a:r>
          </a:p>
        </p:txBody>
      </p:sp>
      <p:sp>
        <p:nvSpPr>
          <p:cNvPr id="9225" name="AutoShape 27"/>
          <p:cNvSpPr>
            <a:spLocks noChangeArrowheads="1"/>
          </p:cNvSpPr>
          <p:nvPr/>
        </p:nvSpPr>
        <p:spPr bwMode="auto">
          <a:xfrm>
            <a:off x="2411413" y="2708275"/>
            <a:ext cx="6337300" cy="2881313"/>
          </a:xfrm>
          <a:prstGeom prst="parallelogram">
            <a:avLst>
              <a:gd name="adj" fmla="val 54986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9226" name="Freeform 28"/>
          <p:cNvSpPr>
            <a:spLocks/>
          </p:cNvSpPr>
          <p:nvPr/>
        </p:nvSpPr>
        <p:spPr bwMode="auto">
          <a:xfrm>
            <a:off x="2411413" y="2689225"/>
            <a:ext cx="5172075" cy="2916238"/>
          </a:xfrm>
          <a:custGeom>
            <a:avLst/>
            <a:gdLst>
              <a:gd name="T0" fmla="*/ 5172075 w 3258"/>
              <a:gd name="T1" fmla="*/ 0 h 1837"/>
              <a:gd name="T2" fmla="*/ 0 w 3258"/>
              <a:gd name="T3" fmla="*/ 2916238 h 1837"/>
              <a:gd name="T4" fmla="*/ 0 60000 65536"/>
              <a:gd name="T5" fmla="*/ 0 60000 65536"/>
              <a:gd name="T6" fmla="*/ 0 w 3258"/>
              <a:gd name="T7" fmla="*/ 0 h 1837"/>
              <a:gd name="T8" fmla="*/ 3258 w 3258"/>
              <a:gd name="T9" fmla="*/ 1837 h 18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58" h="1837">
                <a:moveTo>
                  <a:pt x="3258" y="0"/>
                </a:moveTo>
                <a:lnTo>
                  <a:pt x="0" y="1837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27" name="Text Box 29"/>
          <p:cNvSpPr txBox="1">
            <a:spLocks noChangeArrowheads="1"/>
          </p:cNvSpPr>
          <p:nvPr/>
        </p:nvSpPr>
        <p:spPr bwMode="auto">
          <a:xfrm>
            <a:off x="1979613" y="5445125"/>
            <a:ext cx="420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prstClr val="black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9228" name="Text Box 30"/>
          <p:cNvSpPr txBox="1">
            <a:spLocks noChangeArrowheads="1"/>
          </p:cNvSpPr>
          <p:nvPr/>
        </p:nvSpPr>
        <p:spPr bwMode="auto">
          <a:xfrm>
            <a:off x="3708400" y="220503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B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29" name="Text Box 31"/>
          <p:cNvSpPr txBox="1">
            <a:spLocks noChangeArrowheads="1"/>
          </p:cNvSpPr>
          <p:nvPr/>
        </p:nvSpPr>
        <p:spPr bwMode="auto">
          <a:xfrm>
            <a:off x="8532813" y="220503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C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30" name="Text Box 32"/>
          <p:cNvSpPr txBox="1">
            <a:spLocks noChangeArrowheads="1"/>
          </p:cNvSpPr>
          <p:nvPr/>
        </p:nvSpPr>
        <p:spPr bwMode="auto">
          <a:xfrm>
            <a:off x="6877050" y="5516563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D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31" name="Freeform 35"/>
          <p:cNvSpPr>
            <a:spLocks/>
          </p:cNvSpPr>
          <p:nvPr/>
        </p:nvSpPr>
        <p:spPr bwMode="auto">
          <a:xfrm rot="2831054">
            <a:off x="3147219" y="5198269"/>
            <a:ext cx="358775" cy="287337"/>
          </a:xfrm>
          <a:custGeom>
            <a:avLst/>
            <a:gdLst>
              <a:gd name="T0" fmla="*/ 0 w 455"/>
              <a:gd name="T1" fmla="*/ 6945 h 331"/>
              <a:gd name="T2" fmla="*/ 111181 w 455"/>
              <a:gd name="T3" fmla="*/ 7813 h 331"/>
              <a:gd name="T4" fmla="*/ 211322 w 455"/>
              <a:gd name="T5" fmla="*/ 52085 h 331"/>
              <a:gd name="T6" fmla="*/ 305156 w 455"/>
              <a:gd name="T7" fmla="*/ 162332 h 331"/>
              <a:gd name="T8" fmla="*/ 358775 w 455"/>
              <a:gd name="T9" fmla="*/ 287337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2" name="Text Box 41"/>
          <p:cNvSpPr txBox="1">
            <a:spLocks noChangeArrowheads="1"/>
          </p:cNvSpPr>
          <p:nvPr/>
        </p:nvSpPr>
        <p:spPr bwMode="auto">
          <a:xfrm>
            <a:off x="3492500" y="5013325"/>
            <a:ext cx="66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3</a:t>
            </a:r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ru-RU" altLang="ru-RU" sz="2800" b="1" baseline="30000">
                <a:solidFill>
                  <a:prstClr val="black"/>
                </a:solidFill>
                <a:latin typeface="Times New Roman" pitchFamily="18" charset="0"/>
              </a:rPr>
              <a:t>0</a:t>
            </a:r>
            <a:endParaRPr lang="ru-RU" altLang="ru-RU" sz="28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33" name="Freeform 43"/>
          <p:cNvSpPr>
            <a:spLocks/>
          </p:cNvSpPr>
          <p:nvPr/>
        </p:nvSpPr>
        <p:spPr bwMode="auto">
          <a:xfrm>
            <a:off x="5348288" y="2570163"/>
            <a:ext cx="1587" cy="296862"/>
          </a:xfrm>
          <a:custGeom>
            <a:avLst/>
            <a:gdLst>
              <a:gd name="T0" fmla="*/ 0 w 1"/>
              <a:gd name="T1" fmla="*/ 0 h 187"/>
              <a:gd name="T2" fmla="*/ 0 w 1"/>
              <a:gd name="T3" fmla="*/ 296862 h 187"/>
              <a:gd name="T4" fmla="*/ 0 60000 65536"/>
              <a:gd name="T5" fmla="*/ 0 60000 65536"/>
              <a:gd name="T6" fmla="*/ 0 w 1"/>
              <a:gd name="T7" fmla="*/ 0 h 187"/>
              <a:gd name="T8" fmla="*/ 1 w 1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87">
                <a:moveTo>
                  <a:pt x="0" y="0"/>
                </a:moveTo>
                <a:lnTo>
                  <a:pt x="0" y="187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4" name="Freeform 44"/>
          <p:cNvSpPr>
            <a:spLocks/>
          </p:cNvSpPr>
          <p:nvPr/>
        </p:nvSpPr>
        <p:spPr bwMode="auto">
          <a:xfrm>
            <a:off x="5219700" y="2565400"/>
            <a:ext cx="1588" cy="296863"/>
          </a:xfrm>
          <a:custGeom>
            <a:avLst/>
            <a:gdLst>
              <a:gd name="T0" fmla="*/ 0 w 1"/>
              <a:gd name="T1" fmla="*/ 0 h 187"/>
              <a:gd name="T2" fmla="*/ 0 w 1"/>
              <a:gd name="T3" fmla="*/ 296863 h 187"/>
              <a:gd name="T4" fmla="*/ 0 60000 65536"/>
              <a:gd name="T5" fmla="*/ 0 60000 65536"/>
              <a:gd name="T6" fmla="*/ 0 w 1"/>
              <a:gd name="T7" fmla="*/ 0 h 187"/>
              <a:gd name="T8" fmla="*/ 1 w 1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87">
                <a:moveTo>
                  <a:pt x="0" y="0"/>
                </a:moveTo>
                <a:lnTo>
                  <a:pt x="0" y="187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5" name="Line 45"/>
          <p:cNvSpPr>
            <a:spLocks noChangeShapeType="1"/>
          </p:cNvSpPr>
          <p:nvPr/>
        </p:nvSpPr>
        <p:spPr bwMode="auto">
          <a:xfrm>
            <a:off x="3203575" y="3933825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6" name="Line 46"/>
          <p:cNvSpPr>
            <a:spLocks noChangeShapeType="1"/>
          </p:cNvSpPr>
          <p:nvPr/>
        </p:nvSpPr>
        <p:spPr bwMode="auto">
          <a:xfrm>
            <a:off x="3132138" y="4076700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8" name="Text Box 50"/>
          <p:cNvSpPr txBox="1">
            <a:spLocks noChangeArrowheads="1"/>
          </p:cNvSpPr>
          <p:nvPr/>
        </p:nvSpPr>
        <p:spPr bwMode="auto">
          <a:xfrm>
            <a:off x="7956550" y="2565400"/>
            <a:ext cx="52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9239" name="Text Box 51"/>
          <p:cNvSpPr txBox="1">
            <a:spLocks noChangeArrowheads="1"/>
          </p:cNvSpPr>
          <p:nvPr/>
        </p:nvSpPr>
        <p:spPr bwMode="auto">
          <a:xfrm>
            <a:off x="6804025" y="4724400"/>
            <a:ext cx="52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65146" y="5917188"/>
            <a:ext cx="954344" cy="369332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381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Ответ:</a:t>
            </a:r>
            <a:r>
              <a:rPr lang="ru-RU" dirty="0">
                <a:solidFill>
                  <a:prstClr val="white"/>
                </a:solidFill>
              </a:rPr>
              <a:t> </a:t>
            </a:r>
          </a:p>
        </p:txBody>
      </p:sp>
      <p:graphicFrame>
        <p:nvGraphicFramePr>
          <p:cNvPr id="4403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871034"/>
              </p:ext>
            </p:extLst>
          </p:nvPr>
        </p:nvGraphicFramePr>
        <p:xfrm>
          <a:off x="3553913" y="5866142"/>
          <a:ext cx="250031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6" imgW="1574640" imgH="317160" progId="Equation.3">
                  <p:embed/>
                </p:oleObj>
              </mc:Choice>
              <mc:Fallback>
                <p:oleObj name="Формула" r:id="rId6" imgW="15746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913" y="5866142"/>
                        <a:ext cx="2500312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57767" y="615375"/>
            <a:ext cx="524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ABCD - </a:t>
            </a:r>
            <a:r>
              <a:rPr lang="ru-RU" sz="3200" dirty="0" smtClean="0">
                <a:solidFill>
                  <a:prstClr val="black"/>
                </a:solidFill>
              </a:rPr>
              <a:t>параллелограмм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>
            <a:off x="5730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</a:rPr>
              <a:t>№3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68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араллелограмм 8"/>
          <p:cNvSpPr/>
          <p:nvPr/>
        </p:nvSpPr>
        <p:spPr>
          <a:xfrm>
            <a:off x="4207966" y="1193899"/>
            <a:ext cx="3929063" cy="1571625"/>
          </a:xfrm>
          <a:prstGeom prst="parallelogram">
            <a:avLst>
              <a:gd name="adj" fmla="val 49683"/>
            </a:avLst>
          </a:prstGeom>
          <a:solidFill>
            <a:srgbClr val="FDD97F"/>
          </a:solidFill>
          <a:ln w="5715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6918" y="1192808"/>
            <a:ext cx="31409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4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Сумма углов, прилежащих к одной стороне, равна 180</a:t>
            </a:r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°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                            </a:t>
            </a:r>
          </a:p>
        </p:txBody>
      </p:sp>
      <p:sp>
        <p:nvSpPr>
          <p:cNvPr id="11" name="Дуга 10"/>
          <p:cNvSpPr/>
          <p:nvPr/>
        </p:nvSpPr>
        <p:spPr>
          <a:xfrm>
            <a:off x="4207966" y="2336899"/>
            <a:ext cx="571500" cy="642938"/>
          </a:xfrm>
          <a:prstGeom prst="arc">
            <a:avLst>
              <a:gd name="adj1" fmla="val 15545802"/>
              <a:gd name="adj2" fmla="val 134496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" name="Дуга 11"/>
          <p:cNvSpPr/>
          <p:nvPr/>
        </p:nvSpPr>
        <p:spPr>
          <a:xfrm>
            <a:off x="4565154" y="979587"/>
            <a:ext cx="857250" cy="500062"/>
          </a:xfrm>
          <a:prstGeom prst="arc">
            <a:avLst>
              <a:gd name="adj1" fmla="val 21355920"/>
              <a:gd name="adj2" fmla="val 7086638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" name="TextBox 25"/>
          <p:cNvSpPr txBox="1">
            <a:spLocks noChangeArrowheads="1"/>
          </p:cNvSpPr>
          <p:nvPr/>
        </p:nvSpPr>
        <p:spPr bwMode="auto">
          <a:xfrm>
            <a:off x="3707904" y="2694087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4565154" y="836712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5" name="TextBox 27"/>
          <p:cNvSpPr txBox="1">
            <a:spLocks noChangeArrowheads="1"/>
          </p:cNvSpPr>
          <p:nvPr/>
        </p:nvSpPr>
        <p:spPr bwMode="auto">
          <a:xfrm>
            <a:off x="8137029" y="908149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6" name="TextBox 28"/>
          <p:cNvSpPr txBox="1">
            <a:spLocks noChangeArrowheads="1"/>
          </p:cNvSpPr>
          <p:nvPr/>
        </p:nvSpPr>
        <p:spPr bwMode="auto">
          <a:xfrm>
            <a:off x="7351216" y="2765524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918" y="3347329"/>
            <a:ext cx="7852420" cy="769441"/>
          </a:xfrm>
          <a:prstGeom prst="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5.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 Биссектриса угла отсекает от него равнобедренный треугольник.</a:t>
            </a:r>
            <a:endParaRPr lang="en-US" sz="22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193679" y="1176437"/>
            <a:ext cx="2571750" cy="157162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Дуга 20"/>
          <p:cNvSpPr/>
          <p:nvPr/>
        </p:nvSpPr>
        <p:spPr>
          <a:xfrm>
            <a:off x="4350841" y="2051149"/>
            <a:ext cx="571500" cy="642938"/>
          </a:xfrm>
          <a:prstGeom prst="arc">
            <a:avLst>
              <a:gd name="adj1" fmla="val 15545802"/>
              <a:gd name="adj2" fmla="val 20828592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" name="Дуга 21"/>
          <p:cNvSpPr/>
          <p:nvPr/>
        </p:nvSpPr>
        <p:spPr>
          <a:xfrm>
            <a:off x="4493716" y="2408337"/>
            <a:ext cx="571500" cy="642937"/>
          </a:xfrm>
          <a:prstGeom prst="arc">
            <a:avLst>
              <a:gd name="adj1" fmla="val 16614672"/>
              <a:gd name="adj2" fmla="val 593098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565154" y="1693962"/>
            <a:ext cx="285750" cy="71437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5672435" y="1158180"/>
            <a:ext cx="285750" cy="7143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8"/>
          <p:cNvSpPr txBox="1">
            <a:spLocks noChangeArrowheads="1"/>
          </p:cNvSpPr>
          <p:nvPr/>
        </p:nvSpPr>
        <p:spPr bwMode="auto">
          <a:xfrm>
            <a:off x="6779716" y="836712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F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012" y="4293096"/>
            <a:ext cx="8140452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6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Биссектрисы соседних углов перпендикулярны.</a:t>
            </a:r>
          </a:p>
        </p:txBody>
      </p:sp>
      <p:cxnSp>
        <p:nvCxnSpPr>
          <p:cNvPr id="33" name="Прямая соединительная линия 32"/>
          <p:cNvCxnSpPr>
            <a:endCxn id="9" idx="4"/>
          </p:cNvCxnSpPr>
          <p:nvPr/>
        </p:nvCxnSpPr>
        <p:spPr>
          <a:xfrm rot="16200000" flipH="1">
            <a:off x="4797722" y="1389956"/>
            <a:ext cx="1571625" cy="11795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4"/>
          <p:cNvGrpSpPr>
            <a:grpSpLocks/>
          </p:cNvGrpSpPr>
          <p:nvPr/>
        </p:nvGrpSpPr>
        <p:grpSpPr bwMode="auto">
          <a:xfrm>
            <a:off x="5422404" y="1622524"/>
            <a:ext cx="357187" cy="214313"/>
            <a:chOff x="3929058" y="1643050"/>
            <a:chExt cx="357190" cy="214314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3929058" y="1643050"/>
              <a:ext cx="214314" cy="14287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6200000" flipV="1">
              <a:off x="4107653" y="1678769"/>
              <a:ext cx="214314" cy="1428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27"/>
          <p:cNvSpPr txBox="1">
            <a:spLocks noChangeArrowheads="1"/>
          </p:cNvSpPr>
          <p:nvPr/>
        </p:nvSpPr>
        <p:spPr bwMode="auto">
          <a:xfrm>
            <a:off x="5993904" y="2765524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К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93404" y="4819799"/>
            <a:ext cx="6772299" cy="76944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7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Биссектрисы противоположных углов параллельны или совпадают.</a:t>
            </a:r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  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   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10800000" flipV="1">
            <a:off x="5565279" y="1193899"/>
            <a:ext cx="2571750" cy="157162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27"/>
          <p:cNvSpPr txBox="1">
            <a:spLocks noChangeArrowheads="1"/>
          </p:cNvSpPr>
          <p:nvPr/>
        </p:nvSpPr>
        <p:spPr bwMode="auto">
          <a:xfrm>
            <a:off x="5350966" y="2765524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N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251520" y="188640"/>
            <a:ext cx="551098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</a:rPr>
              <a:t>Свойства параллелограмма: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utoUpdateAnimBg="0"/>
      <p:bldP spid="11" grpId="0" animBg="1" autoUpdateAnimBg="0"/>
      <p:bldP spid="12" grpId="0" animBg="1" autoUpdateAnimBg="0"/>
      <p:bldP spid="13" grpId="0" autoUpdateAnimBg="0"/>
      <p:bldP spid="14" grpId="0" autoUpdateAnimBg="0"/>
      <p:bldP spid="15" grpId="0" autoUpdateAnimBg="0"/>
      <p:bldP spid="16" grpId="0" autoUpdateAnimBg="0"/>
      <p:bldP spid="18" grpId="0" animBg="1"/>
      <p:bldP spid="21" grpId="0" animBg="1" autoUpdateAnimBg="0"/>
      <p:bldP spid="22" grpId="0" animBg="1" autoUpdateAnimBg="0"/>
      <p:bldP spid="30" grpId="0" autoUpdateAnimBg="0"/>
      <p:bldP spid="31" grpId="0"/>
      <p:bldP spid="56" grpId="0" autoUpdateAnimBg="0"/>
      <p:bldP spid="58" grpId="0"/>
      <p:bldP spid="6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555776" y="3136553"/>
            <a:ext cx="6768752" cy="2380679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55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Признаки параллелограмма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2488" y="557123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Урок геометрии</a:t>
            </a:r>
            <a:b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 в 8 классе.</a:t>
            </a:r>
            <a:endParaRPr lang="ru-RU" sz="1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1433289" y="6520259"/>
            <a:ext cx="7891239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20.09.2018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5665892" y="4492575"/>
            <a:ext cx="285750" cy="14287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H="1">
            <a:off x="6023079" y="2635200"/>
            <a:ext cx="285750" cy="14287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67545" y="836712"/>
            <a:ext cx="81763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Если в четырехугольнике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противоположные  стороны параллельны и равны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, то этот четырехугольник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параллелограмм.</a:t>
            </a:r>
            <a:endParaRPr lang="ru-RU" sz="20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165138" y="5024586"/>
            <a:ext cx="242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 i="1" dirty="0">
              <a:solidFill>
                <a:srgbClr val="000066"/>
              </a:solidFill>
              <a:latin typeface="Bookman Old Style" pitchFamily="18" charset="0"/>
            </a:endParaRPr>
          </a:p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AB || CD</a:t>
            </a:r>
          </a:p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AB = CD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4386546" y="5359548"/>
            <a:ext cx="357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=&gt;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ABCD-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параллелограмм</a:t>
            </a: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3834096" y="5090977"/>
            <a:ext cx="357188" cy="1357312"/>
          </a:xfrm>
          <a:prstGeom prst="rightBrace">
            <a:avLst>
              <a:gd name="adj1" fmla="val 33185"/>
              <a:gd name="adj2" fmla="val 49387"/>
            </a:avLst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572284" y="2420888"/>
            <a:ext cx="45717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В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665772" y="4363328"/>
            <a:ext cx="44275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А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8153684" y="2420888"/>
            <a:ext cx="45076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С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7407559" y="4402088"/>
            <a:ext cx="47160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2" name="Freeform 16"/>
          <p:cNvSpPr>
            <a:spLocks/>
          </p:cNvSpPr>
          <p:nvPr/>
        </p:nvSpPr>
        <p:spPr bwMode="auto">
          <a:xfrm>
            <a:off x="4267484" y="2725688"/>
            <a:ext cx="38100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920" y="1152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52">
                <a:moveTo>
                  <a:pt x="0" y="1152"/>
                </a:moveTo>
                <a:lnTo>
                  <a:pt x="1920" y="1152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5105684" y="2712988"/>
            <a:ext cx="2946400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856" y="0"/>
              </a:cxn>
            </a:cxnLst>
            <a:rect l="0" t="0" r="r" b="b"/>
            <a:pathLst>
              <a:path w="1856" h="8">
                <a:moveTo>
                  <a:pt x="0" y="8"/>
                </a:moveTo>
                <a:lnTo>
                  <a:pt x="1856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5" name="Freeform 18"/>
          <p:cNvSpPr>
            <a:spLocks/>
          </p:cNvSpPr>
          <p:nvPr/>
        </p:nvSpPr>
        <p:spPr bwMode="auto">
          <a:xfrm>
            <a:off x="7315484" y="2725688"/>
            <a:ext cx="736600" cy="1803400"/>
          </a:xfrm>
          <a:custGeom>
            <a:avLst/>
            <a:gdLst/>
            <a:ahLst/>
            <a:cxnLst>
              <a:cxn ang="0">
                <a:pos x="464" y="0"/>
              </a:cxn>
              <a:cxn ang="0">
                <a:pos x="0" y="1136"/>
              </a:cxn>
            </a:cxnLst>
            <a:rect l="0" t="0" r="r" b="b"/>
            <a:pathLst>
              <a:path w="464" h="1136">
                <a:moveTo>
                  <a:pt x="464" y="0"/>
                </a:moveTo>
                <a:lnTo>
                  <a:pt x="0" y="1136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7" name="Freeform 19"/>
          <p:cNvSpPr>
            <a:spLocks/>
          </p:cNvSpPr>
          <p:nvPr/>
        </p:nvSpPr>
        <p:spPr bwMode="auto">
          <a:xfrm>
            <a:off x="4267484" y="2725688"/>
            <a:ext cx="838200" cy="18161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0" y="1144"/>
              </a:cxn>
            </a:cxnLst>
            <a:rect l="0" t="0" r="r" b="b"/>
            <a:pathLst>
              <a:path w="528" h="1144">
                <a:moveTo>
                  <a:pt x="528" y="0"/>
                </a:moveTo>
                <a:lnTo>
                  <a:pt x="0" y="1144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4267484" y="4554488"/>
            <a:ext cx="3048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0" y="8"/>
              </a:cxn>
            </a:cxnLst>
            <a:rect l="0" t="0" r="r" b="b"/>
            <a:pathLst>
              <a:path w="1920" h="8">
                <a:moveTo>
                  <a:pt x="0" y="0"/>
                </a:moveTo>
                <a:lnTo>
                  <a:pt x="1920" y="8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3" name="Oval 24"/>
          <p:cNvSpPr>
            <a:spLocks noChangeArrowheads="1"/>
          </p:cNvSpPr>
          <p:nvPr/>
        </p:nvSpPr>
        <p:spPr bwMode="auto">
          <a:xfrm>
            <a:off x="5029484" y="26494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8001284" y="26494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5" name="Oval 27"/>
          <p:cNvSpPr>
            <a:spLocks noChangeArrowheads="1"/>
          </p:cNvSpPr>
          <p:nvPr/>
        </p:nvSpPr>
        <p:spPr bwMode="auto">
          <a:xfrm>
            <a:off x="7239284" y="44782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6" name="Oval 28"/>
          <p:cNvSpPr>
            <a:spLocks noChangeArrowheads="1"/>
          </p:cNvSpPr>
          <p:nvPr/>
        </p:nvSpPr>
        <p:spPr bwMode="auto">
          <a:xfrm>
            <a:off x="4191284" y="44782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cxnSp>
        <p:nvCxnSpPr>
          <p:cNvPr id="37" name="Прямая соединительная линия 36"/>
          <p:cNvCxnSpPr>
            <a:stCxn id="33" idx="5"/>
            <a:endCxn id="35" idx="1"/>
          </p:cNvCxnSpPr>
          <p:nvPr/>
        </p:nvCxnSpPr>
        <p:spPr>
          <a:xfrm rot="16200000" flipH="1">
            <a:off x="5350066" y="2589070"/>
            <a:ext cx="1721036" cy="21020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6" idx="7"/>
            <a:endCxn id="34" idx="3"/>
          </p:cNvCxnSpPr>
          <p:nvPr/>
        </p:nvCxnSpPr>
        <p:spPr>
          <a:xfrm rot="5400000" flipH="1" flipV="1">
            <a:off x="5311966" y="1788970"/>
            <a:ext cx="1721036" cy="37022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4" name="TextBox 42"/>
          <p:cNvSpPr txBox="1">
            <a:spLocks noChangeArrowheads="1"/>
          </p:cNvSpPr>
          <p:nvPr/>
        </p:nvSpPr>
        <p:spPr bwMode="auto">
          <a:xfrm>
            <a:off x="6023079" y="311621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O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094391" y="2706638"/>
            <a:ext cx="2906713" cy="190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308579" y="4554488"/>
            <a:ext cx="2930525" cy="952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51520" y="188640"/>
            <a:ext cx="551098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0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Признаки параллелограмма: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39553" y="953768"/>
            <a:ext cx="79647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Если в четырехугольнике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противоположные стороны попарно равны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, то этот четырехугольник -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параллелограмм</a:t>
            </a: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3860233" y="5012034"/>
            <a:ext cx="357187" cy="1357313"/>
          </a:xfrm>
          <a:prstGeom prst="rightBrace">
            <a:avLst>
              <a:gd name="adj1" fmla="val 33185"/>
              <a:gd name="adj2" fmla="val 49387"/>
            </a:avLst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5738061" y="4492576"/>
            <a:ext cx="276225" cy="13335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66499" y="3421013"/>
            <a:ext cx="285750" cy="21431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66499" y="3349575"/>
            <a:ext cx="285750" cy="21431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595437" y="3635325"/>
            <a:ext cx="214312" cy="14287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595437" y="3563888"/>
            <a:ext cx="285750" cy="21431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6238124" y="2635201"/>
            <a:ext cx="276225" cy="13335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308820" y="4869160"/>
            <a:ext cx="250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ВС</a:t>
            </a:r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 = </a:t>
            </a:r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</a:p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AB </a:t>
            </a:r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=</a:t>
            </a:r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 CD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439493" y="5297785"/>
            <a:ext cx="3500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=&gt;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ABCD-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параллелограмм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644292" y="2420888"/>
            <a:ext cx="45717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В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737780" y="4363328"/>
            <a:ext cx="44275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А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8225692" y="2420888"/>
            <a:ext cx="45076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С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7479567" y="4402088"/>
            <a:ext cx="47160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3" name="Freeform 16"/>
          <p:cNvSpPr>
            <a:spLocks/>
          </p:cNvSpPr>
          <p:nvPr/>
        </p:nvSpPr>
        <p:spPr bwMode="auto">
          <a:xfrm>
            <a:off x="4339492" y="2725688"/>
            <a:ext cx="38100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920" y="1152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52">
                <a:moveTo>
                  <a:pt x="0" y="1152"/>
                </a:moveTo>
                <a:lnTo>
                  <a:pt x="1920" y="1152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177692" y="2712988"/>
            <a:ext cx="2946400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856" y="0"/>
              </a:cxn>
            </a:cxnLst>
            <a:rect l="0" t="0" r="r" b="b"/>
            <a:pathLst>
              <a:path w="1856" h="8">
                <a:moveTo>
                  <a:pt x="0" y="8"/>
                </a:moveTo>
                <a:lnTo>
                  <a:pt x="1856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5" name="Freeform 18"/>
          <p:cNvSpPr>
            <a:spLocks/>
          </p:cNvSpPr>
          <p:nvPr/>
        </p:nvSpPr>
        <p:spPr bwMode="auto">
          <a:xfrm>
            <a:off x="7387492" y="2725688"/>
            <a:ext cx="736600" cy="1803400"/>
          </a:xfrm>
          <a:custGeom>
            <a:avLst/>
            <a:gdLst/>
            <a:ahLst/>
            <a:cxnLst>
              <a:cxn ang="0">
                <a:pos x="464" y="0"/>
              </a:cxn>
              <a:cxn ang="0">
                <a:pos x="0" y="1136"/>
              </a:cxn>
            </a:cxnLst>
            <a:rect l="0" t="0" r="r" b="b"/>
            <a:pathLst>
              <a:path w="464" h="1136">
                <a:moveTo>
                  <a:pt x="464" y="0"/>
                </a:moveTo>
                <a:lnTo>
                  <a:pt x="0" y="1136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6" name="Freeform 19"/>
          <p:cNvSpPr>
            <a:spLocks/>
          </p:cNvSpPr>
          <p:nvPr/>
        </p:nvSpPr>
        <p:spPr bwMode="auto">
          <a:xfrm>
            <a:off x="4339492" y="2725688"/>
            <a:ext cx="838200" cy="18161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0" y="1144"/>
              </a:cxn>
            </a:cxnLst>
            <a:rect l="0" t="0" r="r" b="b"/>
            <a:pathLst>
              <a:path w="528" h="1144">
                <a:moveTo>
                  <a:pt x="528" y="0"/>
                </a:moveTo>
                <a:lnTo>
                  <a:pt x="0" y="1144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7" name="Freeform 20"/>
          <p:cNvSpPr>
            <a:spLocks/>
          </p:cNvSpPr>
          <p:nvPr/>
        </p:nvSpPr>
        <p:spPr bwMode="auto">
          <a:xfrm>
            <a:off x="4339492" y="4554488"/>
            <a:ext cx="3048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0" y="8"/>
              </a:cxn>
            </a:cxnLst>
            <a:rect l="0" t="0" r="r" b="b"/>
            <a:pathLst>
              <a:path w="1920" h="8">
                <a:moveTo>
                  <a:pt x="0" y="0"/>
                </a:moveTo>
                <a:lnTo>
                  <a:pt x="1920" y="8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8" name="Oval 24"/>
          <p:cNvSpPr>
            <a:spLocks noChangeArrowheads="1"/>
          </p:cNvSpPr>
          <p:nvPr/>
        </p:nvSpPr>
        <p:spPr bwMode="auto">
          <a:xfrm>
            <a:off x="5101492" y="26494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9" name="Oval 25"/>
          <p:cNvSpPr>
            <a:spLocks noChangeArrowheads="1"/>
          </p:cNvSpPr>
          <p:nvPr/>
        </p:nvSpPr>
        <p:spPr bwMode="auto">
          <a:xfrm>
            <a:off x="8073292" y="26494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50" name="Oval 27"/>
          <p:cNvSpPr>
            <a:spLocks noChangeArrowheads="1"/>
          </p:cNvSpPr>
          <p:nvPr/>
        </p:nvSpPr>
        <p:spPr bwMode="auto">
          <a:xfrm>
            <a:off x="7311292" y="44782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51" name="Oval 28"/>
          <p:cNvSpPr>
            <a:spLocks noChangeArrowheads="1"/>
          </p:cNvSpPr>
          <p:nvPr/>
        </p:nvSpPr>
        <p:spPr bwMode="auto">
          <a:xfrm>
            <a:off x="4263292" y="4478288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cxnSp>
        <p:nvCxnSpPr>
          <p:cNvPr id="52" name="Прямая соединительная линия 51"/>
          <p:cNvCxnSpPr>
            <a:stCxn id="48" idx="5"/>
            <a:endCxn id="50" idx="1"/>
          </p:cNvCxnSpPr>
          <p:nvPr/>
        </p:nvCxnSpPr>
        <p:spPr>
          <a:xfrm rot="16200000" flipH="1">
            <a:off x="5422074" y="2589070"/>
            <a:ext cx="1721036" cy="21020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51" idx="7"/>
            <a:endCxn id="49" idx="3"/>
          </p:cNvCxnSpPr>
          <p:nvPr/>
        </p:nvCxnSpPr>
        <p:spPr>
          <a:xfrm rot="5400000" flipH="1" flipV="1">
            <a:off x="5383974" y="1788970"/>
            <a:ext cx="1721036" cy="37022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82" name="TextBox 42"/>
          <p:cNvSpPr txBox="1">
            <a:spLocks noChangeArrowheads="1"/>
          </p:cNvSpPr>
          <p:nvPr/>
        </p:nvSpPr>
        <p:spPr bwMode="auto">
          <a:xfrm>
            <a:off x="6095249" y="311621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O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237999" y="2706638"/>
            <a:ext cx="2835275" cy="1905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380749" y="4554488"/>
            <a:ext cx="2930525" cy="95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824331" y="3263056"/>
            <a:ext cx="1784350" cy="814387"/>
          </a:xfrm>
          <a:prstGeom prst="line">
            <a:avLst/>
          </a:prstGeom>
          <a:ln w="762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786605" y="3244007"/>
            <a:ext cx="1957387" cy="768350"/>
          </a:xfrm>
          <a:prstGeom prst="line">
            <a:avLst/>
          </a:prstGeom>
          <a:ln w="762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251520" y="188640"/>
            <a:ext cx="551098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0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Признаки параллелограмма: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30" grpId="0" animBg="1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11560" y="922858"/>
            <a:ext cx="7796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Если в четырехугольнике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диагонали точкой пересечения делятся пополам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, то этот четырехугольник -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параллелограмм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3459022" y="4997316"/>
            <a:ext cx="357188" cy="1357313"/>
          </a:xfrm>
          <a:prstGeom prst="rightBrace">
            <a:avLst>
              <a:gd name="adj1" fmla="val 33185"/>
              <a:gd name="adj2" fmla="val 49387"/>
            </a:avLst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5209108" y="3997174"/>
            <a:ext cx="214312" cy="14287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780733" y="3282799"/>
            <a:ext cx="214312" cy="14287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566421" y="3997173"/>
            <a:ext cx="214312" cy="21431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6423545" y="3925736"/>
            <a:ext cx="214313" cy="21431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494858" y="3139924"/>
            <a:ext cx="214312" cy="21431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5566295" y="3211361"/>
            <a:ext cx="214313" cy="21431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043815" y="4889229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 i="1" dirty="0">
              <a:solidFill>
                <a:srgbClr val="000066"/>
              </a:solidFill>
              <a:latin typeface="Bookman Old Style" pitchFamily="18" charset="0"/>
            </a:endParaRPr>
          </a:p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О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=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 C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О</a:t>
            </a:r>
            <a:endParaRPr lang="en-US" sz="2400" b="1" i="1" dirty="0">
              <a:solidFill>
                <a:srgbClr val="000066"/>
              </a:solidFill>
              <a:latin typeface="Bookman Old Style" pitchFamily="18" charset="0"/>
            </a:endParaRPr>
          </a:p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ВО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 =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О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D</a:t>
            </a:r>
          </a:p>
        </p:txBody>
      </p:sp>
      <p:sp>
        <p:nvSpPr>
          <p:cNvPr id="61" name="TextBox 86"/>
          <p:cNvSpPr txBox="1">
            <a:spLocks noChangeArrowheads="1"/>
          </p:cNvSpPr>
          <p:nvPr/>
        </p:nvSpPr>
        <p:spPr bwMode="auto">
          <a:xfrm>
            <a:off x="3827384" y="5445139"/>
            <a:ext cx="4710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=&gt;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</a:rPr>
              <a:t>ABCD-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</a:rPr>
              <a:t>параллелограмм </a:t>
            </a:r>
            <a:endParaRPr lang="ru-RU" sz="24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544128" y="2492896"/>
            <a:ext cx="45717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В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637616" y="4435336"/>
            <a:ext cx="45717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А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8125528" y="2492896"/>
            <a:ext cx="45076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С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379403" y="4474096"/>
            <a:ext cx="46519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Arial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6" name="Freeform 16"/>
          <p:cNvSpPr>
            <a:spLocks/>
          </p:cNvSpPr>
          <p:nvPr/>
        </p:nvSpPr>
        <p:spPr bwMode="auto">
          <a:xfrm>
            <a:off x="4239328" y="2797696"/>
            <a:ext cx="38100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920" y="1152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52">
                <a:moveTo>
                  <a:pt x="0" y="1152"/>
                </a:moveTo>
                <a:lnTo>
                  <a:pt x="1920" y="1152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7" name="Freeform 17"/>
          <p:cNvSpPr>
            <a:spLocks/>
          </p:cNvSpPr>
          <p:nvPr/>
        </p:nvSpPr>
        <p:spPr bwMode="auto">
          <a:xfrm>
            <a:off x="5077528" y="2784996"/>
            <a:ext cx="2946400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856" y="0"/>
              </a:cxn>
            </a:cxnLst>
            <a:rect l="0" t="0" r="r" b="b"/>
            <a:pathLst>
              <a:path w="1856" h="8">
                <a:moveTo>
                  <a:pt x="0" y="8"/>
                </a:moveTo>
                <a:lnTo>
                  <a:pt x="1856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8" name="Freeform 18"/>
          <p:cNvSpPr>
            <a:spLocks/>
          </p:cNvSpPr>
          <p:nvPr/>
        </p:nvSpPr>
        <p:spPr bwMode="auto">
          <a:xfrm>
            <a:off x="7287328" y="2797696"/>
            <a:ext cx="736600" cy="1803400"/>
          </a:xfrm>
          <a:custGeom>
            <a:avLst/>
            <a:gdLst/>
            <a:ahLst/>
            <a:cxnLst>
              <a:cxn ang="0">
                <a:pos x="464" y="0"/>
              </a:cxn>
              <a:cxn ang="0">
                <a:pos x="0" y="1136"/>
              </a:cxn>
            </a:cxnLst>
            <a:rect l="0" t="0" r="r" b="b"/>
            <a:pathLst>
              <a:path w="464" h="1136">
                <a:moveTo>
                  <a:pt x="464" y="0"/>
                </a:moveTo>
                <a:lnTo>
                  <a:pt x="0" y="1136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9" name="Freeform 19"/>
          <p:cNvSpPr>
            <a:spLocks/>
          </p:cNvSpPr>
          <p:nvPr/>
        </p:nvSpPr>
        <p:spPr bwMode="auto">
          <a:xfrm>
            <a:off x="4239328" y="2797696"/>
            <a:ext cx="838200" cy="18161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0" y="1144"/>
              </a:cxn>
            </a:cxnLst>
            <a:rect l="0" t="0" r="r" b="b"/>
            <a:pathLst>
              <a:path w="528" h="1144">
                <a:moveTo>
                  <a:pt x="528" y="0"/>
                </a:moveTo>
                <a:lnTo>
                  <a:pt x="0" y="1144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0" name="Freeform 20"/>
          <p:cNvSpPr>
            <a:spLocks/>
          </p:cNvSpPr>
          <p:nvPr/>
        </p:nvSpPr>
        <p:spPr bwMode="auto">
          <a:xfrm>
            <a:off x="4239328" y="4626496"/>
            <a:ext cx="3048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0" y="8"/>
              </a:cxn>
            </a:cxnLst>
            <a:rect l="0" t="0" r="r" b="b"/>
            <a:pathLst>
              <a:path w="1920" h="8">
                <a:moveTo>
                  <a:pt x="0" y="0"/>
                </a:moveTo>
                <a:lnTo>
                  <a:pt x="1920" y="8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5001328" y="2721496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7973128" y="2721496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62" name="Oval 27"/>
          <p:cNvSpPr>
            <a:spLocks noChangeArrowheads="1"/>
          </p:cNvSpPr>
          <p:nvPr/>
        </p:nvSpPr>
        <p:spPr bwMode="auto">
          <a:xfrm>
            <a:off x="7211128" y="4550296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63" name="Oval 28"/>
          <p:cNvSpPr>
            <a:spLocks noChangeArrowheads="1"/>
          </p:cNvSpPr>
          <p:nvPr/>
        </p:nvSpPr>
        <p:spPr bwMode="auto">
          <a:xfrm>
            <a:off x="4163128" y="4550296"/>
            <a:ext cx="1524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Arial" charset="0"/>
            </a:endParaRPr>
          </a:p>
        </p:txBody>
      </p:sp>
      <p:cxnSp>
        <p:nvCxnSpPr>
          <p:cNvPr id="64" name="Прямая соединительная линия 63"/>
          <p:cNvCxnSpPr>
            <a:stCxn id="42" idx="5"/>
            <a:endCxn id="62" idx="1"/>
          </p:cNvCxnSpPr>
          <p:nvPr/>
        </p:nvCxnSpPr>
        <p:spPr>
          <a:xfrm rot="16200000" flipH="1">
            <a:off x="5321910" y="2661078"/>
            <a:ext cx="1721036" cy="21020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3" idx="7"/>
            <a:endCxn id="54" idx="3"/>
          </p:cNvCxnSpPr>
          <p:nvPr/>
        </p:nvCxnSpPr>
        <p:spPr>
          <a:xfrm rot="5400000" flipH="1" flipV="1">
            <a:off x="5283810" y="1860978"/>
            <a:ext cx="1721036" cy="3702236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06" name="TextBox 42"/>
          <p:cNvSpPr txBox="1">
            <a:spLocks noChangeArrowheads="1"/>
          </p:cNvSpPr>
          <p:nvPr/>
        </p:nvSpPr>
        <p:spPr bwMode="auto">
          <a:xfrm>
            <a:off x="5994920" y="3187549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O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6209233" y="3711424"/>
            <a:ext cx="1023937" cy="8604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5204345" y="2777974"/>
            <a:ext cx="860425" cy="10064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6137795" y="2850999"/>
            <a:ext cx="1857375" cy="86042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4785245" y="3147861"/>
            <a:ext cx="931863" cy="191611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6066358" y="3639986"/>
            <a:ext cx="142875" cy="14287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251520" y="188640"/>
            <a:ext cx="551098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0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Признаки параллелограмма: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30" grpId="0" animBg="1"/>
      <p:bldP spid="61" grpId="0"/>
      <p:bldP spid="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3"/>
          <p:cNvSpPr>
            <a:spLocks noChangeArrowheads="1"/>
          </p:cNvSpPr>
          <p:nvPr/>
        </p:nvSpPr>
        <p:spPr bwMode="auto">
          <a:xfrm>
            <a:off x="1643063" y="1285875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>
                <a:solidFill>
                  <a:prstClr val="black"/>
                </a:solidFill>
                <a:latin typeface="Times New Roman" pitchFamily="18" charset="0"/>
              </a:rPr>
              <a:t>Найти:</a:t>
            </a:r>
          </a:p>
        </p:txBody>
      </p:sp>
      <p:grpSp>
        <p:nvGrpSpPr>
          <p:cNvPr id="10246" name="Group 44"/>
          <p:cNvGrpSpPr>
            <a:grpSpLocks/>
          </p:cNvGrpSpPr>
          <p:nvPr/>
        </p:nvGrpSpPr>
        <p:grpSpPr bwMode="auto">
          <a:xfrm>
            <a:off x="1857375" y="1143000"/>
            <a:ext cx="5256213" cy="792163"/>
            <a:chOff x="1837" y="799"/>
            <a:chExt cx="3311" cy="499"/>
          </a:xfrm>
        </p:grpSpPr>
        <p:sp>
          <p:nvSpPr>
            <p:cNvPr id="10269" name="Rectangle 4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800" b="1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243" name="Object 3"/>
            <p:cNvGraphicFramePr>
              <a:graphicFrameLocks noChangeAspect="1"/>
            </p:cNvGraphicFramePr>
            <p:nvPr/>
          </p:nvGraphicFramePr>
          <p:xfrm>
            <a:off x="2959" y="890"/>
            <a:ext cx="1111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Формула" r:id="rId3" imgW="558720" imgH="203040" progId="Equation.3">
                    <p:embed/>
                  </p:oleObj>
                </mc:Choice>
                <mc:Fallback>
                  <p:oleObj name="Формула" r:id="rId3" imgW="558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9" y="890"/>
                          <a:ext cx="1111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7" name="Rectangle 47"/>
          <p:cNvSpPr>
            <a:spLocks noChangeArrowheads="1"/>
          </p:cNvSpPr>
          <p:nvPr/>
        </p:nvSpPr>
        <p:spPr bwMode="auto">
          <a:xfrm>
            <a:off x="1554456" y="533400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 dirty="0">
                <a:solidFill>
                  <a:prstClr val="black"/>
                </a:solidFill>
                <a:latin typeface="Times New Roman" pitchFamily="18" charset="0"/>
              </a:rPr>
              <a:t>Дано:</a:t>
            </a:r>
          </a:p>
        </p:txBody>
      </p:sp>
      <p:sp>
        <p:nvSpPr>
          <p:cNvPr id="10249" name="AutoShape 51"/>
          <p:cNvSpPr>
            <a:spLocks noChangeArrowheads="1"/>
          </p:cNvSpPr>
          <p:nvPr/>
        </p:nvSpPr>
        <p:spPr bwMode="auto">
          <a:xfrm>
            <a:off x="1763713" y="2708275"/>
            <a:ext cx="6553200" cy="2735263"/>
          </a:xfrm>
          <a:prstGeom prst="parallelogram">
            <a:avLst>
              <a:gd name="adj" fmla="val 96809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0250" name="Freeform 52"/>
          <p:cNvSpPr>
            <a:spLocks/>
          </p:cNvSpPr>
          <p:nvPr/>
        </p:nvSpPr>
        <p:spPr bwMode="auto">
          <a:xfrm>
            <a:off x="4410075" y="2716213"/>
            <a:ext cx="1924050" cy="2030412"/>
          </a:xfrm>
          <a:custGeom>
            <a:avLst/>
            <a:gdLst>
              <a:gd name="T0" fmla="*/ 0 w 1212"/>
              <a:gd name="T1" fmla="*/ 0 h 1279"/>
              <a:gd name="T2" fmla="*/ 1924050 w 1212"/>
              <a:gd name="T3" fmla="*/ 2030412 h 1279"/>
              <a:gd name="T4" fmla="*/ 0 60000 65536"/>
              <a:gd name="T5" fmla="*/ 0 60000 65536"/>
              <a:gd name="T6" fmla="*/ 0 w 1212"/>
              <a:gd name="T7" fmla="*/ 0 h 1279"/>
              <a:gd name="T8" fmla="*/ 1212 w 1212"/>
              <a:gd name="T9" fmla="*/ 1279 h 12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2" h="1279">
                <a:moveTo>
                  <a:pt x="0" y="0"/>
                </a:moveTo>
                <a:lnTo>
                  <a:pt x="1212" y="127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251" name="Text Box 53"/>
          <p:cNvSpPr txBox="1">
            <a:spLocks noChangeArrowheads="1"/>
          </p:cNvSpPr>
          <p:nvPr/>
        </p:nvSpPr>
        <p:spPr bwMode="auto">
          <a:xfrm>
            <a:off x="1331913" y="537368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prstClr val="black"/>
                </a:solidFill>
                <a:latin typeface="Times New Roman" pitchFamily="18" charset="0"/>
              </a:rPr>
              <a:t>М</a:t>
            </a:r>
          </a:p>
        </p:txBody>
      </p:sp>
      <p:sp>
        <p:nvSpPr>
          <p:cNvPr id="10252" name="Text Box 54"/>
          <p:cNvSpPr txBox="1">
            <a:spLocks noChangeArrowheads="1"/>
          </p:cNvSpPr>
          <p:nvPr/>
        </p:nvSpPr>
        <p:spPr bwMode="auto">
          <a:xfrm>
            <a:off x="4067175" y="2276475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253" name="Text Box 55"/>
          <p:cNvSpPr txBox="1">
            <a:spLocks noChangeArrowheads="1"/>
          </p:cNvSpPr>
          <p:nvPr/>
        </p:nvSpPr>
        <p:spPr bwMode="auto">
          <a:xfrm>
            <a:off x="8172450" y="220503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K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254" name="Text Box 56"/>
          <p:cNvSpPr txBox="1">
            <a:spLocks noChangeArrowheads="1"/>
          </p:cNvSpPr>
          <p:nvPr/>
        </p:nvSpPr>
        <p:spPr bwMode="auto">
          <a:xfrm>
            <a:off x="5435600" y="537368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P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255" name="Freeform 57"/>
          <p:cNvSpPr>
            <a:spLocks/>
          </p:cNvSpPr>
          <p:nvPr/>
        </p:nvSpPr>
        <p:spPr bwMode="auto">
          <a:xfrm rot="5749031">
            <a:off x="4680744" y="2743994"/>
            <a:ext cx="358775" cy="287337"/>
          </a:xfrm>
          <a:custGeom>
            <a:avLst/>
            <a:gdLst>
              <a:gd name="T0" fmla="*/ 0 w 455"/>
              <a:gd name="T1" fmla="*/ 6945 h 331"/>
              <a:gd name="T2" fmla="*/ 111181 w 455"/>
              <a:gd name="T3" fmla="*/ 7813 h 331"/>
              <a:gd name="T4" fmla="*/ 211322 w 455"/>
              <a:gd name="T5" fmla="*/ 52085 h 331"/>
              <a:gd name="T6" fmla="*/ 305156 w 455"/>
              <a:gd name="T7" fmla="*/ 162332 h 331"/>
              <a:gd name="T8" fmla="*/ 358775 w 455"/>
              <a:gd name="T9" fmla="*/ 287337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256" name="Text Box 58"/>
          <p:cNvSpPr txBox="1">
            <a:spLocks noChangeArrowheads="1"/>
          </p:cNvSpPr>
          <p:nvPr/>
        </p:nvSpPr>
        <p:spPr bwMode="auto">
          <a:xfrm>
            <a:off x="4932363" y="2781300"/>
            <a:ext cx="66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60</a:t>
            </a:r>
            <a:r>
              <a:rPr lang="ru-RU" altLang="ru-RU" sz="2800" b="1" baseline="30000">
                <a:solidFill>
                  <a:prstClr val="black"/>
                </a:solidFill>
                <a:latin typeface="Times New Roman" pitchFamily="18" charset="0"/>
              </a:rPr>
              <a:t>0</a:t>
            </a:r>
            <a:endParaRPr lang="ru-RU" altLang="ru-RU" sz="28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257" name="Freeform 63"/>
          <p:cNvSpPr>
            <a:spLocks/>
          </p:cNvSpPr>
          <p:nvPr/>
        </p:nvSpPr>
        <p:spPr bwMode="auto">
          <a:xfrm rot="8058583">
            <a:off x="6176169" y="4272756"/>
            <a:ext cx="336550" cy="376238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376238 h 237"/>
              <a:gd name="T4" fmla="*/ 336550 w 212"/>
              <a:gd name="T5" fmla="*/ 376238 h 237"/>
              <a:gd name="T6" fmla="*/ 0 60000 65536"/>
              <a:gd name="T7" fmla="*/ 0 60000 65536"/>
              <a:gd name="T8" fmla="*/ 0 60000 65536"/>
              <a:gd name="T9" fmla="*/ 0 w 212"/>
              <a:gd name="T10" fmla="*/ 0 h 237"/>
              <a:gd name="T11" fmla="*/ 212 w 212"/>
              <a:gd name="T12" fmla="*/ 237 h 2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258" name="Text Box 64"/>
          <p:cNvSpPr txBox="1">
            <a:spLocks noChangeArrowheads="1"/>
          </p:cNvSpPr>
          <p:nvPr/>
        </p:nvSpPr>
        <p:spPr bwMode="auto">
          <a:xfrm rot="2706889">
            <a:off x="4693444" y="3450432"/>
            <a:ext cx="850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2 см</a:t>
            </a:r>
          </a:p>
        </p:txBody>
      </p:sp>
      <p:sp>
        <p:nvSpPr>
          <p:cNvPr id="10259" name="Text Box 65"/>
          <p:cNvSpPr txBox="1">
            <a:spLocks noChangeArrowheads="1"/>
          </p:cNvSpPr>
          <p:nvPr/>
        </p:nvSpPr>
        <p:spPr bwMode="auto">
          <a:xfrm rot="-2714755">
            <a:off x="2270919" y="3829844"/>
            <a:ext cx="1028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10</a:t>
            </a:r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см</a:t>
            </a:r>
          </a:p>
        </p:txBody>
      </p:sp>
      <p:sp>
        <p:nvSpPr>
          <p:cNvPr id="10260" name="Text Box 66"/>
          <p:cNvSpPr txBox="1">
            <a:spLocks noChangeArrowheads="1"/>
          </p:cNvSpPr>
          <p:nvPr/>
        </p:nvSpPr>
        <p:spPr bwMode="auto">
          <a:xfrm>
            <a:off x="3419475" y="5943600"/>
            <a:ext cx="52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0261" name="AutoShape 69"/>
          <p:cNvSpPr>
            <a:spLocks/>
          </p:cNvSpPr>
          <p:nvPr/>
        </p:nvSpPr>
        <p:spPr bwMode="auto">
          <a:xfrm rot="-5400000">
            <a:off x="3455988" y="3897313"/>
            <a:ext cx="431800" cy="3816350"/>
          </a:xfrm>
          <a:prstGeom prst="leftBrace">
            <a:avLst>
              <a:gd name="adj1" fmla="val 7365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0262" name="AutoShape 70"/>
          <p:cNvSpPr>
            <a:spLocks/>
          </p:cNvSpPr>
          <p:nvPr/>
        </p:nvSpPr>
        <p:spPr bwMode="auto">
          <a:xfrm rot="-8185985">
            <a:off x="7019925" y="2365375"/>
            <a:ext cx="431800" cy="3852863"/>
          </a:xfrm>
          <a:prstGeom prst="leftBrace">
            <a:avLst>
              <a:gd name="adj1" fmla="val 7435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0263" name="Text Box 71"/>
          <p:cNvSpPr txBox="1">
            <a:spLocks noChangeArrowheads="1"/>
          </p:cNvSpPr>
          <p:nvPr/>
        </p:nvSpPr>
        <p:spPr bwMode="auto">
          <a:xfrm>
            <a:off x="7308850" y="4149725"/>
            <a:ext cx="52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5875337" y="6101556"/>
            <a:ext cx="2297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dirty="0">
                <a:solidFill>
                  <a:prstClr val="black"/>
                </a:solidFill>
              </a:rPr>
              <a:t>AD=4 c</a:t>
            </a:r>
            <a:r>
              <a:rPr lang="ru-RU" altLang="ru-RU" dirty="0">
                <a:solidFill>
                  <a:prstClr val="black"/>
                </a:solidFill>
              </a:rPr>
              <a:t>м, </a:t>
            </a:r>
            <a:r>
              <a:rPr lang="en-US" altLang="ru-RU" dirty="0">
                <a:solidFill>
                  <a:prstClr val="black"/>
                </a:solidFill>
              </a:rPr>
              <a:t>CD=10 </a:t>
            </a:r>
            <a:r>
              <a:rPr lang="ru-RU" altLang="ru-RU" dirty="0">
                <a:solidFill>
                  <a:prstClr val="black"/>
                </a:solidFill>
              </a:rPr>
              <a:t>см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48687" y="6102112"/>
            <a:ext cx="954344" cy="369332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381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Ответ:</a:t>
            </a:r>
            <a:r>
              <a:rPr lang="ru-RU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57767" y="615375"/>
            <a:ext cx="524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MNKP - </a:t>
            </a:r>
            <a:r>
              <a:rPr lang="ru-RU" sz="3200" dirty="0" smtClean="0">
                <a:solidFill>
                  <a:prstClr val="black"/>
                </a:solidFill>
              </a:rPr>
              <a:t>параллелограмм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30" name="Oval 2"/>
          <p:cNvSpPr>
            <a:spLocks noChangeArrowheads="1"/>
          </p:cNvSpPr>
          <p:nvPr/>
        </p:nvSpPr>
        <p:spPr bwMode="auto">
          <a:xfrm>
            <a:off x="60721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</a:rPr>
              <a:t>№4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1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54239" y="1419573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 dirty="0">
                <a:solidFill>
                  <a:prstClr val="black"/>
                </a:solidFill>
                <a:latin typeface="Times New Roman" pitchFamily="18" charset="0"/>
              </a:rPr>
              <a:t>Найти:</a:t>
            </a:r>
          </a:p>
        </p:txBody>
      </p:sp>
      <p:sp>
        <p:nvSpPr>
          <p:cNvPr id="11271" name="AutoShape 34"/>
          <p:cNvSpPr>
            <a:spLocks noChangeArrowheads="1"/>
          </p:cNvSpPr>
          <p:nvPr/>
        </p:nvSpPr>
        <p:spPr bwMode="auto">
          <a:xfrm>
            <a:off x="2411413" y="2708275"/>
            <a:ext cx="5761037" cy="2881313"/>
          </a:xfrm>
          <a:prstGeom prst="parallelogram">
            <a:avLst>
              <a:gd name="adj" fmla="val 49986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1272" name="Freeform 35"/>
          <p:cNvSpPr>
            <a:spLocks/>
          </p:cNvSpPr>
          <p:nvPr/>
        </p:nvSpPr>
        <p:spPr bwMode="auto">
          <a:xfrm>
            <a:off x="2411413" y="2716213"/>
            <a:ext cx="5751512" cy="2889250"/>
          </a:xfrm>
          <a:custGeom>
            <a:avLst/>
            <a:gdLst>
              <a:gd name="T0" fmla="*/ 5751512 w 3623"/>
              <a:gd name="T1" fmla="*/ 0 h 1820"/>
              <a:gd name="T2" fmla="*/ 0 w 3623"/>
              <a:gd name="T3" fmla="*/ 2889250 h 1820"/>
              <a:gd name="T4" fmla="*/ 0 60000 65536"/>
              <a:gd name="T5" fmla="*/ 0 60000 65536"/>
              <a:gd name="T6" fmla="*/ 0 w 3623"/>
              <a:gd name="T7" fmla="*/ 0 h 1820"/>
              <a:gd name="T8" fmla="*/ 3623 w 3623"/>
              <a:gd name="T9" fmla="*/ 1820 h 18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23" h="1820">
                <a:moveTo>
                  <a:pt x="3623" y="0"/>
                </a:moveTo>
                <a:lnTo>
                  <a:pt x="0" y="182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273" name="Text Box 36"/>
          <p:cNvSpPr txBox="1">
            <a:spLocks noChangeArrowheads="1"/>
          </p:cNvSpPr>
          <p:nvPr/>
        </p:nvSpPr>
        <p:spPr bwMode="auto">
          <a:xfrm>
            <a:off x="1979613" y="5445125"/>
            <a:ext cx="420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prstClr val="black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1274" name="Text Box 37"/>
          <p:cNvSpPr txBox="1">
            <a:spLocks noChangeArrowheads="1"/>
          </p:cNvSpPr>
          <p:nvPr/>
        </p:nvSpPr>
        <p:spPr bwMode="auto">
          <a:xfrm>
            <a:off x="3419475" y="220503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B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75" name="Text Box 38"/>
          <p:cNvSpPr txBox="1">
            <a:spLocks noChangeArrowheads="1"/>
          </p:cNvSpPr>
          <p:nvPr/>
        </p:nvSpPr>
        <p:spPr bwMode="auto">
          <a:xfrm>
            <a:off x="8101013" y="220503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C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76" name="Text Box 39"/>
          <p:cNvSpPr txBox="1">
            <a:spLocks noChangeArrowheads="1"/>
          </p:cNvSpPr>
          <p:nvPr/>
        </p:nvSpPr>
        <p:spPr bwMode="auto">
          <a:xfrm>
            <a:off x="6659563" y="5516563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D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77" name="Freeform 40"/>
          <p:cNvSpPr>
            <a:spLocks/>
          </p:cNvSpPr>
          <p:nvPr/>
        </p:nvSpPr>
        <p:spPr bwMode="auto">
          <a:xfrm rot="676715">
            <a:off x="2700338" y="4933950"/>
            <a:ext cx="439737" cy="287338"/>
          </a:xfrm>
          <a:custGeom>
            <a:avLst/>
            <a:gdLst>
              <a:gd name="T0" fmla="*/ 0 w 455"/>
              <a:gd name="T1" fmla="*/ 6945 h 331"/>
              <a:gd name="T2" fmla="*/ 136270 w 455"/>
              <a:gd name="T3" fmla="*/ 7813 h 331"/>
              <a:gd name="T4" fmla="*/ 259010 w 455"/>
              <a:gd name="T5" fmla="*/ 52085 h 331"/>
              <a:gd name="T6" fmla="*/ 374018 w 455"/>
              <a:gd name="T7" fmla="*/ 162333 h 331"/>
              <a:gd name="T8" fmla="*/ 439737 w 455"/>
              <a:gd name="T9" fmla="*/ 287338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278" name="Freeform 44"/>
          <p:cNvSpPr>
            <a:spLocks/>
          </p:cNvSpPr>
          <p:nvPr/>
        </p:nvSpPr>
        <p:spPr bwMode="auto">
          <a:xfrm rot="-7588534">
            <a:off x="7069931" y="2856707"/>
            <a:ext cx="358775" cy="144462"/>
          </a:xfrm>
          <a:custGeom>
            <a:avLst/>
            <a:gdLst>
              <a:gd name="T0" fmla="*/ 0 w 455"/>
              <a:gd name="T1" fmla="*/ 3492 h 331"/>
              <a:gd name="T2" fmla="*/ 111181 w 455"/>
              <a:gd name="T3" fmla="*/ 3928 h 331"/>
              <a:gd name="T4" fmla="*/ 211322 w 455"/>
              <a:gd name="T5" fmla="*/ 26186 h 331"/>
              <a:gd name="T6" fmla="*/ 305156 w 455"/>
              <a:gd name="T7" fmla="*/ 81614 h 331"/>
              <a:gd name="T8" fmla="*/ 358775 w 455"/>
              <a:gd name="T9" fmla="*/ 144462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279" name="Freeform 45"/>
          <p:cNvSpPr>
            <a:spLocks/>
          </p:cNvSpPr>
          <p:nvPr/>
        </p:nvSpPr>
        <p:spPr bwMode="auto">
          <a:xfrm rot="-8190438">
            <a:off x="6872288" y="2857500"/>
            <a:ext cx="439737" cy="287338"/>
          </a:xfrm>
          <a:custGeom>
            <a:avLst/>
            <a:gdLst>
              <a:gd name="T0" fmla="*/ 0 w 455"/>
              <a:gd name="T1" fmla="*/ 6945 h 331"/>
              <a:gd name="T2" fmla="*/ 136270 w 455"/>
              <a:gd name="T3" fmla="*/ 7813 h 331"/>
              <a:gd name="T4" fmla="*/ 259010 w 455"/>
              <a:gd name="T5" fmla="*/ 52085 h 331"/>
              <a:gd name="T6" fmla="*/ 374018 w 455"/>
              <a:gd name="T7" fmla="*/ 162333 h 331"/>
              <a:gd name="T8" fmla="*/ 439737 w 455"/>
              <a:gd name="T9" fmla="*/ 287338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280" name="Text Box 47"/>
          <p:cNvSpPr txBox="1">
            <a:spLocks noChangeArrowheads="1"/>
          </p:cNvSpPr>
          <p:nvPr/>
        </p:nvSpPr>
        <p:spPr bwMode="auto">
          <a:xfrm>
            <a:off x="2987675" y="4581525"/>
            <a:ext cx="66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40</a:t>
            </a:r>
            <a:r>
              <a:rPr lang="en-US" altLang="ru-RU" sz="2800" b="1" baseline="30000">
                <a:solidFill>
                  <a:prstClr val="black"/>
                </a:solidFill>
                <a:latin typeface="Times New Roman" pitchFamily="18" charset="0"/>
              </a:rPr>
              <a:t>0</a:t>
            </a:r>
            <a:endParaRPr lang="ru-RU" altLang="ru-RU" sz="28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81" name="Text Box 49"/>
          <p:cNvSpPr txBox="1">
            <a:spLocks noChangeArrowheads="1"/>
          </p:cNvSpPr>
          <p:nvPr/>
        </p:nvSpPr>
        <p:spPr bwMode="auto">
          <a:xfrm>
            <a:off x="6372225" y="2781300"/>
            <a:ext cx="66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25</a:t>
            </a:r>
            <a:r>
              <a:rPr lang="en-US" altLang="ru-RU" sz="2800" b="1" baseline="30000">
                <a:solidFill>
                  <a:prstClr val="black"/>
                </a:solidFill>
                <a:latin typeface="Times New Roman" pitchFamily="18" charset="0"/>
              </a:rPr>
              <a:t>0</a:t>
            </a:r>
            <a:endParaRPr lang="ru-RU" altLang="ru-RU" sz="28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" name="TextBox 18">
            <a:hlinkClick r:id="rId3" action="ppaction://hlinksldjump"/>
          </p:cNvPr>
          <p:cNvSpPr txBox="1"/>
          <p:nvPr/>
        </p:nvSpPr>
        <p:spPr>
          <a:xfrm>
            <a:off x="1979613" y="6035675"/>
            <a:ext cx="954344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381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Ответ:</a:t>
            </a:r>
            <a:r>
              <a:rPr lang="ru-RU" dirty="0">
                <a:solidFill>
                  <a:prstClr val="white"/>
                </a:solidFill>
              </a:rPr>
              <a:t> </a:t>
            </a:r>
          </a:p>
        </p:txBody>
      </p:sp>
      <p:graphicFrame>
        <p:nvGraphicFramePr>
          <p:cNvPr id="4608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952538"/>
              </p:ext>
            </p:extLst>
          </p:nvPr>
        </p:nvGraphicFramePr>
        <p:xfrm>
          <a:off x="3142046" y="6035675"/>
          <a:ext cx="4012696" cy="383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5" imgW="2145960" imgH="203040" progId="Equation.3">
                  <p:embed/>
                </p:oleObj>
              </mc:Choice>
              <mc:Fallback>
                <p:oleObj name="Формула" r:id="rId5" imgW="2145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046" y="6035675"/>
                        <a:ext cx="4012696" cy="3831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75610" y="1451035"/>
            <a:ext cx="612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ru-RU" sz="3200" dirty="0" smtClean="0">
                <a:solidFill>
                  <a:prstClr val="black"/>
                </a:solidFill>
              </a:rPr>
              <a:t>углы параллелограмма </a:t>
            </a:r>
            <a:r>
              <a:rPr lang="en-US" sz="3200" dirty="0" smtClean="0">
                <a:solidFill>
                  <a:prstClr val="black"/>
                </a:solidFill>
              </a:rPr>
              <a:t>ABCD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1" name="Oval 2"/>
          <p:cNvSpPr>
            <a:spLocks noChangeArrowheads="1"/>
          </p:cNvSpPr>
          <p:nvPr/>
        </p:nvSpPr>
        <p:spPr bwMode="auto">
          <a:xfrm>
            <a:off x="563257" y="449148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</a:rPr>
              <a:t>№</a:t>
            </a:r>
            <a:r>
              <a:rPr lang="ru-RU" sz="3600" b="1" i="1" dirty="0">
                <a:solidFill>
                  <a:srgbClr val="000066"/>
                </a:solidFill>
                <a:latin typeface="Bookman Old Style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0946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36"/>
          <p:cNvSpPr>
            <a:spLocks noChangeArrowheads="1"/>
          </p:cNvSpPr>
          <p:nvPr/>
        </p:nvSpPr>
        <p:spPr bwMode="auto">
          <a:xfrm>
            <a:off x="1627769" y="615662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 dirty="0">
                <a:solidFill>
                  <a:prstClr val="black"/>
                </a:solidFill>
                <a:latin typeface="Times New Roman" pitchFamily="18" charset="0"/>
              </a:rPr>
              <a:t>Дано:</a:t>
            </a:r>
          </a:p>
        </p:txBody>
      </p:sp>
      <p:sp>
        <p:nvSpPr>
          <p:cNvPr id="12297" name="Rectangle 40"/>
          <p:cNvSpPr>
            <a:spLocks noChangeArrowheads="1"/>
          </p:cNvSpPr>
          <p:nvPr/>
        </p:nvSpPr>
        <p:spPr bwMode="auto">
          <a:xfrm>
            <a:off x="532582" y="1582882"/>
            <a:ext cx="187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i="1" dirty="0">
                <a:solidFill>
                  <a:prstClr val="black"/>
                </a:solidFill>
                <a:latin typeface="Times New Roman" pitchFamily="18" charset="0"/>
              </a:rPr>
              <a:t>Найти:</a:t>
            </a:r>
          </a:p>
        </p:txBody>
      </p:sp>
      <p:grpSp>
        <p:nvGrpSpPr>
          <p:cNvPr id="12298" name="Group 41"/>
          <p:cNvGrpSpPr>
            <a:grpSpLocks/>
          </p:cNvGrpSpPr>
          <p:nvPr/>
        </p:nvGrpSpPr>
        <p:grpSpPr bwMode="auto">
          <a:xfrm>
            <a:off x="168794" y="1484818"/>
            <a:ext cx="5256213" cy="817562"/>
            <a:chOff x="1837" y="799"/>
            <a:chExt cx="3311" cy="515"/>
          </a:xfrm>
        </p:grpSpPr>
        <p:sp>
          <p:nvSpPr>
            <p:cNvPr id="12314" name="Rectangle 4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800" b="1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2292" name="Object 2"/>
            <p:cNvGraphicFramePr>
              <a:graphicFrameLocks noChangeAspect="1"/>
            </p:cNvGraphicFramePr>
            <p:nvPr/>
          </p:nvGraphicFramePr>
          <p:xfrm>
            <a:off x="3149" y="865"/>
            <a:ext cx="731" cy="4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Формула" r:id="rId3" imgW="368280" imgH="228600" progId="Equation.3">
                    <p:embed/>
                  </p:oleObj>
                </mc:Choice>
                <mc:Fallback>
                  <p:oleObj name="Формула" r:id="rId3" imgW="368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9" y="865"/>
                          <a:ext cx="731" cy="4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9" name="AutoShape 44"/>
          <p:cNvSpPr>
            <a:spLocks noChangeArrowheads="1"/>
          </p:cNvSpPr>
          <p:nvPr/>
        </p:nvSpPr>
        <p:spPr bwMode="auto">
          <a:xfrm rot="1060827" flipH="1">
            <a:off x="3763963" y="2424113"/>
            <a:ext cx="5545137" cy="2593975"/>
          </a:xfrm>
          <a:prstGeom prst="parallelogram">
            <a:avLst>
              <a:gd name="adj" fmla="val 53442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2300" name="Freeform 45"/>
          <p:cNvSpPr>
            <a:spLocks/>
          </p:cNvSpPr>
          <p:nvPr/>
        </p:nvSpPr>
        <p:spPr bwMode="auto">
          <a:xfrm>
            <a:off x="5929313" y="2857500"/>
            <a:ext cx="2298700" cy="1976438"/>
          </a:xfrm>
          <a:custGeom>
            <a:avLst/>
            <a:gdLst>
              <a:gd name="T0" fmla="*/ 2298700 w 1448"/>
              <a:gd name="T1" fmla="*/ 0 h 1245"/>
              <a:gd name="T2" fmla="*/ 0 w 1448"/>
              <a:gd name="T3" fmla="*/ 1976438 h 1245"/>
              <a:gd name="T4" fmla="*/ 0 60000 65536"/>
              <a:gd name="T5" fmla="*/ 0 60000 65536"/>
              <a:gd name="T6" fmla="*/ 0 w 1448"/>
              <a:gd name="T7" fmla="*/ 0 h 1245"/>
              <a:gd name="T8" fmla="*/ 1448 w 1448"/>
              <a:gd name="T9" fmla="*/ 1245 h 12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8" h="1245">
                <a:moveTo>
                  <a:pt x="1448" y="0"/>
                </a:moveTo>
                <a:lnTo>
                  <a:pt x="0" y="1245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301" name="Text Box 46"/>
          <p:cNvSpPr txBox="1">
            <a:spLocks noChangeArrowheads="1"/>
          </p:cNvSpPr>
          <p:nvPr/>
        </p:nvSpPr>
        <p:spPr bwMode="auto">
          <a:xfrm>
            <a:off x="3786188" y="1285875"/>
            <a:ext cx="420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prstClr val="black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2302" name="Text Box 47"/>
          <p:cNvSpPr txBox="1">
            <a:spLocks noChangeArrowheads="1"/>
          </p:cNvSpPr>
          <p:nvPr/>
        </p:nvSpPr>
        <p:spPr bwMode="auto">
          <a:xfrm>
            <a:off x="8358188" y="2428875"/>
            <a:ext cx="420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B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03" name="Text Box 48"/>
          <p:cNvSpPr txBox="1">
            <a:spLocks noChangeArrowheads="1"/>
          </p:cNvSpPr>
          <p:nvPr/>
        </p:nvSpPr>
        <p:spPr bwMode="auto">
          <a:xfrm>
            <a:off x="8215313" y="578643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C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04" name="Text Box 49"/>
          <p:cNvSpPr txBox="1">
            <a:spLocks noChangeArrowheads="1"/>
          </p:cNvSpPr>
          <p:nvPr/>
        </p:nvSpPr>
        <p:spPr bwMode="auto">
          <a:xfrm>
            <a:off x="4286250" y="435768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 i="1">
                <a:solidFill>
                  <a:prstClr val="black"/>
                </a:solidFill>
                <a:latin typeface="Times New Roman" pitchFamily="18" charset="0"/>
              </a:rPr>
              <a:t>D</a:t>
            </a:r>
            <a:endParaRPr lang="ru-RU" altLang="ru-RU" sz="2800" b="1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05" name="Freeform 52"/>
          <p:cNvSpPr>
            <a:spLocks/>
          </p:cNvSpPr>
          <p:nvPr/>
        </p:nvSpPr>
        <p:spPr bwMode="auto">
          <a:xfrm rot="-8190438">
            <a:off x="7445375" y="2852738"/>
            <a:ext cx="498475" cy="242887"/>
          </a:xfrm>
          <a:custGeom>
            <a:avLst/>
            <a:gdLst>
              <a:gd name="T0" fmla="*/ 0 w 455"/>
              <a:gd name="T1" fmla="*/ 5870 h 331"/>
              <a:gd name="T2" fmla="*/ 154472 w 455"/>
              <a:gd name="T3" fmla="*/ 6604 h 331"/>
              <a:gd name="T4" fmla="*/ 293607 w 455"/>
              <a:gd name="T5" fmla="*/ 44028 h 331"/>
              <a:gd name="T6" fmla="*/ 423978 w 455"/>
              <a:gd name="T7" fmla="*/ 137220 h 331"/>
              <a:gd name="T8" fmla="*/ 498475 w 455"/>
              <a:gd name="T9" fmla="*/ 242887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306" name="Text Box 53"/>
          <p:cNvSpPr txBox="1">
            <a:spLocks noChangeArrowheads="1"/>
          </p:cNvSpPr>
          <p:nvPr/>
        </p:nvSpPr>
        <p:spPr bwMode="auto">
          <a:xfrm>
            <a:off x="5000625" y="4714875"/>
            <a:ext cx="76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см</a:t>
            </a:r>
          </a:p>
        </p:txBody>
      </p:sp>
      <p:sp>
        <p:nvSpPr>
          <p:cNvPr id="12307" name="Freeform 55"/>
          <p:cNvSpPr>
            <a:spLocks/>
          </p:cNvSpPr>
          <p:nvPr/>
        </p:nvSpPr>
        <p:spPr bwMode="auto">
          <a:xfrm rot="10644718">
            <a:off x="7861300" y="3224213"/>
            <a:ext cx="433388" cy="144462"/>
          </a:xfrm>
          <a:custGeom>
            <a:avLst/>
            <a:gdLst>
              <a:gd name="T0" fmla="*/ 0 w 455"/>
              <a:gd name="T1" fmla="*/ 3492 h 331"/>
              <a:gd name="T2" fmla="*/ 134303 w 455"/>
              <a:gd name="T3" fmla="*/ 3928 h 331"/>
              <a:gd name="T4" fmla="*/ 255270 w 455"/>
              <a:gd name="T5" fmla="*/ 26186 h 331"/>
              <a:gd name="T6" fmla="*/ 368618 w 455"/>
              <a:gd name="T7" fmla="*/ 81614 h 331"/>
              <a:gd name="T8" fmla="*/ 433388 w 455"/>
              <a:gd name="T9" fmla="*/ 144462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308" name="Text Box 56"/>
          <p:cNvSpPr txBox="1">
            <a:spLocks noChangeArrowheads="1"/>
          </p:cNvSpPr>
          <p:nvPr/>
        </p:nvSpPr>
        <p:spPr bwMode="auto">
          <a:xfrm>
            <a:off x="6858000" y="5357813"/>
            <a:ext cx="76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prstClr val="black"/>
                </a:solidFill>
                <a:latin typeface="Times New Roman" pitchFamily="18" charset="0"/>
              </a:rPr>
              <a:t>3</a:t>
            </a:r>
            <a:r>
              <a:rPr lang="ru-RU" altLang="ru-RU" sz="2800" b="1">
                <a:solidFill>
                  <a:prstClr val="black"/>
                </a:solidFill>
                <a:latin typeface="Times New Roman" pitchFamily="18" charset="0"/>
              </a:rPr>
              <a:t>см</a:t>
            </a:r>
          </a:p>
        </p:txBody>
      </p:sp>
      <p:sp>
        <p:nvSpPr>
          <p:cNvPr id="12309" name="AutoShape 57"/>
          <p:cNvSpPr>
            <a:spLocks noChangeArrowheads="1"/>
          </p:cNvSpPr>
          <p:nvPr/>
        </p:nvSpPr>
        <p:spPr bwMode="auto">
          <a:xfrm rot="1060827" flipH="1">
            <a:off x="3763963" y="2424113"/>
            <a:ext cx="5545137" cy="2593975"/>
          </a:xfrm>
          <a:prstGeom prst="parallelogram">
            <a:avLst>
              <a:gd name="adj" fmla="val 53442"/>
            </a:avLst>
          </a:prstGeom>
          <a:noFill/>
          <a:ln w="476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prstClr val="black"/>
              </a:solidFill>
            </a:endParaRP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7215188" y="2786063"/>
          <a:ext cx="584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5" imgW="431425" imgH="317225" progId="Equation.3">
                  <p:embed/>
                </p:oleObj>
              </mc:Choice>
              <mc:Fallback>
                <p:oleObj name="Формула" r:id="rId5" imgW="431425" imgH="3172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2786063"/>
                        <a:ext cx="584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50817" y="5786438"/>
            <a:ext cx="954344" cy="369332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381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Ответ:</a:t>
            </a:r>
            <a:r>
              <a:rPr lang="ru-RU" dirty="0">
                <a:solidFill>
                  <a:prstClr val="white"/>
                </a:solidFill>
              </a:rPr>
              <a:t> </a:t>
            </a:r>
          </a:p>
        </p:txBody>
      </p:sp>
      <p:graphicFrame>
        <p:nvGraphicFramePr>
          <p:cNvPr id="471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290414"/>
              </p:ext>
            </p:extLst>
          </p:nvPr>
        </p:nvGraphicFramePr>
        <p:xfrm>
          <a:off x="3351849" y="5786438"/>
          <a:ext cx="1868801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8" imgW="368280" imgH="228600" progId="Equation.3">
                  <p:embed/>
                </p:oleObj>
              </mc:Choice>
              <mc:Fallback>
                <p:oleObj name="Формула" r:id="rId8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1849" y="5786438"/>
                        <a:ext cx="1868801" cy="519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3655219" y="5861050"/>
            <a:ext cx="1682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t>             =16c</a:t>
            </a: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м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11583" y="635579"/>
            <a:ext cx="524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ABCD - </a:t>
            </a:r>
            <a:r>
              <a:rPr lang="ru-RU" sz="3200" dirty="0" smtClean="0">
                <a:solidFill>
                  <a:prstClr val="black"/>
                </a:solidFill>
              </a:rPr>
              <a:t>параллелограмм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>
            <a:off x="648097" y="45085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</a:rPr>
              <a:t>№6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7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67100" y="214313"/>
            <a:ext cx="2511425" cy="655637"/>
          </a:xfrm>
        </p:spPr>
        <p:txBody>
          <a:bodyPr/>
          <a:lstStyle/>
          <a:p>
            <a:r>
              <a:rPr lang="ru-RU" sz="1800" b="1" u="sng" smtClean="0">
                <a:solidFill>
                  <a:srgbClr val="FF0000"/>
                </a:solidFill>
                <a:latin typeface="Bookman Old Style" pitchFamily="18" charset="0"/>
              </a:rPr>
              <a:t>Четырёхугольник</a:t>
            </a:r>
            <a:endParaRPr lang="ru-RU" sz="1800" smtClean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9150"/>
            <a:ext cx="8229600" cy="4648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2000" smtClean="0"/>
              <a:t>Найдите</a:t>
            </a:r>
            <a:r>
              <a:rPr lang="ru-RU" sz="2000" smtClean="0">
                <a:solidFill>
                  <a:schemeClr val="bg1"/>
                </a:solidFill>
              </a:rPr>
              <a:t> </a:t>
            </a:r>
            <a:r>
              <a:rPr lang="ru-RU" sz="2000" smtClean="0"/>
              <a:t>углы выпуклого четырёхугольника, если они равны друг другу.</a:t>
            </a:r>
          </a:p>
          <a:p>
            <a:pPr marL="609600" indent="-609600">
              <a:buFontTx/>
              <a:buAutoNum type="arabicPeriod"/>
            </a:pPr>
            <a:r>
              <a:rPr lang="ru-RU" sz="2000" smtClean="0"/>
              <a:t>Найдите</a:t>
            </a:r>
            <a:r>
              <a:rPr lang="ru-RU" sz="2000" smtClean="0">
                <a:solidFill>
                  <a:schemeClr val="bg1"/>
                </a:solidFill>
              </a:rPr>
              <a:t> </a:t>
            </a:r>
            <a:r>
              <a:rPr lang="ru-RU" sz="2000" smtClean="0"/>
              <a:t>углы выпуклого четырёхугольника, если они пропорциональны числам 1,2,4,5.</a:t>
            </a:r>
          </a:p>
          <a:p>
            <a:pPr marL="609600" indent="-609600">
              <a:buFontTx/>
              <a:buAutoNum type="arabicPeriod"/>
            </a:pPr>
            <a:r>
              <a:rPr lang="ru-RU" sz="2000" smtClean="0"/>
              <a:t>Найдите стороны четырёхугольника, если его периметр равен 8 см, а одна сторона больше каждой из других сторон соответственно на  3 мм, 4мм  и  5мм.</a:t>
            </a:r>
          </a:p>
          <a:p>
            <a:pPr marL="609600" indent="-609600">
              <a:buFontTx/>
              <a:buAutoNum type="arabicPeriod"/>
            </a:pPr>
            <a:r>
              <a:rPr lang="ru-RU" sz="2000" smtClean="0"/>
              <a:t>Найдите стороны четырёхугольника, если его периметр равен 66 см, первая сторона больше второй на 8 см и на столько же меньше третьей стороны, а четвёртая в три раза больше второй.</a:t>
            </a:r>
          </a:p>
          <a:p>
            <a:pPr marL="609600" indent="-609600">
              <a:buFontTx/>
              <a:buAutoNum type="arabicPeriod"/>
            </a:pPr>
            <a:r>
              <a:rPr lang="ru-RU" sz="2000" smtClean="0"/>
              <a:t>Докажите, что если не все углы выпуклого четырёхугольника равны друг другу, то хотя бы один из них тупой.</a:t>
            </a:r>
          </a:p>
          <a:p>
            <a:pPr marL="609600" indent="-609600">
              <a:buFontTx/>
              <a:buAutoNum type="arabicPeriod"/>
            </a:pPr>
            <a:endParaRPr lang="ru-RU" sz="2000" smtClean="0"/>
          </a:p>
          <a:p>
            <a:pPr marL="609600" indent="-609600">
              <a:buFontTx/>
              <a:buNone/>
            </a:pPr>
            <a:endParaRPr lang="ru-RU" sz="2000" smtClean="0"/>
          </a:p>
          <a:p>
            <a:pPr marL="609600" indent="-609600"/>
            <a:endParaRPr lang="ru-RU" sz="2000" smtClean="0"/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4335463" y="1181100"/>
            <a:ext cx="432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</a:rPr>
              <a:t> </a:t>
            </a:r>
            <a:endParaRPr lang="ru-RU" b="1">
              <a:solidFill>
                <a:srgbClr val="000000"/>
              </a:solidFill>
            </a:endParaRPr>
          </a:p>
        </p:txBody>
      </p:sp>
      <p:pic>
        <p:nvPicPr>
          <p:cNvPr id="25608" name="Picture 17" descr="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0" y="0"/>
            <a:ext cx="10160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12972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Line 31"/>
          <p:cNvSpPr>
            <a:spLocks noChangeShapeType="1"/>
          </p:cNvSpPr>
          <p:nvPr/>
        </p:nvSpPr>
        <p:spPr bwMode="auto">
          <a:xfrm>
            <a:off x="3132138" y="3667125"/>
            <a:ext cx="4824412" cy="0"/>
          </a:xfrm>
          <a:prstGeom prst="line">
            <a:avLst/>
          </a:pr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7" name="Line 32"/>
          <p:cNvSpPr>
            <a:spLocks noChangeShapeType="1"/>
          </p:cNvSpPr>
          <p:nvPr/>
        </p:nvSpPr>
        <p:spPr bwMode="auto">
          <a:xfrm>
            <a:off x="2987675" y="5611813"/>
            <a:ext cx="4824413" cy="0"/>
          </a:xfrm>
          <a:prstGeom prst="line">
            <a:avLst/>
          </a:pr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8" name="Freeform 33"/>
          <p:cNvSpPr>
            <a:spLocks/>
          </p:cNvSpPr>
          <p:nvPr/>
        </p:nvSpPr>
        <p:spPr bwMode="auto">
          <a:xfrm>
            <a:off x="3375025" y="2878138"/>
            <a:ext cx="1260475" cy="3354387"/>
          </a:xfrm>
          <a:custGeom>
            <a:avLst/>
            <a:gdLst>
              <a:gd name="T0" fmla="*/ 794 w 794"/>
              <a:gd name="T1" fmla="*/ 0 h 2113"/>
              <a:gd name="T2" fmla="*/ 0 w 794"/>
              <a:gd name="T3" fmla="*/ 2113 h 2113"/>
              <a:gd name="T4" fmla="*/ 0 60000 65536"/>
              <a:gd name="T5" fmla="*/ 0 60000 65536"/>
              <a:gd name="T6" fmla="*/ 0 w 794"/>
              <a:gd name="T7" fmla="*/ 0 h 2113"/>
              <a:gd name="T8" fmla="*/ 794 w 794"/>
              <a:gd name="T9" fmla="*/ 2113 h 211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94" h="2113">
                <a:moveTo>
                  <a:pt x="794" y="0"/>
                </a:moveTo>
                <a:lnTo>
                  <a:pt x="0" y="2113"/>
                </a:lnTo>
              </a:path>
            </a:pathLst>
          </a:cu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9" name="Freeform 34"/>
          <p:cNvSpPr>
            <a:spLocks/>
          </p:cNvSpPr>
          <p:nvPr/>
        </p:nvSpPr>
        <p:spPr bwMode="auto">
          <a:xfrm>
            <a:off x="6575425" y="2857500"/>
            <a:ext cx="793750" cy="3389313"/>
          </a:xfrm>
          <a:custGeom>
            <a:avLst/>
            <a:gdLst>
              <a:gd name="T0" fmla="*/ 0 w 500"/>
              <a:gd name="T1" fmla="*/ 0 h 2135"/>
              <a:gd name="T2" fmla="*/ 500 w 500"/>
              <a:gd name="T3" fmla="*/ 2135 h 2135"/>
              <a:gd name="T4" fmla="*/ 0 60000 65536"/>
              <a:gd name="T5" fmla="*/ 0 60000 65536"/>
              <a:gd name="T6" fmla="*/ 0 w 500"/>
              <a:gd name="T7" fmla="*/ 0 h 2135"/>
              <a:gd name="T8" fmla="*/ 500 w 500"/>
              <a:gd name="T9" fmla="*/ 2135 h 21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0" h="2135">
                <a:moveTo>
                  <a:pt x="0" y="0"/>
                </a:moveTo>
                <a:lnTo>
                  <a:pt x="500" y="2135"/>
                </a:lnTo>
              </a:path>
            </a:pathLst>
          </a:cu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47" name="Text Box 35"/>
          <p:cNvSpPr txBox="1">
            <a:spLocks noChangeArrowheads="1"/>
          </p:cNvSpPr>
          <p:nvPr/>
        </p:nvSpPr>
        <p:spPr bwMode="auto">
          <a:xfrm>
            <a:off x="3059113" y="561181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0248" name="Text Box 36"/>
          <p:cNvSpPr txBox="1">
            <a:spLocks noChangeArrowheads="1"/>
          </p:cNvSpPr>
          <p:nvPr/>
        </p:nvSpPr>
        <p:spPr bwMode="auto">
          <a:xfrm>
            <a:off x="3924300" y="316388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49" name="Text Box 37"/>
          <p:cNvSpPr txBox="1">
            <a:spLocks noChangeArrowheads="1"/>
          </p:cNvSpPr>
          <p:nvPr/>
        </p:nvSpPr>
        <p:spPr bwMode="auto">
          <a:xfrm>
            <a:off x="6659563" y="316388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50" name="Text Box 38"/>
          <p:cNvSpPr txBox="1">
            <a:spLocks noChangeArrowheads="1"/>
          </p:cNvSpPr>
          <p:nvPr/>
        </p:nvSpPr>
        <p:spPr bwMode="auto">
          <a:xfrm>
            <a:off x="7308850" y="5611813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51" name="Text Box 39"/>
          <p:cNvSpPr txBox="1">
            <a:spLocks noChangeArrowheads="1"/>
          </p:cNvSpPr>
          <p:nvPr/>
        </p:nvSpPr>
        <p:spPr bwMode="auto">
          <a:xfrm>
            <a:off x="3779838" y="5106988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10252" name="Text Box 40"/>
          <p:cNvSpPr txBox="1">
            <a:spLocks noChangeArrowheads="1"/>
          </p:cNvSpPr>
          <p:nvPr/>
        </p:nvSpPr>
        <p:spPr bwMode="auto">
          <a:xfrm>
            <a:off x="3779838" y="3667125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2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53" name="Text Box 41"/>
          <p:cNvSpPr txBox="1">
            <a:spLocks noChangeArrowheads="1"/>
          </p:cNvSpPr>
          <p:nvPr/>
        </p:nvSpPr>
        <p:spPr bwMode="auto">
          <a:xfrm>
            <a:off x="6732588" y="5035550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3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54" name="Text Box 42"/>
          <p:cNvSpPr txBox="1">
            <a:spLocks noChangeArrowheads="1"/>
          </p:cNvSpPr>
          <p:nvPr/>
        </p:nvSpPr>
        <p:spPr bwMode="auto">
          <a:xfrm>
            <a:off x="7235825" y="50355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1=70</a:t>
            </a:r>
            <a:r>
              <a:rPr lang="ru-RU" sz="2800" b="1" i="1" baseline="30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0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; 3=110</a:t>
            </a:r>
            <a:r>
              <a:rPr lang="ru-RU" sz="2800" b="1" i="1" baseline="30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0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; 2 +3 = 180</a:t>
            </a:r>
            <a:r>
              <a:rPr lang="ru-RU" sz="2800" b="1" i="1" baseline="30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0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57158" y="2000240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Является ли АВСД параллелограммом?</a:t>
            </a:r>
          </a:p>
        </p:txBody>
      </p:sp>
      <p:sp>
        <p:nvSpPr>
          <p:cNvPr id="21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1.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Line 31"/>
          <p:cNvSpPr>
            <a:spLocks noChangeShapeType="1"/>
          </p:cNvSpPr>
          <p:nvPr/>
        </p:nvSpPr>
        <p:spPr bwMode="auto">
          <a:xfrm>
            <a:off x="3132138" y="3667125"/>
            <a:ext cx="4824412" cy="0"/>
          </a:xfrm>
          <a:prstGeom prst="line">
            <a:avLst/>
          </a:pr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7" name="Line 32"/>
          <p:cNvSpPr>
            <a:spLocks noChangeShapeType="1"/>
          </p:cNvSpPr>
          <p:nvPr/>
        </p:nvSpPr>
        <p:spPr bwMode="auto">
          <a:xfrm>
            <a:off x="2987675" y="5611813"/>
            <a:ext cx="4824413" cy="0"/>
          </a:xfrm>
          <a:prstGeom prst="line">
            <a:avLst/>
          </a:pr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8" name="Freeform 33"/>
          <p:cNvSpPr>
            <a:spLocks/>
          </p:cNvSpPr>
          <p:nvPr/>
        </p:nvSpPr>
        <p:spPr bwMode="auto">
          <a:xfrm>
            <a:off x="3375025" y="2878138"/>
            <a:ext cx="1260475" cy="3354387"/>
          </a:xfrm>
          <a:custGeom>
            <a:avLst/>
            <a:gdLst>
              <a:gd name="T0" fmla="*/ 794 w 794"/>
              <a:gd name="T1" fmla="*/ 0 h 2113"/>
              <a:gd name="T2" fmla="*/ 0 w 794"/>
              <a:gd name="T3" fmla="*/ 2113 h 2113"/>
              <a:gd name="T4" fmla="*/ 0 60000 65536"/>
              <a:gd name="T5" fmla="*/ 0 60000 65536"/>
              <a:gd name="T6" fmla="*/ 0 w 794"/>
              <a:gd name="T7" fmla="*/ 0 h 2113"/>
              <a:gd name="T8" fmla="*/ 794 w 794"/>
              <a:gd name="T9" fmla="*/ 2113 h 211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94" h="2113">
                <a:moveTo>
                  <a:pt x="794" y="0"/>
                </a:moveTo>
                <a:lnTo>
                  <a:pt x="0" y="2113"/>
                </a:lnTo>
              </a:path>
            </a:pathLst>
          </a:cu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159" name="Freeform 34"/>
          <p:cNvSpPr>
            <a:spLocks/>
          </p:cNvSpPr>
          <p:nvPr/>
        </p:nvSpPr>
        <p:spPr bwMode="auto">
          <a:xfrm>
            <a:off x="6575425" y="2857500"/>
            <a:ext cx="793750" cy="3389313"/>
          </a:xfrm>
          <a:custGeom>
            <a:avLst/>
            <a:gdLst>
              <a:gd name="T0" fmla="*/ 0 w 500"/>
              <a:gd name="T1" fmla="*/ 0 h 2135"/>
              <a:gd name="T2" fmla="*/ 500 w 500"/>
              <a:gd name="T3" fmla="*/ 2135 h 2135"/>
              <a:gd name="T4" fmla="*/ 0 60000 65536"/>
              <a:gd name="T5" fmla="*/ 0 60000 65536"/>
              <a:gd name="T6" fmla="*/ 0 w 500"/>
              <a:gd name="T7" fmla="*/ 0 h 2135"/>
              <a:gd name="T8" fmla="*/ 500 w 500"/>
              <a:gd name="T9" fmla="*/ 2135 h 21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0" h="2135">
                <a:moveTo>
                  <a:pt x="0" y="0"/>
                </a:moveTo>
                <a:lnTo>
                  <a:pt x="500" y="2135"/>
                </a:lnTo>
              </a:path>
            </a:pathLst>
          </a:custGeom>
          <a:ln w="76200">
            <a:solidFill>
              <a:srgbClr val="9900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1" name="Text Box 35"/>
          <p:cNvSpPr txBox="1">
            <a:spLocks noChangeArrowheads="1"/>
          </p:cNvSpPr>
          <p:nvPr/>
        </p:nvSpPr>
        <p:spPr bwMode="auto">
          <a:xfrm>
            <a:off x="3059113" y="561181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1272" name="Text Box 36"/>
          <p:cNvSpPr txBox="1">
            <a:spLocks noChangeArrowheads="1"/>
          </p:cNvSpPr>
          <p:nvPr/>
        </p:nvSpPr>
        <p:spPr bwMode="auto">
          <a:xfrm>
            <a:off x="3924300" y="316388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3" name="Text Box 37"/>
          <p:cNvSpPr txBox="1">
            <a:spLocks noChangeArrowheads="1"/>
          </p:cNvSpPr>
          <p:nvPr/>
        </p:nvSpPr>
        <p:spPr bwMode="auto">
          <a:xfrm>
            <a:off x="6659563" y="316388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4" name="Text Box 38"/>
          <p:cNvSpPr txBox="1">
            <a:spLocks noChangeArrowheads="1"/>
          </p:cNvSpPr>
          <p:nvPr/>
        </p:nvSpPr>
        <p:spPr bwMode="auto">
          <a:xfrm>
            <a:off x="7308850" y="5611813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5" name="Text Box 39"/>
          <p:cNvSpPr txBox="1">
            <a:spLocks noChangeArrowheads="1"/>
          </p:cNvSpPr>
          <p:nvPr/>
        </p:nvSpPr>
        <p:spPr bwMode="auto">
          <a:xfrm>
            <a:off x="3779838" y="5106988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11276" name="Text Box 40"/>
          <p:cNvSpPr txBox="1">
            <a:spLocks noChangeArrowheads="1"/>
          </p:cNvSpPr>
          <p:nvPr/>
        </p:nvSpPr>
        <p:spPr bwMode="auto">
          <a:xfrm>
            <a:off x="3779838" y="3667125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2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7" name="Text Box 41"/>
          <p:cNvSpPr txBox="1">
            <a:spLocks noChangeArrowheads="1"/>
          </p:cNvSpPr>
          <p:nvPr/>
        </p:nvSpPr>
        <p:spPr bwMode="auto">
          <a:xfrm>
            <a:off x="6732588" y="5035550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3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8" name="Text Box 42"/>
          <p:cNvSpPr txBox="1">
            <a:spLocks noChangeArrowheads="1"/>
          </p:cNvSpPr>
          <p:nvPr/>
        </p:nvSpPr>
        <p:spPr bwMode="auto">
          <a:xfrm>
            <a:off x="7235825" y="50355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1=2; 2 ≠4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pic>
        <p:nvPicPr>
          <p:cNvPr id="11286" name="Picture 4" descr="C:\Users\1\Desktop\Мои документы\презентации к урокам математики\картинки к презентации\клипарты на прозрачном фоне\166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-142875"/>
            <a:ext cx="928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2" descr="C:\Users\1\Desktop\Мои документы\презентации к урокам математики\картинки к презентации\клипарты на прозрачном фоне\166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428625"/>
            <a:ext cx="852487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57158" y="2000240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Является ли АВСД параллелограммом?</a:t>
            </a:r>
          </a:p>
        </p:txBody>
      </p:sp>
      <p:sp>
        <p:nvSpPr>
          <p:cNvPr id="21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2.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34"/>
          <p:cNvSpPr>
            <a:spLocks noChangeArrowheads="1"/>
          </p:cNvSpPr>
          <p:nvPr/>
        </p:nvSpPr>
        <p:spPr bwMode="auto">
          <a:xfrm>
            <a:off x="2411413" y="2932105"/>
            <a:ext cx="5761037" cy="2881313"/>
          </a:xfrm>
          <a:prstGeom prst="parallelogram">
            <a:avLst>
              <a:gd name="adj" fmla="val 49986"/>
            </a:avLst>
          </a:prstGeom>
          <a:noFill/>
          <a:ln w="76200">
            <a:solidFill>
              <a:srgbClr val="9900C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24" name="Freeform 35"/>
          <p:cNvSpPr>
            <a:spLocks/>
          </p:cNvSpPr>
          <p:nvPr/>
        </p:nvSpPr>
        <p:spPr bwMode="auto">
          <a:xfrm>
            <a:off x="2411413" y="2940043"/>
            <a:ext cx="5751512" cy="2889250"/>
          </a:xfrm>
          <a:custGeom>
            <a:avLst/>
            <a:gdLst>
              <a:gd name="T0" fmla="*/ 3623 w 3623"/>
              <a:gd name="T1" fmla="*/ 0 h 1820"/>
              <a:gd name="T2" fmla="*/ 0 w 3623"/>
              <a:gd name="T3" fmla="*/ 1820 h 1820"/>
              <a:gd name="T4" fmla="*/ 0 60000 65536"/>
              <a:gd name="T5" fmla="*/ 0 60000 65536"/>
              <a:gd name="T6" fmla="*/ 0 w 3623"/>
              <a:gd name="T7" fmla="*/ 0 h 1820"/>
              <a:gd name="T8" fmla="*/ 3623 w 3623"/>
              <a:gd name="T9" fmla="*/ 1820 h 18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23" h="1820">
                <a:moveTo>
                  <a:pt x="3623" y="0"/>
                </a:moveTo>
                <a:lnTo>
                  <a:pt x="0" y="1820"/>
                </a:lnTo>
              </a:path>
            </a:pathLst>
          </a:custGeom>
          <a:noFill/>
          <a:ln w="76200">
            <a:solidFill>
              <a:srgbClr val="9900CC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297" name="Text Box 36"/>
          <p:cNvSpPr txBox="1">
            <a:spLocks noChangeArrowheads="1"/>
          </p:cNvSpPr>
          <p:nvPr/>
        </p:nvSpPr>
        <p:spPr bwMode="auto">
          <a:xfrm>
            <a:off x="1979613" y="56689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2298" name="Text Box 37"/>
          <p:cNvSpPr txBox="1">
            <a:spLocks noChangeArrowheads="1"/>
          </p:cNvSpPr>
          <p:nvPr/>
        </p:nvSpPr>
        <p:spPr bwMode="auto">
          <a:xfrm>
            <a:off x="3419475" y="24288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299" name="Text Box 38"/>
          <p:cNvSpPr txBox="1">
            <a:spLocks noChangeArrowheads="1"/>
          </p:cNvSpPr>
          <p:nvPr/>
        </p:nvSpPr>
        <p:spPr bwMode="auto">
          <a:xfrm>
            <a:off x="8215313" y="24733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0" name="Text Box 39"/>
          <p:cNvSpPr txBox="1">
            <a:spLocks noChangeArrowheads="1"/>
          </p:cNvSpPr>
          <p:nvPr/>
        </p:nvSpPr>
        <p:spPr bwMode="auto">
          <a:xfrm>
            <a:off x="6659563" y="57404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1" name="Freeform 40"/>
          <p:cNvSpPr>
            <a:spLocks/>
          </p:cNvSpPr>
          <p:nvPr/>
        </p:nvSpPr>
        <p:spPr bwMode="auto">
          <a:xfrm rot="8136204">
            <a:off x="2970213" y="4824413"/>
            <a:ext cx="320675" cy="523875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349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2" name="Freeform 45"/>
          <p:cNvSpPr>
            <a:spLocks/>
          </p:cNvSpPr>
          <p:nvPr/>
        </p:nvSpPr>
        <p:spPr bwMode="auto">
          <a:xfrm rot="-1243006">
            <a:off x="6521450" y="2987675"/>
            <a:ext cx="439738" cy="600075"/>
          </a:xfrm>
          <a:prstGeom prst="moon">
            <a:avLst>
              <a:gd name="adj" fmla="val 50000"/>
            </a:avLst>
          </a:prstGeom>
          <a:solidFill>
            <a:srgbClr val="FF9900"/>
          </a:solidFill>
          <a:ln w="349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3" name="Text Box 47"/>
          <p:cNvSpPr txBox="1">
            <a:spLocks noChangeArrowheads="1"/>
          </p:cNvSpPr>
          <p:nvPr/>
        </p:nvSpPr>
        <p:spPr bwMode="auto">
          <a:xfrm>
            <a:off x="3000375" y="4429125"/>
            <a:ext cx="836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40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4" name="Text Box 49"/>
          <p:cNvSpPr txBox="1">
            <a:spLocks noChangeArrowheads="1"/>
          </p:cNvSpPr>
          <p:nvPr/>
        </p:nvSpPr>
        <p:spPr bwMode="auto">
          <a:xfrm>
            <a:off x="5786438" y="3071813"/>
            <a:ext cx="8354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25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параллелограмм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pic>
        <p:nvPicPr>
          <p:cNvPr id="12312" name="Picture 4" descr="C:\Users\1\Desktop\Мои документы\презентации к урокам математики\картинки к презентации\клипарты на прозрачном фоне\166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-142875"/>
            <a:ext cx="928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3" name="Picture 2" descr="C:\Users\1\Desktop\Мои документы\презентации к урокам математики\картинки к презентации\клипарты на прозрачном фоне\166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428625"/>
            <a:ext cx="852487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2000240"/>
            <a:ext cx="2928958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углы</a:t>
            </a: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3.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араллелограмм 10"/>
          <p:cNvSpPr/>
          <p:nvPr/>
        </p:nvSpPr>
        <p:spPr>
          <a:xfrm>
            <a:off x="4174752" y="1194470"/>
            <a:ext cx="3929063" cy="1571625"/>
          </a:xfrm>
          <a:prstGeom prst="parallelogram">
            <a:avLst>
              <a:gd name="adj" fmla="val 49683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  <a:alpha val="71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  <a:alpha val="71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  <a:alpha val="71000"/>
                </a:schemeClr>
              </a:gs>
            </a:gsLst>
            <a:lin ang="13500000" scaled="1"/>
            <a:tileRect/>
          </a:gradFill>
          <a:ln w="76200">
            <a:solidFill>
              <a:srgbClr val="00006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60565" y="1194470"/>
            <a:ext cx="2357437" cy="157162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174752" y="1194470"/>
            <a:ext cx="3929063" cy="157162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7" name="TextBox 25"/>
          <p:cNvSpPr txBox="1">
            <a:spLocks noChangeArrowheads="1"/>
          </p:cNvSpPr>
          <p:nvPr/>
        </p:nvSpPr>
        <p:spPr bwMode="auto">
          <a:xfrm>
            <a:off x="4093046" y="2715271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128" name="TextBox 26"/>
          <p:cNvSpPr txBox="1">
            <a:spLocks noChangeArrowheads="1"/>
          </p:cNvSpPr>
          <p:nvPr/>
        </p:nvSpPr>
        <p:spPr bwMode="auto">
          <a:xfrm>
            <a:off x="4389065" y="942058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5129" name="TextBox 27"/>
          <p:cNvSpPr txBox="1">
            <a:spLocks noChangeArrowheads="1"/>
          </p:cNvSpPr>
          <p:nvPr/>
        </p:nvSpPr>
        <p:spPr bwMode="auto">
          <a:xfrm>
            <a:off x="8103815" y="908720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5130" name="TextBox 28"/>
          <p:cNvSpPr txBox="1">
            <a:spLocks noChangeArrowheads="1"/>
          </p:cNvSpPr>
          <p:nvPr/>
        </p:nvSpPr>
        <p:spPr bwMode="auto">
          <a:xfrm>
            <a:off x="7318002" y="2370808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3781846" y="1587376"/>
            <a:ext cx="1571625" cy="7858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6925096" y="1587376"/>
            <a:ext cx="1571625" cy="7858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960565" y="1195164"/>
            <a:ext cx="3143250" cy="1588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093046" y="2786708"/>
            <a:ext cx="3143250" cy="1588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TextBox 42"/>
          <p:cNvSpPr txBox="1">
            <a:spLocks noChangeArrowheads="1"/>
          </p:cNvSpPr>
          <p:nvPr/>
        </p:nvSpPr>
        <p:spPr bwMode="auto">
          <a:xfrm>
            <a:off x="5960690" y="2051720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O</a:t>
            </a: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42" name="TextBox 43"/>
          <p:cNvSpPr txBox="1">
            <a:spLocks noChangeArrowheads="1"/>
          </p:cNvSpPr>
          <p:nvPr/>
        </p:nvSpPr>
        <p:spPr bwMode="auto">
          <a:xfrm>
            <a:off x="600141" y="4008485"/>
            <a:ext cx="74322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   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3. Диагонали параллелограмма  точкой   пересечения делятся </a:t>
            </a:r>
            <a:r>
              <a:rPr lang="ru-RU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пополам</a:t>
            </a:r>
            <a:r>
              <a:rPr lang="en-US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   </a:t>
            </a:r>
            <a:r>
              <a:rPr lang="ru-RU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    </a:t>
            </a:r>
            <a:r>
              <a:rPr lang="en-US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endParaRPr lang="ru-RU" sz="22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5" name="Месяц 44"/>
          <p:cNvSpPr/>
          <p:nvPr/>
        </p:nvSpPr>
        <p:spPr>
          <a:xfrm rot="3582815">
            <a:off x="7075908" y="2262064"/>
            <a:ext cx="238125" cy="566738"/>
          </a:xfrm>
          <a:prstGeom prst="moon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7" name="Месяц 46"/>
          <p:cNvSpPr/>
          <p:nvPr/>
        </p:nvSpPr>
        <p:spPr>
          <a:xfrm rot="20437414">
            <a:off x="7543427" y="1257970"/>
            <a:ext cx="265113" cy="357188"/>
          </a:xfrm>
          <a:prstGeom prst="moon">
            <a:avLst/>
          </a:prstGeom>
          <a:solidFill>
            <a:srgbClr val="00B0F0"/>
          </a:solidFill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" name="Месяц 50"/>
          <p:cNvSpPr/>
          <p:nvPr/>
        </p:nvSpPr>
        <p:spPr>
          <a:xfrm rot="13981302">
            <a:off x="5020096" y="1193677"/>
            <a:ext cx="217487" cy="438150"/>
          </a:xfrm>
          <a:prstGeom prst="moon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3" name="Месяц 52"/>
          <p:cNvSpPr/>
          <p:nvPr/>
        </p:nvSpPr>
        <p:spPr>
          <a:xfrm rot="9439634">
            <a:off x="4492252" y="2291433"/>
            <a:ext cx="204788" cy="450850"/>
          </a:xfrm>
          <a:prstGeom prst="moon">
            <a:avLst/>
          </a:prstGeom>
          <a:solidFill>
            <a:srgbClr val="00B0F0"/>
          </a:solidFill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92644" y="1246679"/>
            <a:ext cx="374486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0066"/>
                </a:solidFill>
                <a:latin typeface="Bookman Old Style" pitchFamily="18" charset="0"/>
              </a:rPr>
              <a:t>1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В параллелограмме противоположные стороны попарно равны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89978" y="3239044"/>
            <a:ext cx="795535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2. В параллелограмме противоположные углы попарно равны</a:t>
            </a:r>
          </a:p>
        </p:txBody>
      </p:sp>
      <p:cxnSp>
        <p:nvCxnSpPr>
          <p:cNvPr id="44" name="Прямая соединительная линия 43"/>
          <p:cNvCxnSpPr>
            <a:cxnSpLocks noChangeShapeType="1"/>
          </p:cNvCxnSpPr>
          <p:nvPr/>
        </p:nvCxnSpPr>
        <p:spPr bwMode="auto">
          <a:xfrm>
            <a:off x="4960565" y="1194470"/>
            <a:ext cx="1143000" cy="785813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46" name="Прямая соединительная линия 45"/>
          <p:cNvCxnSpPr>
            <a:cxnSpLocks noChangeShapeType="1"/>
          </p:cNvCxnSpPr>
          <p:nvPr/>
        </p:nvCxnSpPr>
        <p:spPr bwMode="auto">
          <a:xfrm>
            <a:off x="6175002" y="1980283"/>
            <a:ext cx="1143000" cy="785812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8" name="Овал 47"/>
          <p:cNvSpPr/>
          <p:nvPr/>
        </p:nvSpPr>
        <p:spPr>
          <a:xfrm>
            <a:off x="6103565" y="1908845"/>
            <a:ext cx="142875" cy="142875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cxnSp>
        <p:nvCxnSpPr>
          <p:cNvPr id="49" name="Прямая соединительная линия 48"/>
          <p:cNvCxnSpPr>
            <a:endCxn id="48" idx="2"/>
          </p:cNvCxnSpPr>
          <p:nvPr/>
        </p:nvCxnSpPr>
        <p:spPr>
          <a:xfrm flipV="1">
            <a:off x="4174752" y="1980283"/>
            <a:ext cx="1928813" cy="78581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8" idx="7"/>
          </p:cNvCxnSpPr>
          <p:nvPr/>
        </p:nvCxnSpPr>
        <p:spPr>
          <a:xfrm rot="5400000" flipH="1" flipV="1">
            <a:off x="6761583" y="658689"/>
            <a:ext cx="735013" cy="18065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9" name="Rectangle 38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400" b="1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6329783" y="1168277"/>
            <a:ext cx="193675" cy="6826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4520033" y="1752477"/>
            <a:ext cx="142875" cy="14446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4073996" y="2727971"/>
            <a:ext cx="182562" cy="14446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4592264" y="1680246"/>
            <a:ext cx="144463" cy="14446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7533903" y="2124745"/>
            <a:ext cx="152400" cy="13017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7616453" y="2040607"/>
            <a:ext cx="144462" cy="144463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251520" y="188640"/>
            <a:ext cx="551098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</a:rPr>
              <a:t>Свойства параллелограмма: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6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41" grpId="0" autoUpdateAnimBg="0"/>
      <p:bldP spid="5142" grpId="0" autoUpdateAnimBg="0"/>
      <p:bldP spid="45" grpId="0" animBg="1" autoUpdateAnimBg="0"/>
      <p:bldP spid="47" grpId="0" animBg="1" autoUpdateAnimBg="0"/>
      <p:bldP spid="51" grpId="0" animBg="1" autoUpdateAnimBg="0"/>
      <p:bldP spid="53" grpId="0" animBg="1" autoUpdateAnimBg="0"/>
      <p:bldP spid="38" grpId="0" autoUpdateAnimBg="0"/>
      <p:bldP spid="41" grpId="0" autoUpdateAnimBg="0"/>
      <p:bldP spid="48" grpId="0" animBg="1" autoUpdateAnimBg="0"/>
    </p:bldLst>
  </p:timing>
</p:sld>
</file>

<file path=ppt/theme/theme1.xml><?xml version="1.0" encoding="utf-8"?>
<a:theme xmlns:a="http://schemas.openxmlformats.org/drawingml/2006/main" name="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00051">
  <a:themeElements>
    <a:clrScheme name="Кубики">
      <a:dk1>
        <a:srgbClr val="92D050"/>
      </a:dk1>
      <a:lt1>
        <a:srgbClr val="FFFFFF"/>
      </a:lt1>
      <a:dk2>
        <a:srgbClr val="92D050"/>
      </a:dk2>
      <a:lt2>
        <a:srgbClr val="EBF1DD"/>
      </a:lt2>
      <a:accent1>
        <a:srgbClr val="76923C"/>
      </a:accent1>
      <a:accent2>
        <a:srgbClr val="FFC000"/>
      </a:accent2>
      <a:accent3>
        <a:srgbClr val="586D2C"/>
      </a:accent3>
      <a:accent4>
        <a:srgbClr val="5F497A"/>
      </a:accent4>
      <a:accent5>
        <a:srgbClr val="0070C0"/>
      </a:accent5>
      <a:accent6>
        <a:srgbClr val="00B050"/>
      </a:accent6>
      <a:hlink>
        <a:srgbClr val="3F3FFF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</TotalTime>
  <Words>465</Words>
  <Application>Microsoft Office PowerPoint</Application>
  <PresentationFormat>Экран (4:3)</PresentationFormat>
  <Paragraphs>149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геометрия 1</vt:lpstr>
      <vt:lpstr>1_000051</vt:lpstr>
      <vt:lpstr>2_геометрия 1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Четырёхугольник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урока: Признаки параллелограмма.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8 класс</dc:subject>
  <dc:creator>Малая Елена Васильевна</dc:creator>
  <cp:lastModifiedBy>Юлия</cp:lastModifiedBy>
  <cp:revision>120</cp:revision>
  <dcterms:created xsi:type="dcterms:W3CDTF">2011-06-08T19:08:13Z</dcterms:created>
  <dcterms:modified xsi:type="dcterms:W3CDTF">2018-09-20T18:00:07Z</dcterms:modified>
</cp:coreProperties>
</file>