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7EA"/>
    <a:srgbClr val="DEE7F2"/>
    <a:srgbClr val="CBD9EB"/>
    <a:srgbClr val="DC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4" autoAdjust="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5F7CD-0731-4DC3-B2F7-50DD6A2B733E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B27A2-08C5-4BB4-BE9F-A961F9D7B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урока: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Образовательные: изучение понятия четырехугольник, его элементы;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Развивающие: активизация познавательной деятельности учащихся через решение практических задач, умение выбирать правильное решение, лаконично излагать свои мысли, анализировать и делать выводы.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Воспитательные: организация совместной деятельности, воспитание у учащихся интереса к предмету, доброжелательности, умения выслушивать ответы товарищей.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мы продолжим путешествие по прекрасной стране Геометрия. Лучше разглядим ее красоту и совершенство. Девизом нашего урока будет: «С любовью к ее величеству - науке геометрии». Пройдемся по ее памятным местам - определениям и теоремам. В геометрии очень много разных тропинок, но главная из них та, которая начинается за школьной партой и учебной книгой.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четырехугольник лежит по одну сторону относительно прямой, содержащей любую из его сторон, то он называется выпуклым.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27584" y="6237312"/>
            <a:ext cx="771384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Каратанова</a:t>
            </a:r>
            <a:r>
              <a:rPr lang="ru-RU" sz="1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Марина Николаевна. МКОУ СОШ № 256 ГО ЗАТО г.Фокино Приморский край</a:t>
            </a:r>
            <a:endParaRPr lang="ru-RU" sz="1400" b="1" cap="none" spc="0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DF36-7627-4EAB-ADD6-DA8A0844AF6C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3.jpe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9.wmf"/><Relationship Id="rId3" Type="http://schemas.openxmlformats.org/officeDocument/2006/relationships/image" Target="../media/image3.jpe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6.wmf"/><Relationship Id="rId3" Type="http://schemas.openxmlformats.org/officeDocument/2006/relationships/image" Target="../media/image3.jpe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59.bin"/><Relationship Id="rId3" Type="http://schemas.openxmlformats.org/officeDocument/2006/relationships/image" Target="../media/image3.jpeg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myshared.ru/6/742270/slide_6.jpg" TargetMode="External"/><Relationship Id="rId3" Type="http://schemas.openxmlformats.org/officeDocument/2006/relationships/hyperlink" Target="https://www.delphiclassics.com/wp-content/uploads/2015/03/Complete-Works-of-Anatole-France.jpg?w=640" TargetMode="External"/><Relationship Id="rId7" Type="http://schemas.openxmlformats.org/officeDocument/2006/relationships/hyperlink" Target="https://ritratti.files.wordpress.com/2009/11/napoleon-george-baxter.jpg" TargetMode="External"/><Relationship Id="rId2" Type="http://schemas.openxmlformats.org/officeDocument/2006/relationships/hyperlink" Target="https://static.vecteezy.com/system/resources/thumbnails/000/230/764/small_2x/mathematics-teacher-vecto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1.labirint.ru/books/490949/scrn_big_7.jpg" TargetMode="External"/><Relationship Id="rId5" Type="http://schemas.openxmlformats.org/officeDocument/2006/relationships/hyperlink" Target="https://st2.depositphotos.com/5606164/8697/v/950/depositphotos_86972384-stock-illustration-teacher-on-a-white-background.jpg" TargetMode="External"/><Relationship Id="rId4" Type="http://schemas.openxmlformats.org/officeDocument/2006/relationships/hyperlink" Target="http://anikova.ucoz.ua/load/konspekty/pourochnye_plany_urokov_geometrii_v_8_klasse_k_uchebniku_quot_geometrija_8_klass_quot_m_i_burda/uroki_po_teme_chetyrekhugolniki/13-1-0-37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image" Target="../media/image3.jpe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8.wmf"/><Relationship Id="rId3" Type="http://schemas.openxmlformats.org/officeDocument/2006/relationships/image" Target="../media/image3.jpe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3.jpeg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6.wmf"/><Relationship Id="rId3" Type="http://schemas.openxmlformats.org/officeDocument/2006/relationships/image" Target="../media/image3.jpe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4">
            <a:alpha val="768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tatic.vecteezy.com/system/resources/thumbnails/000/230/764/small_2x/mathematics-teacher-vecto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60442" y="1556792"/>
            <a:ext cx="6523925" cy="465994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73156" y="260648"/>
            <a:ext cx="31822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Геометрия-8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230" y="836712"/>
            <a:ext cx="8208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четырёхугольники</a:t>
            </a:r>
            <a:endParaRPr lang="ru-RU" sz="5400" b="1" cap="all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4869160"/>
            <a:ext cx="165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1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сведения 5">
            <a:hlinkClick r:id="rId4" action="ppaction://hlinksldjump" highlightClick="1"/>
          </p:cNvPr>
          <p:cNvSpPr/>
          <p:nvPr/>
        </p:nvSpPr>
        <p:spPr>
          <a:xfrm>
            <a:off x="8244408" y="5733256"/>
            <a:ext cx="467544" cy="4663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№1   Начертите четырёхугольник, в котором: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204864"/>
            <a:ext cx="7848872" cy="720080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 Три угла тупые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5436096" y="4149080"/>
            <a:ext cx="288032" cy="20162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59832" y="3284984"/>
            <a:ext cx="1440160" cy="288032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3284984"/>
            <a:ext cx="2664296" cy="86409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499992" y="6165304"/>
            <a:ext cx="93610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64088" y="6021288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4" y="6093296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30689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120" y="371703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27984" y="56612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92080" y="40770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8064" y="56612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17" grpId="0"/>
      <p:bldP spid="18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№1   Начертите четырёхугольник, в котором: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204864"/>
            <a:ext cx="7848872" cy="936104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 startAt="2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соседних угла – прямые, а два других не являются прямыми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6012160" y="3429000"/>
            <a:ext cx="1296144" cy="252028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3429000"/>
            <a:ext cx="0" cy="252028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51920" y="3429000"/>
            <a:ext cx="345638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851920" y="5949280"/>
            <a:ext cx="216024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5856" y="5733256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9872" y="314096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573325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8304" y="31409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Фигура, имеющая форму буквы L 33"/>
          <p:cNvSpPr/>
          <p:nvPr/>
        </p:nvSpPr>
        <p:spPr>
          <a:xfrm rot="10800000">
            <a:off x="3851920" y="5661248"/>
            <a:ext cx="288032" cy="288032"/>
          </a:xfrm>
          <a:prstGeom prst="corner">
            <a:avLst>
              <a:gd name="adj1" fmla="val 4902"/>
              <a:gd name="adj2" fmla="val 4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Фигура, имеющая форму буквы L 34"/>
          <p:cNvSpPr/>
          <p:nvPr/>
        </p:nvSpPr>
        <p:spPr>
          <a:xfrm rot="16200000">
            <a:off x="3851920" y="3429000"/>
            <a:ext cx="288032" cy="288032"/>
          </a:xfrm>
          <a:prstGeom prst="corner">
            <a:avLst>
              <a:gd name="adj1" fmla="val 0"/>
              <a:gd name="adj2" fmla="val 4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17" grpId="0"/>
      <p:bldP spid="25" grpId="0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№1   Начертите четырёхугольник, в котором: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204864"/>
            <a:ext cx="7848872" cy="936104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 Одна диагональ точкой пересечения   </a:t>
            </a: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диагоналей делится пополам, а другая нет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5796136" y="3429000"/>
            <a:ext cx="1512168" cy="244827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51920" y="4149080"/>
            <a:ext cx="648072" cy="180020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499992" y="3429000"/>
            <a:ext cx="2808312" cy="72008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851920" y="5877272"/>
            <a:ext cx="1944216" cy="7200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5856" y="5733256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3645024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6136" y="580526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8304" y="32129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3851920" y="3429000"/>
            <a:ext cx="3456384" cy="252028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99992" y="4149080"/>
            <a:ext cx="1296144" cy="172819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04048" y="436510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5292080" y="5301208"/>
            <a:ext cx="288032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716016" y="4581128"/>
            <a:ext cx="288032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17" grpId="0"/>
      <p:bldP spid="1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№1   Начертите четырёхугольник, в котором: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04864"/>
            <a:ext cx="7848872" cy="64807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 Диагонали перпендикулярны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7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212976"/>
            <a:ext cx="2736304" cy="2736304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75856" y="5805264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299695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292494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566124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3779912" y="3212976"/>
            <a:ext cx="2736304" cy="27363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3212976"/>
            <a:ext cx="2736304" cy="27363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Фигура, имеющая форму буквы L 22"/>
          <p:cNvSpPr/>
          <p:nvPr/>
        </p:nvSpPr>
        <p:spPr>
          <a:xfrm rot="13663779">
            <a:off x="5275931" y="4432582"/>
            <a:ext cx="309806" cy="288032"/>
          </a:xfrm>
          <a:prstGeom prst="corner">
            <a:avLst>
              <a:gd name="adj1" fmla="val 0"/>
              <a:gd name="adj2" fmla="val 4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Фигура, имеющая форму буквы L 23"/>
          <p:cNvSpPr/>
          <p:nvPr/>
        </p:nvSpPr>
        <p:spPr>
          <a:xfrm rot="2852060">
            <a:off x="4772605" y="4431831"/>
            <a:ext cx="309806" cy="288032"/>
          </a:xfrm>
          <a:prstGeom prst="corner">
            <a:avLst>
              <a:gd name="adj1" fmla="val 0"/>
              <a:gd name="adj2" fmla="val 4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  <p:bldP spid="13" grpId="0"/>
      <p:bldP spid="14" grpId="0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9928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№2   Начертите произвольный четырёхугольник,  обозначьте его вершины буквами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M,  K,  E,  F.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Укажите:       1) пары его соседних сторон, 2) противолежащих сторон,     3) противолежащих вершин.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3347864" y="3861048"/>
            <a:ext cx="216024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755576" y="5301208"/>
            <a:ext cx="2592288" cy="2160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35696" y="3501008"/>
            <a:ext cx="1728192" cy="3600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55576" y="3501008"/>
            <a:ext cx="1080120" cy="180020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4941168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314096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328498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52292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3995936" y="3573016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3995936" y="4797152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995936" y="5661248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076056" y="3356992"/>
          <a:ext cx="1800200" cy="50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Формула" r:id="rId4" imgW="685800" imgH="203040" progId="Equation.3">
                  <p:embed/>
                </p:oleObj>
              </mc:Choice>
              <mc:Fallback>
                <p:oleObj name="Формула" r:id="rId4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356992"/>
                        <a:ext cx="1800200" cy="502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004048" y="3789040"/>
          <a:ext cx="18319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Формула" r:id="rId6" imgW="634680" imgH="203040" progId="Equation.3">
                  <p:embed/>
                </p:oleObj>
              </mc:Choice>
              <mc:Fallback>
                <p:oleObj name="Формула" r:id="rId6" imgW="634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789040"/>
                        <a:ext cx="18319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962400" y="4292600"/>
          <a:ext cx="17954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Формула" r:id="rId8" imgW="672840" imgH="203040" progId="Equation.3">
                  <p:embed/>
                </p:oleObj>
              </mc:Choice>
              <mc:Fallback>
                <p:oleObj name="Формула" r:id="rId8" imgW="6728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92600"/>
                        <a:ext cx="17954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796137" y="4293096"/>
          <a:ext cx="1800200" cy="418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Формула" r:id="rId10" imgW="685800" imgH="164880" progId="Equation.3">
                  <p:embed/>
                </p:oleObj>
              </mc:Choice>
              <mc:Fallback>
                <p:oleObj name="Формула" r:id="rId10" imgW="68580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7" y="4293096"/>
                        <a:ext cx="1800200" cy="418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004048" y="4725144"/>
          <a:ext cx="17986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Формула" r:id="rId12" imgW="685800" imgH="203040" progId="Equation.3">
                  <p:embed/>
                </p:oleObj>
              </mc:Choice>
              <mc:Fallback>
                <p:oleObj name="Формула" r:id="rId12" imgW="685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25144"/>
                        <a:ext cx="179863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5004048" y="5130800"/>
          <a:ext cx="1731715" cy="4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7" name="Формула" r:id="rId14" imgW="634680" imgH="164880" progId="Equation.3">
                  <p:embed/>
                </p:oleObj>
              </mc:Choice>
              <mc:Fallback>
                <p:oleObj name="Формула" r:id="rId14" imgW="6346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130800"/>
                        <a:ext cx="1731715" cy="42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5221288" y="5549900"/>
          <a:ext cx="12922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Формула" r:id="rId16" imgW="482400" imgH="203040" progId="Equation.3">
                  <p:embed/>
                </p:oleObj>
              </mc:Choice>
              <mc:Fallback>
                <p:oleObj name="Формула" r:id="rId16" imgW="482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5549900"/>
                        <a:ext cx="12922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5243513" y="5949950"/>
          <a:ext cx="12811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Формула" r:id="rId18" imgW="419040" imgH="164880" progId="Equation.3">
                  <p:embed/>
                </p:oleObj>
              </mc:Choice>
              <mc:Fallback>
                <p:oleObj name="Формула" r:id="rId18" imgW="41904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5949950"/>
                        <a:ext cx="1281112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7" grpId="0" animBg="1"/>
      <p:bldP spid="28" grpId="0" animBg="1"/>
      <p:bldP spid="29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Укажите выпуклые четырёхугольники: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rot="21078799">
            <a:off x="611560" y="2420888"/>
            <a:ext cx="2376264" cy="1432176"/>
          </a:xfrm>
          <a:prstGeom prst="trapezoid">
            <a:avLst>
              <a:gd name="adj" fmla="val 46377"/>
            </a:avLst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 rot="16200000">
            <a:off x="5767770" y="2233231"/>
            <a:ext cx="1464950" cy="2992393"/>
          </a:xfrm>
          <a:prstGeom prst="diamond">
            <a:avLst/>
          </a:prstGeom>
          <a:noFill/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611560" y="5733256"/>
            <a:ext cx="23762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123728" y="3977680"/>
            <a:ext cx="2088232" cy="2043608"/>
            <a:chOff x="2123728" y="3977680"/>
            <a:chExt cx="2088232" cy="204360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2123728" y="3977680"/>
              <a:ext cx="2088232" cy="432048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23728" y="4409728"/>
              <a:ext cx="1800200" cy="1611560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563888" y="3977680"/>
              <a:ext cx="648072" cy="936104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563888" y="4913784"/>
              <a:ext cx="360040" cy="1107504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3563888" y="2564904"/>
            <a:ext cx="2808312" cy="1080120"/>
            <a:chOff x="3563888" y="2564904"/>
            <a:chExt cx="2808312" cy="108012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283968" y="2564904"/>
              <a:ext cx="2088232" cy="0"/>
            </a:xfrm>
            <a:prstGeom prst="line">
              <a:avLst/>
            </a:prstGeom>
            <a:ln w="539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3563888" y="2564904"/>
              <a:ext cx="720080" cy="1080120"/>
            </a:xfrm>
            <a:prstGeom prst="line">
              <a:avLst/>
            </a:prstGeom>
            <a:ln w="539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5148064" y="2564904"/>
              <a:ext cx="1152128" cy="216024"/>
            </a:xfrm>
            <a:prstGeom prst="line">
              <a:avLst/>
            </a:prstGeom>
            <a:ln w="539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563888" y="2780928"/>
              <a:ext cx="1584176" cy="864096"/>
            </a:xfrm>
            <a:prstGeom prst="line">
              <a:avLst/>
            </a:prstGeom>
            <a:ln w="539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4644008" y="4869160"/>
            <a:ext cx="2304256" cy="1152128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395536" y="2492896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Управляющая кнопка: настраиваемая 34">
            <a:hlinkClick r:id="" action="ppaction://noaction" highlightClick="1"/>
          </p:cNvPr>
          <p:cNvSpPr/>
          <p:nvPr/>
        </p:nvSpPr>
        <p:spPr>
          <a:xfrm>
            <a:off x="1979712" y="486916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правляющая кнопка: настраиваемая 35">
            <a:hlinkClick r:id="" action="ppaction://noaction" highlightClick="1"/>
          </p:cNvPr>
          <p:cNvSpPr/>
          <p:nvPr/>
        </p:nvSpPr>
        <p:spPr>
          <a:xfrm>
            <a:off x="3419872" y="234888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Управляющая кнопка: настраиваемая 36">
            <a:hlinkClick r:id="" action="ppaction://noaction" highlightClick="1"/>
          </p:cNvPr>
          <p:cNvSpPr/>
          <p:nvPr/>
        </p:nvSpPr>
        <p:spPr>
          <a:xfrm>
            <a:off x="7092280" y="2636912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Управляющая кнопка: настраиваемая 37">
            <a:hlinkClick r:id="" action="ppaction://noaction" highlightClick="1"/>
          </p:cNvPr>
          <p:cNvSpPr/>
          <p:nvPr/>
        </p:nvSpPr>
        <p:spPr>
          <a:xfrm>
            <a:off x="4716016" y="4221088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Найдите периметр четырёхугольника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FDLK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 rot="7162132">
            <a:off x="5938545" y="2234071"/>
            <a:ext cx="2088232" cy="2043608"/>
            <a:chOff x="2123728" y="3977680"/>
            <a:chExt cx="2088232" cy="204360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123728" y="3977680"/>
              <a:ext cx="2088232" cy="432048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123728" y="4409728"/>
              <a:ext cx="1800200" cy="1611560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563888" y="3977680"/>
              <a:ext cx="648072" cy="936104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563888" y="4913784"/>
              <a:ext cx="360040" cy="1107504"/>
            </a:xfrm>
            <a:prstGeom prst="line">
              <a:avLst/>
            </a:prstGeom>
            <a:ln w="539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64088" y="30689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6376" y="227687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8304" y="458112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357301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467544" y="2276872"/>
          <a:ext cx="2381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Формула" r:id="rId4" imgW="952200" imgH="203040" progId="Equation.3">
                  <p:embed/>
                </p:oleObj>
              </mc:Choice>
              <mc:Fallback>
                <p:oleObj name="Формула" r:id="rId4" imgW="952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76872"/>
                        <a:ext cx="23812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699792" y="2276872"/>
          <a:ext cx="32067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Формула" r:id="rId6" imgW="1282680" imgH="190440" progId="Equation.3">
                  <p:embed/>
                </p:oleObj>
              </mc:Choice>
              <mc:Fallback>
                <p:oleObj name="Формула" r:id="rId6" imgW="12826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76872"/>
                        <a:ext cx="320675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619672" y="2708920"/>
          <a:ext cx="3079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Формула" r:id="rId8" imgW="1231560" imgH="203040" progId="Equation.3">
                  <p:embed/>
                </p:oleObj>
              </mc:Choice>
              <mc:Fallback>
                <p:oleObj name="Формула" r:id="rId8" imgW="1231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08920"/>
                        <a:ext cx="30797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619672" y="3140968"/>
          <a:ext cx="3143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Формула" r:id="rId10" imgW="1257120" imgH="203040" progId="Equation.3">
                  <p:embed/>
                </p:oleObj>
              </mc:Choice>
              <mc:Fallback>
                <p:oleObj name="Формула" r:id="rId10" imgW="12571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40968"/>
                        <a:ext cx="31432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611560" y="364502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39552" y="3645024"/>
          <a:ext cx="2508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Формула" r:id="rId12" imgW="1002960" imgH="215640" progId="Equation.3">
                  <p:embed/>
                </p:oleObj>
              </mc:Choice>
              <mc:Fallback>
                <p:oleObj name="Формула" r:id="rId12" imgW="1002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2508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Управляющая кнопка: настраиваемая 22">
            <a:hlinkClick r:id="" action="ppaction://noaction" highlightClick="1"/>
          </p:cNvPr>
          <p:cNvSpPr/>
          <p:nvPr/>
        </p:nvSpPr>
        <p:spPr>
          <a:xfrm>
            <a:off x="611560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3131840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539552" y="4293096"/>
          <a:ext cx="4540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Формула" r:id="rId14" imgW="1815840" imgH="215640" progId="Equation.3">
                  <p:embed/>
                </p:oleObj>
              </mc:Choice>
              <mc:Fallback>
                <p:oleObj name="Формула" r:id="rId14" imgW="18158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93096"/>
                        <a:ext cx="4540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539552" y="4797152"/>
          <a:ext cx="501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Формула" r:id="rId16" imgW="2006280" imgH="215640" progId="Equation.3">
                  <p:embed/>
                </p:oleObj>
              </mc:Choice>
              <mc:Fallback>
                <p:oleObj name="Формула" r:id="rId16" imgW="2006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97152"/>
                        <a:ext cx="5016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39552" y="4869160"/>
            <a:ext cx="5976664" cy="720080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Периметр – сумма длин всех сторон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7020272" y="1700808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244408" y="1700808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72200" y="2924944"/>
            <a:ext cx="1872208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372200" y="1844824"/>
            <a:ext cx="648072" cy="273630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6176" y="458112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8424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70892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251520" y="1268760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251520" y="1916832"/>
          <a:ext cx="55483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Формула" r:id="rId4" imgW="2095200" imgH="203040" progId="Equation.3">
                  <p:embed/>
                </p:oleObj>
              </mc:Choice>
              <mc:Fallback>
                <p:oleObj name="Формула" r:id="rId4" imgW="2095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16832"/>
                        <a:ext cx="55483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251520" y="2276872"/>
          <a:ext cx="21240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Формула" r:id="rId6" imgW="749160" imgH="228600" progId="Equation.3">
                  <p:embed/>
                </p:oleObj>
              </mc:Choice>
              <mc:Fallback>
                <p:oleObj name="Формула" r:id="rId6" imgW="749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212407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323528" y="2996952"/>
          <a:ext cx="46831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Формула" r:id="rId8" imgW="1650960" imgH="203040" progId="Equation.3">
                  <p:embed/>
                </p:oleObj>
              </mc:Choice>
              <mc:Fallback>
                <p:oleObj name="Формула" r:id="rId8" imgW="16509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96952"/>
                        <a:ext cx="468312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611560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Управляющая кнопка: настраиваемая 21">
            <a:hlinkClick r:id="" action="ppaction://noaction" highlightClick="1"/>
          </p:cNvPr>
          <p:cNvSpPr/>
          <p:nvPr/>
        </p:nvSpPr>
        <p:spPr>
          <a:xfrm>
            <a:off x="3131840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(3)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020272" y="1844824"/>
            <a:ext cx="1224136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1520" y="2924944"/>
            <a:ext cx="5760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899592" y="3429000"/>
          <a:ext cx="52593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Формула" r:id="rId10" imgW="1854000" imgH="203040" progId="Equation.3">
                  <p:embed/>
                </p:oleObj>
              </mc:Choice>
              <mc:Fallback>
                <p:oleObj name="Формула" r:id="rId10" imgW="18540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525938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899592" y="3861048"/>
          <a:ext cx="53308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Формула" r:id="rId12" imgW="1879560" imgH="203040" progId="Equation.3">
                  <p:embed/>
                </p:oleObj>
              </mc:Choice>
              <mc:Fallback>
                <p:oleObj name="Формула" r:id="rId12" imgW="18795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861048"/>
                        <a:ext cx="533082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Левая фигурная скобка 33"/>
          <p:cNvSpPr/>
          <p:nvPr/>
        </p:nvSpPr>
        <p:spPr>
          <a:xfrm>
            <a:off x="611560" y="3501008"/>
            <a:ext cx="360040" cy="936104"/>
          </a:xfrm>
          <a:prstGeom prst="leftBrace">
            <a:avLst>
              <a:gd name="adj1" fmla="val 20905"/>
              <a:gd name="adj2" fmla="val 5066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07504" y="3573016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95536" y="4509120"/>
            <a:ext cx="5760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539552" y="4581128"/>
          <a:ext cx="54038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Формула" r:id="rId14" imgW="1904760" imgH="203040" progId="Equation.3">
                  <p:embed/>
                </p:oleObj>
              </mc:Choice>
              <mc:Fallback>
                <p:oleObj name="Формула" r:id="rId14" imgW="19047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581128"/>
                        <a:ext cx="540385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4860032" y="5085184"/>
          <a:ext cx="10810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Формула" r:id="rId16" imgW="380880" imgH="177480" progId="Equation.3">
                  <p:embed/>
                </p:oleObj>
              </mc:Choice>
              <mc:Fallback>
                <p:oleObj name="Формула" r:id="rId16" imgW="3808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085184"/>
                        <a:ext cx="10810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539552" y="4869160"/>
            <a:ext cx="6480720" cy="720080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углов треугольника равна 180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4" grpId="0" animBg="1"/>
      <p:bldP spid="34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784887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Один из углов четырёхугольника в 2 раза меньше второго угла, 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меньше третьего и на 40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больше четвёртого. Найдите углы четырёхугольника.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012160" y="3526468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236296" y="3526468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750604"/>
            <a:ext cx="2592288" cy="134269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4008" y="3670484"/>
            <a:ext cx="1368152" cy="242281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0032" y="53732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6450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264" y="35730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42930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611560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51520" y="3212976"/>
          <a:ext cx="25923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Формула" r:id="rId4" imgW="914400" imgH="203040" progId="Equation.3">
                  <p:embed/>
                </p:oleObj>
              </mc:Choice>
              <mc:Fallback>
                <p:oleObj name="Формула" r:id="rId4" imgW="914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212976"/>
                        <a:ext cx="259238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862263" y="3178175"/>
          <a:ext cx="16573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6" name="Формула" r:id="rId6" imgW="583920" imgH="203040" progId="Equation.3">
                  <p:embed/>
                </p:oleObj>
              </mc:Choice>
              <mc:Fallback>
                <p:oleObj name="Формула" r:id="rId6" imgW="583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3178175"/>
                        <a:ext cx="165735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23528" y="3645024"/>
          <a:ext cx="21272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7" name="Формула" r:id="rId8" imgW="749160" imgH="177480" progId="Equation.3">
                  <p:embed/>
                </p:oleObj>
              </mc:Choice>
              <mc:Fallback>
                <p:oleObj name="Формула" r:id="rId8" imgW="7491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645024"/>
                        <a:ext cx="21272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2339752" y="3645024"/>
          <a:ext cx="26304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8" name="Формула" r:id="rId10" imgW="927000" imgH="203040" progId="Equation.3">
                  <p:embed/>
                </p:oleObj>
              </mc:Choice>
              <mc:Fallback>
                <p:oleObj name="Формула" r:id="rId10" imgW="927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645024"/>
                        <a:ext cx="263048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323528" y="4149080"/>
          <a:ext cx="51196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Формула" r:id="rId12" imgW="1803240" imgH="177480" progId="Equation.3">
                  <p:embed/>
                </p:oleObj>
              </mc:Choice>
              <mc:Fallback>
                <p:oleObj name="Формула" r:id="rId12" imgW="180324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49080"/>
                        <a:ext cx="511968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9972600" y="270892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1520" y="4653136"/>
            <a:ext cx="50405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251520" y="4653136"/>
          <a:ext cx="17287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Формула" r:id="rId14" imgW="609480" imgH="228600" progId="Equation.3">
                  <p:embed/>
                </p:oleObj>
              </mc:Choice>
              <mc:Fallback>
                <p:oleObj name="Формула" r:id="rId14" imgW="609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653136"/>
                        <a:ext cx="172878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2195736" y="4653136"/>
          <a:ext cx="19812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Формула" r:id="rId16" imgW="698400" imgH="228600" progId="Equation.3">
                  <p:embed/>
                </p:oleObj>
              </mc:Choice>
              <mc:Fallback>
                <p:oleObj name="Формула" r:id="rId16" imgW="698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653136"/>
                        <a:ext cx="19812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251520" y="5157192"/>
          <a:ext cx="17668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Формула" r:id="rId18" imgW="622080" imgH="228600" progId="Equation.3">
                  <p:embed/>
                </p:oleObj>
              </mc:Choice>
              <mc:Fallback>
                <p:oleObj name="Формула" r:id="rId18" imgW="6220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57192"/>
                        <a:ext cx="1766887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2195736" y="5157192"/>
          <a:ext cx="165735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Формула" r:id="rId20" imgW="583920" imgH="203040" progId="Equation.3">
                  <p:embed/>
                </p:oleObj>
              </mc:Choice>
              <mc:Fallback>
                <p:oleObj name="Формула" r:id="rId20" imgW="58392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165735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Управляющая кнопка: настраиваемая 31">
            <a:hlinkClick r:id="" action="ppaction://hlinkshowjump?jump=lastslide" highlightClick="1"/>
          </p:cNvPr>
          <p:cNvSpPr/>
          <p:nvPr/>
        </p:nvSpPr>
        <p:spPr>
          <a:xfrm>
            <a:off x="5724128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Завершить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844824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Титульный слайд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2132856"/>
            <a:ext cx="1648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/>
              </a:rPr>
              <a:t>Анатоль Франс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4149080"/>
            <a:ext cx="489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4"/>
              </a:rPr>
              <a:t>Поурочные планы уроков геометрии в 8 классе </a:t>
            </a:r>
          </a:p>
          <a:p>
            <a:r>
              <a:rPr lang="ru-RU" dirty="0" smtClean="0">
                <a:hlinkClick r:id="rId4"/>
              </a:rPr>
              <a:t>к учебнику «Геометрия 8 класс», А.Г.Мерзляк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2420888"/>
            <a:ext cx="144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5"/>
              </a:rPr>
              <a:t>Учительница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708920"/>
            <a:ext cx="1030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6"/>
              </a:rPr>
              <a:t>Пифагор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284984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7"/>
              </a:rPr>
              <a:t>Наполеон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2996952"/>
            <a:ext cx="170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8"/>
              </a:rPr>
              <a:t>Леонард Эйлер</a:t>
            </a:r>
            <a:endParaRPr lang="ru-RU" dirty="0"/>
          </a:p>
        </p:txBody>
      </p:sp>
      <p:pic>
        <p:nvPicPr>
          <p:cNvPr id="12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7308304" y="5805264"/>
            <a:ext cx="82639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332656"/>
            <a:ext cx="38164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1988840"/>
            <a:ext cx="3813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Учебник «Геометрия-8» Мерзляк А.Г.</a:t>
            </a:r>
          </a:p>
          <a:p>
            <a:r>
              <a:rPr lang="ru-RU" dirty="0" err="1" smtClean="0"/>
              <a:t>Вентана.Граф</a:t>
            </a:r>
            <a:r>
              <a:rPr lang="ru-RU" dirty="0" smtClean="0"/>
              <a:t> 2016г.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s://litobozrenie.com/wp-content/uploads/2017/10/platon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548680"/>
            <a:ext cx="3444514" cy="43997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548680"/>
            <a:ext cx="4104456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“Не знающий геометрии да не войдет в Академию.”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041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ds04.infourok.ru/uploads/ex/1029/00035800-c437d79e/hello_html_m64b6600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3560" y="764704"/>
            <a:ext cx="3960440" cy="4217691"/>
          </a:xfrm>
          <a:prstGeom prst="rect">
            <a:avLst/>
          </a:prstGeom>
          <a:noFill/>
        </p:spPr>
      </p:pic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548680"/>
            <a:ext cx="4752528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«С любовью к её величеству - науке геометрии». </a:t>
            </a:r>
            <a:endParaRPr lang="ru-RU" sz="5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368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2504593">
            <a:off x="5538626" y="1722454"/>
            <a:ext cx="2727384" cy="3240268"/>
          </a:xfrm>
          <a:prstGeom prst="triangle">
            <a:avLst>
              <a:gd name="adj" fmla="val 63763"/>
            </a:avLst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Треугольник – простейшая фигура: три стороны, три вершины, три угла. Математики называют его двумерным “симплексом” - по латыни означает простейший. Именно в силу своей простоты треугольник явился основой многих измерений.</a:t>
            </a:r>
          </a:p>
          <a:p>
            <a:pPr algn="ctr"/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1156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69168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Через площадь треугольника выражается площадь любого многоугольника, достаточно разбить этот многоугольник на треугольники, вычислить их площади и сложить результаты.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Еще 4000 лет назад в одном египетском папирусе говорилось о площади треугольника.</a:t>
            </a:r>
          </a:p>
          <a:p>
            <a:pPr algn="ctr"/>
            <a:endParaRPr lang="ru-RU" dirty="0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277180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385192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Через 2000 лет в Древней Греции очень активно велось изучение свойств треугольника. Пифагор открыл свою знаменитую формулу.</a:t>
            </a:r>
          </a:p>
          <a:p>
            <a:pPr algn="ctr"/>
            <a:endParaRPr lang="ru-RU" dirty="0"/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493204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img1.labirint.ru/books/490949/scrn_big_7.jpg"/>
          <p:cNvPicPr>
            <a:picLocks noChangeAspect="1" noChangeArrowheads="1"/>
          </p:cNvPicPr>
          <p:nvPr/>
        </p:nvPicPr>
        <p:blipFill>
          <a:blip r:embed="rId2" cstate="email"/>
          <a:srcRect b="-121"/>
          <a:stretch>
            <a:fillRect/>
          </a:stretch>
        </p:blipFill>
        <p:spPr bwMode="auto">
          <a:xfrm>
            <a:off x="6012160" y="1700808"/>
            <a:ext cx="2387744" cy="316835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Особенно плодотворно свойства треугольника исследовались в XV-XVI веках. Большой вклад в эту теорию внес знаменитый математик Леонард Эйлер.</a:t>
            </a:r>
          </a:p>
          <a:p>
            <a:pPr algn="ctr"/>
            <a:endParaRPr lang="ru-RU" dirty="0"/>
          </a:p>
        </p:txBody>
      </p:sp>
      <p:pic>
        <p:nvPicPr>
          <p:cNvPr id="20484" name="Picture 4" descr="https://www.quotationof.com/images/leonhard-euler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1628800"/>
            <a:ext cx="2429769" cy="316835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Император Франции Наполеон свободное время посвящал занятием математики и, в частности, </a:t>
            </a: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изучению </a:t>
            </a: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свойств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треугольников.</a:t>
            </a:r>
          </a:p>
          <a:p>
            <a:pPr algn="ctr"/>
            <a:endParaRPr lang="ru-RU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6012160" y="5589240"/>
            <a:ext cx="864096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6" name="Picture 6" descr="https://ritratti.files.wordpress.com/2009/11/napoleon-george-baxt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8144" y="1484784"/>
            <a:ext cx="2592288" cy="3456384"/>
          </a:xfrm>
          <a:prstGeom prst="rect">
            <a:avLst/>
          </a:prstGeom>
          <a:noFill/>
        </p:spPr>
      </p:pic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Это знаем. Повторяем.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2504593">
            <a:off x="5538626" y="1722454"/>
            <a:ext cx="2727384" cy="3240268"/>
          </a:xfrm>
          <a:prstGeom prst="triangle">
            <a:avLst>
              <a:gd name="adj" fmla="val 63763"/>
            </a:avLst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64088" y="443711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12474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448" y="198884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79512" y="1628800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Вершины: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915816" y="1556792"/>
          <a:ext cx="20796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Формула" r:id="rId4" imgW="558720" imgH="203040" progId="Equation.3">
                  <p:embed/>
                </p:oleObj>
              </mc:Choice>
              <mc:Fallback>
                <p:oleObj name="Формула" r:id="rId4" imgW="558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56792"/>
                        <a:ext cx="20796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179512" y="2564904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Стороны: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915816" y="2492896"/>
          <a:ext cx="29781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Формула" r:id="rId6" imgW="799920" imgH="203040" progId="Equation.3">
                  <p:embed/>
                </p:oleObj>
              </mc:Choice>
              <mc:Fallback>
                <p:oleObj name="Формула" r:id="rId6" imgW="799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92896"/>
                        <a:ext cx="297815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179512" y="3501008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Углы: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15816" y="3429000"/>
          <a:ext cx="269339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Формула" r:id="rId8" imgW="888840" imgH="203040" progId="Equation.3">
                  <p:embed/>
                </p:oleObj>
              </mc:Choice>
              <mc:Fallback>
                <p:oleObj name="Формула" r:id="rId8" imgW="8888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429000"/>
                        <a:ext cx="269339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179512" y="4437112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79512" y="5085184"/>
          <a:ext cx="79517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Формула" r:id="rId10" imgW="2527200" imgH="203040" progId="Equation.3">
                  <p:embed/>
                </p:oleObj>
              </mc:Choice>
              <mc:Fallback>
                <p:oleObj name="Формула" r:id="rId10" imgW="2527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085184"/>
                        <a:ext cx="7951788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23528" y="5589240"/>
          <a:ext cx="68722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Формула" r:id="rId12" imgW="2184120" imgH="190440" progId="Equation.3">
                  <p:embed/>
                </p:oleObj>
              </mc:Choice>
              <mc:Fallback>
                <p:oleObj name="Формула" r:id="rId12" imgW="218412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589240"/>
                        <a:ext cx="687228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51520" y="6021288"/>
          <a:ext cx="72326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Формула" r:id="rId14" imgW="2298600" imgH="203040" progId="Equation.3">
                  <p:embed/>
                </p:oleObj>
              </mc:Choice>
              <mc:Fallback>
                <p:oleObj name="Формула" r:id="rId14" imgW="22986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021288"/>
                        <a:ext cx="723265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7020272" y="1700808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244408" y="1700808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372200" y="2924944"/>
            <a:ext cx="1872208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372200" y="1844824"/>
            <a:ext cx="648072" cy="273630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12160" y="450912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0232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8424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16416" y="270892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179512" y="1628800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Вершины: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915816" y="1556792"/>
          <a:ext cx="2928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Формула" r:id="rId4" imgW="787320" imgH="203040" progId="Equation.3">
                  <p:embed/>
                </p:oleObj>
              </mc:Choice>
              <mc:Fallback>
                <p:oleObj name="Формула" r:id="rId4" imgW="787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56792"/>
                        <a:ext cx="2928938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179512" y="2564904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Стороны: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2915816" y="2492896"/>
          <a:ext cx="3755901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Формула" r:id="rId6" imgW="1066680" imgH="203040" progId="Equation.3">
                  <p:embed/>
                </p:oleObj>
              </mc:Choice>
              <mc:Fallback>
                <p:oleObj name="Формула" r:id="rId6" imgW="1066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92896"/>
                        <a:ext cx="3755901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Управляющая кнопка: настраиваемая 34">
            <a:hlinkClick r:id="" action="ppaction://noaction" highlightClick="1"/>
          </p:cNvPr>
          <p:cNvSpPr/>
          <p:nvPr/>
        </p:nvSpPr>
        <p:spPr>
          <a:xfrm>
            <a:off x="179512" y="3501008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Углы: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2915816" y="3429000"/>
          <a:ext cx="3542729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Формула" r:id="rId8" imgW="1193760" imgH="203040" progId="Equation.3">
                  <p:embed/>
                </p:oleObj>
              </mc:Choice>
              <mc:Fallback>
                <p:oleObj name="Формула" r:id="rId8" imgW="1193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429000"/>
                        <a:ext cx="3542729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179512" y="4437112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107503" y="5150852"/>
          <a:ext cx="7632849" cy="53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Формула" r:id="rId10" imgW="2882880" imgH="203040" progId="Equation.3">
                  <p:embed/>
                </p:oleObj>
              </mc:Choice>
              <mc:Fallback>
                <p:oleObj name="Формула" r:id="rId10" imgW="2882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3" y="5150852"/>
                        <a:ext cx="7632849" cy="530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179512" y="5589240"/>
          <a:ext cx="75612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Формула" r:id="rId12" imgW="2666880" imgH="190440" progId="Equation.3">
                  <p:embed/>
                </p:oleObj>
              </mc:Choice>
              <mc:Fallback>
                <p:oleObj name="Формула" r:id="rId12" imgW="266688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589240"/>
                        <a:ext cx="7561263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7"/>
          <p:cNvGraphicFramePr>
            <a:graphicFrameLocks noChangeAspect="1"/>
          </p:cNvGraphicFramePr>
          <p:nvPr/>
        </p:nvGraphicFramePr>
        <p:xfrm>
          <a:off x="179513" y="6021288"/>
          <a:ext cx="8136904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Формула" r:id="rId14" imgW="2869920" imgH="203040" progId="Equation.3">
                  <p:embed/>
                </p:oleObj>
              </mc:Choice>
              <mc:Fallback>
                <p:oleObj name="Формула" r:id="rId14" imgW="28699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6021288"/>
                        <a:ext cx="8136904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7020272" y="4653136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7020272" y="1700808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244408" y="1700808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72200" y="2924944"/>
            <a:ext cx="1872208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372200" y="1844824"/>
            <a:ext cx="648072" cy="273630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6176" y="458112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8424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179512" y="1268760"/>
            <a:ext cx="41764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Соседние стороны: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398924" y="1823565"/>
          <a:ext cx="1833747" cy="55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Формула" r:id="rId4" imgW="634680" imgH="203040" progId="Equation.3">
                  <p:embed/>
                </p:oleObj>
              </mc:Choice>
              <mc:Fallback>
                <p:oleObj name="Формула" r:id="rId4" imgW="6346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924" y="1823565"/>
                        <a:ext cx="1833747" cy="553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179512" y="2708920"/>
            <a:ext cx="417646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Соседние углы: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304552" y="3284784"/>
          <a:ext cx="1591745" cy="50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Формула" r:id="rId6" imgW="634680" imgH="203040" progId="Equation.3">
                  <p:embed/>
                </p:oleObj>
              </mc:Choice>
              <mc:Fallback>
                <p:oleObj name="Формула" r:id="rId6" imgW="634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552" y="3284784"/>
                        <a:ext cx="1591745" cy="507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179512" y="4293096"/>
            <a:ext cx="5688632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Противоположные стороны: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419872" y="1844824"/>
          <a:ext cx="1867484" cy="55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Формула" r:id="rId8" imgW="647640" imgH="203040" progId="Equation.3">
                  <p:embed/>
                </p:oleObj>
              </mc:Choice>
              <mc:Fallback>
                <p:oleObj name="Формула" r:id="rId8" imgW="6476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844824"/>
                        <a:ext cx="1867484" cy="552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403648" y="2253892"/>
          <a:ext cx="1729153" cy="51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Формула" r:id="rId10" imgW="647640" imgH="203040" progId="Equation.3">
                  <p:embed/>
                </p:oleObj>
              </mc:Choice>
              <mc:Fallback>
                <p:oleObj name="Формула" r:id="rId10" imgW="6476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53892"/>
                        <a:ext cx="1729153" cy="511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415148" y="2179308"/>
          <a:ext cx="1724613" cy="44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Формула" r:id="rId12" imgW="596880" imgH="164880" progId="Equation.3">
                  <p:embed/>
                </p:oleObj>
              </mc:Choice>
              <mc:Fallback>
                <p:oleObj name="Формула" r:id="rId12" imgW="5968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148" y="2179308"/>
                        <a:ext cx="1724613" cy="448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707904" y="3284984"/>
          <a:ext cx="1656183" cy="50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Формула" r:id="rId14" imgW="660240" imgH="203040" progId="Equation.3">
                  <p:embed/>
                </p:oleObj>
              </mc:Choice>
              <mc:Fallback>
                <p:oleObj name="Формула" r:id="rId14" imgW="6602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284984"/>
                        <a:ext cx="1656183" cy="507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282204" y="3788220"/>
          <a:ext cx="1687837" cy="507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Формула" r:id="rId16" imgW="672840" imgH="203040" progId="Equation.3">
                  <p:embed/>
                </p:oleObj>
              </mc:Choice>
              <mc:Fallback>
                <p:oleObj name="Формула" r:id="rId16" imgW="6728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204" y="3788220"/>
                        <a:ext cx="1687837" cy="507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769815" y="3816050"/>
          <a:ext cx="1561222" cy="41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18" imgW="622080" imgH="164880" progId="Equation.3">
                  <p:embed/>
                </p:oleObj>
              </mc:Choice>
              <mc:Fallback>
                <p:oleObj name="Формула" r:id="rId18" imgW="62208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9815" y="3816050"/>
                        <a:ext cx="1561222" cy="411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259632" y="4869160"/>
          <a:ext cx="1875838" cy="566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20" imgW="634680" imgH="203040" progId="Equation.3">
                  <p:embed/>
                </p:oleObj>
              </mc:Choice>
              <mc:Fallback>
                <p:oleObj name="Формула" r:id="rId20" imgW="63468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69160"/>
                        <a:ext cx="1875838" cy="566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707904" y="4869160"/>
          <a:ext cx="1800200" cy="49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Формула" r:id="rId22" imgW="609480" imgH="177480" progId="Equation.3">
                  <p:embed/>
                </p:oleObj>
              </mc:Choice>
              <mc:Fallback>
                <p:oleObj name="Формула" r:id="rId22" imgW="60948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869160"/>
                        <a:ext cx="1800200" cy="495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179512" y="5445224"/>
            <a:ext cx="5688632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Противоположные углы: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1287463" y="6021388"/>
          <a:ext cx="18399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Формула" r:id="rId24" imgW="647640" imgH="203040" progId="Equation.3">
                  <p:embed/>
                </p:oleObj>
              </mc:Choice>
              <mc:Fallback>
                <p:oleObj name="Формула" r:id="rId24" imgW="6476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6021388"/>
                        <a:ext cx="18399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3762375" y="6075363"/>
          <a:ext cx="17684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Формула" r:id="rId26" imgW="622080" imgH="164880" progId="Equation.3">
                  <p:embed/>
                </p:oleObj>
              </mc:Choice>
              <mc:Fallback>
                <p:oleObj name="Формула" r:id="rId26" imgW="622080" imgH="164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6075363"/>
                        <a:ext cx="17684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316416" y="270892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619672" y="1772816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843808" y="1772816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971600" y="2996952"/>
            <a:ext cx="1872208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971600" y="1916832"/>
            <a:ext cx="648072" cy="273630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465313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148478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13407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27809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356992"/>
            <a:ext cx="2088232" cy="43204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139952" y="3789040"/>
            <a:ext cx="2304256" cy="2448272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580112" y="3356992"/>
            <a:ext cx="648072" cy="936104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80112" y="4293096"/>
            <a:ext cx="864096" cy="1944216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07904" y="3501008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292494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2120" y="407707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609329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5536" y="5301208"/>
            <a:ext cx="3047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Выпуклый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468544" y="256490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23528" y="1628800"/>
            <a:ext cx="4104456" cy="36004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55576" y="692696"/>
            <a:ext cx="1152128" cy="475252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23528" y="1628800"/>
            <a:ext cx="4176464" cy="43204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627784" y="620688"/>
            <a:ext cx="504056" cy="41764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64088" y="1700808"/>
            <a:ext cx="3047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Невыпуклый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4355976" y="2708920"/>
            <a:ext cx="2304256" cy="338437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4788024" y="2492896"/>
            <a:ext cx="1800200" cy="410445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Управляющая кнопка: далее 66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Управляющая кнопка: возврат 67">
            <a:hlinkClick r:id="" action="ppaction://hlinkshowjump?jump=lastslideviewed" highlightClick="1"/>
          </p:cNvPr>
          <p:cNvSpPr/>
          <p:nvPr/>
        </p:nvSpPr>
        <p:spPr>
          <a:xfrm>
            <a:off x="7308304" y="5301208"/>
            <a:ext cx="82639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34" grpId="0"/>
      <p:bldP spid="56" grpId="0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7020272" y="1700808"/>
            <a:ext cx="1368152" cy="14401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244408" y="1700808"/>
            <a:ext cx="144016" cy="122413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72200" y="2924944"/>
            <a:ext cx="1872208" cy="165618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372200" y="1844824"/>
            <a:ext cx="648072" cy="273630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6176" y="458112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16416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70892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251520" y="1772816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251520" y="2492896"/>
          <a:ext cx="41687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Формула" r:id="rId4" imgW="1574640" imgH="203040" progId="Equation.3">
                  <p:embed/>
                </p:oleObj>
              </mc:Choice>
              <mc:Fallback>
                <p:oleObj name="Формула" r:id="rId4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492896"/>
                        <a:ext cx="41687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251520" y="2996952"/>
          <a:ext cx="54006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Формула" r:id="rId6" imgW="1904760" imgH="164880" progId="Equation.3">
                  <p:embed/>
                </p:oleObj>
              </mc:Choice>
              <mc:Fallback>
                <p:oleObj name="Формула" r:id="rId6" imgW="190476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996952"/>
                        <a:ext cx="54006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51520" y="3356992"/>
          <a:ext cx="58340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Формула" r:id="rId8" imgW="2057400" imgH="190440" progId="Equation.3">
                  <p:embed/>
                </p:oleObj>
              </mc:Choice>
              <mc:Fallback>
                <p:oleObj name="Формула" r:id="rId8" imgW="205740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583406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33363" y="3771578"/>
          <a:ext cx="58705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Формула" r:id="rId10" imgW="2070000" imgH="203040" progId="Equation.3">
                  <p:embed/>
                </p:oleObj>
              </mc:Choice>
              <mc:Fallback>
                <p:oleObj name="Формула" r:id="rId10" imgW="2070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3771578"/>
                        <a:ext cx="587057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251520" y="4581128"/>
            <a:ext cx="2736304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Диагонали: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3203848" y="4509120"/>
          <a:ext cx="21463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Формула" r:id="rId12" imgW="609480" imgH="177480" progId="Equation.3">
                  <p:embed/>
                </p:oleObj>
              </mc:Choice>
              <mc:Fallback>
                <p:oleObj name="Формула" r:id="rId12" imgW="6094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09120"/>
                        <a:ext cx="21463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6372200" y="1700808"/>
            <a:ext cx="2016224" cy="28803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20272" y="1844824"/>
            <a:ext cx="1224136" cy="10801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643</Words>
  <Application>Microsoft Office PowerPoint</Application>
  <PresentationFormat>Экран (4:3)</PresentationFormat>
  <Paragraphs>189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KarMaN</dc:creator>
  <cp:lastModifiedBy>Юлия</cp:lastModifiedBy>
  <cp:revision>48</cp:revision>
  <dcterms:created xsi:type="dcterms:W3CDTF">2018-08-30T23:45:33Z</dcterms:created>
  <dcterms:modified xsi:type="dcterms:W3CDTF">2018-09-10T16:09:38Z</dcterms:modified>
</cp:coreProperties>
</file>