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76" r:id="rId3"/>
    <p:sldId id="27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57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D7EA"/>
    <a:srgbClr val="DEE7F2"/>
    <a:srgbClr val="CBD9EB"/>
    <a:srgbClr val="DCEF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24" autoAdjust="0"/>
  </p:normalViewPr>
  <p:slideViewPr>
    <p:cSldViewPr>
      <p:cViewPr>
        <p:scale>
          <a:sx n="76" d="100"/>
          <a:sy n="76" d="100"/>
        </p:scale>
        <p:origin x="-120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12" Type="http://schemas.openxmlformats.org/officeDocument/2006/relationships/image" Target="../media/image31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11" Type="http://schemas.openxmlformats.org/officeDocument/2006/relationships/image" Target="../media/image30.wmf"/><Relationship Id="rId5" Type="http://schemas.openxmlformats.org/officeDocument/2006/relationships/image" Target="../media/image24.wmf"/><Relationship Id="rId10" Type="http://schemas.openxmlformats.org/officeDocument/2006/relationships/image" Target="../media/image29.wmf"/><Relationship Id="rId4" Type="http://schemas.openxmlformats.org/officeDocument/2006/relationships/image" Target="../media/image23.wmf"/><Relationship Id="rId9" Type="http://schemas.openxmlformats.org/officeDocument/2006/relationships/image" Target="../media/image2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image" Target="../media/image39.wmf"/><Relationship Id="rId7" Type="http://schemas.openxmlformats.org/officeDocument/2006/relationships/image" Target="../media/image43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42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7" Type="http://schemas.openxmlformats.org/officeDocument/2006/relationships/image" Target="../media/image51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6" Type="http://schemas.openxmlformats.org/officeDocument/2006/relationships/image" Target="../media/image50.wmf"/><Relationship Id="rId5" Type="http://schemas.openxmlformats.org/officeDocument/2006/relationships/image" Target="../media/image49.wmf"/><Relationship Id="rId4" Type="http://schemas.openxmlformats.org/officeDocument/2006/relationships/image" Target="../media/image4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7" Type="http://schemas.openxmlformats.org/officeDocument/2006/relationships/image" Target="../media/image58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6" Type="http://schemas.openxmlformats.org/officeDocument/2006/relationships/image" Target="../media/image57.wmf"/><Relationship Id="rId5" Type="http://schemas.openxmlformats.org/officeDocument/2006/relationships/image" Target="../media/image56.wmf"/><Relationship Id="rId4" Type="http://schemas.openxmlformats.org/officeDocument/2006/relationships/image" Target="../media/image55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3" Type="http://schemas.openxmlformats.org/officeDocument/2006/relationships/image" Target="../media/image61.wmf"/><Relationship Id="rId7" Type="http://schemas.openxmlformats.org/officeDocument/2006/relationships/image" Target="../media/image65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6" Type="http://schemas.openxmlformats.org/officeDocument/2006/relationships/image" Target="../media/image64.wmf"/><Relationship Id="rId5" Type="http://schemas.openxmlformats.org/officeDocument/2006/relationships/image" Target="../media/image63.wmf"/><Relationship Id="rId4" Type="http://schemas.openxmlformats.org/officeDocument/2006/relationships/image" Target="../media/image62.wmf"/><Relationship Id="rId9" Type="http://schemas.openxmlformats.org/officeDocument/2006/relationships/image" Target="../media/image6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5F7CD-0731-4DC3-B2F7-50DD6A2B733E}" type="datetimeFigureOut">
              <a:rPr lang="ru-RU" smtClean="0"/>
              <a:pPr/>
              <a:t>10.09.2018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5B27A2-08C5-4BB4-BE9F-A961F9D7BB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510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Цели урока: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Образовательные: изучение понятия четырехугольник, его элементы;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Развивающие: активизация познавательной деятельности учащихся через решение практических задач, умение выбирать правильное решение, лаконично излагать свои мысли, анализировать и делать выводы.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Воспитательные: организация совместной деятельности, воспитание у учащихся интереса к предмету, доброжелательности, умения выслушивать ответы товарищей.</a:t>
            </a:r>
            <a:endParaRPr lang="ru-R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B27A2-08C5-4BB4-BE9F-A961F9D7BB62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B27A2-08C5-4BB4-BE9F-A961F9D7BB62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Сегодня мы продолжим путешествие по прекрасной стране Геометрия. Лучше разглядим ее красоту и совершенство. Девизом нашего урока будет: «С любовью к ее величеству - науке геометрии». Пройдемся по ее памятным местам - определениям и теоремам. В геометрии очень много разных тропинок, но главная из них та, которая начинается за школьной партой и учебной книгой.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B27A2-08C5-4BB4-BE9F-A961F9D7BB62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Если четырехугольник лежит по одну сторону относительно прямой, содержащей любую из его сторон, то он называется выпуклым.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5B27A2-08C5-4BB4-BE9F-A961F9D7BB62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DF36-7627-4EAB-ADD6-DA8A0844AF6C}" type="datetimeFigureOut">
              <a:rPr lang="ru-RU" smtClean="0"/>
              <a:pPr/>
              <a:t>10.09.2018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2379C-C4E1-4C9C-883E-18B451E3DC4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827584" y="6237312"/>
            <a:ext cx="7713843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400" b="1" dirty="0" err="1" smtClean="0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Каратанова</a:t>
            </a:r>
            <a:r>
              <a:rPr lang="ru-RU" sz="1400" b="1" dirty="0" smtClean="0">
                <a:ln w="1905"/>
                <a:solidFill>
                  <a:schemeClr val="accent3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Марина Николаевна. МКОУ СОШ № 256 ГО ЗАТО г.Фокино Приморский край</a:t>
            </a:r>
            <a:endParaRPr lang="ru-RU" sz="1400" b="1" cap="none" spc="0" dirty="0" smtClean="0">
              <a:ln w="1905"/>
              <a:solidFill>
                <a:schemeClr val="accent3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Рамка 7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15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DF36-7627-4EAB-ADD6-DA8A0844AF6C}" type="datetimeFigureOut">
              <a:rPr lang="ru-RU" smtClean="0"/>
              <a:pPr/>
              <a:t>10.09.2018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2379C-C4E1-4C9C-883E-18B451E3DC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DF36-7627-4EAB-ADD6-DA8A0844AF6C}" type="datetimeFigureOut">
              <a:rPr lang="ru-RU" smtClean="0"/>
              <a:pPr/>
              <a:t>10.09.2018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2379C-C4E1-4C9C-883E-18B451E3DC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DF36-7627-4EAB-ADD6-DA8A0844AF6C}" type="datetimeFigureOut">
              <a:rPr lang="ru-RU" smtClean="0"/>
              <a:pPr/>
              <a:t>10.09.2018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2379C-C4E1-4C9C-883E-18B451E3DC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DF36-7627-4EAB-ADD6-DA8A0844AF6C}" type="datetimeFigureOut">
              <a:rPr lang="ru-RU" smtClean="0"/>
              <a:pPr/>
              <a:t>10.09.2018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2379C-C4E1-4C9C-883E-18B451E3DC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DF36-7627-4EAB-ADD6-DA8A0844AF6C}" type="datetimeFigureOut">
              <a:rPr lang="ru-RU" smtClean="0"/>
              <a:pPr/>
              <a:t>10.09.2018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2379C-C4E1-4C9C-883E-18B451E3DC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DF36-7627-4EAB-ADD6-DA8A0844AF6C}" type="datetimeFigureOut">
              <a:rPr lang="ru-RU" smtClean="0"/>
              <a:pPr/>
              <a:t>10.09.2018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2379C-C4E1-4C9C-883E-18B451E3DC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DF36-7627-4EAB-ADD6-DA8A0844AF6C}" type="datetimeFigureOut">
              <a:rPr lang="ru-RU" smtClean="0"/>
              <a:pPr/>
              <a:t>10.09.2018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2379C-C4E1-4C9C-883E-18B451E3DC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DF36-7627-4EAB-ADD6-DA8A0844AF6C}" type="datetimeFigureOut">
              <a:rPr lang="ru-RU" smtClean="0"/>
              <a:pPr/>
              <a:t>10.09.2018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2379C-C4E1-4C9C-883E-18B451E3DC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DF36-7627-4EAB-ADD6-DA8A0844AF6C}" type="datetimeFigureOut">
              <a:rPr lang="ru-RU" smtClean="0"/>
              <a:pPr/>
              <a:t>10.09.2018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2379C-C4E1-4C9C-883E-18B451E3DC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0DF36-7627-4EAB-ADD6-DA8A0844AF6C}" type="datetimeFigureOut">
              <a:rPr lang="ru-RU" smtClean="0"/>
              <a:pPr/>
              <a:t>10.09.2018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2379C-C4E1-4C9C-883E-18B451E3DC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0DF36-7627-4EAB-ADD6-DA8A0844AF6C}" type="datetimeFigureOut">
              <a:rPr lang="ru-RU" smtClean="0"/>
              <a:pPr/>
              <a:t>10.09.2018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F2379C-C4E1-4C9C-883E-18B451E3DC4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Рамка 6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15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13" Type="http://schemas.openxmlformats.org/officeDocument/2006/relationships/image" Target="../media/image41.wmf"/><Relationship Id="rId18" Type="http://schemas.openxmlformats.org/officeDocument/2006/relationships/oleObject" Target="../embeddings/oleObject37.bin"/><Relationship Id="rId3" Type="http://schemas.openxmlformats.org/officeDocument/2006/relationships/image" Target="../media/image3.jpeg"/><Relationship Id="rId7" Type="http://schemas.openxmlformats.org/officeDocument/2006/relationships/image" Target="../media/image38.wmf"/><Relationship Id="rId12" Type="http://schemas.openxmlformats.org/officeDocument/2006/relationships/oleObject" Target="../embeddings/oleObject34.bin"/><Relationship Id="rId17" Type="http://schemas.openxmlformats.org/officeDocument/2006/relationships/image" Target="../media/image43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6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1.bin"/><Relationship Id="rId11" Type="http://schemas.openxmlformats.org/officeDocument/2006/relationships/image" Target="../media/image40.wmf"/><Relationship Id="rId5" Type="http://schemas.openxmlformats.org/officeDocument/2006/relationships/image" Target="../media/image37.wmf"/><Relationship Id="rId15" Type="http://schemas.openxmlformats.org/officeDocument/2006/relationships/image" Target="../media/image42.wmf"/><Relationship Id="rId10" Type="http://schemas.openxmlformats.org/officeDocument/2006/relationships/oleObject" Target="../embeddings/oleObject33.bin"/><Relationship Id="rId19" Type="http://schemas.openxmlformats.org/officeDocument/2006/relationships/image" Target="../media/image44.wmf"/><Relationship Id="rId4" Type="http://schemas.openxmlformats.org/officeDocument/2006/relationships/oleObject" Target="../embeddings/oleObject30.bin"/><Relationship Id="rId9" Type="http://schemas.openxmlformats.org/officeDocument/2006/relationships/image" Target="../media/image39.wmf"/><Relationship Id="rId14" Type="http://schemas.openxmlformats.org/officeDocument/2006/relationships/oleObject" Target="../embeddings/oleObject35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13" Type="http://schemas.openxmlformats.org/officeDocument/2006/relationships/image" Target="../media/image49.wmf"/><Relationship Id="rId3" Type="http://schemas.openxmlformats.org/officeDocument/2006/relationships/image" Target="../media/image3.jpeg"/><Relationship Id="rId7" Type="http://schemas.openxmlformats.org/officeDocument/2006/relationships/image" Target="../media/image46.wmf"/><Relationship Id="rId12" Type="http://schemas.openxmlformats.org/officeDocument/2006/relationships/oleObject" Target="../embeddings/oleObject42.bin"/><Relationship Id="rId17" Type="http://schemas.openxmlformats.org/officeDocument/2006/relationships/image" Target="../media/image5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4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9.bin"/><Relationship Id="rId11" Type="http://schemas.openxmlformats.org/officeDocument/2006/relationships/image" Target="../media/image48.wmf"/><Relationship Id="rId5" Type="http://schemas.openxmlformats.org/officeDocument/2006/relationships/image" Target="../media/image45.wmf"/><Relationship Id="rId15" Type="http://schemas.openxmlformats.org/officeDocument/2006/relationships/image" Target="../media/image50.wmf"/><Relationship Id="rId10" Type="http://schemas.openxmlformats.org/officeDocument/2006/relationships/oleObject" Target="../embeddings/oleObject41.bin"/><Relationship Id="rId4" Type="http://schemas.openxmlformats.org/officeDocument/2006/relationships/oleObject" Target="../embeddings/oleObject38.bin"/><Relationship Id="rId9" Type="http://schemas.openxmlformats.org/officeDocument/2006/relationships/image" Target="../media/image47.wmf"/><Relationship Id="rId14" Type="http://schemas.openxmlformats.org/officeDocument/2006/relationships/oleObject" Target="../embeddings/oleObject43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7.bin"/><Relationship Id="rId13" Type="http://schemas.openxmlformats.org/officeDocument/2006/relationships/image" Target="../media/image56.wmf"/><Relationship Id="rId3" Type="http://schemas.openxmlformats.org/officeDocument/2006/relationships/image" Target="../media/image3.jpeg"/><Relationship Id="rId7" Type="http://schemas.openxmlformats.org/officeDocument/2006/relationships/image" Target="../media/image53.wmf"/><Relationship Id="rId12" Type="http://schemas.openxmlformats.org/officeDocument/2006/relationships/oleObject" Target="../embeddings/oleObject49.bin"/><Relationship Id="rId17" Type="http://schemas.openxmlformats.org/officeDocument/2006/relationships/image" Target="../media/image5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1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6.bin"/><Relationship Id="rId11" Type="http://schemas.openxmlformats.org/officeDocument/2006/relationships/image" Target="../media/image55.wmf"/><Relationship Id="rId5" Type="http://schemas.openxmlformats.org/officeDocument/2006/relationships/image" Target="../media/image52.wmf"/><Relationship Id="rId15" Type="http://schemas.openxmlformats.org/officeDocument/2006/relationships/image" Target="../media/image57.wmf"/><Relationship Id="rId10" Type="http://schemas.openxmlformats.org/officeDocument/2006/relationships/oleObject" Target="../embeddings/oleObject48.bin"/><Relationship Id="rId4" Type="http://schemas.openxmlformats.org/officeDocument/2006/relationships/oleObject" Target="../embeddings/oleObject45.bin"/><Relationship Id="rId9" Type="http://schemas.openxmlformats.org/officeDocument/2006/relationships/image" Target="../media/image54.wmf"/><Relationship Id="rId14" Type="http://schemas.openxmlformats.org/officeDocument/2006/relationships/oleObject" Target="../embeddings/oleObject50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4.bin"/><Relationship Id="rId13" Type="http://schemas.openxmlformats.org/officeDocument/2006/relationships/image" Target="../media/image63.wmf"/><Relationship Id="rId18" Type="http://schemas.openxmlformats.org/officeDocument/2006/relationships/oleObject" Target="../embeddings/oleObject59.bin"/><Relationship Id="rId3" Type="http://schemas.openxmlformats.org/officeDocument/2006/relationships/image" Target="../media/image3.jpeg"/><Relationship Id="rId21" Type="http://schemas.openxmlformats.org/officeDocument/2006/relationships/image" Target="../media/image67.wmf"/><Relationship Id="rId7" Type="http://schemas.openxmlformats.org/officeDocument/2006/relationships/image" Target="../media/image60.wmf"/><Relationship Id="rId12" Type="http://schemas.openxmlformats.org/officeDocument/2006/relationships/oleObject" Target="../embeddings/oleObject56.bin"/><Relationship Id="rId17" Type="http://schemas.openxmlformats.org/officeDocument/2006/relationships/image" Target="../media/image6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8.bin"/><Relationship Id="rId20" Type="http://schemas.openxmlformats.org/officeDocument/2006/relationships/oleObject" Target="../embeddings/oleObject60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53.bin"/><Relationship Id="rId11" Type="http://schemas.openxmlformats.org/officeDocument/2006/relationships/image" Target="../media/image62.wmf"/><Relationship Id="rId5" Type="http://schemas.openxmlformats.org/officeDocument/2006/relationships/image" Target="../media/image59.wmf"/><Relationship Id="rId15" Type="http://schemas.openxmlformats.org/officeDocument/2006/relationships/image" Target="../media/image64.wmf"/><Relationship Id="rId10" Type="http://schemas.openxmlformats.org/officeDocument/2006/relationships/oleObject" Target="../embeddings/oleObject55.bin"/><Relationship Id="rId19" Type="http://schemas.openxmlformats.org/officeDocument/2006/relationships/image" Target="../media/image66.wmf"/><Relationship Id="rId4" Type="http://schemas.openxmlformats.org/officeDocument/2006/relationships/oleObject" Target="../embeddings/oleObject52.bin"/><Relationship Id="rId9" Type="http://schemas.openxmlformats.org/officeDocument/2006/relationships/image" Target="../media/image61.wmf"/><Relationship Id="rId14" Type="http://schemas.openxmlformats.org/officeDocument/2006/relationships/oleObject" Target="../embeddings/oleObject57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myshared.ru/6/742270/slide_6.jpg" TargetMode="External"/><Relationship Id="rId3" Type="http://schemas.openxmlformats.org/officeDocument/2006/relationships/hyperlink" Target="https://www.delphiclassics.com/wp-content/uploads/2015/03/Complete-Works-of-Anatole-France.jpg?w=640" TargetMode="External"/><Relationship Id="rId7" Type="http://schemas.openxmlformats.org/officeDocument/2006/relationships/hyperlink" Target="https://ritratti.files.wordpress.com/2009/11/napoleon-george-baxter.jpg" TargetMode="External"/><Relationship Id="rId2" Type="http://schemas.openxmlformats.org/officeDocument/2006/relationships/hyperlink" Target="https://static.vecteezy.com/system/resources/thumbnails/000/230/764/small_2x/mathematics-teacher-vector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mg1.labirint.ru/books/490949/scrn_big_7.jpg" TargetMode="External"/><Relationship Id="rId5" Type="http://schemas.openxmlformats.org/officeDocument/2006/relationships/hyperlink" Target="https://st2.depositphotos.com/5606164/8697/v/950/depositphotos_86972384-stock-illustration-teacher-on-a-white-background.jpg" TargetMode="External"/><Relationship Id="rId4" Type="http://schemas.openxmlformats.org/officeDocument/2006/relationships/hyperlink" Target="http://anikova.ucoz.ua/load/konspekty/pourochnye_plany_urokov_geometrii_v_8_klasse_k_uchebniku_quot_geometrija_8_klass_quot_m_i_burda/uroki_po_teme_chetyrekhugolniki/13-1-0-37" TargetMode="External"/><Relationship Id="rId9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12.wmf"/><Relationship Id="rId3" Type="http://schemas.openxmlformats.org/officeDocument/2006/relationships/image" Target="../media/image3.jpeg"/><Relationship Id="rId7" Type="http://schemas.openxmlformats.org/officeDocument/2006/relationships/image" Target="../media/image9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11.wmf"/><Relationship Id="rId5" Type="http://schemas.openxmlformats.org/officeDocument/2006/relationships/image" Target="../media/image8.wmf"/><Relationship Id="rId15" Type="http://schemas.openxmlformats.org/officeDocument/2006/relationships/image" Target="../media/image13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10.wmf"/><Relationship Id="rId1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image" Target="../media/image18.wmf"/><Relationship Id="rId3" Type="http://schemas.openxmlformats.org/officeDocument/2006/relationships/image" Target="../media/image3.jpeg"/><Relationship Id="rId7" Type="http://schemas.openxmlformats.org/officeDocument/2006/relationships/image" Target="../media/image15.wmf"/><Relationship Id="rId12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7.wmf"/><Relationship Id="rId5" Type="http://schemas.openxmlformats.org/officeDocument/2006/relationships/image" Target="../media/image14.wmf"/><Relationship Id="rId15" Type="http://schemas.openxmlformats.org/officeDocument/2006/relationships/image" Target="../media/image19.wmf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7.bin"/><Relationship Id="rId9" Type="http://schemas.openxmlformats.org/officeDocument/2006/relationships/image" Target="../media/image16.wmf"/><Relationship Id="rId14" Type="http://schemas.openxmlformats.org/officeDocument/2006/relationships/oleObject" Target="../embeddings/oleObject12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image" Target="../media/image24.wmf"/><Relationship Id="rId18" Type="http://schemas.openxmlformats.org/officeDocument/2006/relationships/oleObject" Target="../embeddings/oleObject20.bin"/><Relationship Id="rId26" Type="http://schemas.openxmlformats.org/officeDocument/2006/relationships/oleObject" Target="../embeddings/oleObject24.bin"/><Relationship Id="rId3" Type="http://schemas.openxmlformats.org/officeDocument/2006/relationships/image" Target="../media/image3.jpeg"/><Relationship Id="rId21" Type="http://schemas.openxmlformats.org/officeDocument/2006/relationships/image" Target="../media/image28.wmf"/><Relationship Id="rId7" Type="http://schemas.openxmlformats.org/officeDocument/2006/relationships/image" Target="../media/image21.wmf"/><Relationship Id="rId12" Type="http://schemas.openxmlformats.org/officeDocument/2006/relationships/oleObject" Target="../embeddings/oleObject17.bin"/><Relationship Id="rId17" Type="http://schemas.openxmlformats.org/officeDocument/2006/relationships/image" Target="../media/image26.wmf"/><Relationship Id="rId25" Type="http://schemas.openxmlformats.org/officeDocument/2006/relationships/image" Target="../media/image30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9.bin"/><Relationship Id="rId20" Type="http://schemas.openxmlformats.org/officeDocument/2006/relationships/oleObject" Target="../embeddings/oleObject21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23.wmf"/><Relationship Id="rId24" Type="http://schemas.openxmlformats.org/officeDocument/2006/relationships/oleObject" Target="../embeddings/oleObject23.bin"/><Relationship Id="rId5" Type="http://schemas.openxmlformats.org/officeDocument/2006/relationships/image" Target="../media/image20.wmf"/><Relationship Id="rId15" Type="http://schemas.openxmlformats.org/officeDocument/2006/relationships/image" Target="../media/image25.wmf"/><Relationship Id="rId23" Type="http://schemas.openxmlformats.org/officeDocument/2006/relationships/image" Target="../media/image29.wmf"/><Relationship Id="rId10" Type="http://schemas.openxmlformats.org/officeDocument/2006/relationships/oleObject" Target="../embeddings/oleObject16.bin"/><Relationship Id="rId19" Type="http://schemas.openxmlformats.org/officeDocument/2006/relationships/image" Target="../media/image27.wmf"/><Relationship Id="rId4" Type="http://schemas.openxmlformats.org/officeDocument/2006/relationships/oleObject" Target="../embeddings/oleObject13.bin"/><Relationship Id="rId9" Type="http://schemas.openxmlformats.org/officeDocument/2006/relationships/image" Target="../media/image22.wmf"/><Relationship Id="rId14" Type="http://schemas.openxmlformats.org/officeDocument/2006/relationships/oleObject" Target="../embeddings/oleObject18.bin"/><Relationship Id="rId22" Type="http://schemas.openxmlformats.org/officeDocument/2006/relationships/oleObject" Target="../embeddings/oleObject22.bin"/><Relationship Id="rId27" Type="http://schemas.openxmlformats.org/officeDocument/2006/relationships/image" Target="../media/image3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13" Type="http://schemas.openxmlformats.org/officeDocument/2006/relationships/image" Target="../media/image36.wmf"/><Relationship Id="rId3" Type="http://schemas.openxmlformats.org/officeDocument/2006/relationships/image" Target="../media/image3.jpeg"/><Relationship Id="rId7" Type="http://schemas.openxmlformats.org/officeDocument/2006/relationships/image" Target="../media/image33.wmf"/><Relationship Id="rId12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6.bin"/><Relationship Id="rId11" Type="http://schemas.openxmlformats.org/officeDocument/2006/relationships/image" Target="../media/image35.wmf"/><Relationship Id="rId5" Type="http://schemas.openxmlformats.org/officeDocument/2006/relationships/image" Target="../media/image32.wmf"/><Relationship Id="rId10" Type="http://schemas.openxmlformats.org/officeDocument/2006/relationships/oleObject" Target="../embeddings/oleObject28.bin"/><Relationship Id="rId4" Type="http://schemas.openxmlformats.org/officeDocument/2006/relationships/oleObject" Target="../embeddings/oleObject25.bin"/><Relationship Id="rId9" Type="http://schemas.openxmlformats.org/officeDocument/2006/relationships/image" Target="../media/image3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CEFF4">
            <a:alpha val="76863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static.vecteezy.com/system/resources/thumbnails/000/230/764/small_2x/mathematics-teacher-vector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360442" y="1556792"/>
            <a:ext cx="6523925" cy="4659947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673156" y="260648"/>
            <a:ext cx="318228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Геометрия-8</a:t>
            </a:r>
            <a:endParaRPr lang="ru-RU" sz="32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8230" y="836712"/>
            <a:ext cx="82088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 w="0"/>
                <a:solidFill>
                  <a:schemeClr val="accent2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четырёхугольники</a:t>
            </a:r>
            <a:endParaRPr lang="ru-RU" sz="5400" b="1" cap="all" spc="0" dirty="0">
              <a:ln w="0"/>
              <a:solidFill>
                <a:schemeClr val="accent2">
                  <a:lumMod val="75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71800" y="4869160"/>
            <a:ext cx="16585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УРОК 1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правляющая кнопка: сведения 5">
            <a:hlinkClick r:id="rId4" action="ppaction://hlinksldjump" highlightClick="1"/>
          </p:cNvPr>
          <p:cNvSpPr/>
          <p:nvPr/>
        </p:nvSpPr>
        <p:spPr>
          <a:xfrm>
            <a:off x="8244408" y="5733256"/>
            <a:ext cx="467544" cy="466352"/>
          </a:xfrm>
          <a:prstGeom prst="actionButtonInform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332656"/>
            <a:ext cx="864096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Практические задания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1340768"/>
            <a:ext cx="784887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№1   Начертите четырёхугольник, в котором:</a:t>
            </a:r>
          </a:p>
          <a:p>
            <a:endParaRPr lang="ru-RU" sz="105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pic>
        <p:nvPicPr>
          <p:cNvPr id="6" name="Picture 2" descr="https://st2.depositphotos.com/5606164/8697/v/950/depositphotos_86972384-stock-illustration-teacher-on-a-white-background.jp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7487816" y="3573016"/>
            <a:ext cx="1656184" cy="3096344"/>
          </a:xfrm>
          <a:prstGeom prst="rect">
            <a:avLst/>
          </a:prstGeom>
          <a:noFill/>
        </p:spPr>
      </p:pic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7308304" y="5877272"/>
            <a:ext cx="826392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11560" y="2204864"/>
            <a:ext cx="7848872" cy="720080"/>
          </a:xfrm>
          <a:prstGeom prst="rect">
            <a:avLst/>
          </a:prstGeom>
          <a:solidFill>
            <a:srgbClr val="C8D7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1)   Три угла тупые</a:t>
            </a:r>
          </a:p>
          <a:p>
            <a:endParaRPr lang="ru-RU" sz="105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H="1">
            <a:off x="5436096" y="4149080"/>
            <a:ext cx="288032" cy="2016224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059832" y="3284984"/>
            <a:ext cx="1440160" cy="288032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3059832" y="3284984"/>
            <a:ext cx="2664296" cy="864096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4499992" y="6165304"/>
            <a:ext cx="936104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364088" y="6021288"/>
            <a:ext cx="5036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М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67944" y="6093296"/>
            <a:ext cx="4283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К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627784" y="3068960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Е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652120" y="3717032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F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Управляющая кнопка: настраиваемая 18">
            <a:hlinkClick r:id="" action="ppaction://noaction" highlightClick="1"/>
          </p:cNvPr>
          <p:cNvSpPr/>
          <p:nvPr/>
        </p:nvSpPr>
        <p:spPr>
          <a:xfrm>
            <a:off x="611560" y="5733256"/>
            <a:ext cx="2376264" cy="53836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Проверка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427984" y="5661248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292080" y="4077072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148064" y="5661248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53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7" grpId="0" animBg="1"/>
      <p:bldP spid="15" grpId="0"/>
      <p:bldP spid="16" grpId="0"/>
      <p:bldP spid="17" grpId="0"/>
      <p:bldP spid="18" grpId="0"/>
      <p:bldP spid="50" grpId="0"/>
      <p:bldP spid="51" grpId="0"/>
      <p:bldP spid="5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332656"/>
            <a:ext cx="864096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Практические задания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1340768"/>
            <a:ext cx="784887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№1   Начертите четырёхугольник, в котором:</a:t>
            </a:r>
          </a:p>
          <a:p>
            <a:endParaRPr lang="ru-RU" sz="105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pic>
        <p:nvPicPr>
          <p:cNvPr id="6" name="Picture 2" descr="https://st2.depositphotos.com/5606164/8697/v/950/depositphotos_86972384-stock-illustration-teacher-on-a-white-background.jp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7487816" y="3573016"/>
            <a:ext cx="1656184" cy="3096344"/>
          </a:xfrm>
          <a:prstGeom prst="rect">
            <a:avLst/>
          </a:prstGeom>
          <a:noFill/>
        </p:spPr>
      </p:pic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7308304" y="5877272"/>
            <a:ext cx="826392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правляющая кнопка: настраиваемая 7">
            <a:hlinkClick r:id="" action="ppaction://noaction" highlightClick="1"/>
          </p:cNvPr>
          <p:cNvSpPr/>
          <p:nvPr/>
        </p:nvSpPr>
        <p:spPr>
          <a:xfrm>
            <a:off x="611560" y="5733256"/>
            <a:ext cx="2376264" cy="53836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Проверка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11560" y="2204864"/>
            <a:ext cx="7848872" cy="936104"/>
          </a:xfrm>
          <a:prstGeom prst="rect">
            <a:avLst/>
          </a:prstGeom>
          <a:solidFill>
            <a:srgbClr val="C8D7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arenR" startAt="2"/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Два соседних угла – прямые, а два других не являются прямыми</a:t>
            </a:r>
          </a:p>
          <a:p>
            <a:endParaRPr lang="ru-RU" sz="105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H="1">
            <a:off x="6012160" y="3429000"/>
            <a:ext cx="1296144" cy="252028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851920" y="3429000"/>
            <a:ext cx="0" cy="252028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3851920" y="3429000"/>
            <a:ext cx="3456384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3851920" y="5949280"/>
            <a:ext cx="2160240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275856" y="5733256"/>
            <a:ext cx="5036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М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419872" y="3140968"/>
            <a:ext cx="4283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К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012160" y="5733256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F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Управляющая кнопка: настраиваемая 17">
            <a:hlinkClick r:id="" action="ppaction://noaction" highlightClick="1"/>
          </p:cNvPr>
          <p:cNvSpPr/>
          <p:nvPr/>
        </p:nvSpPr>
        <p:spPr>
          <a:xfrm>
            <a:off x="611560" y="5733256"/>
            <a:ext cx="2376264" cy="53836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Проверка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308304" y="3140968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Е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Фигура, имеющая форму буквы L 33"/>
          <p:cNvSpPr/>
          <p:nvPr/>
        </p:nvSpPr>
        <p:spPr>
          <a:xfrm rot="10800000">
            <a:off x="3851920" y="5661248"/>
            <a:ext cx="288032" cy="288032"/>
          </a:xfrm>
          <a:prstGeom prst="corner">
            <a:avLst>
              <a:gd name="adj1" fmla="val 4902"/>
              <a:gd name="adj2" fmla="val 49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Фигура, имеющая форму буквы L 34"/>
          <p:cNvSpPr/>
          <p:nvPr/>
        </p:nvSpPr>
        <p:spPr>
          <a:xfrm rot="16200000">
            <a:off x="3851920" y="3429000"/>
            <a:ext cx="288032" cy="288032"/>
          </a:xfrm>
          <a:prstGeom prst="corner">
            <a:avLst>
              <a:gd name="adj1" fmla="val 0"/>
              <a:gd name="adj2" fmla="val 49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7" grpId="0" animBg="1"/>
      <p:bldP spid="15" grpId="0"/>
      <p:bldP spid="16" grpId="0"/>
      <p:bldP spid="17" grpId="0"/>
      <p:bldP spid="25" grpId="0"/>
      <p:bldP spid="34" grpId="0" animBg="1"/>
      <p:bldP spid="3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332656"/>
            <a:ext cx="864096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Практические задания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1340768"/>
            <a:ext cx="784887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№1   Начертите четырёхугольник, в котором:</a:t>
            </a:r>
          </a:p>
          <a:p>
            <a:endParaRPr lang="ru-RU" sz="105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pic>
        <p:nvPicPr>
          <p:cNvPr id="6" name="Picture 2" descr="https://st2.depositphotos.com/5606164/8697/v/950/depositphotos_86972384-stock-illustration-teacher-on-a-white-background.jp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7487816" y="3573016"/>
            <a:ext cx="1656184" cy="3096344"/>
          </a:xfrm>
          <a:prstGeom prst="rect">
            <a:avLst/>
          </a:prstGeom>
          <a:noFill/>
        </p:spPr>
      </p:pic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7308304" y="5877272"/>
            <a:ext cx="826392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11560" y="2204864"/>
            <a:ext cx="7848872" cy="936104"/>
          </a:xfrm>
          <a:prstGeom prst="rect">
            <a:avLst/>
          </a:prstGeom>
          <a:solidFill>
            <a:srgbClr val="C8D7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3)   Одна диагональ точкой пересечения   </a:t>
            </a:r>
          </a:p>
          <a:p>
            <a:pPr marL="514350" indent="-514350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диагоналей делится пополам, а другая нет</a:t>
            </a:r>
          </a:p>
          <a:p>
            <a:endParaRPr lang="ru-RU" sz="105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10" name="Управляющая кнопка: настраиваемая 9">
            <a:hlinkClick r:id="" action="ppaction://noaction" highlightClick="1"/>
          </p:cNvPr>
          <p:cNvSpPr/>
          <p:nvPr/>
        </p:nvSpPr>
        <p:spPr>
          <a:xfrm>
            <a:off x="611560" y="5733256"/>
            <a:ext cx="2376264" cy="53836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Проверка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H="1">
            <a:off x="5796136" y="3429000"/>
            <a:ext cx="1512168" cy="2448272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>
            <a:off x="3851920" y="4149080"/>
            <a:ext cx="648072" cy="180020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4499992" y="3429000"/>
            <a:ext cx="2808312" cy="72008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3851920" y="5877272"/>
            <a:ext cx="1944216" cy="72008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275856" y="5733256"/>
            <a:ext cx="5036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М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39952" y="3645024"/>
            <a:ext cx="4283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К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796136" y="5805264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F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Управляющая кнопка: настраиваемая 17">
            <a:hlinkClick r:id="" action="ppaction://noaction" highlightClick="1"/>
          </p:cNvPr>
          <p:cNvSpPr/>
          <p:nvPr/>
        </p:nvSpPr>
        <p:spPr>
          <a:xfrm>
            <a:off x="611560" y="5733256"/>
            <a:ext cx="2376264" cy="53836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Проверка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308304" y="3212976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Е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flipH="1">
            <a:off x="3851920" y="3429000"/>
            <a:ext cx="3456384" cy="252028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4499992" y="4149080"/>
            <a:ext cx="1296144" cy="1728192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004048" y="4365104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О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V="1">
            <a:off x="5292080" y="5301208"/>
            <a:ext cx="288032" cy="14401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V="1">
            <a:off x="4716016" y="4581128"/>
            <a:ext cx="288032" cy="14401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7" grpId="0" animBg="1"/>
      <p:bldP spid="15" grpId="0"/>
      <p:bldP spid="16" grpId="0"/>
      <p:bldP spid="17" grpId="0"/>
      <p:bldP spid="19" grpId="0"/>
      <p:bldP spid="4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332656"/>
            <a:ext cx="864096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Практические задания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1340768"/>
            <a:ext cx="784887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№1   Начертите четырёхугольник, в котором:</a:t>
            </a:r>
          </a:p>
          <a:p>
            <a:endParaRPr lang="ru-RU" sz="105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2204864"/>
            <a:ext cx="7848872" cy="648072"/>
          </a:xfrm>
          <a:prstGeom prst="rect">
            <a:avLst/>
          </a:prstGeom>
          <a:solidFill>
            <a:srgbClr val="C8D7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3)   Диагонали перпендикулярны</a:t>
            </a:r>
          </a:p>
          <a:p>
            <a:endParaRPr lang="ru-RU" sz="105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pic>
        <p:nvPicPr>
          <p:cNvPr id="7" name="Picture 2" descr="https://st2.depositphotos.com/5606164/8697/v/950/depositphotos_86972384-stock-illustration-teacher-on-a-white-background.jp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7487816" y="3573016"/>
            <a:ext cx="1656184" cy="3096344"/>
          </a:xfrm>
          <a:prstGeom prst="rect">
            <a:avLst/>
          </a:prstGeom>
          <a:noFill/>
        </p:spPr>
      </p:pic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7308304" y="5877272"/>
            <a:ext cx="826392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правляющая кнопка: настраиваемая 8">
            <a:hlinkClick r:id="" action="ppaction://noaction" highlightClick="1"/>
          </p:cNvPr>
          <p:cNvSpPr/>
          <p:nvPr/>
        </p:nvSpPr>
        <p:spPr>
          <a:xfrm>
            <a:off x="611560" y="5733256"/>
            <a:ext cx="2376264" cy="53836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Проверка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779912" y="3212976"/>
            <a:ext cx="2736304" cy="2736304"/>
          </a:xfrm>
          <a:prstGeom prst="rect">
            <a:avLst/>
          </a:prstGeom>
          <a:noFill/>
          <a:ln w="635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275856" y="5805264"/>
            <a:ext cx="5036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М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47864" y="2996952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K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88224" y="2924944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E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516216" y="5661248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F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3779912" y="3212976"/>
            <a:ext cx="2736304" cy="2736304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779912" y="3212976"/>
            <a:ext cx="2736304" cy="2736304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Фигура, имеющая форму буквы L 22"/>
          <p:cNvSpPr/>
          <p:nvPr/>
        </p:nvSpPr>
        <p:spPr>
          <a:xfrm rot="13663779">
            <a:off x="5275931" y="4432582"/>
            <a:ext cx="309806" cy="288032"/>
          </a:xfrm>
          <a:prstGeom prst="corner">
            <a:avLst>
              <a:gd name="adj1" fmla="val 0"/>
              <a:gd name="adj2" fmla="val 49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Фигура, имеющая форму буквы L 23"/>
          <p:cNvSpPr/>
          <p:nvPr/>
        </p:nvSpPr>
        <p:spPr>
          <a:xfrm rot="2852060">
            <a:off x="4772605" y="4431831"/>
            <a:ext cx="309806" cy="288032"/>
          </a:xfrm>
          <a:prstGeom prst="corner">
            <a:avLst>
              <a:gd name="adj1" fmla="val 0"/>
              <a:gd name="adj2" fmla="val 49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/>
      <p:bldP spid="12" grpId="0"/>
      <p:bldP spid="13" grpId="0"/>
      <p:bldP spid="14" grpId="0"/>
      <p:bldP spid="23" grpId="0" animBg="1"/>
      <p:bldP spid="2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332656"/>
            <a:ext cx="864096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Практические задания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1340768"/>
            <a:ext cx="7992888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№2   Начертите произвольный четырёхугольник,  обозначьте его вершины буквами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M,  K,  E,  F.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Укажите:       1) пары его соседних сторон, 2) противолежащих сторон,     3) противолежащих вершин.</a:t>
            </a:r>
          </a:p>
          <a:p>
            <a:endParaRPr lang="ru-RU" sz="105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pic>
        <p:nvPicPr>
          <p:cNvPr id="6" name="Picture 2" descr="https://st2.depositphotos.com/5606164/8697/v/950/depositphotos_86972384-stock-illustration-teacher-on-a-white-background.jpg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7487816" y="3573016"/>
            <a:ext cx="1656184" cy="3096344"/>
          </a:xfrm>
          <a:prstGeom prst="rect">
            <a:avLst/>
          </a:prstGeom>
          <a:noFill/>
        </p:spPr>
      </p:pic>
      <p:cxnSp>
        <p:nvCxnSpPr>
          <p:cNvPr id="7" name="Прямая соединительная линия 6"/>
          <p:cNvCxnSpPr/>
          <p:nvPr/>
        </p:nvCxnSpPr>
        <p:spPr>
          <a:xfrm flipH="1">
            <a:off x="3347864" y="3861048"/>
            <a:ext cx="216024" cy="1656184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H="1" flipV="1">
            <a:off x="755576" y="5301208"/>
            <a:ext cx="2592288" cy="216024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835696" y="3501008"/>
            <a:ext cx="1728192" cy="36004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755576" y="3501008"/>
            <a:ext cx="1080120" cy="180020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51520" y="4941168"/>
            <a:ext cx="5036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М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31640" y="3140968"/>
            <a:ext cx="4283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К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419872" y="3284984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Е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347864" y="5229200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F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Управляющая кнопка: настраиваемая 15">
            <a:hlinkClick r:id="" action="ppaction://noaction" highlightClick="1"/>
          </p:cNvPr>
          <p:cNvSpPr/>
          <p:nvPr/>
        </p:nvSpPr>
        <p:spPr>
          <a:xfrm>
            <a:off x="611560" y="5733256"/>
            <a:ext cx="2376264" cy="53836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Проверка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Управляющая кнопка: настраиваемая 26">
            <a:hlinkClick r:id="" action="ppaction://noaction" highlightClick="1"/>
          </p:cNvPr>
          <p:cNvSpPr/>
          <p:nvPr/>
        </p:nvSpPr>
        <p:spPr>
          <a:xfrm>
            <a:off x="3995936" y="3573016"/>
            <a:ext cx="864096" cy="68237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Управляющая кнопка: настраиваемая 27">
            <a:hlinkClick r:id="" action="ppaction://noaction" highlightClick="1"/>
          </p:cNvPr>
          <p:cNvSpPr/>
          <p:nvPr/>
        </p:nvSpPr>
        <p:spPr>
          <a:xfrm>
            <a:off x="3995936" y="4797152"/>
            <a:ext cx="864096" cy="68237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Управляющая кнопка: настраиваемая 28">
            <a:hlinkClick r:id="" action="ppaction://noaction" highlightClick="1"/>
          </p:cNvPr>
          <p:cNvSpPr/>
          <p:nvPr/>
        </p:nvSpPr>
        <p:spPr>
          <a:xfrm>
            <a:off x="3995936" y="5661248"/>
            <a:ext cx="864096" cy="68237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5058" name="Object 2"/>
          <p:cNvGraphicFramePr>
            <a:graphicFrameLocks noChangeAspect="1"/>
          </p:cNvGraphicFramePr>
          <p:nvPr/>
        </p:nvGraphicFramePr>
        <p:xfrm>
          <a:off x="5076056" y="3356992"/>
          <a:ext cx="1800200" cy="5023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82" name="Формула" r:id="rId4" imgW="685800" imgH="203040" progId="Equation.3">
                  <p:embed/>
                </p:oleObj>
              </mc:Choice>
              <mc:Fallback>
                <p:oleObj name="Формула" r:id="rId4" imgW="68580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3356992"/>
                        <a:ext cx="1800200" cy="50238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59" name="Object 3"/>
          <p:cNvGraphicFramePr>
            <a:graphicFrameLocks noChangeAspect="1"/>
          </p:cNvGraphicFramePr>
          <p:nvPr/>
        </p:nvGraphicFramePr>
        <p:xfrm>
          <a:off x="5004048" y="3789040"/>
          <a:ext cx="1831975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83" name="Формула" r:id="rId6" imgW="634680" imgH="203040" progId="Equation.3">
                  <p:embed/>
                </p:oleObj>
              </mc:Choice>
              <mc:Fallback>
                <p:oleObj name="Формула" r:id="rId6" imgW="63468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4048" y="3789040"/>
                        <a:ext cx="1831975" cy="552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0" name="Object 4"/>
          <p:cNvGraphicFramePr>
            <a:graphicFrameLocks noChangeAspect="1"/>
          </p:cNvGraphicFramePr>
          <p:nvPr/>
        </p:nvGraphicFramePr>
        <p:xfrm>
          <a:off x="3962400" y="4292600"/>
          <a:ext cx="1795463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84" name="Формула" r:id="rId8" imgW="672840" imgH="203040" progId="Equation.3">
                  <p:embed/>
                </p:oleObj>
              </mc:Choice>
              <mc:Fallback>
                <p:oleObj name="Формула" r:id="rId8" imgW="67284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4292600"/>
                        <a:ext cx="1795463" cy="511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1" name="Object 5"/>
          <p:cNvGraphicFramePr>
            <a:graphicFrameLocks noChangeAspect="1"/>
          </p:cNvGraphicFramePr>
          <p:nvPr/>
        </p:nvGraphicFramePr>
        <p:xfrm>
          <a:off x="5796137" y="4293096"/>
          <a:ext cx="1800200" cy="4187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85" name="Формула" r:id="rId10" imgW="685800" imgH="164880" progId="Equation.3">
                  <p:embed/>
                </p:oleObj>
              </mc:Choice>
              <mc:Fallback>
                <p:oleObj name="Формула" r:id="rId10" imgW="685800" imgH="1648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6137" y="4293096"/>
                        <a:ext cx="1800200" cy="4187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2" name="Object 6"/>
          <p:cNvGraphicFramePr>
            <a:graphicFrameLocks noChangeAspect="1"/>
          </p:cNvGraphicFramePr>
          <p:nvPr/>
        </p:nvGraphicFramePr>
        <p:xfrm>
          <a:off x="5004048" y="4725144"/>
          <a:ext cx="1798638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86" name="Формула" r:id="rId12" imgW="685800" imgH="203040" progId="Equation.3">
                  <p:embed/>
                </p:oleObj>
              </mc:Choice>
              <mc:Fallback>
                <p:oleObj name="Формула" r:id="rId12" imgW="68580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4048" y="4725144"/>
                        <a:ext cx="1798638" cy="501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3" name="Object 7"/>
          <p:cNvGraphicFramePr>
            <a:graphicFrameLocks noChangeAspect="1"/>
          </p:cNvGraphicFramePr>
          <p:nvPr/>
        </p:nvGraphicFramePr>
        <p:xfrm>
          <a:off x="5004048" y="5130800"/>
          <a:ext cx="1731715" cy="424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87" name="Формула" r:id="rId14" imgW="634680" imgH="164880" progId="Equation.3">
                  <p:embed/>
                </p:oleObj>
              </mc:Choice>
              <mc:Fallback>
                <p:oleObj name="Формула" r:id="rId14" imgW="634680" imgH="1648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4048" y="5130800"/>
                        <a:ext cx="1731715" cy="424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4" name="Object 8"/>
          <p:cNvGraphicFramePr>
            <a:graphicFrameLocks noChangeAspect="1"/>
          </p:cNvGraphicFramePr>
          <p:nvPr/>
        </p:nvGraphicFramePr>
        <p:xfrm>
          <a:off x="5221288" y="5549900"/>
          <a:ext cx="1292225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88" name="Формула" r:id="rId16" imgW="482400" imgH="203040" progId="Equation.3">
                  <p:embed/>
                </p:oleObj>
              </mc:Choice>
              <mc:Fallback>
                <p:oleObj name="Формула" r:id="rId16" imgW="482400" imgH="2030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1288" y="5549900"/>
                        <a:ext cx="1292225" cy="542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5" name="Object 9"/>
          <p:cNvGraphicFramePr>
            <a:graphicFrameLocks noChangeAspect="1"/>
          </p:cNvGraphicFramePr>
          <p:nvPr/>
        </p:nvGraphicFramePr>
        <p:xfrm>
          <a:off x="5243513" y="5949950"/>
          <a:ext cx="1281112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89" name="Формула" r:id="rId18" imgW="419040" imgH="164880" progId="Equation.3">
                  <p:embed/>
                </p:oleObj>
              </mc:Choice>
              <mc:Fallback>
                <p:oleObj name="Формула" r:id="rId18" imgW="419040" imgH="1648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3513" y="5949950"/>
                        <a:ext cx="1281112" cy="503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Управляющая кнопка: далее 37">
            <a:hlinkClick r:id="" action="ppaction://hlinkshowjump?jump=nextslide" highlightClick="1"/>
          </p:cNvPr>
          <p:cNvSpPr/>
          <p:nvPr/>
        </p:nvSpPr>
        <p:spPr>
          <a:xfrm>
            <a:off x="7308304" y="5877272"/>
            <a:ext cx="826392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20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2000"/>
                                        <p:tgtEl>
                                          <p:spTgt spid="45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20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20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20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20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2000"/>
                                        <p:tgtEl>
                                          <p:spTgt spid="45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2000"/>
                                        <p:tgtEl>
                                          <p:spTgt spid="45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00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27" grpId="0" animBg="1"/>
      <p:bldP spid="28" grpId="0" animBg="1"/>
      <p:bldP spid="29" grpId="0" animBg="1"/>
      <p:bldP spid="3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332656"/>
            <a:ext cx="864096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Практические задания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1340768"/>
            <a:ext cx="784887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№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Укажите выпуклые четырёхугольники:</a:t>
            </a:r>
          </a:p>
          <a:p>
            <a:endParaRPr lang="ru-RU" sz="105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6" name="Трапеция 5"/>
          <p:cNvSpPr/>
          <p:nvPr/>
        </p:nvSpPr>
        <p:spPr>
          <a:xfrm rot="21078799">
            <a:off x="611560" y="2420888"/>
            <a:ext cx="2376264" cy="1432176"/>
          </a:xfrm>
          <a:prstGeom prst="trapezoid">
            <a:avLst>
              <a:gd name="adj" fmla="val 46377"/>
            </a:avLst>
          </a:prstGeom>
          <a:noFill/>
          <a:ln w="508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омб 7"/>
          <p:cNvSpPr/>
          <p:nvPr/>
        </p:nvSpPr>
        <p:spPr>
          <a:xfrm rot="16200000">
            <a:off x="5767770" y="2233231"/>
            <a:ext cx="1464950" cy="2992393"/>
          </a:xfrm>
          <a:prstGeom prst="diamond">
            <a:avLst/>
          </a:prstGeom>
          <a:noFill/>
          <a:ln w="508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настраиваемая 9">
            <a:hlinkClick r:id="rId2" action="ppaction://hlinksldjump" highlightClick="1"/>
          </p:cNvPr>
          <p:cNvSpPr/>
          <p:nvPr/>
        </p:nvSpPr>
        <p:spPr>
          <a:xfrm>
            <a:off x="611560" y="5733256"/>
            <a:ext cx="2376264" cy="53836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Подсказка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3" name="Группа 32"/>
          <p:cNvGrpSpPr/>
          <p:nvPr/>
        </p:nvGrpSpPr>
        <p:grpSpPr>
          <a:xfrm>
            <a:off x="2123728" y="3977680"/>
            <a:ext cx="2088232" cy="2043608"/>
            <a:chOff x="2123728" y="3977680"/>
            <a:chExt cx="2088232" cy="2043608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flipV="1">
              <a:off x="2123728" y="3977680"/>
              <a:ext cx="2088232" cy="432048"/>
            </a:xfrm>
            <a:prstGeom prst="line">
              <a:avLst/>
            </a:prstGeom>
            <a:ln w="539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2123728" y="4409728"/>
              <a:ext cx="1800200" cy="1611560"/>
            </a:xfrm>
            <a:prstGeom prst="line">
              <a:avLst/>
            </a:prstGeom>
            <a:ln w="539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flipV="1">
              <a:off x="3563888" y="3977680"/>
              <a:ext cx="648072" cy="936104"/>
            </a:xfrm>
            <a:prstGeom prst="line">
              <a:avLst/>
            </a:prstGeom>
            <a:ln w="539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563888" y="4913784"/>
              <a:ext cx="360040" cy="1107504"/>
            </a:xfrm>
            <a:prstGeom prst="line">
              <a:avLst/>
            </a:prstGeom>
            <a:ln w="539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Группа 39"/>
          <p:cNvGrpSpPr/>
          <p:nvPr/>
        </p:nvGrpSpPr>
        <p:grpSpPr>
          <a:xfrm>
            <a:off x="3563888" y="2564904"/>
            <a:ext cx="2808312" cy="1080120"/>
            <a:chOff x="3563888" y="2564904"/>
            <a:chExt cx="2808312" cy="1080120"/>
          </a:xfrm>
        </p:grpSpPr>
        <p:cxnSp>
          <p:nvCxnSpPr>
            <p:cNvPr id="18" name="Прямая соединительная линия 17"/>
            <p:cNvCxnSpPr/>
            <p:nvPr/>
          </p:nvCxnSpPr>
          <p:spPr>
            <a:xfrm>
              <a:off x="4283968" y="2564904"/>
              <a:ext cx="2088232" cy="0"/>
            </a:xfrm>
            <a:prstGeom prst="line">
              <a:avLst/>
            </a:prstGeom>
            <a:ln w="539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 flipH="1">
              <a:off x="3563888" y="2564904"/>
              <a:ext cx="720080" cy="1080120"/>
            </a:xfrm>
            <a:prstGeom prst="line">
              <a:avLst/>
            </a:prstGeom>
            <a:ln w="539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flipV="1">
              <a:off x="5148064" y="2564904"/>
              <a:ext cx="1152128" cy="216024"/>
            </a:xfrm>
            <a:prstGeom prst="line">
              <a:avLst/>
            </a:prstGeom>
            <a:ln w="539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flipH="1">
              <a:off x="3563888" y="2780928"/>
              <a:ext cx="1584176" cy="864096"/>
            </a:xfrm>
            <a:prstGeom prst="line">
              <a:avLst/>
            </a:prstGeom>
            <a:ln w="539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Прямоугольник 31"/>
          <p:cNvSpPr/>
          <p:nvPr/>
        </p:nvSpPr>
        <p:spPr>
          <a:xfrm>
            <a:off x="4644008" y="4869160"/>
            <a:ext cx="2304256" cy="1152128"/>
          </a:xfrm>
          <a:prstGeom prst="rect">
            <a:avLst/>
          </a:prstGeom>
          <a:noFill/>
          <a:ln w="508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Управляющая кнопка: настраиваемая 33">
            <a:hlinkClick r:id="" action="ppaction://noaction" highlightClick="1"/>
          </p:cNvPr>
          <p:cNvSpPr/>
          <p:nvPr/>
        </p:nvSpPr>
        <p:spPr>
          <a:xfrm>
            <a:off x="395536" y="2492896"/>
            <a:ext cx="504056" cy="53836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Управляющая кнопка: настраиваемая 34">
            <a:hlinkClick r:id="" action="ppaction://noaction" highlightClick="1"/>
          </p:cNvPr>
          <p:cNvSpPr/>
          <p:nvPr/>
        </p:nvSpPr>
        <p:spPr>
          <a:xfrm>
            <a:off x="1979712" y="4869160"/>
            <a:ext cx="504056" cy="53836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Управляющая кнопка: настраиваемая 35">
            <a:hlinkClick r:id="" action="ppaction://noaction" highlightClick="1"/>
          </p:cNvPr>
          <p:cNvSpPr/>
          <p:nvPr/>
        </p:nvSpPr>
        <p:spPr>
          <a:xfrm>
            <a:off x="3419872" y="2348880"/>
            <a:ext cx="504056" cy="53836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Управляющая кнопка: настраиваемая 36">
            <a:hlinkClick r:id="" action="ppaction://noaction" highlightClick="1"/>
          </p:cNvPr>
          <p:cNvSpPr/>
          <p:nvPr/>
        </p:nvSpPr>
        <p:spPr>
          <a:xfrm>
            <a:off x="7092280" y="2636912"/>
            <a:ext cx="504056" cy="53836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Управляющая кнопка: настраиваемая 37">
            <a:hlinkClick r:id="" action="ppaction://noaction" highlightClick="1"/>
          </p:cNvPr>
          <p:cNvSpPr/>
          <p:nvPr/>
        </p:nvSpPr>
        <p:spPr>
          <a:xfrm>
            <a:off x="4716016" y="4221088"/>
            <a:ext cx="504056" cy="53836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https://st2.depositphotos.com/5606164/8697/v/950/depositphotos_86972384-stock-illustration-teacher-on-a-white-background.jpg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7487816" y="3573016"/>
            <a:ext cx="1656184" cy="3096344"/>
          </a:xfrm>
          <a:prstGeom prst="rect">
            <a:avLst/>
          </a:prstGeom>
          <a:noFill/>
        </p:spPr>
      </p:pic>
      <p:sp>
        <p:nvSpPr>
          <p:cNvPr id="39" name="Управляющая кнопка: далее 38">
            <a:hlinkClick r:id="" action="ppaction://hlinkshowjump?jump=nextslide" highlightClick="1"/>
          </p:cNvPr>
          <p:cNvSpPr/>
          <p:nvPr/>
        </p:nvSpPr>
        <p:spPr>
          <a:xfrm>
            <a:off x="7308304" y="5877272"/>
            <a:ext cx="826392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332656"/>
            <a:ext cx="864096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Задача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1340768"/>
            <a:ext cx="784887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Найдите периметр четырёхугольника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FDLK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05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grpSp>
        <p:nvGrpSpPr>
          <p:cNvPr id="6" name="Группа 5"/>
          <p:cNvGrpSpPr/>
          <p:nvPr/>
        </p:nvGrpSpPr>
        <p:grpSpPr>
          <a:xfrm rot="7162132">
            <a:off x="5938545" y="2234071"/>
            <a:ext cx="2088232" cy="2043608"/>
            <a:chOff x="2123728" y="3977680"/>
            <a:chExt cx="2088232" cy="2043608"/>
          </a:xfrm>
        </p:grpSpPr>
        <p:cxnSp>
          <p:nvCxnSpPr>
            <p:cNvPr id="7" name="Прямая соединительная линия 6"/>
            <p:cNvCxnSpPr/>
            <p:nvPr/>
          </p:nvCxnSpPr>
          <p:spPr>
            <a:xfrm flipV="1">
              <a:off x="2123728" y="3977680"/>
              <a:ext cx="2088232" cy="432048"/>
            </a:xfrm>
            <a:prstGeom prst="line">
              <a:avLst/>
            </a:prstGeom>
            <a:ln w="539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2123728" y="4409728"/>
              <a:ext cx="1800200" cy="1611560"/>
            </a:xfrm>
            <a:prstGeom prst="line">
              <a:avLst/>
            </a:prstGeom>
            <a:ln w="539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flipV="1">
              <a:off x="3563888" y="3977680"/>
              <a:ext cx="648072" cy="936104"/>
            </a:xfrm>
            <a:prstGeom prst="line">
              <a:avLst/>
            </a:prstGeom>
            <a:ln w="539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>
              <a:off x="3563888" y="4913784"/>
              <a:ext cx="360040" cy="1107504"/>
            </a:xfrm>
            <a:prstGeom prst="line">
              <a:avLst/>
            </a:prstGeom>
            <a:ln w="539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" name="Picture 2" descr="https://st2.depositphotos.com/5606164/8697/v/950/depositphotos_86972384-stock-illustration-teacher-on-a-white-background.jpg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7487816" y="3573016"/>
            <a:ext cx="1656184" cy="309634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5364088" y="3068960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F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956376" y="2276872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308304" y="4581128"/>
            <a:ext cx="404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L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516216" y="3573016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K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6082" name="Object 2"/>
          <p:cNvGraphicFramePr>
            <a:graphicFrameLocks noChangeAspect="1"/>
          </p:cNvGraphicFramePr>
          <p:nvPr/>
        </p:nvGraphicFramePr>
        <p:xfrm>
          <a:off x="467544" y="2276872"/>
          <a:ext cx="2381250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03" name="Формула" r:id="rId4" imgW="952200" imgH="203040" progId="Equation.3">
                  <p:embed/>
                </p:oleObj>
              </mc:Choice>
              <mc:Fallback>
                <p:oleObj name="Формула" r:id="rId4" imgW="95220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2276872"/>
                        <a:ext cx="2381250" cy="501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3" name="Object 3"/>
          <p:cNvGraphicFramePr>
            <a:graphicFrameLocks noChangeAspect="1"/>
          </p:cNvGraphicFramePr>
          <p:nvPr/>
        </p:nvGraphicFramePr>
        <p:xfrm>
          <a:off x="2699792" y="2276872"/>
          <a:ext cx="3206750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04" name="Формула" r:id="rId6" imgW="1282680" imgH="190440" progId="Equation.3">
                  <p:embed/>
                </p:oleObj>
              </mc:Choice>
              <mc:Fallback>
                <p:oleObj name="Формула" r:id="rId6" imgW="1282680" imgH="1904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2276872"/>
                        <a:ext cx="3206750" cy="471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4" name="Object 4"/>
          <p:cNvGraphicFramePr>
            <a:graphicFrameLocks noChangeAspect="1"/>
          </p:cNvGraphicFramePr>
          <p:nvPr/>
        </p:nvGraphicFramePr>
        <p:xfrm>
          <a:off x="1619672" y="2708920"/>
          <a:ext cx="3079750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05" name="Формула" r:id="rId8" imgW="1231560" imgH="203040" progId="Equation.3">
                  <p:embed/>
                </p:oleObj>
              </mc:Choice>
              <mc:Fallback>
                <p:oleObj name="Формула" r:id="rId8" imgW="123156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2708920"/>
                        <a:ext cx="3079750" cy="501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5" name="Object 5"/>
          <p:cNvGraphicFramePr>
            <a:graphicFrameLocks noChangeAspect="1"/>
          </p:cNvGraphicFramePr>
          <p:nvPr/>
        </p:nvGraphicFramePr>
        <p:xfrm>
          <a:off x="1619672" y="3140968"/>
          <a:ext cx="3143250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06" name="Формула" r:id="rId10" imgW="1257120" imgH="203040" progId="Equation.3">
                  <p:embed/>
                </p:oleObj>
              </mc:Choice>
              <mc:Fallback>
                <p:oleObj name="Формула" r:id="rId10" imgW="1257120" imgH="203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3140968"/>
                        <a:ext cx="3143250" cy="501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1" name="Прямая соединительная линия 20"/>
          <p:cNvCxnSpPr/>
          <p:nvPr/>
        </p:nvCxnSpPr>
        <p:spPr>
          <a:xfrm>
            <a:off x="611560" y="3645024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6086" name="Object 6"/>
          <p:cNvGraphicFramePr>
            <a:graphicFrameLocks noChangeAspect="1"/>
          </p:cNvGraphicFramePr>
          <p:nvPr/>
        </p:nvGraphicFramePr>
        <p:xfrm>
          <a:off x="539552" y="3645024"/>
          <a:ext cx="250825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07" name="Формула" r:id="rId12" imgW="1002960" imgH="215640" progId="Equation.3">
                  <p:embed/>
                </p:oleObj>
              </mc:Choice>
              <mc:Fallback>
                <p:oleObj name="Формула" r:id="rId12" imgW="1002960" imgH="215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3645024"/>
                        <a:ext cx="250825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Управляющая кнопка: настраиваемая 22">
            <a:hlinkClick r:id="" action="ppaction://noaction" highlightClick="1"/>
          </p:cNvPr>
          <p:cNvSpPr/>
          <p:nvPr/>
        </p:nvSpPr>
        <p:spPr>
          <a:xfrm>
            <a:off x="611560" y="5733256"/>
            <a:ext cx="2304256" cy="53836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Подсказка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Управляющая кнопка: настраиваемая 24">
            <a:hlinkClick r:id="" action="ppaction://noaction" highlightClick="1"/>
          </p:cNvPr>
          <p:cNvSpPr/>
          <p:nvPr/>
        </p:nvSpPr>
        <p:spPr>
          <a:xfrm>
            <a:off x="3131840" y="5733256"/>
            <a:ext cx="2304256" cy="53836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Решение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6087" name="Object 7"/>
          <p:cNvGraphicFramePr>
            <a:graphicFrameLocks noChangeAspect="1"/>
          </p:cNvGraphicFramePr>
          <p:nvPr/>
        </p:nvGraphicFramePr>
        <p:xfrm>
          <a:off x="539552" y="4293096"/>
          <a:ext cx="454025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08" name="Формула" r:id="rId14" imgW="1815840" imgH="215640" progId="Equation.3">
                  <p:embed/>
                </p:oleObj>
              </mc:Choice>
              <mc:Fallback>
                <p:oleObj name="Формула" r:id="rId14" imgW="1815840" imgH="215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4293096"/>
                        <a:ext cx="454025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8" name="Object 8"/>
          <p:cNvGraphicFramePr>
            <a:graphicFrameLocks noChangeAspect="1"/>
          </p:cNvGraphicFramePr>
          <p:nvPr/>
        </p:nvGraphicFramePr>
        <p:xfrm>
          <a:off x="539552" y="4797152"/>
          <a:ext cx="50165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09" name="Формула" r:id="rId16" imgW="2006280" imgH="215640" progId="Equation.3">
                  <p:embed/>
                </p:oleObj>
              </mc:Choice>
              <mc:Fallback>
                <p:oleObj name="Формула" r:id="rId16" imgW="2006280" imgH="215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4797152"/>
                        <a:ext cx="50165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Прямоугольник 23"/>
          <p:cNvSpPr/>
          <p:nvPr/>
        </p:nvSpPr>
        <p:spPr>
          <a:xfrm>
            <a:off x="539552" y="4869160"/>
            <a:ext cx="5976664" cy="720080"/>
          </a:xfrm>
          <a:prstGeom prst="rect">
            <a:avLst/>
          </a:prstGeom>
          <a:solidFill>
            <a:srgbClr val="C8D7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Периметр – сумма длин всех сторон</a:t>
            </a:r>
          </a:p>
          <a:p>
            <a:endParaRPr lang="ru-RU" sz="105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28" name="Управляющая кнопка: далее 27">
            <a:hlinkClick r:id="" action="ppaction://hlinkshowjump?jump=nextslide" highlightClick="1"/>
          </p:cNvPr>
          <p:cNvSpPr/>
          <p:nvPr/>
        </p:nvSpPr>
        <p:spPr>
          <a:xfrm>
            <a:off x="7308304" y="5877272"/>
            <a:ext cx="826392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6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8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2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*0.0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h+1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24" grpId="0" animBg="1"/>
      <p:bldP spid="24" grpId="1" animBg="1"/>
      <p:bldP spid="2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332656"/>
            <a:ext cx="864096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Четырёхугольник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https://st2.depositphotos.com/5606164/8697/v/950/depositphotos_86972384-stock-illustration-teacher-on-a-white-background.jpg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7487816" y="3573016"/>
            <a:ext cx="1656184" cy="3096344"/>
          </a:xfrm>
          <a:prstGeom prst="rect">
            <a:avLst/>
          </a:prstGeom>
          <a:noFill/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7020272" y="1700808"/>
            <a:ext cx="1368152" cy="144016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8244408" y="1700808"/>
            <a:ext cx="144016" cy="1224136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6372200" y="2924944"/>
            <a:ext cx="1872208" cy="1656184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H="1">
            <a:off x="6372200" y="1844824"/>
            <a:ext cx="648072" cy="2736304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156176" y="4581128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60232" y="1412776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В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88424" y="1268760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С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316416" y="2708920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Управляющая кнопка: далее 13">
            <a:hlinkClick r:id="" action="ppaction://hlinkshowjump?jump=nextslide" highlightClick="1"/>
          </p:cNvPr>
          <p:cNvSpPr/>
          <p:nvPr/>
        </p:nvSpPr>
        <p:spPr>
          <a:xfrm>
            <a:off x="7308304" y="5877272"/>
            <a:ext cx="826392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Управляющая кнопка: настраиваемая 14">
            <a:hlinkClick r:id="" action="ppaction://noaction" highlightClick="1"/>
          </p:cNvPr>
          <p:cNvSpPr/>
          <p:nvPr/>
        </p:nvSpPr>
        <p:spPr>
          <a:xfrm>
            <a:off x="251520" y="1268760"/>
            <a:ext cx="2736304" cy="53836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Теорема: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Object 5"/>
          <p:cNvGraphicFramePr>
            <a:graphicFrameLocks noChangeAspect="1"/>
          </p:cNvGraphicFramePr>
          <p:nvPr/>
        </p:nvGraphicFramePr>
        <p:xfrm>
          <a:off x="251520" y="1916832"/>
          <a:ext cx="5548313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96" name="Формула" r:id="rId4" imgW="2095200" imgH="203040" progId="Equation.3">
                  <p:embed/>
                </p:oleObj>
              </mc:Choice>
              <mc:Fallback>
                <p:oleObj name="Формула" r:id="rId4" imgW="209520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1916832"/>
                        <a:ext cx="5548313" cy="530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6"/>
          <p:cNvGraphicFramePr>
            <a:graphicFrameLocks noChangeAspect="1"/>
          </p:cNvGraphicFramePr>
          <p:nvPr/>
        </p:nvGraphicFramePr>
        <p:xfrm>
          <a:off x="251520" y="2276872"/>
          <a:ext cx="2124075" cy="63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97" name="Формула" r:id="rId6" imgW="749160" imgH="228600" progId="Equation.3">
                  <p:embed/>
                </p:oleObj>
              </mc:Choice>
              <mc:Fallback>
                <p:oleObj name="Формула" r:id="rId6" imgW="74916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2276872"/>
                        <a:ext cx="2124075" cy="636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5"/>
          <p:cNvGraphicFramePr>
            <a:graphicFrameLocks noChangeAspect="1"/>
          </p:cNvGraphicFramePr>
          <p:nvPr/>
        </p:nvGraphicFramePr>
        <p:xfrm>
          <a:off x="323528" y="2996952"/>
          <a:ext cx="4683125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98" name="Формула" r:id="rId8" imgW="1650960" imgH="203040" progId="Equation.3">
                  <p:embed/>
                </p:oleObj>
              </mc:Choice>
              <mc:Fallback>
                <p:oleObj name="Формула" r:id="rId8" imgW="1650960" imgH="203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2996952"/>
                        <a:ext cx="4683125" cy="573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Управляющая кнопка: настраиваемая 20">
            <a:hlinkClick r:id="" action="ppaction://noaction" highlightClick="1"/>
          </p:cNvPr>
          <p:cNvSpPr/>
          <p:nvPr/>
        </p:nvSpPr>
        <p:spPr>
          <a:xfrm>
            <a:off x="611560" y="5733256"/>
            <a:ext cx="2304256" cy="53836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Подсказка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Управляющая кнопка: настраиваемая 21">
            <a:hlinkClick r:id="" action="ppaction://noaction" highlightClick="1"/>
          </p:cNvPr>
          <p:cNvSpPr/>
          <p:nvPr/>
        </p:nvSpPr>
        <p:spPr>
          <a:xfrm>
            <a:off x="3131840" y="5733256"/>
            <a:ext cx="2304256" cy="53836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Док-во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(3)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7020272" y="1844824"/>
            <a:ext cx="1224136" cy="10801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251520" y="2924944"/>
            <a:ext cx="576064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4278" name="Object 6"/>
          <p:cNvGraphicFramePr>
            <a:graphicFrameLocks noChangeAspect="1"/>
          </p:cNvGraphicFramePr>
          <p:nvPr/>
        </p:nvGraphicFramePr>
        <p:xfrm>
          <a:off x="899592" y="3429000"/>
          <a:ext cx="5259387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99" name="Формула" r:id="rId10" imgW="1854000" imgH="203040" progId="Equation.3">
                  <p:embed/>
                </p:oleObj>
              </mc:Choice>
              <mc:Fallback>
                <p:oleObj name="Формула" r:id="rId10" imgW="185400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3429000"/>
                        <a:ext cx="5259387" cy="573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79" name="Object 7"/>
          <p:cNvGraphicFramePr>
            <a:graphicFrameLocks noChangeAspect="1"/>
          </p:cNvGraphicFramePr>
          <p:nvPr/>
        </p:nvGraphicFramePr>
        <p:xfrm>
          <a:off x="899592" y="3861048"/>
          <a:ext cx="5330825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00" name="Формула" r:id="rId12" imgW="1879560" imgH="203040" progId="Equation.3">
                  <p:embed/>
                </p:oleObj>
              </mc:Choice>
              <mc:Fallback>
                <p:oleObj name="Формула" r:id="rId12" imgW="1879560" imgH="2030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3861048"/>
                        <a:ext cx="5330825" cy="573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Левая фигурная скобка 33"/>
          <p:cNvSpPr/>
          <p:nvPr/>
        </p:nvSpPr>
        <p:spPr>
          <a:xfrm>
            <a:off x="611560" y="3501008"/>
            <a:ext cx="360040" cy="936104"/>
          </a:xfrm>
          <a:prstGeom prst="leftBrace">
            <a:avLst>
              <a:gd name="adj1" fmla="val 20905"/>
              <a:gd name="adj2" fmla="val 50662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TextBox 34"/>
          <p:cNvSpPr txBox="1"/>
          <p:nvPr/>
        </p:nvSpPr>
        <p:spPr>
          <a:xfrm>
            <a:off x="107504" y="3573016"/>
            <a:ext cx="50687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i="1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ru-RU" sz="4400" b="1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395536" y="4509120"/>
            <a:ext cx="576064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4280" name="Object 8"/>
          <p:cNvGraphicFramePr>
            <a:graphicFrameLocks noChangeAspect="1"/>
          </p:cNvGraphicFramePr>
          <p:nvPr/>
        </p:nvGraphicFramePr>
        <p:xfrm>
          <a:off x="539552" y="4581128"/>
          <a:ext cx="5403850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01" name="Формула" r:id="rId14" imgW="1904760" imgH="203040" progId="Equation.3">
                  <p:embed/>
                </p:oleObj>
              </mc:Choice>
              <mc:Fallback>
                <p:oleObj name="Формула" r:id="rId14" imgW="1904760" imgH="2030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4581128"/>
                        <a:ext cx="5403850" cy="573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81" name="Object 9"/>
          <p:cNvGraphicFramePr>
            <a:graphicFrameLocks noChangeAspect="1"/>
          </p:cNvGraphicFramePr>
          <p:nvPr/>
        </p:nvGraphicFramePr>
        <p:xfrm>
          <a:off x="4860032" y="5085184"/>
          <a:ext cx="1081088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02" name="Формула" r:id="rId16" imgW="380880" imgH="177480" progId="Equation.3">
                  <p:embed/>
                </p:oleObj>
              </mc:Choice>
              <mc:Fallback>
                <p:oleObj name="Формула" r:id="rId16" imgW="380880" imgH="1774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5085184"/>
                        <a:ext cx="1081088" cy="501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Прямоугольник 22"/>
          <p:cNvSpPr/>
          <p:nvPr/>
        </p:nvSpPr>
        <p:spPr>
          <a:xfrm>
            <a:off x="539552" y="4869160"/>
            <a:ext cx="6480720" cy="720080"/>
          </a:xfrm>
          <a:prstGeom prst="rect">
            <a:avLst/>
          </a:prstGeom>
          <a:solidFill>
            <a:srgbClr val="C8D7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Сумма углов треугольника равна 180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º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105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8" presetClass="exit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2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*0.0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h+1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200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20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2000"/>
                                        <p:tgtEl>
                                          <p:spTgt spid="54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0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14" grpId="0" animBg="1"/>
      <p:bldP spid="34" grpId="0" animBg="1"/>
      <p:bldP spid="3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332656"/>
            <a:ext cx="864096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Задача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1340768"/>
            <a:ext cx="7848872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Один из углов четырёхугольника в 2 раза меньше второго угла, на 20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º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меньше третьего и на 40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º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больше четвёртого. Найдите углы четырёхугольника.</a:t>
            </a:r>
          </a:p>
          <a:p>
            <a:endParaRPr lang="ru-RU" sz="105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pic>
        <p:nvPicPr>
          <p:cNvPr id="6" name="Picture 2" descr="https://st2.depositphotos.com/5606164/8697/v/950/depositphotos_86972384-stock-illustration-teacher-on-a-white-background.jpg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7487816" y="3573016"/>
            <a:ext cx="1656184" cy="3096344"/>
          </a:xfrm>
          <a:prstGeom prst="rect">
            <a:avLst/>
          </a:prstGeom>
          <a:noFill/>
        </p:spPr>
      </p:pic>
      <p:cxnSp>
        <p:nvCxnSpPr>
          <p:cNvPr id="7" name="Прямая соединительная линия 6"/>
          <p:cNvCxnSpPr/>
          <p:nvPr/>
        </p:nvCxnSpPr>
        <p:spPr>
          <a:xfrm flipV="1">
            <a:off x="6012160" y="3526468"/>
            <a:ext cx="1368152" cy="144016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7236296" y="3526468"/>
            <a:ext cx="144016" cy="1224136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4644008" y="4750604"/>
            <a:ext cx="2592288" cy="1342692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4644008" y="3670484"/>
            <a:ext cx="1368152" cy="2422812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860032" y="5373216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40152" y="3645024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948264" y="3573016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04248" y="4293096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Управляющая кнопка: настраиваемая 17">
            <a:hlinkClick r:id="" action="ppaction://noaction" highlightClick="1"/>
          </p:cNvPr>
          <p:cNvSpPr/>
          <p:nvPr/>
        </p:nvSpPr>
        <p:spPr>
          <a:xfrm>
            <a:off x="611560" y="5733256"/>
            <a:ext cx="2304256" cy="53836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Решение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5298" name="Object 2"/>
          <p:cNvGraphicFramePr>
            <a:graphicFrameLocks noChangeAspect="1"/>
          </p:cNvGraphicFramePr>
          <p:nvPr/>
        </p:nvGraphicFramePr>
        <p:xfrm>
          <a:off x="251520" y="3212976"/>
          <a:ext cx="2592388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25" name="Формула" r:id="rId4" imgW="914400" imgH="203040" progId="Equation.3">
                  <p:embed/>
                </p:oleObj>
              </mc:Choice>
              <mc:Fallback>
                <p:oleObj name="Формула" r:id="rId4" imgW="91440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3212976"/>
                        <a:ext cx="2592388" cy="573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299" name="Object 3"/>
          <p:cNvGraphicFramePr>
            <a:graphicFrameLocks noChangeAspect="1"/>
          </p:cNvGraphicFramePr>
          <p:nvPr/>
        </p:nvGraphicFramePr>
        <p:xfrm>
          <a:off x="2862263" y="3178175"/>
          <a:ext cx="1657350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26" name="Формула" r:id="rId6" imgW="583920" imgH="203040" progId="Equation.3">
                  <p:embed/>
                </p:oleObj>
              </mc:Choice>
              <mc:Fallback>
                <p:oleObj name="Формула" r:id="rId6" imgW="58392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2263" y="3178175"/>
                        <a:ext cx="1657350" cy="573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00" name="Object 4"/>
          <p:cNvGraphicFramePr>
            <a:graphicFrameLocks noChangeAspect="1"/>
          </p:cNvGraphicFramePr>
          <p:nvPr/>
        </p:nvGraphicFramePr>
        <p:xfrm>
          <a:off x="323528" y="3645024"/>
          <a:ext cx="212725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27" name="Формула" r:id="rId8" imgW="749160" imgH="177480" progId="Equation.3">
                  <p:embed/>
                </p:oleObj>
              </mc:Choice>
              <mc:Fallback>
                <p:oleObj name="Формула" r:id="rId8" imgW="749160" imgH="177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3645024"/>
                        <a:ext cx="2127250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01" name="Object 5"/>
          <p:cNvGraphicFramePr>
            <a:graphicFrameLocks noChangeAspect="1"/>
          </p:cNvGraphicFramePr>
          <p:nvPr/>
        </p:nvGraphicFramePr>
        <p:xfrm>
          <a:off x="2339752" y="3645024"/>
          <a:ext cx="2630487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28" name="Формула" r:id="rId10" imgW="927000" imgH="203040" progId="Equation.3">
                  <p:embed/>
                </p:oleObj>
              </mc:Choice>
              <mc:Fallback>
                <p:oleObj name="Формула" r:id="rId10" imgW="927000" imgH="203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3645024"/>
                        <a:ext cx="2630487" cy="573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02" name="Object 6"/>
          <p:cNvGraphicFramePr>
            <a:graphicFrameLocks noChangeAspect="1"/>
          </p:cNvGraphicFramePr>
          <p:nvPr/>
        </p:nvGraphicFramePr>
        <p:xfrm>
          <a:off x="323528" y="4149080"/>
          <a:ext cx="5119688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29" name="Формула" r:id="rId12" imgW="1803240" imgH="177480" progId="Equation.3">
                  <p:embed/>
                </p:oleObj>
              </mc:Choice>
              <mc:Fallback>
                <p:oleObj name="Формула" r:id="rId12" imgW="1803240" imgH="177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4149080"/>
                        <a:ext cx="5119688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5" name="Прямая соединительная линия 24"/>
          <p:cNvCxnSpPr/>
          <p:nvPr/>
        </p:nvCxnSpPr>
        <p:spPr>
          <a:xfrm>
            <a:off x="9972600" y="2708920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251520" y="4653136"/>
            <a:ext cx="504056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5303" name="Object 7"/>
          <p:cNvGraphicFramePr>
            <a:graphicFrameLocks noChangeAspect="1"/>
          </p:cNvGraphicFramePr>
          <p:nvPr/>
        </p:nvGraphicFramePr>
        <p:xfrm>
          <a:off x="251520" y="4653136"/>
          <a:ext cx="1728788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30" name="Формула" r:id="rId14" imgW="609480" imgH="228600" progId="Equation.3">
                  <p:embed/>
                </p:oleObj>
              </mc:Choice>
              <mc:Fallback>
                <p:oleObj name="Формула" r:id="rId14" imgW="609480" imgH="2286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4653136"/>
                        <a:ext cx="1728788" cy="644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04" name="Object 8"/>
          <p:cNvGraphicFramePr>
            <a:graphicFrameLocks noChangeAspect="1"/>
          </p:cNvGraphicFramePr>
          <p:nvPr/>
        </p:nvGraphicFramePr>
        <p:xfrm>
          <a:off x="2195736" y="4653136"/>
          <a:ext cx="1981200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31" name="Формула" r:id="rId16" imgW="698400" imgH="228600" progId="Equation.3">
                  <p:embed/>
                </p:oleObj>
              </mc:Choice>
              <mc:Fallback>
                <p:oleObj name="Формула" r:id="rId16" imgW="698400" imgH="2286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4653136"/>
                        <a:ext cx="1981200" cy="644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05" name="Object 9"/>
          <p:cNvGraphicFramePr>
            <a:graphicFrameLocks noChangeAspect="1"/>
          </p:cNvGraphicFramePr>
          <p:nvPr/>
        </p:nvGraphicFramePr>
        <p:xfrm>
          <a:off x="251520" y="5157192"/>
          <a:ext cx="1766887" cy="64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32" name="Формула" r:id="rId18" imgW="622080" imgH="228600" progId="Equation.3">
                  <p:embed/>
                </p:oleObj>
              </mc:Choice>
              <mc:Fallback>
                <p:oleObj name="Формула" r:id="rId18" imgW="622080" imgH="2286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5157192"/>
                        <a:ext cx="1766887" cy="642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06" name="Object 10"/>
          <p:cNvGraphicFramePr>
            <a:graphicFrameLocks noChangeAspect="1"/>
          </p:cNvGraphicFramePr>
          <p:nvPr/>
        </p:nvGraphicFramePr>
        <p:xfrm>
          <a:off x="2195736" y="5157192"/>
          <a:ext cx="1657350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33" name="Формула" r:id="rId20" imgW="583920" imgH="203040" progId="Equation.3">
                  <p:embed/>
                </p:oleObj>
              </mc:Choice>
              <mc:Fallback>
                <p:oleObj name="Формула" r:id="rId20" imgW="583920" imgH="2030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5157192"/>
                        <a:ext cx="1657350" cy="573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Управляющая кнопка: настраиваемая 31">
            <a:hlinkClick r:id="" action="ppaction://hlinkshowjump?jump=lastslide" highlightClick="1"/>
          </p:cNvPr>
          <p:cNvSpPr/>
          <p:nvPr/>
        </p:nvSpPr>
        <p:spPr>
          <a:xfrm>
            <a:off x="5724128" y="5733256"/>
            <a:ext cx="2304256" cy="53836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Завершить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55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55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55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55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2000"/>
                                        <p:tgtEl>
                                          <p:spTgt spid="55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2000"/>
                                        <p:tgtEl>
                                          <p:spTgt spid="55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2000"/>
                                        <p:tgtEl>
                                          <p:spTgt spid="55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91680" y="1844824"/>
            <a:ext cx="1851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rId2"/>
              </a:rPr>
              <a:t>Титульный слайд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691680" y="2132856"/>
            <a:ext cx="1648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rId3"/>
              </a:rPr>
              <a:t>Анатоль Франс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619672" y="4149080"/>
            <a:ext cx="48977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rId4"/>
              </a:rPr>
              <a:t>Поурочные планы уроков геометрии в 8 классе </a:t>
            </a:r>
          </a:p>
          <a:p>
            <a:r>
              <a:rPr lang="ru-RU" dirty="0" smtClean="0">
                <a:hlinkClick r:id="rId4"/>
              </a:rPr>
              <a:t>к учебнику «Геометрия 8 класс», А.Г.Мерзляк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691680" y="2420888"/>
            <a:ext cx="1445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rId5"/>
              </a:rPr>
              <a:t>Учительница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691680" y="2708920"/>
            <a:ext cx="1030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rId6"/>
              </a:rPr>
              <a:t>Пифагор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691680" y="3284984"/>
            <a:ext cx="1154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rId7"/>
              </a:rPr>
              <a:t>Наполеон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1691680" y="2996952"/>
            <a:ext cx="1700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hlinkClick r:id="rId8"/>
              </a:rPr>
              <a:t>Леонард Эйлер</a:t>
            </a:r>
            <a:endParaRPr lang="ru-RU" dirty="0"/>
          </a:p>
        </p:txBody>
      </p:sp>
      <p:pic>
        <p:nvPicPr>
          <p:cNvPr id="12" name="Picture 2" descr="https://st2.depositphotos.com/5606164/8697/v/950/depositphotos_86972384-stock-illustration-teacher-on-a-white-background.jpg"/>
          <p:cNvPicPr>
            <a:picLocks noChangeAspect="1" noChangeArrowheads="1"/>
          </p:cNvPicPr>
          <p:nvPr/>
        </p:nvPicPr>
        <p:blipFill>
          <a:blip r:embed="rId9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7487816" y="3573016"/>
            <a:ext cx="1656184" cy="3096344"/>
          </a:xfrm>
          <a:prstGeom prst="rect">
            <a:avLst/>
          </a:prstGeom>
          <a:noFill/>
        </p:spPr>
      </p:pic>
      <p:sp>
        <p:nvSpPr>
          <p:cNvPr id="11" name="Управляющая кнопка: возврат 10">
            <a:hlinkClick r:id="" action="ppaction://hlinkshowjump?jump=lastslideviewed" highlightClick="1"/>
          </p:cNvPr>
          <p:cNvSpPr/>
          <p:nvPr/>
        </p:nvSpPr>
        <p:spPr>
          <a:xfrm>
            <a:off x="7308304" y="5805264"/>
            <a:ext cx="826392" cy="43204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076056" y="332656"/>
            <a:ext cx="381642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Источники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44008" y="1988840"/>
            <a:ext cx="38132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Учебник «Геометрия-8» Мерзляк А.Г.</a:t>
            </a:r>
          </a:p>
          <a:p>
            <a:r>
              <a:rPr lang="ru-RU" dirty="0" err="1" smtClean="0"/>
              <a:t>Вентана.Граф</a:t>
            </a:r>
            <a:r>
              <a:rPr lang="ru-RU" dirty="0" smtClean="0"/>
              <a:t> 2016г.</a:t>
            </a:r>
          </a:p>
          <a:p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4" name="Picture 4" descr="https://litobozrenie.com/wp-content/uploads/2017/10/platon-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148064" y="548680"/>
            <a:ext cx="3444514" cy="439978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11560" y="548680"/>
            <a:ext cx="4104456" cy="5760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“Не знающий геометрии да не войдет в Академию.”</a:t>
            </a:r>
          </a:p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6" name="Picture 2" descr="https://st2.depositphotos.com/5606164/8697/v/950/depositphotos_86972384-stock-illustration-teacher-on-a-white-background.jpg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7487816" y="3573016"/>
            <a:ext cx="1656184" cy="3096344"/>
          </a:xfrm>
          <a:prstGeom prst="rect">
            <a:avLst/>
          </a:prstGeom>
          <a:noFill/>
        </p:spPr>
      </p:pic>
      <p:sp>
        <p:nvSpPr>
          <p:cNvPr id="9" name="Управляющая кнопка: далее 8">
            <a:hlinkClick r:id="" action="ppaction://hlinkshowjump?jump=nextslide" highlightClick="1"/>
          </p:cNvPr>
          <p:cNvSpPr/>
          <p:nvPr/>
        </p:nvSpPr>
        <p:spPr>
          <a:xfrm>
            <a:off x="7308304" y="5877272"/>
            <a:ext cx="826392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40412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s://ds04.infourok.ru/uploads/ex/1029/00035800-c437d79e/hello_html_m64b66006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183560" y="764704"/>
            <a:ext cx="3960440" cy="4217691"/>
          </a:xfrm>
          <a:prstGeom prst="rect">
            <a:avLst/>
          </a:prstGeom>
          <a:noFill/>
        </p:spPr>
      </p:pic>
      <p:pic>
        <p:nvPicPr>
          <p:cNvPr id="6" name="Picture 2" descr="https://st2.depositphotos.com/5606164/8697/v/950/depositphotos_86972384-stock-illustration-teacher-on-a-white-background.jpg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7487816" y="3573016"/>
            <a:ext cx="1656184" cy="3096344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95536" y="548680"/>
            <a:ext cx="4752528" cy="5760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«С любовью к её величеству - науке геометрии». </a:t>
            </a:r>
            <a:endParaRPr lang="ru-RU" sz="54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043688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332656"/>
            <a:ext cx="864096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Это интересно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Равнобедренный треугольник 6"/>
          <p:cNvSpPr/>
          <p:nvPr/>
        </p:nvSpPr>
        <p:spPr>
          <a:xfrm rot="12504593">
            <a:off x="5538626" y="1722454"/>
            <a:ext cx="2727384" cy="3240268"/>
          </a:xfrm>
          <a:prstGeom prst="triangle">
            <a:avLst>
              <a:gd name="adj" fmla="val 63763"/>
            </a:avLst>
          </a:prstGeom>
          <a:noFill/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1700808"/>
            <a:ext cx="5256584" cy="3168352"/>
          </a:xfrm>
          <a:prstGeom prst="rect">
            <a:avLst/>
          </a:prstGeom>
          <a:solidFill>
            <a:srgbClr val="DE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Треугольник – простейшая фигура: три стороны, три вершины, три угла. Математики называют его двумерным “симплексом” - по латыни означает простейший. Именно в силу своей простоты треугольник явился основой многих измерений.</a:t>
            </a:r>
          </a:p>
          <a:p>
            <a:pPr algn="ctr"/>
            <a:endParaRPr lang="ru-RU" dirty="0"/>
          </a:p>
        </p:txBody>
      </p:sp>
      <p:sp>
        <p:nvSpPr>
          <p:cNvPr id="9" name="Управляющая кнопка: настраиваемая 8">
            <a:hlinkClick r:id="" action="ppaction://noaction" highlightClick="1"/>
          </p:cNvPr>
          <p:cNvSpPr/>
          <p:nvPr/>
        </p:nvSpPr>
        <p:spPr>
          <a:xfrm>
            <a:off x="611560" y="5589240"/>
            <a:ext cx="864096" cy="68237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Управляющая кнопка: настраиваемая 9">
            <a:hlinkClick r:id="" action="ppaction://noaction" highlightClick="1"/>
          </p:cNvPr>
          <p:cNvSpPr/>
          <p:nvPr/>
        </p:nvSpPr>
        <p:spPr>
          <a:xfrm>
            <a:off x="1691680" y="5589240"/>
            <a:ext cx="864096" cy="68237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23528" y="1700808"/>
            <a:ext cx="5256584" cy="3168352"/>
          </a:xfrm>
          <a:prstGeom prst="rect">
            <a:avLst/>
          </a:prstGeom>
          <a:solidFill>
            <a:srgbClr val="DE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Через площадь треугольника выражается площадь любого многоугольника, достаточно разбить этот многоугольник на треугольники, вычислить их площади и сложить результаты.</a:t>
            </a:r>
          </a:p>
          <a:p>
            <a:pPr algn="ctr"/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23528" y="1700808"/>
            <a:ext cx="5256584" cy="3168352"/>
          </a:xfrm>
          <a:prstGeom prst="rect">
            <a:avLst/>
          </a:prstGeom>
          <a:solidFill>
            <a:srgbClr val="DE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Еще 4000 лет назад в одном египетском папирусе говорилось о площади треугольника.</a:t>
            </a:r>
          </a:p>
          <a:p>
            <a:pPr algn="ctr"/>
            <a:endParaRPr lang="ru-RU" dirty="0"/>
          </a:p>
        </p:txBody>
      </p:sp>
      <p:sp>
        <p:nvSpPr>
          <p:cNvPr id="13" name="Управляющая кнопка: настраиваемая 12">
            <a:hlinkClick r:id="" action="ppaction://noaction" highlightClick="1"/>
          </p:cNvPr>
          <p:cNvSpPr/>
          <p:nvPr/>
        </p:nvSpPr>
        <p:spPr>
          <a:xfrm>
            <a:off x="2771800" y="5589240"/>
            <a:ext cx="864096" cy="68237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Управляющая кнопка: настраиваемая 13">
            <a:hlinkClick r:id="" action="ppaction://noaction" highlightClick="1"/>
          </p:cNvPr>
          <p:cNvSpPr/>
          <p:nvPr/>
        </p:nvSpPr>
        <p:spPr>
          <a:xfrm>
            <a:off x="3851920" y="5589240"/>
            <a:ext cx="864096" cy="68237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23528" y="1700808"/>
            <a:ext cx="5256584" cy="3168352"/>
          </a:xfrm>
          <a:prstGeom prst="rect">
            <a:avLst/>
          </a:prstGeom>
          <a:solidFill>
            <a:srgbClr val="DE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Через 2000 лет в Древней Греции очень активно велось изучение свойств треугольника. Пифагор открыл свою знаменитую формулу.</a:t>
            </a:r>
          </a:p>
          <a:p>
            <a:pPr algn="ctr"/>
            <a:endParaRPr lang="ru-RU" dirty="0"/>
          </a:p>
        </p:txBody>
      </p:sp>
      <p:sp>
        <p:nvSpPr>
          <p:cNvPr id="16" name="Управляющая кнопка: настраиваемая 15">
            <a:hlinkClick r:id="" action="ppaction://noaction" highlightClick="1"/>
          </p:cNvPr>
          <p:cNvSpPr/>
          <p:nvPr/>
        </p:nvSpPr>
        <p:spPr>
          <a:xfrm>
            <a:off x="4932040" y="5589240"/>
            <a:ext cx="864096" cy="68237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2" name="Picture 2" descr="https://img1.labirint.ru/books/490949/scrn_big_7.jpg"/>
          <p:cNvPicPr>
            <a:picLocks noChangeAspect="1" noChangeArrowheads="1"/>
          </p:cNvPicPr>
          <p:nvPr/>
        </p:nvPicPr>
        <p:blipFill>
          <a:blip r:embed="rId2" cstate="email"/>
          <a:srcRect b="-121"/>
          <a:stretch>
            <a:fillRect/>
          </a:stretch>
        </p:blipFill>
        <p:spPr bwMode="auto">
          <a:xfrm>
            <a:off x="6012160" y="1700808"/>
            <a:ext cx="2387744" cy="3168352"/>
          </a:xfrm>
          <a:prstGeom prst="rect">
            <a:avLst/>
          </a:prstGeom>
          <a:noFill/>
        </p:spPr>
      </p:pic>
      <p:sp>
        <p:nvSpPr>
          <p:cNvPr id="18" name="Прямоугольник 17"/>
          <p:cNvSpPr/>
          <p:nvPr/>
        </p:nvSpPr>
        <p:spPr>
          <a:xfrm>
            <a:off x="323528" y="1700808"/>
            <a:ext cx="5256584" cy="3168352"/>
          </a:xfrm>
          <a:prstGeom prst="rect">
            <a:avLst/>
          </a:prstGeom>
          <a:solidFill>
            <a:srgbClr val="DE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Особенно плодотворно свойства треугольника исследовались в XV-XVI веках. Большой вклад в эту теорию внес знаменитый математик Леонард Эйлер.</a:t>
            </a:r>
          </a:p>
          <a:p>
            <a:pPr algn="ctr"/>
            <a:endParaRPr lang="ru-RU" dirty="0"/>
          </a:p>
        </p:txBody>
      </p:sp>
      <p:pic>
        <p:nvPicPr>
          <p:cNvPr id="20484" name="Picture 4" descr="https://www.quotationof.com/images/leonhard-euler-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940152" y="1628800"/>
            <a:ext cx="2429769" cy="3168352"/>
          </a:xfrm>
          <a:prstGeom prst="rect">
            <a:avLst/>
          </a:prstGeom>
          <a:noFill/>
        </p:spPr>
      </p:pic>
      <p:sp>
        <p:nvSpPr>
          <p:cNvPr id="20" name="Прямоугольник 19"/>
          <p:cNvSpPr/>
          <p:nvPr/>
        </p:nvSpPr>
        <p:spPr>
          <a:xfrm>
            <a:off x="323528" y="1700808"/>
            <a:ext cx="5256584" cy="3168352"/>
          </a:xfrm>
          <a:prstGeom prst="rect">
            <a:avLst/>
          </a:prstGeom>
          <a:solidFill>
            <a:srgbClr val="DE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Император Франции Наполеон свободное время посвящал занятием математики и, в частности, </a:t>
            </a:r>
            <a:r>
              <a:rPr lang="ru-RU" sz="24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изучению </a:t>
            </a:r>
            <a:r>
              <a:rPr lang="ru-RU" sz="24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свойств 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треугольников.</a:t>
            </a:r>
          </a:p>
          <a:p>
            <a:pPr algn="ctr"/>
            <a:endParaRPr lang="ru-RU" dirty="0"/>
          </a:p>
        </p:txBody>
      </p:sp>
      <p:sp>
        <p:nvSpPr>
          <p:cNvPr id="21" name="Управляющая кнопка: настраиваемая 20">
            <a:hlinkClick r:id="" action="ppaction://noaction" highlightClick="1"/>
          </p:cNvPr>
          <p:cNvSpPr/>
          <p:nvPr/>
        </p:nvSpPr>
        <p:spPr>
          <a:xfrm>
            <a:off x="6012160" y="5589240"/>
            <a:ext cx="864096" cy="68237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6" name="Picture 6" descr="https://ritratti.files.wordpress.com/2009/11/napoleon-george-baxter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868144" y="1484784"/>
            <a:ext cx="2592288" cy="3456384"/>
          </a:xfrm>
          <a:prstGeom prst="rect">
            <a:avLst/>
          </a:prstGeom>
          <a:noFill/>
        </p:spPr>
      </p:pic>
      <p:pic>
        <p:nvPicPr>
          <p:cNvPr id="6" name="Picture 2" descr="https://st2.depositphotos.com/5606164/8697/v/950/depositphotos_86972384-stock-illustration-teacher-on-a-white-background.jpg"/>
          <p:cNvPicPr>
            <a:picLocks noChangeAspect="1" noChangeArrowheads="1"/>
          </p:cNvPicPr>
          <p:nvPr/>
        </p:nvPicPr>
        <p:blipFill>
          <a:blip r:embed="rId5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7487816" y="3573016"/>
            <a:ext cx="1656184" cy="309634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2" grpId="0" animBg="1"/>
      <p:bldP spid="15" grpId="0" animBg="1"/>
      <p:bldP spid="18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332656"/>
            <a:ext cx="864096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Это знаем. Повторяем.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Равнобедренный треугольник 4"/>
          <p:cNvSpPr/>
          <p:nvPr/>
        </p:nvSpPr>
        <p:spPr>
          <a:xfrm rot="12504593">
            <a:off x="5538626" y="1722454"/>
            <a:ext cx="2727384" cy="3240268"/>
          </a:xfrm>
          <a:prstGeom prst="triangle">
            <a:avLst>
              <a:gd name="adj" fmla="val 63763"/>
            </a:avLst>
          </a:prstGeom>
          <a:noFill/>
          <a:ln w="635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2" descr="https://st2.depositphotos.com/5606164/8697/v/950/depositphotos_86972384-stock-illustration-teacher-on-a-white-background.jpg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7487816" y="3573016"/>
            <a:ext cx="1656184" cy="309634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364088" y="4437112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40152" y="1124744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В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604448" y="1988840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С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Управляющая кнопка: настраиваемая 9">
            <a:hlinkClick r:id="" action="ppaction://noaction" highlightClick="1"/>
          </p:cNvPr>
          <p:cNvSpPr/>
          <p:nvPr/>
        </p:nvSpPr>
        <p:spPr>
          <a:xfrm>
            <a:off x="179512" y="1628800"/>
            <a:ext cx="2736304" cy="53836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Вершины: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2915816" y="1556792"/>
          <a:ext cx="2079625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4" name="Формула" r:id="rId4" imgW="558720" imgH="203040" progId="Equation.3">
                  <p:embed/>
                </p:oleObj>
              </mc:Choice>
              <mc:Fallback>
                <p:oleObj name="Формула" r:id="rId4" imgW="55872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1556792"/>
                        <a:ext cx="2079625" cy="712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Управляющая кнопка: настраиваемая 11">
            <a:hlinkClick r:id="" action="ppaction://noaction" highlightClick="1"/>
          </p:cNvPr>
          <p:cNvSpPr/>
          <p:nvPr/>
        </p:nvSpPr>
        <p:spPr>
          <a:xfrm>
            <a:off x="179512" y="2564904"/>
            <a:ext cx="2736304" cy="53836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Стороны: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2915816" y="2492896"/>
          <a:ext cx="2978150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5" name="Формула" r:id="rId6" imgW="799920" imgH="203040" progId="Equation.3">
                  <p:embed/>
                </p:oleObj>
              </mc:Choice>
              <mc:Fallback>
                <p:oleObj name="Формула" r:id="rId6" imgW="79992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2492896"/>
                        <a:ext cx="2978150" cy="712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Управляющая кнопка: настраиваемая 13">
            <a:hlinkClick r:id="" action="ppaction://noaction" highlightClick="1"/>
          </p:cNvPr>
          <p:cNvSpPr/>
          <p:nvPr/>
        </p:nvSpPr>
        <p:spPr>
          <a:xfrm>
            <a:off x="179512" y="3501008"/>
            <a:ext cx="2736304" cy="53836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Углы: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2915816" y="3429000"/>
          <a:ext cx="2693392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6" name="Формула" r:id="rId8" imgW="888840" imgH="203040" progId="Equation.3">
                  <p:embed/>
                </p:oleObj>
              </mc:Choice>
              <mc:Fallback>
                <p:oleObj name="Формула" r:id="rId8" imgW="88884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3429000"/>
                        <a:ext cx="2693392" cy="712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Управляющая кнопка: настраиваемая 15">
            <a:hlinkClick r:id="" action="ppaction://noaction" highlightClick="1"/>
          </p:cNvPr>
          <p:cNvSpPr/>
          <p:nvPr/>
        </p:nvSpPr>
        <p:spPr>
          <a:xfrm>
            <a:off x="179512" y="4437112"/>
            <a:ext cx="2736304" cy="53836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Определение: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179512" y="5085184"/>
          <a:ext cx="7951788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7" name="Формула" r:id="rId10" imgW="2527200" imgH="203040" progId="Equation.3">
                  <p:embed/>
                </p:oleObj>
              </mc:Choice>
              <mc:Fallback>
                <p:oleObj name="Формула" r:id="rId10" imgW="2527200" imgH="203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5085184"/>
                        <a:ext cx="7951788" cy="630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0" name="Object 6"/>
          <p:cNvGraphicFramePr>
            <a:graphicFrameLocks noChangeAspect="1"/>
          </p:cNvGraphicFramePr>
          <p:nvPr/>
        </p:nvGraphicFramePr>
        <p:xfrm>
          <a:off x="323528" y="5589240"/>
          <a:ext cx="6872288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8" name="Формула" r:id="rId12" imgW="2184120" imgH="190440" progId="Equation.3">
                  <p:embed/>
                </p:oleObj>
              </mc:Choice>
              <mc:Fallback>
                <p:oleObj name="Формула" r:id="rId12" imgW="2184120" imgH="1904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5589240"/>
                        <a:ext cx="6872288" cy="590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1" name="Object 7"/>
          <p:cNvGraphicFramePr>
            <a:graphicFrameLocks noChangeAspect="1"/>
          </p:cNvGraphicFramePr>
          <p:nvPr/>
        </p:nvGraphicFramePr>
        <p:xfrm>
          <a:off x="251520" y="6021288"/>
          <a:ext cx="7232650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9" name="Формула" r:id="rId14" imgW="2298600" imgH="203040" progId="Equation.3">
                  <p:embed/>
                </p:oleObj>
              </mc:Choice>
              <mc:Fallback>
                <p:oleObj name="Формула" r:id="rId14" imgW="2298600" imgH="2030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6021288"/>
                        <a:ext cx="7232650" cy="630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Управляющая кнопка: далее 19">
            <a:hlinkClick r:id="" action="ppaction://hlinkshowjump?jump=nextslide" highlightClick="1"/>
          </p:cNvPr>
          <p:cNvSpPr/>
          <p:nvPr/>
        </p:nvSpPr>
        <p:spPr>
          <a:xfrm>
            <a:off x="7308304" y="5877272"/>
            <a:ext cx="826392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332656"/>
            <a:ext cx="864096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Четырёхугольник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https://st2.depositphotos.com/5606164/8697/v/950/depositphotos_86972384-stock-illustration-teacher-on-a-white-background.jpg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7487816" y="3573016"/>
            <a:ext cx="1656184" cy="3096344"/>
          </a:xfrm>
          <a:prstGeom prst="rect">
            <a:avLst/>
          </a:prstGeom>
          <a:noFill/>
        </p:spPr>
      </p:pic>
      <p:cxnSp>
        <p:nvCxnSpPr>
          <p:cNvPr id="7" name="Прямая соединительная линия 6"/>
          <p:cNvCxnSpPr/>
          <p:nvPr/>
        </p:nvCxnSpPr>
        <p:spPr>
          <a:xfrm flipV="1">
            <a:off x="7020272" y="1700808"/>
            <a:ext cx="1368152" cy="144016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8244408" y="1700808"/>
            <a:ext cx="144016" cy="1224136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6372200" y="2924944"/>
            <a:ext cx="1872208" cy="1656184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>
            <a:off x="6372200" y="1844824"/>
            <a:ext cx="648072" cy="2736304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012160" y="4509120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660232" y="1412776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В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388424" y="1268760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С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316416" y="2708920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Управляющая кнопка: настраиваемая 30">
            <a:hlinkClick r:id="" action="ppaction://noaction" highlightClick="1"/>
          </p:cNvPr>
          <p:cNvSpPr/>
          <p:nvPr/>
        </p:nvSpPr>
        <p:spPr>
          <a:xfrm>
            <a:off x="179512" y="1628800"/>
            <a:ext cx="2736304" cy="53836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Вершины: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2" name="Object 2"/>
          <p:cNvGraphicFramePr>
            <a:graphicFrameLocks noChangeAspect="1"/>
          </p:cNvGraphicFramePr>
          <p:nvPr/>
        </p:nvGraphicFramePr>
        <p:xfrm>
          <a:off x="2915816" y="1556792"/>
          <a:ext cx="2928938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8" name="Формула" r:id="rId4" imgW="787320" imgH="203040" progId="Equation.3">
                  <p:embed/>
                </p:oleObj>
              </mc:Choice>
              <mc:Fallback>
                <p:oleObj name="Формула" r:id="rId4" imgW="78732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1556792"/>
                        <a:ext cx="2928938" cy="712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Управляющая кнопка: настраиваемая 32">
            <a:hlinkClick r:id="" action="ppaction://noaction" highlightClick="1"/>
          </p:cNvPr>
          <p:cNvSpPr/>
          <p:nvPr/>
        </p:nvSpPr>
        <p:spPr>
          <a:xfrm>
            <a:off x="179512" y="2564904"/>
            <a:ext cx="2736304" cy="53836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Стороны: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4" name="Object 3"/>
          <p:cNvGraphicFramePr>
            <a:graphicFrameLocks noChangeAspect="1"/>
          </p:cNvGraphicFramePr>
          <p:nvPr/>
        </p:nvGraphicFramePr>
        <p:xfrm>
          <a:off x="2915816" y="2492896"/>
          <a:ext cx="3755901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9" name="Формула" r:id="rId6" imgW="1066680" imgH="203040" progId="Equation.3">
                  <p:embed/>
                </p:oleObj>
              </mc:Choice>
              <mc:Fallback>
                <p:oleObj name="Формула" r:id="rId6" imgW="106668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2492896"/>
                        <a:ext cx="3755901" cy="712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Управляющая кнопка: настраиваемая 34">
            <a:hlinkClick r:id="" action="ppaction://noaction" highlightClick="1"/>
          </p:cNvPr>
          <p:cNvSpPr/>
          <p:nvPr/>
        </p:nvSpPr>
        <p:spPr>
          <a:xfrm>
            <a:off x="179512" y="3501008"/>
            <a:ext cx="2736304" cy="53836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Углы: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6" name="Object 4"/>
          <p:cNvGraphicFramePr>
            <a:graphicFrameLocks noChangeAspect="1"/>
          </p:cNvGraphicFramePr>
          <p:nvPr/>
        </p:nvGraphicFramePr>
        <p:xfrm>
          <a:off x="2915816" y="3429000"/>
          <a:ext cx="3542729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0" name="Формула" r:id="rId8" imgW="1193760" imgH="203040" progId="Equation.3">
                  <p:embed/>
                </p:oleObj>
              </mc:Choice>
              <mc:Fallback>
                <p:oleObj name="Формула" r:id="rId8" imgW="119376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3429000"/>
                        <a:ext cx="3542729" cy="712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Управляющая кнопка: настраиваемая 38">
            <a:hlinkClick r:id="" action="ppaction://noaction" highlightClick="1"/>
          </p:cNvPr>
          <p:cNvSpPr/>
          <p:nvPr/>
        </p:nvSpPr>
        <p:spPr>
          <a:xfrm>
            <a:off x="179512" y="4437112"/>
            <a:ext cx="2736304" cy="53836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Определение: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0" name="Object 5"/>
          <p:cNvGraphicFramePr>
            <a:graphicFrameLocks noChangeAspect="1"/>
          </p:cNvGraphicFramePr>
          <p:nvPr/>
        </p:nvGraphicFramePr>
        <p:xfrm>
          <a:off x="107503" y="5150852"/>
          <a:ext cx="7632849" cy="5303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1" name="Формула" r:id="rId10" imgW="2882880" imgH="203040" progId="Equation.3">
                  <p:embed/>
                </p:oleObj>
              </mc:Choice>
              <mc:Fallback>
                <p:oleObj name="Формула" r:id="rId10" imgW="2882880" imgH="203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3" y="5150852"/>
                        <a:ext cx="7632849" cy="53031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6"/>
          <p:cNvGraphicFramePr>
            <a:graphicFrameLocks noChangeAspect="1"/>
          </p:cNvGraphicFramePr>
          <p:nvPr/>
        </p:nvGraphicFramePr>
        <p:xfrm>
          <a:off x="179512" y="5589240"/>
          <a:ext cx="7561263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2" name="Формула" r:id="rId12" imgW="2666880" imgH="190440" progId="Equation.3">
                  <p:embed/>
                </p:oleObj>
              </mc:Choice>
              <mc:Fallback>
                <p:oleObj name="Формула" r:id="rId12" imgW="2666880" imgH="1904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5589240"/>
                        <a:ext cx="7561263" cy="531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7"/>
          <p:cNvGraphicFramePr>
            <a:graphicFrameLocks noChangeAspect="1"/>
          </p:cNvGraphicFramePr>
          <p:nvPr/>
        </p:nvGraphicFramePr>
        <p:xfrm>
          <a:off x="179513" y="6021288"/>
          <a:ext cx="8136904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3" name="Формула" r:id="rId14" imgW="2869920" imgH="203040" progId="Equation.3">
                  <p:embed/>
                </p:oleObj>
              </mc:Choice>
              <mc:Fallback>
                <p:oleObj name="Формула" r:id="rId14" imgW="2869920" imgH="2030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3" y="6021288"/>
                        <a:ext cx="8136904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Управляющая кнопка: далее 42">
            <a:hlinkClick r:id="" action="ppaction://hlinkshowjump?jump=nextslide" highlightClick="1"/>
          </p:cNvPr>
          <p:cNvSpPr/>
          <p:nvPr/>
        </p:nvSpPr>
        <p:spPr>
          <a:xfrm>
            <a:off x="7020272" y="4653136"/>
            <a:ext cx="826392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</p:childTnLst>
        </p:cTn>
      </p:par>
    </p:tnLst>
    <p:bldLst>
      <p:bldP spid="4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332656"/>
            <a:ext cx="864096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Четырёхугольник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https://st2.depositphotos.com/5606164/8697/v/950/depositphotos_86972384-stock-illustration-teacher-on-a-white-background.jpg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7487816" y="3573016"/>
            <a:ext cx="1656184" cy="3096344"/>
          </a:xfrm>
          <a:prstGeom prst="rect">
            <a:avLst/>
          </a:prstGeom>
          <a:noFill/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7020272" y="1700808"/>
            <a:ext cx="1368152" cy="144016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8244408" y="1700808"/>
            <a:ext cx="144016" cy="1224136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6372200" y="2924944"/>
            <a:ext cx="1872208" cy="1656184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H="1">
            <a:off x="6372200" y="1844824"/>
            <a:ext cx="648072" cy="2736304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156176" y="4581128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60232" y="1412776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В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88424" y="1268760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С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Управляющая кнопка: настраиваемая 14">
            <a:hlinkClick r:id="" action="ppaction://noaction" highlightClick="1"/>
          </p:cNvPr>
          <p:cNvSpPr/>
          <p:nvPr/>
        </p:nvSpPr>
        <p:spPr>
          <a:xfrm>
            <a:off x="179512" y="1268760"/>
            <a:ext cx="4176464" cy="53836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Соседние стороны: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Object 2"/>
          <p:cNvGraphicFramePr>
            <a:graphicFrameLocks noChangeAspect="1"/>
          </p:cNvGraphicFramePr>
          <p:nvPr/>
        </p:nvGraphicFramePr>
        <p:xfrm>
          <a:off x="1398924" y="1823565"/>
          <a:ext cx="1833747" cy="5533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3" name="Формула" r:id="rId4" imgW="634680" imgH="203040" progId="Equation.3">
                  <p:embed/>
                </p:oleObj>
              </mc:Choice>
              <mc:Fallback>
                <p:oleObj name="Формула" r:id="rId4" imgW="63468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8924" y="1823565"/>
                        <a:ext cx="1833747" cy="55332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Управляющая кнопка: настраиваемая 16">
            <a:hlinkClick r:id="" action="ppaction://noaction" highlightClick="1"/>
          </p:cNvPr>
          <p:cNvSpPr/>
          <p:nvPr/>
        </p:nvSpPr>
        <p:spPr>
          <a:xfrm>
            <a:off x="179512" y="2708920"/>
            <a:ext cx="4176464" cy="53836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Соседние углы: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Object 3"/>
          <p:cNvGraphicFramePr>
            <a:graphicFrameLocks noChangeAspect="1"/>
          </p:cNvGraphicFramePr>
          <p:nvPr/>
        </p:nvGraphicFramePr>
        <p:xfrm>
          <a:off x="1304552" y="3284784"/>
          <a:ext cx="1591745" cy="5075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4" name="Формула" r:id="rId6" imgW="634680" imgH="203040" progId="Equation.3">
                  <p:embed/>
                </p:oleObj>
              </mc:Choice>
              <mc:Fallback>
                <p:oleObj name="Формула" r:id="rId6" imgW="63468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4552" y="3284784"/>
                        <a:ext cx="1591745" cy="50759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Управляющая кнопка: настраиваемая 18">
            <a:hlinkClick r:id="" action="ppaction://noaction" highlightClick="1"/>
          </p:cNvPr>
          <p:cNvSpPr/>
          <p:nvPr/>
        </p:nvSpPr>
        <p:spPr>
          <a:xfrm>
            <a:off x="179512" y="4293096"/>
            <a:ext cx="5688632" cy="53836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Противоположные стороны: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557" name="Object 5"/>
          <p:cNvGraphicFramePr>
            <a:graphicFrameLocks noChangeAspect="1"/>
          </p:cNvGraphicFramePr>
          <p:nvPr/>
        </p:nvGraphicFramePr>
        <p:xfrm>
          <a:off x="3419872" y="1844824"/>
          <a:ext cx="1867484" cy="5523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5" name="Формула" r:id="rId8" imgW="647640" imgH="203040" progId="Equation.3">
                  <p:embed/>
                </p:oleObj>
              </mc:Choice>
              <mc:Fallback>
                <p:oleObj name="Формула" r:id="rId8" imgW="647640" imgH="203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1844824"/>
                        <a:ext cx="1867484" cy="55237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8" name="Object 6"/>
          <p:cNvGraphicFramePr>
            <a:graphicFrameLocks noChangeAspect="1"/>
          </p:cNvGraphicFramePr>
          <p:nvPr/>
        </p:nvGraphicFramePr>
        <p:xfrm>
          <a:off x="1403648" y="2253892"/>
          <a:ext cx="1729153" cy="5114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6" name="Формула" r:id="rId10" imgW="647640" imgH="203040" progId="Equation.3">
                  <p:embed/>
                </p:oleObj>
              </mc:Choice>
              <mc:Fallback>
                <p:oleObj name="Формула" r:id="rId10" imgW="64764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2253892"/>
                        <a:ext cx="1729153" cy="51145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9" name="Object 7"/>
          <p:cNvGraphicFramePr>
            <a:graphicFrameLocks noChangeAspect="1"/>
          </p:cNvGraphicFramePr>
          <p:nvPr/>
        </p:nvGraphicFramePr>
        <p:xfrm>
          <a:off x="3415148" y="2179308"/>
          <a:ext cx="1724613" cy="448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7" name="Формула" r:id="rId12" imgW="596880" imgH="164880" progId="Equation.3">
                  <p:embed/>
                </p:oleObj>
              </mc:Choice>
              <mc:Fallback>
                <p:oleObj name="Формула" r:id="rId12" imgW="596880" imgH="1648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5148" y="2179308"/>
                        <a:ext cx="1724613" cy="4487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0" name="Object 8"/>
          <p:cNvGraphicFramePr>
            <a:graphicFrameLocks noChangeAspect="1"/>
          </p:cNvGraphicFramePr>
          <p:nvPr/>
        </p:nvGraphicFramePr>
        <p:xfrm>
          <a:off x="3707904" y="3284984"/>
          <a:ext cx="1656183" cy="5075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8" name="Формула" r:id="rId14" imgW="660240" imgH="203040" progId="Equation.3">
                  <p:embed/>
                </p:oleObj>
              </mc:Choice>
              <mc:Fallback>
                <p:oleObj name="Формула" r:id="rId14" imgW="660240" imgH="2030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3284984"/>
                        <a:ext cx="1656183" cy="5075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1" name="Object 9"/>
          <p:cNvGraphicFramePr>
            <a:graphicFrameLocks noChangeAspect="1"/>
          </p:cNvGraphicFramePr>
          <p:nvPr/>
        </p:nvGraphicFramePr>
        <p:xfrm>
          <a:off x="1282204" y="3788220"/>
          <a:ext cx="1687837" cy="5075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9" name="Формула" r:id="rId16" imgW="672840" imgH="203040" progId="Equation.3">
                  <p:embed/>
                </p:oleObj>
              </mc:Choice>
              <mc:Fallback>
                <p:oleObj name="Формула" r:id="rId16" imgW="672840" imgH="2030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2204" y="3788220"/>
                        <a:ext cx="1687837" cy="50759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2" name="Object 10"/>
          <p:cNvGraphicFramePr>
            <a:graphicFrameLocks noChangeAspect="1"/>
          </p:cNvGraphicFramePr>
          <p:nvPr/>
        </p:nvGraphicFramePr>
        <p:xfrm>
          <a:off x="3769815" y="3816050"/>
          <a:ext cx="1561222" cy="4115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0" name="Формула" r:id="rId18" imgW="622080" imgH="164880" progId="Equation.3">
                  <p:embed/>
                </p:oleObj>
              </mc:Choice>
              <mc:Fallback>
                <p:oleObj name="Формула" r:id="rId18" imgW="622080" imgH="1648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9815" y="3816050"/>
                        <a:ext cx="1561222" cy="41150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3" name="Object 11"/>
          <p:cNvGraphicFramePr>
            <a:graphicFrameLocks noChangeAspect="1"/>
          </p:cNvGraphicFramePr>
          <p:nvPr/>
        </p:nvGraphicFramePr>
        <p:xfrm>
          <a:off x="1259632" y="4869160"/>
          <a:ext cx="1875838" cy="5660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1" name="Формула" r:id="rId20" imgW="634680" imgH="203040" progId="Equation.3">
                  <p:embed/>
                </p:oleObj>
              </mc:Choice>
              <mc:Fallback>
                <p:oleObj name="Формула" r:id="rId20" imgW="634680" imgH="20304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4869160"/>
                        <a:ext cx="1875838" cy="5660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4" name="Object 12"/>
          <p:cNvGraphicFramePr>
            <a:graphicFrameLocks noChangeAspect="1"/>
          </p:cNvGraphicFramePr>
          <p:nvPr/>
        </p:nvGraphicFramePr>
        <p:xfrm>
          <a:off x="3707904" y="4869160"/>
          <a:ext cx="1800200" cy="4954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2" name="Формула" r:id="rId22" imgW="609480" imgH="177480" progId="Equation.3">
                  <p:embed/>
                </p:oleObj>
              </mc:Choice>
              <mc:Fallback>
                <p:oleObj name="Формула" r:id="rId22" imgW="609480" imgH="17748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4869160"/>
                        <a:ext cx="1800200" cy="49543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Управляющая кнопка: настраиваемая 28">
            <a:hlinkClick r:id="" action="ppaction://noaction" highlightClick="1"/>
          </p:cNvPr>
          <p:cNvSpPr/>
          <p:nvPr/>
        </p:nvSpPr>
        <p:spPr>
          <a:xfrm>
            <a:off x="179512" y="5445224"/>
            <a:ext cx="5688632" cy="53836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Противоположные углы: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567" name="Object 15"/>
          <p:cNvGraphicFramePr>
            <a:graphicFrameLocks noChangeAspect="1"/>
          </p:cNvGraphicFramePr>
          <p:nvPr/>
        </p:nvGraphicFramePr>
        <p:xfrm>
          <a:off x="1287463" y="6021388"/>
          <a:ext cx="1839912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3" name="Формула" r:id="rId24" imgW="647640" imgH="203040" progId="Equation.3">
                  <p:embed/>
                </p:oleObj>
              </mc:Choice>
              <mc:Fallback>
                <p:oleObj name="Формула" r:id="rId24" imgW="647640" imgH="20304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7463" y="6021388"/>
                        <a:ext cx="1839912" cy="576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8" name="Object 16"/>
          <p:cNvGraphicFramePr>
            <a:graphicFrameLocks noChangeAspect="1"/>
          </p:cNvGraphicFramePr>
          <p:nvPr/>
        </p:nvGraphicFramePr>
        <p:xfrm>
          <a:off x="3762375" y="6075363"/>
          <a:ext cx="1768475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4" name="Формула" r:id="rId26" imgW="622080" imgH="164880" progId="Equation.3">
                  <p:embed/>
                </p:oleObj>
              </mc:Choice>
              <mc:Fallback>
                <p:oleObj name="Формула" r:id="rId26" imgW="622080" imgH="16488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2375" y="6075363"/>
                        <a:ext cx="1768475" cy="468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8316416" y="2708920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Управляющая кнопка: далее 31">
            <a:hlinkClick r:id="" action="ppaction://hlinkshowjump?jump=nextslide" highlightClick="1"/>
          </p:cNvPr>
          <p:cNvSpPr/>
          <p:nvPr/>
        </p:nvSpPr>
        <p:spPr>
          <a:xfrm>
            <a:off x="7308304" y="5877272"/>
            <a:ext cx="826392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20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20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2000"/>
                                        <p:tgtEl>
                                          <p:spTgt spid="23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20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332656"/>
            <a:ext cx="864096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Четырёхугольник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https://st2.depositphotos.com/5606164/8697/v/950/depositphotos_86972384-stock-illustration-teacher-on-a-white-background.jpg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7487816" y="3573016"/>
            <a:ext cx="1656184" cy="3096344"/>
          </a:xfrm>
          <a:prstGeom prst="rect">
            <a:avLst/>
          </a:prstGeom>
          <a:noFill/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1619672" y="1772816"/>
            <a:ext cx="1368152" cy="144016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2843808" y="1772816"/>
            <a:ext cx="144016" cy="1224136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971600" y="2996952"/>
            <a:ext cx="1872208" cy="1656184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H="1">
            <a:off x="971600" y="1916832"/>
            <a:ext cx="648072" cy="2736304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55576" y="4653136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59632" y="1484784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В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87824" y="1340768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С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15816" y="2780928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flipV="1">
            <a:off x="4139952" y="3356992"/>
            <a:ext cx="2088232" cy="432048"/>
          </a:xfrm>
          <a:prstGeom prst="line">
            <a:avLst/>
          </a:prstGeom>
          <a:ln w="635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139952" y="3789040"/>
            <a:ext cx="2304256" cy="2448272"/>
          </a:xfrm>
          <a:prstGeom prst="line">
            <a:avLst/>
          </a:prstGeom>
          <a:ln w="635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5580112" y="3356992"/>
            <a:ext cx="648072" cy="936104"/>
          </a:xfrm>
          <a:prstGeom prst="line">
            <a:avLst/>
          </a:prstGeom>
          <a:ln w="635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5580112" y="4293096"/>
            <a:ext cx="864096" cy="1944216"/>
          </a:xfrm>
          <a:prstGeom prst="line">
            <a:avLst/>
          </a:prstGeom>
          <a:ln w="635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707904" y="3501008"/>
            <a:ext cx="5036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M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228184" y="2924944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652120" y="4077072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K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084168" y="6093296"/>
            <a:ext cx="404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L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95536" y="5301208"/>
            <a:ext cx="304756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Выпуклый</a:t>
            </a:r>
          </a:p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четырёхугольник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9468544" y="2564904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V="1">
            <a:off x="323528" y="1628800"/>
            <a:ext cx="4104456" cy="360040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H="1">
            <a:off x="755576" y="692696"/>
            <a:ext cx="1152128" cy="4752528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flipV="1">
            <a:off x="323528" y="1628800"/>
            <a:ext cx="4176464" cy="432048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V="1">
            <a:off x="2627784" y="620688"/>
            <a:ext cx="504056" cy="4176464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364088" y="1700808"/>
            <a:ext cx="304756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Невыпуклый</a:t>
            </a:r>
          </a:p>
          <a:p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четырёхугольник</a:t>
            </a:r>
            <a:endParaRPr lang="ru-RU" sz="28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 flipV="1">
            <a:off x="4355976" y="2708920"/>
            <a:ext cx="2304256" cy="3384376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flipH="1" flipV="1">
            <a:off x="4788024" y="2492896"/>
            <a:ext cx="1800200" cy="4104456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Управляющая кнопка: далее 66">
            <a:hlinkClick r:id="" action="ppaction://hlinkshowjump?jump=nextslide" highlightClick="1"/>
          </p:cNvPr>
          <p:cNvSpPr/>
          <p:nvPr/>
        </p:nvSpPr>
        <p:spPr>
          <a:xfrm>
            <a:off x="7308304" y="5877272"/>
            <a:ext cx="826392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Управляющая кнопка: возврат 67">
            <a:hlinkClick r:id="" action="ppaction://hlinkshowjump?jump=lastslideviewed" highlightClick="1"/>
          </p:cNvPr>
          <p:cNvSpPr/>
          <p:nvPr/>
        </p:nvSpPr>
        <p:spPr>
          <a:xfrm>
            <a:off x="7308304" y="5301208"/>
            <a:ext cx="826392" cy="43204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</p:childTnLst>
        </p:cTn>
      </p:par>
    </p:tnLst>
    <p:bldLst>
      <p:bldP spid="34" grpId="0"/>
      <p:bldP spid="56" grpId="0"/>
      <p:bldP spid="6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332656"/>
            <a:ext cx="864096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Четырёхугольник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https://st2.depositphotos.com/5606164/8697/v/950/depositphotos_86972384-stock-illustration-teacher-on-a-white-background.jpg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7487816" y="3573016"/>
            <a:ext cx="1656184" cy="3096344"/>
          </a:xfrm>
          <a:prstGeom prst="rect">
            <a:avLst/>
          </a:prstGeom>
          <a:noFill/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7020272" y="1700808"/>
            <a:ext cx="1368152" cy="144016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8244408" y="1700808"/>
            <a:ext cx="144016" cy="1224136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6372200" y="2924944"/>
            <a:ext cx="1872208" cy="1656184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H="1">
            <a:off x="6372200" y="1844824"/>
            <a:ext cx="648072" cy="2736304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156176" y="4581128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60232" y="1412776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В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16416" y="1268760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С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316416" y="2708920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Управляющая кнопка: настраиваемая 14">
            <a:hlinkClick r:id="" action="ppaction://noaction" highlightClick="1"/>
          </p:cNvPr>
          <p:cNvSpPr/>
          <p:nvPr/>
        </p:nvSpPr>
        <p:spPr>
          <a:xfrm>
            <a:off x="251520" y="1772816"/>
            <a:ext cx="2736304" cy="53836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Определение: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Object 5"/>
          <p:cNvGraphicFramePr>
            <a:graphicFrameLocks noChangeAspect="1"/>
          </p:cNvGraphicFramePr>
          <p:nvPr/>
        </p:nvGraphicFramePr>
        <p:xfrm>
          <a:off x="251520" y="2492896"/>
          <a:ext cx="4168775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9" name="Формула" r:id="rId4" imgW="1574640" imgH="203040" progId="Equation.3">
                  <p:embed/>
                </p:oleObj>
              </mc:Choice>
              <mc:Fallback>
                <p:oleObj name="Формула" r:id="rId4" imgW="157464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2492896"/>
                        <a:ext cx="4168775" cy="530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6"/>
          <p:cNvGraphicFramePr>
            <a:graphicFrameLocks noChangeAspect="1"/>
          </p:cNvGraphicFramePr>
          <p:nvPr/>
        </p:nvGraphicFramePr>
        <p:xfrm>
          <a:off x="251520" y="2996952"/>
          <a:ext cx="5400675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50" name="Формула" r:id="rId6" imgW="1904760" imgH="164880" progId="Equation.3">
                  <p:embed/>
                </p:oleObj>
              </mc:Choice>
              <mc:Fallback>
                <p:oleObj name="Формула" r:id="rId6" imgW="1904760" imgH="1648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2996952"/>
                        <a:ext cx="5400675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7"/>
          <p:cNvGraphicFramePr>
            <a:graphicFrameLocks noChangeAspect="1"/>
          </p:cNvGraphicFramePr>
          <p:nvPr/>
        </p:nvGraphicFramePr>
        <p:xfrm>
          <a:off x="251520" y="3356992"/>
          <a:ext cx="5834062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51" name="Формула" r:id="rId8" imgW="2057400" imgH="190440" progId="Equation.3">
                  <p:embed/>
                </p:oleObj>
              </mc:Choice>
              <mc:Fallback>
                <p:oleObj name="Формула" r:id="rId8" imgW="2057400" imgH="1904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3356992"/>
                        <a:ext cx="5834062" cy="536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7" name="Object 5"/>
          <p:cNvGraphicFramePr>
            <a:graphicFrameLocks noChangeAspect="1"/>
          </p:cNvGraphicFramePr>
          <p:nvPr/>
        </p:nvGraphicFramePr>
        <p:xfrm>
          <a:off x="233363" y="3771578"/>
          <a:ext cx="5870575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52" name="Формула" r:id="rId10" imgW="2070000" imgH="203040" progId="Equation.3">
                  <p:embed/>
                </p:oleObj>
              </mc:Choice>
              <mc:Fallback>
                <p:oleObj name="Формула" r:id="rId10" imgW="2070000" imgH="203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363" y="3771578"/>
                        <a:ext cx="5870575" cy="573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Управляющая кнопка: настраиваемая 20">
            <a:hlinkClick r:id="" action="ppaction://noaction" highlightClick="1"/>
          </p:cNvPr>
          <p:cNvSpPr/>
          <p:nvPr/>
        </p:nvSpPr>
        <p:spPr>
          <a:xfrm>
            <a:off x="251520" y="4581128"/>
            <a:ext cx="2736304" cy="53836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Диагонали: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2" name="Object 3"/>
          <p:cNvGraphicFramePr>
            <a:graphicFrameLocks noChangeAspect="1"/>
          </p:cNvGraphicFramePr>
          <p:nvPr/>
        </p:nvGraphicFramePr>
        <p:xfrm>
          <a:off x="3203848" y="4509120"/>
          <a:ext cx="2146300" cy="623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53" name="Формула" r:id="rId12" imgW="609480" imgH="177480" progId="Equation.3">
                  <p:embed/>
                </p:oleObj>
              </mc:Choice>
              <mc:Fallback>
                <p:oleObj name="Формула" r:id="rId12" imgW="609480" imgH="177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4509120"/>
                        <a:ext cx="2146300" cy="623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Управляющая кнопка: далее 22">
            <a:hlinkClick r:id="" action="ppaction://hlinkshowjump?jump=nextslide" highlightClick="1"/>
          </p:cNvPr>
          <p:cNvSpPr/>
          <p:nvPr/>
        </p:nvSpPr>
        <p:spPr>
          <a:xfrm>
            <a:off x="7308304" y="5877272"/>
            <a:ext cx="826392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flipH="1">
            <a:off x="6372200" y="1700808"/>
            <a:ext cx="2016224" cy="288032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7020272" y="1844824"/>
            <a:ext cx="1224136" cy="108012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643</Words>
  <Application>Microsoft Office PowerPoint</Application>
  <PresentationFormat>Экран (4:3)</PresentationFormat>
  <Paragraphs>189</Paragraphs>
  <Slides>19</Slides>
  <Notes>4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1" baseType="lpstr">
      <vt:lpstr>Тема Office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KarMaN</dc:creator>
  <cp:lastModifiedBy>Юлия</cp:lastModifiedBy>
  <cp:revision>48</cp:revision>
  <dcterms:created xsi:type="dcterms:W3CDTF">2018-08-30T23:45:33Z</dcterms:created>
  <dcterms:modified xsi:type="dcterms:W3CDTF">2018-09-10T16:09:38Z</dcterms:modified>
</cp:coreProperties>
</file>