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8" r:id="rId1"/>
  </p:sldMasterIdLst>
  <p:notesMasterIdLst>
    <p:notesMasterId r:id="rId17"/>
  </p:notesMasterIdLst>
  <p:handoutMasterIdLst>
    <p:handoutMasterId r:id="rId18"/>
  </p:handoutMasterIdLst>
  <p:sldIdLst>
    <p:sldId id="444" r:id="rId2"/>
    <p:sldId id="428" r:id="rId3"/>
    <p:sldId id="429" r:id="rId4"/>
    <p:sldId id="430" r:id="rId5"/>
    <p:sldId id="431" r:id="rId6"/>
    <p:sldId id="433" r:id="rId7"/>
    <p:sldId id="434" r:id="rId8"/>
    <p:sldId id="435" r:id="rId9"/>
    <p:sldId id="436" r:id="rId10"/>
    <p:sldId id="437" r:id="rId11"/>
    <p:sldId id="445" r:id="rId12"/>
    <p:sldId id="446" r:id="rId13"/>
    <p:sldId id="447" r:id="rId14"/>
    <p:sldId id="448" r:id="rId15"/>
    <p:sldId id="449" r:id="rId16"/>
  </p:sldIdLst>
  <p:sldSz cx="9144000" cy="6858000" type="screen4x3"/>
  <p:notesSz cx="6858000" cy="9144000"/>
  <p:defaultTextStyle>
    <a:defPPr>
      <a:defRPr lang="ru-RU"/>
    </a:defPPr>
    <a:lvl1pPr algn="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CCFF"/>
    <a:srgbClr val="FFFF99"/>
    <a:srgbClr val="FFCC99"/>
    <a:srgbClr val="CC0099"/>
    <a:srgbClr val="008000"/>
    <a:srgbClr val="339966"/>
    <a:srgbClr val="FFFF00"/>
    <a:srgbClr val="99CC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642" autoAdjust="0"/>
    <p:restoredTop sz="94660"/>
  </p:normalViewPr>
  <p:slideViewPr>
    <p:cSldViewPr>
      <p:cViewPr varScale="1">
        <p:scale>
          <a:sx n="69" d="100"/>
          <a:sy n="69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 i="0">
                <a:effectLst/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effectLst/>
                <a:latin typeface="Arial" charset="0"/>
              </a:defRPr>
            </a:lvl1pPr>
          </a:lstStyle>
          <a:p>
            <a:fld id="{BB7D3D57-F539-4061-98ED-DF8878C46936}" type="datetime1">
              <a:rPr lang="ru-RU"/>
              <a:pPr/>
              <a:t>05.04.2018</a:t>
            </a:fld>
            <a:endParaRPr lang="ru-RU"/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i="0">
                <a:effectLst/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effectLst/>
                <a:latin typeface="Arial" charset="0"/>
              </a:defRPr>
            </a:lvl1pPr>
          </a:lstStyle>
          <a:p>
            <a:fld id="{49A9972B-7CDE-468A-BC0F-3DEB0D0C2BB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849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 i="0">
                <a:effectLst/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effectLst/>
                <a:latin typeface="Arial" charset="0"/>
              </a:defRPr>
            </a:lvl1pPr>
          </a:lstStyle>
          <a:p>
            <a:fld id="{6E11F56D-CC31-4D09-9693-7B01F77311A4}" type="datetime1">
              <a:rPr lang="ru-RU"/>
              <a:pPr/>
              <a:t>05.04.2018</a:t>
            </a:fld>
            <a:endParaRPr lang="ru-RU"/>
          </a:p>
        </p:txBody>
      </p:sp>
      <p:sp>
        <p:nvSpPr>
          <p:cNvPr id="149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9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i="0">
                <a:effectLst/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effectLst/>
                <a:latin typeface="Arial" charset="0"/>
              </a:defRPr>
            </a:lvl1pPr>
          </a:lstStyle>
          <a:p>
            <a:fld id="{F195E4A3-7D7C-4639-B115-D982CF02D76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60861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0A87E64-003B-457A-847F-8CB14E4C1D71}" type="datetime1">
              <a:rPr lang="ru-RU"/>
              <a:pPr/>
              <a:t>05.04.2018</a:t>
            </a:fld>
            <a:endParaRPr lang="ru-RU"/>
          </a:p>
        </p:txBody>
      </p:sp>
      <p:sp>
        <p:nvSpPr>
          <p:cNvPr id="378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 b="0" i="0">
              <a:effectLst/>
              <a:latin typeface="Times New Roman" pitchFamily="18" charset="0"/>
            </a:endParaRPr>
          </a:p>
        </p:txBody>
      </p:sp>
      <p:sp>
        <p:nvSpPr>
          <p:cNvPr id="113667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 b="0" i="0">
              <a:effectLst/>
              <a:latin typeface="Times New Roman" pitchFamily="18" charset="0"/>
            </a:endParaRPr>
          </a:p>
        </p:txBody>
      </p:sp>
      <p:sp>
        <p:nvSpPr>
          <p:cNvPr id="113668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="0" i="0">
              <a:effectLst/>
              <a:latin typeface="Arial" charset="0"/>
            </a:endParaRPr>
          </a:p>
        </p:txBody>
      </p:sp>
      <p:sp>
        <p:nvSpPr>
          <p:cNvPr id="11366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8C4DD16F-3D02-4D08-A02F-61415901C088}" type="datetime1">
              <a:rPr lang="ru-RU"/>
              <a:pPr/>
              <a:t>05.04.2018</a:t>
            </a:fld>
            <a:endParaRPr lang="ru-RU"/>
          </a:p>
        </p:txBody>
      </p:sp>
      <p:sp>
        <p:nvSpPr>
          <p:cNvPr id="113672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3673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6FAE4C9A-5B02-4A13-BEF7-30930D62676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744A2D-3F8D-45E3-ABC5-F517B7180152}" type="datetime1">
              <a:rPr lang="ru-RU"/>
              <a:pPr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7E7B0B-D3B0-4A77-9033-82BC57D02C7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5151DB-74F7-4032-BBB5-2C1F76FD4CCA}" type="datetime1">
              <a:rPr lang="ru-RU"/>
              <a:pPr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35C4DB-5B29-40C9-95FE-81983E59B5D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E5F7D4-64C0-4BD0-A6D7-33856802BE50}" type="datetime1">
              <a:rPr lang="ru-RU"/>
              <a:pPr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A5FD8B-4C57-4696-A3FF-319B63E570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852E24-DC9A-4CA5-A667-02F9B68A3FCF}" type="datetime1">
              <a:rPr lang="ru-RU"/>
              <a:pPr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56FF90-60BC-4D60-B2BC-9EDCFED6ED4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E36F9B-9F83-40F5-81D1-FEF1DB7405FD}" type="datetime1">
              <a:rPr lang="ru-RU"/>
              <a:pPr/>
              <a:t>05.04.2018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410D3A-0840-4925-A494-CC9A74FCD25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93215C-BCD9-4619-915D-6B2B0D1A3DD5}" type="datetime1">
              <a:rPr lang="ru-RU"/>
              <a:pPr/>
              <a:t>05.04.2018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225A58-6C5C-41B8-B6C2-A1A5CEF450A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1E638A-901F-484A-8E59-E6033E65BA45}" type="datetime1">
              <a:rPr lang="ru-RU"/>
              <a:pPr/>
              <a:t>05.04.2018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A10A2-1FC6-40A0-B9B9-AAA2DC93FB0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5CC2CE-BB6E-487B-90FC-C19170AA4FD2}" type="datetime1">
              <a:rPr lang="ru-RU"/>
              <a:pPr/>
              <a:t>05.04.2018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57DE0C-512F-4C7B-84CC-CC5548601C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489A5A-FC7F-41FC-990D-FEB90D087876}" type="datetime1">
              <a:rPr lang="ru-RU"/>
              <a:pPr/>
              <a:t>05.04.2018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A7DE84-E99E-4432-A56A-84D3D0A96F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C69708-CBB6-46A0-A3D7-828AE2A41C01}" type="datetime1">
              <a:rPr lang="ru-RU"/>
              <a:pPr/>
              <a:t>05.04.2018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E4DF9-02B8-413F-9C04-0B3DE5D5F5F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EBEB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>
                <a:effectLst/>
                <a:latin typeface="+mn-lt"/>
              </a:defRPr>
            </a:lvl1pPr>
          </a:lstStyle>
          <a:p>
            <a:fld id="{68DDB124-9A7E-49EA-BBE7-9AD104525011}" type="datetime1">
              <a:rPr lang="ru-RU"/>
              <a:pPr/>
              <a:t>05.04.2018</a:t>
            </a:fld>
            <a:endParaRPr lang="ru-RU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>
                <a:effectLst/>
                <a:latin typeface="+mn-lt"/>
              </a:defRPr>
            </a:lvl1pPr>
          </a:lstStyle>
          <a:p>
            <a:fld id="{48C38148-4BD2-41DF-A2DE-C7D9802A836B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12647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112648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 b="0" i="0">
                <a:effectLst/>
                <a:latin typeface="Times New Roman" pitchFamily="18" charset="0"/>
              </a:endParaRPr>
            </a:p>
          </p:txBody>
        </p:sp>
        <p:sp>
          <p:nvSpPr>
            <p:cNvPr id="112649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ransition spd="med">
    <p:dissolve/>
  </p:transition>
  <p:txStyles>
    <p:titleStyle>
      <a:lvl1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314450"/>
            <a:ext cx="8839200" cy="2266950"/>
          </a:xfrm>
        </p:spPr>
        <p:txBody>
          <a:bodyPr/>
          <a:lstStyle/>
          <a:p>
            <a:pPr algn="r" eaLnBrk="1" hangingPunct="1"/>
            <a:r>
              <a:rPr lang="ru-RU" sz="5400" b="1" dirty="0" smtClean="0">
                <a:latin typeface="Georgia" pitchFamily="18" charset="0"/>
              </a:rPr>
              <a:t>Прямоугольный треугольник</a:t>
            </a:r>
            <a:r>
              <a:rPr lang="ru-RU" sz="6000" b="1" dirty="0" smtClean="0">
                <a:latin typeface="Georgia" pitchFamily="18" charset="0"/>
              </a:rPr>
              <a:t>.</a:t>
            </a:r>
            <a:endParaRPr lang="ru-RU" sz="3600" b="1" dirty="0" smtClean="0">
              <a:latin typeface="Georgia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 eaLnBrk="1" hangingPunct="1"/>
            <a:r>
              <a:rPr lang="ru-RU" b="1" i="1" smtClean="0">
                <a:solidFill>
                  <a:srgbClr val="C00000"/>
                </a:solidFill>
                <a:latin typeface="Georgia" pitchFamily="18" charset="0"/>
              </a:rPr>
              <a:t>Урок геометрии</a:t>
            </a:r>
          </a:p>
          <a:p>
            <a:pPr algn="r" eaLnBrk="1" hangingPunct="1"/>
            <a:r>
              <a:rPr lang="ru-RU" b="1" i="1" smtClean="0">
                <a:solidFill>
                  <a:srgbClr val="C00000"/>
                </a:solidFill>
                <a:latin typeface="Georgia" pitchFamily="18" charset="0"/>
              </a:rPr>
              <a:t> в 7 классе.</a:t>
            </a:r>
          </a:p>
        </p:txBody>
      </p:sp>
      <p:sp>
        <p:nvSpPr>
          <p:cNvPr id="14341" name="Нижний колонтитул 2"/>
          <p:cNvSpPr>
            <a:spLocks noGrp="1"/>
          </p:cNvSpPr>
          <p:nvPr>
            <p:ph type="ftr" sz="quarter" idx="4294967295"/>
          </p:nvPr>
        </p:nvSpPr>
        <p:spPr>
          <a:xfrm>
            <a:off x="3287713" y="6165850"/>
            <a:ext cx="5551487" cy="365125"/>
          </a:xfrm>
          <a:prstGeom prst="rect">
            <a:avLst/>
          </a:prstGeom>
          <a:noFill/>
        </p:spPr>
        <p:txBody>
          <a:bodyPr/>
          <a:lstStyle/>
          <a:p>
            <a:pPr algn="r"/>
            <a:r>
              <a:rPr lang="ru-RU" b="1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3078" name="Text Box 10"/>
          <p:cNvSpPr txBox="1">
            <a:spLocks noChangeArrowheads="1"/>
          </p:cNvSpPr>
          <p:nvPr/>
        </p:nvSpPr>
        <p:spPr bwMode="auto">
          <a:xfrm>
            <a:off x="304800" y="914400"/>
            <a:ext cx="365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4000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урока:</a:t>
            </a:r>
          </a:p>
        </p:txBody>
      </p:sp>
      <p:sp>
        <p:nvSpPr>
          <p:cNvPr id="3079" name="TextBox 4"/>
          <p:cNvSpPr txBox="1">
            <a:spLocks noChangeArrowheads="1"/>
          </p:cNvSpPr>
          <p:nvPr/>
        </p:nvSpPr>
        <p:spPr bwMode="auto">
          <a:xfrm>
            <a:off x="5638800" y="709613"/>
            <a:ext cx="286226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fld id="{696FF86E-9C6F-40D6-B7F9-2CDC7EA8ECE9}" type="datetime1">
              <a:rPr lang="ru-RU" sz="32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05.04.2018</a:t>
            </a:fld>
            <a:endParaRPr lang="ru-RU" sz="32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Text Box 2"/>
          <p:cNvSpPr txBox="1">
            <a:spLocks noChangeArrowheads="1"/>
          </p:cNvSpPr>
          <p:nvPr/>
        </p:nvSpPr>
        <p:spPr bwMode="auto">
          <a:xfrm>
            <a:off x="2286000" y="520700"/>
            <a:ext cx="5507038" cy="669925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600">
                <a:solidFill>
                  <a:srgbClr val="0000CC"/>
                </a:solidFill>
                <a:effectLst/>
              </a:rPr>
              <a:t>Контрольный  тест</a:t>
            </a:r>
          </a:p>
        </p:txBody>
      </p:sp>
      <p:sp>
        <p:nvSpPr>
          <p:cNvPr id="386052" name="Text Box 4"/>
          <p:cNvSpPr txBox="1">
            <a:spLocks noChangeArrowheads="1"/>
          </p:cNvSpPr>
          <p:nvPr/>
        </p:nvSpPr>
        <p:spPr bwMode="auto">
          <a:xfrm>
            <a:off x="838200" y="1828800"/>
            <a:ext cx="79073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/>
            <a:r>
              <a:rPr lang="ru-RU" sz="2400">
                <a:solidFill>
                  <a:srgbClr val="0000CC"/>
                </a:solidFill>
                <a:effectLst/>
              </a:rPr>
              <a:t>5.</a:t>
            </a:r>
            <a:r>
              <a:rPr lang="ru-RU" sz="2400">
                <a:effectLst/>
              </a:rPr>
              <a:t> Сумма острых углов прямоугольного треугольника  равна</a:t>
            </a:r>
          </a:p>
        </p:txBody>
      </p:sp>
      <p:sp>
        <p:nvSpPr>
          <p:cNvPr id="386053" name="Rectangle 5"/>
          <p:cNvSpPr>
            <a:spLocks noChangeArrowheads="1"/>
          </p:cNvSpPr>
          <p:nvPr/>
        </p:nvSpPr>
        <p:spPr bwMode="auto">
          <a:xfrm>
            <a:off x="1600200" y="3048000"/>
            <a:ext cx="3429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0" i="0">
                <a:effectLst/>
                <a:latin typeface="Times New Roman" pitchFamily="18" charset="0"/>
              </a:rPr>
              <a:t>  </a:t>
            </a:r>
            <a:r>
              <a:rPr lang="ru-RU" sz="2400">
                <a:effectLst/>
              </a:rPr>
              <a:t>а) 180</a:t>
            </a:r>
            <a:r>
              <a:rPr lang="en-US" sz="2400">
                <a:effectLst/>
                <a:cs typeface="Times New Roman" pitchFamily="18" charset="0"/>
              </a:rPr>
              <a:t>°</a:t>
            </a:r>
            <a:r>
              <a:rPr lang="ru-RU" sz="2400">
                <a:effectLst/>
              </a:rPr>
              <a:t>;</a:t>
            </a:r>
          </a:p>
          <a:p>
            <a:pPr algn="ctr"/>
            <a:r>
              <a:rPr lang="ru-RU" sz="2400">
                <a:effectLst/>
              </a:rPr>
              <a:t>  </a:t>
            </a:r>
          </a:p>
          <a:p>
            <a:pPr algn="ctr"/>
            <a:r>
              <a:rPr lang="ru-RU" sz="2400">
                <a:effectLst/>
              </a:rPr>
              <a:t>б) 100</a:t>
            </a:r>
            <a:r>
              <a:rPr lang="en-US" sz="2400">
                <a:effectLst/>
                <a:cs typeface="Times New Roman" pitchFamily="18" charset="0"/>
              </a:rPr>
              <a:t>°</a:t>
            </a:r>
            <a:r>
              <a:rPr lang="ru-RU" sz="2400">
                <a:effectLst/>
              </a:rPr>
              <a:t>;</a:t>
            </a:r>
          </a:p>
          <a:p>
            <a:pPr algn="ctr"/>
            <a:endParaRPr lang="ru-RU" sz="2400">
              <a:effectLst/>
            </a:endParaRPr>
          </a:p>
          <a:p>
            <a:pPr algn="ctr"/>
            <a:r>
              <a:rPr lang="ru-RU" sz="2400">
                <a:effectLst/>
              </a:rPr>
              <a:t>в) 90</a:t>
            </a:r>
            <a:r>
              <a:rPr lang="en-US" sz="2400">
                <a:effectLst/>
                <a:cs typeface="Times New Roman" pitchFamily="18" charset="0"/>
              </a:rPr>
              <a:t>°</a:t>
            </a:r>
            <a:r>
              <a:rPr lang="ru-RU" sz="2400">
                <a:effectLst/>
              </a:rPr>
              <a:t>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Text Box 2"/>
          <p:cNvSpPr txBox="1">
            <a:spLocks noChangeArrowheads="1"/>
          </p:cNvSpPr>
          <p:nvPr/>
        </p:nvSpPr>
        <p:spPr bwMode="auto">
          <a:xfrm>
            <a:off x="2286000" y="533400"/>
            <a:ext cx="5507038" cy="669925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600">
                <a:solidFill>
                  <a:srgbClr val="0000CC"/>
                </a:solidFill>
                <a:effectLst/>
              </a:rPr>
              <a:t>Контрольный  тест</a:t>
            </a:r>
          </a:p>
        </p:txBody>
      </p:sp>
      <p:sp>
        <p:nvSpPr>
          <p:cNvPr id="381955" name="Text Box 3"/>
          <p:cNvSpPr txBox="1">
            <a:spLocks noChangeArrowheads="1"/>
          </p:cNvSpPr>
          <p:nvPr/>
        </p:nvSpPr>
        <p:spPr bwMode="auto">
          <a:xfrm>
            <a:off x="620713" y="1798638"/>
            <a:ext cx="82581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/>
            <a:r>
              <a:rPr lang="ru-RU" sz="2400">
                <a:solidFill>
                  <a:srgbClr val="0000CC"/>
                </a:solidFill>
                <a:effectLst/>
              </a:rPr>
              <a:t>1.</a:t>
            </a:r>
            <a:r>
              <a:rPr lang="ru-RU" sz="2400">
                <a:solidFill>
                  <a:srgbClr val="000000"/>
                </a:solidFill>
                <a:effectLst/>
              </a:rPr>
              <a:t> Прямоугольным называется треугольник, у которого</a:t>
            </a:r>
          </a:p>
          <a:p>
            <a:pPr marL="342900" indent="-342900" algn="l"/>
            <a:r>
              <a:rPr lang="ru-RU" sz="2400">
                <a:solidFill>
                  <a:srgbClr val="000000"/>
                </a:solidFill>
                <a:effectLst/>
              </a:rPr>
              <a:t>                         а) все углы прямые;</a:t>
            </a:r>
          </a:p>
          <a:p>
            <a:pPr marL="342900" indent="-342900" algn="l"/>
            <a:r>
              <a:rPr lang="ru-RU" sz="2400">
                <a:solidFill>
                  <a:srgbClr val="000000"/>
                </a:solidFill>
                <a:effectLst/>
              </a:rPr>
              <a:t>                         </a:t>
            </a:r>
          </a:p>
          <a:p>
            <a:pPr marL="342900" indent="-342900" algn="l"/>
            <a:r>
              <a:rPr lang="ru-RU" sz="2400">
                <a:solidFill>
                  <a:srgbClr val="000000"/>
                </a:solidFill>
                <a:effectLst/>
              </a:rPr>
              <a:t>                         б) два угла прямые;</a:t>
            </a:r>
          </a:p>
          <a:p>
            <a:pPr marL="342900" indent="-342900" algn="l"/>
            <a:r>
              <a:rPr lang="ru-RU" sz="2400">
                <a:solidFill>
                  <a:srgbClr val="000000"/>
                </a:solidFill>
                <a:effectLst/>
              </a:rPr>
              <a:t>                        </a:t>
            </a:r>
          </a:p>
          <a:p>
            <a:pPr marL="342900" indent="-342900" algn="l"/>
            <a:r>
              <a:rPr lang="ru-RU" sz="2400">
                <a:solidFill>
                  <a:srgbClr val="000000"/>
                </a:solidFill>
                <a:effectLst/>
              </a:rPr>
              <a:t>                         в) один прямой угол.</a:t>
            </a:r>
          </a:p>
        </p:txBody>
      </p:sp>
      <p:sp>
        <p:nvSpPr>
          <p:cNvPr id="381957" name="Oval 5"/>
          <p:cNvSpPr>
            <a:spLocks noChangeArrowheads="1"/>
          </p:cNvSpPr>
          <p:nvPr/>
        </p:nvSpPr>
        <p:spPr bwMode="auto">
          <a:xfrm>
            <a:off x="2057400" y="3886200"/>
            <a:ext cx="4648200" cy="762000"/>
          </a:xfrm>
          <a:prstGeom prst="ellips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219804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Text Box 2"/>
          <p:cNvSpPr txBox="1">
            <a:spLocks noChangeArrowheads="1"/>
          </p:cNvSpPr>
          <p:nvPr/>
        </p:nvSpPr>
        <p:spPr bwMode="auto">
          <a:xfrm>
            <a:off x="228600" y="1752600"/>
            <a:ext cx="7164388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l"/>
            <a:r>
              <a:rPr lang="ru-RU" sz="2400">
                <a:solidFill>
                  <a:srgbClr val="0000CC"/>
                </a:solidFill>
                <a:effectLst/>
              </a:rPr>
              <a:t>2.</a:t>
            </a:r>
            <a:r>
              <a:rPr lang="ru-RU" sz="2400">
                <a:solidFill>
                  <a:srgbClr val="000000"/>
                </a:solidFill>
                <a:effectLst/>
              </a:rPr>
              <a:t> В прямоугольном треугольнике всегда</a:t>
            </a:r>
          </a:p>
          <a:p>
            <a:pPr marL="342900" indent="-342900" algn="l"/>
            <a:r>
              <a:rPr lang="ru-RU" sz="2400">
                <a:solidFill>
                  <a:srgbClr val="000000"/>
                </a:solidFill>
                <a:effectLst/>
              </a:rPr>
              <a:t>   </a:t>
            </a:r>
          </a:p>
          <a:p>
            <a:pPr marL="342900" indent="-342900" algn="l"/>
            <a:r>
              <a:rPr lang="ru-RU" sz="2400">
                <a:solidFill>
                  <a:srgbClr val="000000"/>
                </a:solidFill>
                <a:effectLst/>
              </a:rPr>
              <a:t>   а) два угла острых и один прямой;</a:t>
            </a:r>
          </a:p>
          <a:p>
            <a:pPr marL="342900" indent="-342900" algn="l"/>
            <a:r>
              <a:rPr lang="ru-RU" sz="2400">
                <a:solidFill>
                  <a:srgbClr val="000000"/>
                </a:solidFill>
                <a:effectLst/>
              </a:rPr>
              <a:t>    </a:t>
            </a:r>
          </a:p>
          <a:p>
            <a:pPr marL="342900" indent="-342900" algn="l"/>
            <a:r>
              <a:rPr lang="ru-RU" sz="2400">
                <a:solidFill>
                  <a:srgbClr val="000000"/>
                </a:solidFill>
                <a:effectLst/>
              </a:rPr>
              <a:t>   б) один острый угол, один прямой </a:t>
            </a:r>
          </a:p>
          <a:p>
            <a:pPr marL="342900" indent="-342900" algn="l"/>
            <a:r>
              <a:rPr lang="ru-RU" sz="2400">
                <a:solidFill>
                  <a:srgbClr val="000000"/>
                </a:solidFill>
                <a:effectLst/>
              </a:rPr>
              <a:t>          и один тупой угол;</a:t>
            </a:r>
          </a:p>
          <a:p>
            <a:pPr marL="342900" indent="-342900" algn="l"/>
            <a:r>
              <a:rPr lang="ru-RU" sz="2400">
                <a:solidFill>
                  <a:srgbClr val="000000"/>
                </a:solidFill>
                <a:effectLst/>
              </a:rPr>
              <a:t>    </a:t>
            </a:r>
          </a:p>
          <a:p>
            <a:pPr marL="342900" indent="-342900" algn="l"/>
            <a:r>
              <a:rPr lang="ru-RU" sz="2400">
                <a:solidFill>
                  <a:srgbClr val="000000"/>
                </a:solidFill>
                <a:effectLst/>
              </a:rPr>
              <a:t>   в) все углы прямые.</a:t>
            </a:r>
          </a:p>
        </p:txBody>
      </p:sp>
      <p:sp>
        <p:nvSpPr>
          <p:cNvPr id="382979" name="Text Box 3"/>
          <p:cNvSpPr txBox="1">
            <a:spLocks noChangeArrowheads="1"/>
          </p:cNvSpPr>
          <p:nvPr/>
        </p:nvSpPr>
        <p:spPr bwMode="auto">
          <a:xfrm>
            <a:off x="2286000" y="520700"/>
            <a:ext cx="5507038" cy="669925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600">
                <a:solidFill>
                  <a:srgbClr val="0000CC"/>
                </a:solidFill>
                <a:effectLst/>
              </a:rPr>
              <a:t>Контрольный  тест</a:t>
            </a:r>
          </a:p>
        </p:txBody>
      </p:sp>
      <p:sp>
        <p:nvSpPr>
          <p:cNvPr id="382981" name="Oval 5"/>
          <p:cNvSpPr>
            <a:spLocks noChangeArrowheads="1"/>
          </p:cNvSpPr>
          <p:nvPr/>
        </p:nvSpPr>
        <p:spPr bwMode="auto">
          <a:xfrm>
            <a:off x="304800" y="2362200"/>
            <a:ext cx="6781800" cy="762000"/>
          </a:xfrm>
          <a:prstGeom prst="ellips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353080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Text Box 2"/>
          <p:cNvSpPr txBox="1">
            <a:spLocks noChangeArrowheads="1"/>
          </p:cNvSpPr>
          <p:nvPr/>
        </p:nvSpPr>
        <p:spPr bwMode="auto">
          <a:xfrm>
            <a:off x="152400" y="1876425"/>
            <a:ext cx="7610475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l"/>
            <a:r>
              <a:rPr lang="ru-RU" sz="2400">
                <a:solidFill>
                  <a:srgbClr val="0000CC"/>
                </a:solidFill>
                <a:effectLst/>
              </a:rPr>
              <a:t>3.</a:t>
            </a:r>
            <a:r>
              <a:rPr lang="ru-RU" sz="2400">
                <a:solidFill>
                  <a:srgbClr val="000000"/>
                </a:solidFill>
                <a:effectLst/>
              </a:rPr>
              <a:t> Стороны прямоугольного треугольника,</a:t>
            </a:r>
          </a:p>
          <a:p>
            <a:pPr marL="342900" indent="-342900" algn="l"/>
            <a:r>
              <a:rPr lang="ru-RU" sz="2400">
                <a:solidFill>
                  <a:srgbClr val="000000"/>
                </a:solidFill>
                <a:effectLst/>
              </a:rPr>
              <a:t> образующие прямой угол, называются</a:t>
            </a:r>
          </a:p>
          <a:p>
            <a:pPr marL="342900" indent="-342900" algn="l"/>
            <a:r>
              <a:rPr lang="ru-RU" sz="2400">
                <a:solidFill>
                  <a:srgbClr val="000000"/>
                </a:solidFill>
                <a:effectLst/>
              </a:rPr>
              <a:t>                  </a:t>
            </a:r>
          </a:p>
          <a:p>
            <a:pPr marL="342900" indent="-342900" algn="l"/>
            <a:r>
              <a:rPr lang="ru-RU" sz="2400">
                <a:solidFill>
                  <a:srgbClr val="000000"/>
                </a:solidFill>
                <a:effectLst/>
              </a:rPr>
              <a:t>     а) сторонами треугольника;</a:t>
            </a:r>
          </a:p>
          <a:p>
            <a:pPr marL="342900" indent="-342900" algn="l"/>
            <a:r>
              <a:rPr lang="ru-RU" sz="2400">
                <a:solidFill>
                  <a:srgbClr val="000000"/>
                </a:solidFill>
                <a:effectLst/>
              </a:rPr>
              <a:t>                 </a:t>
            </a:r>
          </a:p>
          <a:p>
            <a:pPr marL="342900" indent="-342900" algn="l"/>
            <a:r>
              <a:rPr lang="ru-RU" sz="2400">
                <a:solidFill>
                  <a:srgbClr val="000000"/>
                </a:solidFill>
                <a:effectLst/>
              </a:rPr>
              <a:t>    б) катетами треугольника;</a:t>
            </a:r>
          </a:p>
          <a:p>
            <a:pPr marL="342900" indent="-342900" algn="l"/>
            <a:r>
              <a:rPr lang="ru-RU" sz="2400">
                <a:solidFill>
                  <a:srgbClr val="000000"/>
                </a:solidFill>
                <a:effectLst/>
              </a:rPr>
              <a:t>                  </a:t>
            </a:r>
          </a:p>
          <a:p>
            <a:pPr marL="342900" indent="-342900" algn="l"/>
            <a:r>
              <a:rPr lang="ru-RU" sz="2400">
                <a:solidFill>
                  <a:srgbClr val="000000"/>
                </a:solidFill>
                <a:effectLst/>
              </a:rPr>
              <a:t>    в) гипотенузами треугольника.</a:t>
            </a:r>
          </a:p>
        </p:txBody>
      </p:sp>
      <p:sp>
        <p:nvSpPr>
          <p:cNvPr id="384003" name="Text Box 3"/>
          <p:cNvSpPr txBox="1">
            <a:spLocks noChangeArrowheads="1"/>
          </p:cNvSpPr>
          <p:nvPr/>
        </p:nvSpPr>
        <p:spPr bwMode="auto">
          <a:xfrm>
            <a:off x="2286000" y="520700"/>
            <a:ext cx="5507038" cy="669925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600">
                <a:solidFill>
                  <a:srgbClr val="0000CC"/>
                </a:solidFill>
                <a:effectLst/>
              </a:rPr>
              <a:t>Контрольный  тест</a:t>
            </a:r>
          </a:p>
        </p:txBody>
      </p:sp>
      <p:sp>
        <p:nvSpPr>
          <p:cNvPr id="384005" name="Oval 5"/>
          <p:cNvSpPr>
            <a:spLocks noChangeArrowheads="1"/>
          </p:cNvSpPr>
          <p:nvPr/>
        </p:nvSpPr>
        <p:spPr bwMode="auto">
          <a:xfrm>
            <a:off x="228600" y="3581400"/>
            <a:ext cx="5791200" cy="762000"/>
          </a:xfrm>
          <a:prstGeom prst="ellips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046670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Text Box 2"/>
          <p:cNvSpPr txBox="1">
            <a:spLocks noChangeArrowheads="1"/>
          </p:cNvSpPr>
          <p:nvPr/>
        </p:nvSpPr>
        <p:spPr bwMode="auto">
          <a:xfrm>
            <a:off x="381000" y="1860550"/>
            <a:ext cx="743585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/>
            <a:r>
              <a:rPr lang="ru-RU" sz="2400">
                <a:solidFill>
                  <a:srgbClr val="0000CC"/>
                </a:solidFill>
                <a:effectLst/>
              </a:rPr>
              <a:t>4.</a:t>
            </a:r>
            <a:r>
              <a:rPr lang="ru-RU" sz="2400">
                <a:solidFill>
                  <a:srgbClr val="000000"/>
                </a:solidFill>
                <a:effectLst/>
              </a:rPr>
              <a:t> Сторона прямоугольного треугольника, противолежащая прямому углу, называется</a:t>
            </a:r>
          </a:p>
          <a:p>
            <a:pPr marL="342900" indent="-342900" algn="l"/>
            <a:r>
              <a:rPr lang="ru-RU" sz="2400">
                <a:solidFill>
                  <a:srgbClr val="000000"/>
                </a:solidFill>
                <a:effectLst/>
              </a:rPr>
              <a:t>                </a:t>
            </a:r>
          </a:p>
          <a:p>
            <a:pPr marL="342900" indent="-342900" algn="l"/>
            <a:r>
              <a:rPr lang="ru-RU" sz="2400">
                <a:solidFill>
                  <a:srgbClr val="000000"/>
                </a:solidFill>
                <a:effectLst/>
              </a:rPr>
              <a:t>     а) стороной треугольника;</a:t>
            </a:r>
          </a:p>
          <a:p>
            <a:pPr marL="342900" indent="-342900" algn="l"/>
            <a:r>
              <a:rPr lang="ru-RU" sz="2400">
                <a:solidFill>
                  <a:srgbClr val="000000"/>
                </a:solidFill>
                <a:effectLst/>
              </a:rPr>
              <a:t>                </a:t>
            </a:r>
          </a:p>
          <a:p>
            <a:pPr marL="342900" indent="-342900" algn="l"/>
            <a:r>
              <a:rPr lang="ru-RU" sz="2400">
                <a:solidFill>
                  <a:srgbClr val="000000"/>
                </a:solidFill>
                <a:effectLst/>
              </a:rPr>
              <a:t>    б) катетом треугольника;</a:t>
            </a:r>
          </a:p>
          <a:p>
            <a:pPr marL="342900" indent="-342900" algn="l"/>
            <a:r>
              <a:rPr lang="ru-RU" sz="2400">
                <a:solidFill>
                  <a:srgbClr val="000000"/>
                </a:solidFill>
                <a:effectLst/>
              </a:rPr>
              <a:t>                </a:t>
            </a:r>
          </a:p>
          <a:p>
            <a:pPr marL="342900" indent="-342900" algn="l"/>
            <a:r>
              <a:rPr lang="ru-RU" sz="2400">
                <a:solidFill>
                  <a:srgbClr val="000000"/>
                </a:solidFill>
                <a:effectLst/>
              </a:rPr>
              <a:t>    в) гипотенузой треугольника.</a:t>
            </a:r>
          </a:p>
        </p:txBody>
      </p:sp>
      <p:sp>
        <p:nvSpPr>
          <p:cNvPr id="385027" name="Text Box 3"/>
          <p:cNvSpPr txBox="1">
            <a:spLocks noChangeArrowheads="1"/>
          </p:cNvSpPr>
          <p:nvPr/>
        </p:nvSpPr>
        <p:spPr bwMode="auto">
          <a:xfrm>
            <a:off x="2286000" y="520700"/>
            <a:ext cx="5507038" cy="669925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600">
                <a:solidFill>
                  <a:srgbClr val="0000CC"/>
                </a:solidFill>
                <a:effectLst/>
              </a:rPr>
              <a:t>Контрольный  тест</a:t>
            </a:r>
          </a:p>
        </p:txBody>
      </p:sp>
      <p:sp>
        <p:nvSpPr>
          <p:cNvPr id="385029" name="Oval 5"/>
          <p:cNvSpPr>
            <a:spLocks noChangeArrowheads="1"/>
          </p:cNvSpPr>
          <p:nvPr/>
        </p:nvSpPr>
        <p:spPr bwMode="auto">
          <a:xfrm>
            <a:off x="457200" y="4648200"/>
            <a:ext cx="5943600" cy="762000"/>
          </a:xfrm>
          <a:prstGeom prst="ellips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384683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Text Box 2"/>
          <p:cNvSpPr txBox="1">
            <a:spLocks noChangeArrowheads="1"/>
          </p:cNvSpPr>
          <p:nvPr/>
        </p:nvSpPr>
        <p:spPr bwMode="auto">
          <a:xfrm>
            <a:off x="2286000" y="520700"/>
            <a:ext cx="5507038" cy="669925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600">
                <a:solidFill>
                  <a:srgbClr val="0000CC"/>
                </a:solidFill>
                <a:effectLst/>
              </a:rPr>
              <a:t>Контрольный  тест</a:t>
            </a:r>
          </a:p>
        </p:txBody>
      </p:sp>
      <p:sp>
        <p:nvSpPr>
          <p:cNvPr id="386052" name="Text Box 4"/>
          <p:cNvSpPr txBox="1">
            <a:spLocks noChangeArrowheads="1"/>
          </p:cNvSpPr>
          <p:nvPr/>
        </p:nvSpPr>
        <p:spPr bwMode="auto">
          <a:xfrm>
            <a:off x="838200" y="1828800"/>
            <a:ext cx="79073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/>
            <a:r>
              <a:rPr lang="ru-RU" sz="2400">
                <a:solidFill>
                  <a:srgbClr val="0000CC"/>
                </a:solidFill>
                <a:effectLst/>
              </a:rPr>
              <a:t>5.</a:t>
            </a:r>
            <a:r>
              <a:rPr lang="ru-RU" sz="2400">
                <a:solidFill>
                  <a:srgbClr val="000000"/>
                </a:solidFill>
                <a:effectLst/>
              </a:rPr>
              <a:t> Сумма острых углов прямоугольного треугольника  равна</a:t>
            </a:r>
          </a:p>
        </p:txBody>
      </p:sp>
      <p:sp>
        <p:nvSpPr>
          <p:cNvPr id="386053" name="Rectangle 5"/>
          <p:cNvSpPr>
            <a:spLocks noChangeArrowheads="1"/>
          </p:cNvSpPr>
          <p:nvPr/>
        </p:nvSpPr>
        <p:spPr bwMode="auto">
          <a:xfrm>
            <a:off x="1600200" y="3048000"/>
            <a:ext cx="3429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0" i="0">
                <a:solidFill>
                  <a:srgbClr val="000000"/>
                </a:solidFill>
                <a:effectLst/>
                <a:latin typeface="Times New Roman" pitchFamily="18" charset="0"/>
              </a:rPr>
              <a:t>  </a:t>
            </a:r>
            <a:r>
              <a:rPr lang="ru-RU" sz="2400">
                <a:solidFill>
                  <a:srgbClr val="000000"/>
                </a:solidFill>
                <a:effectLst/>
              </a:rPr>
              <a:t>а) 180</a:t>
            </a:r>
            <a:r>
              <a:rPr lang="en-US" sz="2400">
                <a:solidFill>
                  <a:srgbClr val="000000"/>
                </a:solidFill>
                <a:effectLst/>
                <a:cs typeface="Times New Roman" pitchFamily="18" charset="0"/>
              </a:rPr>
              <a:t>°</a:t>
            </a:r>
            <a:r>
              <a:rPr lang="ru-RU" sz="2400">
                <a:solidFill>
                  <a:srgbClr val="000000"/>
                </a:solidFill>
                <a:effectLst/>
              </a:rPr>
              <a:t>;</a:t>
            </a:r>
          </a:p>
          <a:p>
            <a:pPr algn="ctr"/>
            <a:r>
              <a:rPr lang="ru-RU" sz="2400">
                <a:solidFill>
                  <a:srgbClr val="000000"/>
                </a:solidFill>
                <a:effectLst/>
              </a:rPr>
              <a:t>  </a:t>
            </a:r>
          </a:p>
          <a:p>
            <a:pPr algn="ctr"/>
            <a:r>
              <a:rPr lang="ru-RU" sz="2400">
                <a:solidFill>
                  <a:srgbClr val="000000"/>
                </a:solidFill>
                <a:effectLst/>
              </a:rPr>
              <a:t>б) 100</a:t>
            </a:r>
            <a:r>
              <a:rPr lang="en-US" sz="2400">
                <a:solidFill>
                  <a:srgbClr val="000000"/>
                </a:solidFill>
                <a:effectLst/>
                <a:cs typeface="Times New Roman" pitchFamily="18" charset="0"/>
              </a:rPr>
              <a:t>°</a:t>
            </a:r>
            <a:r>
              <a:rPr lang="ru-RU" sz="2400">
                <a:solidFill>
                  <a:srgbClr val="000000"/>
                </a:solidFill>
                <a:effectLst/>
              </a:rPr>
              <a:t>;</a:t>
            </a:r>
          </a:p>
          <a:p>
            <a:pPr algn="ctr"/>
            <a:endParaRPr lang="ru-RU" sz="2400">
              <a:solidFill>
                <a:srgbClr val="000000"/>
              </a:solidFill>
              <a:effectLst/>
            </a:endParaRPr>
          </a:p>
          <a:p>
            <a:pPr algn="ctr"/>
            <a:r>
              <a:rPr lang="ru-RU" sz="2400">
                <a:solidFill>
                  <a:srgbClr val="000000"/>
                </a:solidFill>
                <a:effectLst/>
              </a:rPr>
              <a:t>в) 90</a:t>
            </a:r>
            <a:r>
              <a:rPr lang="en-US" sz="2400">
                <a:solidFill>
                  <a:srgbClr val="000000"/>
                </a:solidFill>
                <a:effectLst/>
                <a:cs typeface="Times New Roman" pitchFamily="18" charset="0"/>
              </a:rPr>
              <a:t>°</a:t>
            </a:r>
            <a:r>
              <a:rPr lang="ru-RU" sz="2400">
                <a:solidFill>
                  <a:srgbClr val="000000"/>
                </a:solidFill>
                <a:effectLst/>
              </a:rPr>
              <a:t>.</a:t>
            </a:r>
          </a:p>
        </p:txBody>
      </p:sp>
      <p:sp>
        <p:nvSpPr>
          <p:cNvPr id="386055" name="Oval 7"/>
          <p:cNvSpPr>
            <a:spLocks noChangeArrowheads="1"/>
          </p:cNvSpPr>
          <p:nvPr/>
        </p:nvSpPr>
        <p:spPr bwMode="auto">
          <a:xfrm>
            <a:off x="2133600" y="4419600"/>
            <a:ext cx="2209800" cy="762000"/>
          </a:xfrm>
          <a:prstGeom prst="ellips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471739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Text Box 2"/>
          <p:cNvSpPr txBox="1">
            <a:spLocks noChangeArrowheads="1"/>
          </p:cNvSpPr>
          <p:nvPr/>
        </p:nvSpPr>
        <p:spPr bwMode="auto">
          <a:xfrm>
            <a:off x="1752600" y="152400"/>
            <a:ext cx="5791200" cy="7397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chemeClr val="tx2"/>
                </a:solidFill>
                <a:effectLst/>
              </a:rPr>
              <a:t>Признаки  равенства</a:t>
            </a:r>
          </a:p>
          <a:p>
            <a:pPr algn="ctr"/>
            <a:r>
              <a:rPr lang="ru-RU" sz="2000">
                <a:solidFill>
                  <a:schemeClr val="tx2"/>
                </a:solidFill>
                <a:effectLst/>
              </a:rPr>
              <a:t>прямоугольных  треугольников</a:t>
            </a:r>
          </a:p>
        </p:txBody>
      </p:sp>
      <p:sp>
        <p:nvSpPr>
          <p:cNvPr id="375811" name="Text Box 3"/>
          <p:cNvSpPr txBox="1">
            <a:spLocks noChangeArrowheads="1"/>
          </p:cNvSpPr>
          <p:nvPr/>
        </p:nvSpPr>
        <p:spPr bwMode="auto">
          <a:xfrm>
            <a:off x="228600" y="1143000"/>
            <a:ext cx="8915400" cy="10156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marL="342900" indent="-342900" algn="l">
              <a:buFontTx/>
              <a:buAutoNum type="arabicPeriod"/>
            </a:pPr>
            <a:r>
              <a:rPr lang="ru-RU" sz="2000" dirty="0">
                <a:solidFill>
                  <a:schemeClr val="tx2"/>
                </a:solidFill>
                <a:effectLst/>
              </a:rPr>
              <a:t>Если катеты одного прямоугольного треугольника соответственно равны катетам другого, то такие треугольники равны.</a:t>
            </a:r>
          </a:p>
        </p:txBody>
      </p:sp>
      <p:sp>
        <p:nvSpPr>
          <p:cNvPr id="375812" name="Text Box 4"/>
          <p:cNvSpPr txBox="1">
            <a:spLocks noChangeArrowheads="1"/>
          </p:cNvSpPr>
          <p:nvPr/>
        </p:nvSpPr>
        <p:spPr bwMode="auto">
          <a:xfrm>
            <a:off x="228600" y="2779713"/>
            <a:ext cx="8763000" cy="969496"/>
          </a:xfrm>
          <a:prstGeom prst="rect">
            <a:avLst/>
          </a:prstGeom>
          <a:solidFill>
            <a:srgbClr val="FFCC99"/>
          </a:solidFill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l"/>
            <a:r>
              <a:rPr lang="ru-RU" sz="1900" dirty="0">
                <a:solidFill>
                  <a:schemeClr val="tx2"/>
                </a:solidFill>
                <a:effectLst/>
              </a:rPr>
              <a:t> 2. Если катет и прилежащий к нему острый угол одного прямоугольного треугольника </a:t>
            </a:r>
            <a:r>
              <a:rPr lang="ru-RU" sz="1900" dirty="0" smtClean="0">
                <a:solidFill>
                  <a:schemeClr val="tx2"/>
                </a:solidFill>
                <a:effectLst/>
              </a:rPr>
              <a:t>соотв. </a:t>
            </a:r>
            <a:r>
              <a:rPr lang="ru-RU" sz="1900" dirty="0">
                <a:solidFill>
                  <a:schemeClr val="tx2"/>
                </a:solidFill>
                <a:effectLst/>
              </a:rPr>
              <a:t>равны катету и прилежащему к нему углу другого, то треугольники равны.</a:t>
            </a:r>
          </a:p>
        </p:txBody>
      </p:sp>
      <p:sp>
        <p:nvSpPr>
          <p:cNvPr id="375813" name="Text Box 5"/>
          <p:cNvSpPr txBox="1">
            <a:spLocks noChangeArrowheads="1"/>
          </p:cNvSpPr>
          <p:nvPr/>
        </p:nvSpPr>
        <p:spPr bwMode="auto">
          <a:xfrm>
            <a:off x="228600" y="4242137"/>
            <a:ext cx="8763000" cy="1015663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l"/>
            <a:r>
              <a:rPr lang="ru-RU" sz="2000" dirty="0">
                <a:solidFill>
                  <a:schemeClr val="tx2"/>
                </a:solidFill>
                <a:effectLst/>
              </a:rPr>
              <a:t>3. Если гипотенуза и острый угол одного прямоугольного</a:t>
            </a:r>
          </a:p>
          <a:p>
            <a:pPr algn="l"/>
            <a:r>
              <a:rPr lang="ru-RU" sz="2000" dirty="0">
                <a:solidFill>
                  <a:schemeClr val="tx2"/>
                </a:solidFill>
                <a:effectLst/>
              </a:rPr>
              <a:t> треугольника соответственно равны гипотенузе и острому </a:t>
            </a:r>
            <a:r>
              <a:rPr lang="ru-RU" sz="2000" dirty="0" smtClean="0">
                <a:solidFill>
                  <a:schemeClr val="tx2"/>
                </a:solidFill>
                <a:effectLst/>
              </a:rPr>
              <a:t>углу </a:t>
            </a:r>
            <a:r>
              <a:rPr lang="ru-RU" sz="2000" dirty="0">
                <a:solidFill>
                  <a:schemeClr val="tx2"/>
                </a:solidFill>
                <a:effectLst/>
              </a:rPr>
              <a:t>другого, то такие треугольники равны.</a:t>
            </a:r>
          </a:p>
        </p:txBody>
      </p:sp>
      <p:sp>
        <p:nvSpPr>
          <p:cNvPr id="375814" name="Text Box 6"/>
          <p:cNvSpPr txBox="1">
            <a:spLocks noChangeArrowheads="1"/>
          </p:cNvSpPr>
          <p:nvPr/>
        </p:nvSpPr>
        <p:spPr bwMode="auto">
          <a:xfrm>
            <a:off x="152400" y="5689937"/>
            <a:ext cx="8839200" cy="1015663"/>
          </a:xfrm>
          <a:prstGeom prst="rect">
            <a:avLst/>
          </a:prstGeom>
          <a:solidFill>
            <a:srgbClr val="FFCCFF"/>
          </a:solidFill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l"/>
            <a:r>
              <a:rPr lang="ru-RU" sz="2000" dirty="0">
                <a:solidFill>
                  <a:schemeClr val="tx2"/>
                </a:solidFill>
                <a:effectLst/>
              </a:rPr>
              <a:t>4. Если гипотенуза и катет одного прямоугольного </a:t>
            </a:r>
          </a:p>
          <a:p>
            <a:pPr algn="l"/>
            <a:r>
              <a:rPr lang="ru-RU" sz="2000" dirty="0">
                <a:solidFill>
                  <a:schemeClr val="tx2"/>
                </a:solidFill>
                <a:effectLst/>
              </a:rPr>
              <a:t>треугольника соответственно равны гипотенузе и катету </a:t>
            </a:r>
            <a:r>
              <a:rPr lang="ru-RU" sz="2000" dirty="0" smtClean="0">
                <a:solidFill>
                  <a:schemeClr val="tx2"/>
                </a:solidFill>
                <a:effectLst/>
              </a:rPr>
              <a:t>другого</a:t>
            </a:r>
            <a:r>
              <a:rPr lang="ru-RU" sz="2000" dirty="0">
                <a:solidFill>
                  <a:schemeClr val="tx2"/>
                </a:solidFill>
                <a:effectLst/>
              </a:rPr>
              <a:t>, то такие треугольники равны.</a:t>
            </a:r>
          </a:p>
        </p:txBody>
      </p:sp>
      <p:grpSp>
        <p:nvGrpSpPr>
          <p:cNvPr id="375816" name="Group 8"/>
          <p:cNvGrpSpPr>
            <a:grpSpLocks/>
          </p:cNvGrpSpPr>
          <p:nvPr/>
        </p:nvGrpSpPr>
        <p:grpSpPr bwMode="auto">
          <a:xfrm>
            <a:off x="7239000" y="2286000"/>
            <a:ext cx="1601039" cy="4568991"/>
            <a:chOff x="262" y="1332"/>
            <a:chExt cx="772" cy="2735"/>
          </a:xfrm>
        </p:grpSpPr>
        <p:sp>
          <p:nvSpPr>
            <p:cNvPr id="375817" name="Text Box 9">
              <a:hlinkClick r:id="rId2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62" y="1332"/>
              <a:ext cx="735" cy="221"/>
            </a:xfrm>
            <a:prstGeom prst="rect">
              <a:avLst/>
            </a:prstGeom>
            <a:solidFill>
              <a:srgbClr val="66CCFF"/>
            </a:solidFill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l"/>
              <a:r>
                <a:rPr lang="ru-RU" i="0" dirty="0">
                  <a:solidFill>
                    <a:schemeClr val="accent4">
                      <a:lumMod val="85000"/>
                      <a:lumOff val="15000"/>
                    </a:schemeClr>
                  </a:solidFill>
                  <a:effectLst/>
                  <a:latin typeface="Georgia" pitchFamily="18" charset="0"/>
                  <a:hlinkClick r:id="rId2" action="ppaction://hlinksldjump"/>
                </a:rPr>
                <a:t>Докажем?</a:t>
              </a:r>
              <a:endParaRPr lang="ru-RU" i="0" dirty="0"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latin typeface="Georgia" pitchFamily="18" charset="0"/>
              </a:endParaRPr>
            </a:p>
          </p:txBody>
        </p:sp>
        <p:sp>
          <p:nvSpPr>
            <p:cNvPr id="375818" name="Text Box 10"/>
            <p:cNvSpPr txBox="1">
              <a:spLocks noChangeArrowheads="1"/>
            </p:cNvSpPr>
            <p:nvPr/>
          </p:nvSpPr>
          <p:spPr bwMode="auto">
            <a:xfrm>
              <a:off x="288" y="2206"/>
              <a:ext cx="746" cy="221"/>
            </a:xfrm>
            <a:prstGeom prst="rect">
              <a:avLst/>
            </a:prstGeom>
            <a:solidFill>
              <a:srgbClr val="66CCFF"/>
            </a:solidFill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l"/>
              <a:r>
                <a:rPr lang="ru-RU" i="0" dirty="0">
                  <a:solidFill>
                    <a:schemeClr val="accent4">
                      <a:lumMod val="85000"/>
                      <a:lumOff val="15000"/>
                    </a:schemeClr>
                  </a:solidFill>
                  <a:effectLst/>
                  <a:latin typeface="Georgia" pitchFamily="18" charset="0"/>
                  <a:hlinkClick r:id="rId3" action="ppaction://hlinksldjump"/>
                </a:rPr>
                <a:t>Докажем?</a:t>
              </a:r>
              <a:endParaRPr lang="ru-RU" i="0" dirty="0"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latin typeface="Georgia" pitchFamily="18" charset="0"/>
              </a:endParaRPr>
            </a:p>
          </p:txBody>
        </p:sp>
        <p:sp>
          <p:nvSpPr>
            <p:cNvPr id="375819" name="Text Box 11"/>
            <p:cNvSpPr txBox="1">
              <a:spLocks noChangeArrowheads="1"/>
            </p:cNvSpPr>
            <p:nvPr/>
          </p:nvSpPr>
          <p:spPr bwMode="auto">
            <a:xfrm>
              <a:off x="282" y="3065"/>
              <a:ext cx="752" cy="221"/>
            </a:xfrm>
            <a:prstGeom prst="rect">
              <a:avLst/>
            </a:prstGeom>
            <a:solidFill>
              <a:srgbClr val="66CCFF"/>
            </a:solidFill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l"/>
              <a:r>
                <a:rPr lang="ru-RU" i="0" dirty="0">
                  <a:solidFill>
                    <a:schemeClr val="accent4">
                      <a:lumMod val="85000"/>
                      <a:lumOff val="15000"/>
                    </a:schemeClr>
                  </a:solidFill>
                  <a:effectLst/>
                  <a:latin typeface="Georgia" pitchFamily="18" charset="0"/>
                  <a:hlinkClick r:id="rId4" action="ppaction://hlinksldjump"/>
                </a:rPr>
                <a:t>Докажем?</a:t>
              </a:r>
              <a:endParaRPr lang="ru-RU" i="0" dirty="0"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latin typeface="Georgia" pitchFamily="18" charset="0"/>
              </a:endParaRPr>
            </a:p>
          </p:txBody>
        </p:sp>
        <p:sp>
          <p:nvSpPr>
            <p:cNvPr id="375820" name="Text Box 12"/>
            <p:cNvSpPr txBox="1">
              <a:spLocks noChangeArrowheads="1"/>
            </p:cNvSpPr>
            <p:nvPr/>
          </p:nvSpPr>
          <p:spPr bwMode="auto">
            <a:xfrm>
              <a:off x="286" y="3846"/>
              <a:ext cx="89" cy="22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endParaRPr lang="ru-RU" i="0">
                <a:solidFill>
                  <a:schemeClr val="accent4">
                    <a:lumMod val="85000"/>
                    <a:lumOff val="15000"/>
                  </a:schemeClr>
                </a:solidFill>
                <a:effectLst/>
              </a:endParaRPr>
            </a:p>
          </p:txBody>
        </p:sp>
      </p:grp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5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5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75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75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5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5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5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5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5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75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75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75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758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58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75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75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5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5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1" grpId="0" animBg="1"/>
      <p:bldP spid="375812" grpId="0" animBg="1"/>
      <p:bldP spid="375813" grpId="0" animBg="1"/>
      <p:bldP spid="3758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6839" name="Group 7"/>
          <p:cNvGrpSpPr>
            <a:grpSpLocks/>
          </p:cNvGrpSpPr>
          <p:nvPr/>
        </p:nvGrpSpPr>
        <p:grpSpPr bwMode="auto">
          <a:xfrm>
            <a:off x="2667000" y="2878138"/>
            <a:ext cx="1295400" cy="2209800"/>
            <a:chOff x="3648" y="1200"/>
            <a:chExt cx="816" cy="1392"/>
          </a:xfrm>
        </p:grpSpPr>
        <p:sp>
          <p:nvSpPr>
            <p:cNvPr id="376840" name="Line 8"/>
            <p:cNvSpPr>
              <a:spLocks noChangeShapeType="1"/>
            </p:cNvSpPr>
            <p:nvPr/>
          </p:nvSpPr>
          <p:spPr bwMode="auto">
            <a:xfrm>
              <a:off x="3648" y="1200"/>
              <a:ext cx="0" cy="13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6841" name="Line 9"/>
            <p:cNvSpPr>
              <a:spLocks noChangeShapeType="1"/>
            </p:cNvSpPr>
            <p:nvPr/>
          </p:nvSpPr>
          <p:spPr bwMode="auto">
            <a:xfrm>
              <a:off x="3648" y="2592"/>
              <a:ext cx="81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6842" name="Line 10"/>
            <p:cNvSpPr>
              <a:spLocks noChangeShapeType="1"/>
            </p:cNvSpPr>
            <p:nvPr/>
          </p:nvSpPr>
          <p:spPr bwMode="auto">
            <a:xfrm>
              <a:off x="3648" y="1200"/>
              <a:ext cx="816" cy="13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76843" name="Group 11"/>
          <p:cNvGrpSpPr>
            <a:grpSpLocks/>
          </p:cNvGrpSpPr>
          <p:nvPr/>
        </p:nvGrpSpPr>
        <p:grpSpPr bwMode="auto">
          <a:xfrm>
            <a:off x="762000" y="2878138"/>
            <a:ext cx="1295400" cy="2209800"/>
            <a:chOff x="3648" y="1200"/>
            <a:chExt cx="816" cy="1392"/>
          </a:xfrm>
        </p:grpSpPr>
        <p:sp>
          <p:nvSpPr>
            <p:cNvPr id="376844" name="Line 12"/>
            <p:cNvSpPr>
              <a:spLocks noChangeShapeType="1"/>
            </p:cNvSpPr>
            <p:nvPr/>
          </p:nvSpPr>
          <p:spPr bwMode="auto">
            <a:xfrm>
              <a:off x="3648" y="1200"/>
              <a:ext cx="0" cy="13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6845" name="Line 13"/>
            <p:cNvSpPr>
              <a:spLocks noChangeShapeType="1"/>
            </p:cNvSpPr>
            <p:nvPr/>
          </p:nvSpPr>
          <p:spPr bwMode="auto">
            <a:xfrm>
              <a:off x="3648" y="2592"/>
              <a:ext cx="81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6846" name="Line 14"/>
            <p:cNvSpPr>
              <a:spLocks noChangeShapeType="1"/>
            </p:cNvSpPr>
            <p:nvPr/>
          </p:nvSpPr>
          <p:spPr bwMode="auto">
            <a:xfrm>
              <a:off x="3648" y="1200"/>
              <a:ext cx="816" cy="13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76873" name="Group 41"/>
          <p:cNvGrpSpPr>
            <a:grpSpLocks/>
          </p:cNvGrpSpPr>
          <p:nvPr/>
        </p:nvGrpSpPr>
        <p:grpSpPr bwMode="auto">
          <a:xfrm>
            <a:off x="762000" y="2876550"/>
            <a:ext cx="3200400" cy="2209800"/>
            <a:chOff x="2976" y="2112"/>
            <a:chExt cx="2016" cy="1392"/>
          </a:xfrm>
        </p:grpSpPr>
        <p:sp>
          <p:nvSpPr>
            <p:cNvPr id="376874" name="Line 42"/>
            <p:cNvSpPr>
              <a:spLocks noChangeShapeType="1"/>
            </p:cNvSpPr>
            <p:nvPr/>
          </p:nvSpPr>
          <p:spPr bwMode="auto">
            <a:xfrm>
              <a:off x="2976" y="3504"/>
              <a:ext cx="816" cy="0"/>
            </a:xfrm>
            <a:prstGeom prst="line">
              <a:avLst/>
            </a:prstGeom>
            <a:noFill/>
            <a:ln w="38100">
              <a:solidFill>
                <a:srgbClr val="FF33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376875" name="Group 43"/>
            <p:cNvGrpSpPr>
              <a:grpSpLocks/>
            </p:cNvGrpSpPr>
            <p:nvPr/>
          </p:nvGrpSpPr>
          <p:grpSpPr bwMode="auto">
            <a:xfrm>
              <a:off x="2976" y="3360"/>
              <a:ext cx="144" cy="144"/>
              <a:chOff x="720" y="2976"/>
              <a:chExt cx="144" cy="144"/>
            </a:xfrm>
          </p:grpSpPr>
          <p:sp>
            <p:nvSpPr>
              <p:cNvPr id="376876" name="Line 44"/>
              <p:cNvSpPr>
                <a:spLocks noChangeShapeType="1"/>
              </p:cNvSpPr>
              <p:nvPr/>
            </p:nvSpPr>
            <p:spPr bwMode="auto">
              <a:xfrm>
                <a:off x="720" y="2976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33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6877" name="Line 45"/>
              <p:cNvSpPr>
                <a:spLocks noChangeShapeType="1"/>
              </p:cNvSpPr>
              <p:nvPr/>
            </p:nvSpPr>
            <p:spPr bwMode="auto">
              <a:xfrm>
                <a:off x="864" y="2976"/>
                <a:ext cx="0" cy="144"/>
              </a:xfrm>
              <a:prstGeom prst="line">
                <a:avLst/>
              </a:prstGeom>
              <a:noFill/>
              <a:ln w="38100">
                <a:solidFill>
                  <a:srgbClr val="FF33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6878" name="Group 46"/>
            <p:cNvGrpSpPr>
              <a:grpSpLocks/>
            </p:cNvGrpSpPr>
            <p:nvPr/>
          </p:nvGrpSpPr>
          <p:grpSpPr bwMode="auto">
            <a:xfrm>
              <a:off x="2976" y="2112"/>
              <a:ext cx="2016" cy="1392"/>
              <a:chOff x="480" y="912"/>
              <a:chExt cx="2016" cy="1392"/>
            </a:xfrm>
          </p:grpSpPr>
          <p:sp>
            <p:nvSpPr>
              <p:cNvPr id="376879" name="Line 47"/>
              <p:cNvSpPr>
                <a:spLocks noChangeShapeType="1"/>
              </p:cNvSpPr>
              <p:nvPr/>
            </p:nvSpPr>
            <p:spPr bwMode="auto">
              <a:xfrm>
                <a:off x="480" y="912"/>
                <a:ext cx="0" cy="1392"/>
              </a:xfrm>
              <a:prstGeom prst="line">
                <a:avLst/>
              </a:prstGeom>
              <a:noFill/>
              <a:ln w="38100">
                <a:solidFill>
                  <a:srgbClr val="FF33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6880" name="Line 48"/>
              <p:cNvSpPr>
                <a:spLocks noChangeShapeType="1"/>
              </p:cNvSpPr>
              <p:nvPr/>
            </p:nvSpPr>
            <p:spPr bwMode="auto">
              <a:xfrm>
                <a:off x="1680" y="912"/>
                <a:ext cx="0" cy="1392"/>
              </a:xfrm>
              <a:prstGeom prst="line">
                <a:avLst/>
              </a:prstGeom>
              <a:noFill/>
              <a:ln w="38100">
                <a:solidFill>
                  <a:srgbClr val="FF33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6881" name="Line 49"/>
              <p:cNvSpPr>
                <a:spLocks noChangeShapeType="1"/>
              </p:cNvSpPr>
              <p:nvPr/>
            </p:nvSpPr>
            <p:spPr bwMode="auto">
              <a:xfrm>
                <a:off x="1680" y="2304"/>
                <a:ext cx="816" cy="0"/>
              </a:xfrm>
              <a:prstGeom prst="line">
                <a:avLst/>
              </a:prstGeom>
              <a:noFill/>
              <a:ln w="38100">
                <a:solidFill>
                  <a:srgbClr val="FF33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76882" name="Group 50"/>
              <p:cNvGrpSpPr>
                <a:grpSpLocks/>
              </p:cNvGrpSpPr>
              <p:nvPr/>
            </p:nvGrpSpPr>
            <p:grpSpPr bwMode="auto">
              <a:xfrm>
                <a:off x="1680" y="2160"/>
                <a:ext cx="144" cy="144"/>
                <a:chOff x="720" y="2976"/>
                <a:chExt cx="144" cy="144"/>
              </a:xfrm>
            </p:grpSpPr>
            <p:sp>
              <p:nvSpPr>
                <p:cNvPr id="376883" name="Line 51"/>
                <p:cNvSpPr>
                  <a:spLocks noChangeShapeType="1"/>
                </p:cNvSpPr>
                <p:nvPr/>
              </p:nvSpPr>
              <p:spPr bwMode="auto">
                <a:xfrm>
                  <a:off x="720" y="2976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rgbClr val="FF33CC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6884" name="Line 52"/>
                <p:cNvSpPr>
                  <a:spLocks noChangeShapeType="1"/>
                </p:cNvSpPr>
                <p:nvPr/>
              </p:nvSpPr>
              <p:spPr bwMode="auto">
                <a:xfrm>
                  <a:off x="864" y="2976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rgbClr val="FF33CC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376885" name="Group 53"/>
          <p:cNvGrpSpPr>
            <a:grpSpLocks/>
          </p:cNvGrpSpPr>
          <p:nvPr/>
        </p:nvGrpSpPr>
        <p:grpSpPr bwMode="auto">
          <a:xfrm>
            <a:off x="762000" y="2878138"/>
            <a:ext cx="3200400" cy="2209800"/>
            <a:chOff x="2976" y="2112"/>
            <a:chExt cx="2016" cy="1392"/>
          </a:xfrm>
        </p:grpSpPr>
        <p:sp>
          <p:nvSpPr>
            <p:cNvPr id="376886" name="Line 54"/>
            <p:cNvSpPr>
              <a:spLocks noChangeShapeType="1"/>
            </p:cNvSpPr>
            <p:nvPr/>
          </p:nvSpPr>
          <p:spPr bwMode="auto">
            <a:xfrm>
              <a:off x="2976" y="3504"/>
              <a:ext cx="816" cy="0"/>
            </a:xfrm>
            <a:prstGeom prst="line">
              <a:avLst/>
            </a:prstGeom>
            <a:noFill/>
            <a:ln w="38100">
              <a:solidFill>
                <a:srgbClr val="FF33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376887" name="Group 55"/>
            <p:cNvGrpSpPr>
              <a:grpSpLocks/>
            </p:cNvGrpSpPr>
            <p:nvPr/>
          </p:nvGrpSpPr>
          <p:grpSpPr bwMode="auto">
            <a:xfrm>
              <a:off x="2976" y="3360"/>
              <a:ext cx="144" cy="144"/>
              <a:chOff x="720" y="2976"/>
              <a:chExt cx="144" cy="144"/>
            </a:xfrm>
          </p:grpSpPr>
          <p:sp>
            <p:nvSpPr>
              <p:cNvPr id="376888" name="Line 56"/>
              <p:cNvSpPr>
                <a:spLocks noChangeShapeType="1"/>
              </p:cNvSpPr>
              <p:nvPr/>
            </p:nvSpPr>
            <p:spPr bwMode="auto">
              <a:xfrm>
                <a:off x="720" y="2976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33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6889" name="Line 57"/>
              <p:cNvSpPr>
                <a:spLocks noChangeShapeType="1"/>
              </p:cNvSpPr>
              <p:nvPr/>
            </p:nvSpPr>
            <p:spPr bwMode="auto">
              <a:xfrm>
                <a:off x="864" y="2976"/>
                <a:ext cx="0" cy="144"/>
              </a:xfrm>
              <a:prstGeom prst="line">
                <a:avLst/>
              </a:prstGeom>
              <a:noFill/>
              <a:ln w="38100">
                <a:solidFill>
                  <a:srgbClr val="FF33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6890" name="Group 58"/>
            <p:cNvGrpSpPr>
              <a:grpSpLocks/>
            </p:cNvGrpSpPr>
            <p:nvPr/>
          </p:nvGrpSpPr>
          <p:grpSpPr bwMode="auto">
            <a:xfrm>
              <a:off x="2976" y="2112"/>
              <a:ext cx="2016" cy="1392"/>
              <a:chOff x="480" y="912"/>
              <a:chExt cx="2016" cy="1392"/>
            </a:xfrm>
          </p:grpSpPr>
          <p:sp>
            <p:nvSpPr>
              <p:cNvPr id="376891" name="Line 59"/>
              <p:cNvSpPr>
                <a:spLocks noChangeShapeType="1"/>
              </p:cNvSpPr>
              <p:nvPr/>
            </p:nvSpPr>
            <p:spPr bwMode="auto">
              <a:xfrm>
                <a:off x="480" y="912"/>
                <a:ext cx="0" cy="1392"/>
              </a:xfrm>
              <a:prstGeom prst="line">
                <a:avLst/>
              </a:prstGeom>
              <a:noFill/>
              <a:ln w="38100">
                <a:solidFill>
                  <a:srgbClr val="FF33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6892" name="Line 60"/>
              <p:cNvSpPr>
                <a:spLocks noChangeShapeType="1"/>
              </p:cNvSpPr>
              <p:nvPr/>
            </p:nvSpPr>
            <p:spPr bwMode="auto">
              <a:xfrm>
                <a:off x="1680" y="912"/>
                <a:ext cx="0" cy="1392"/>
              </a:xfrm>
              <a:prstGeom prst="line">
                <a:avLst/>
              </a:prstGeom>
              <a:noFill/>
              <a:ln w="38100">
                <a:solidFill>
                  <a:srgbClr val="FF33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6893" name="Line 61"/>
              <p:cNvSpPr>
                <a:spLocks noChangeShapeType="1"/>
              </p:cNvSpPr>
              <p:nvPr/>
            </p:nvSpPr>
            <p:spPr bwMode="auto">
              <a:xfrm>
                <a:off x="1680" y="2304"/>
                <a:ext cx="816" cy="0"/>
              </a:xfrm>
              <a:prstGeom prst="line">
                <a:avLst/>
              </a:prstGeom>
              <a:noFill/>
              <a:ln w="38100">
                <a:solidFill>
                  <a:srgbClr val="FF33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76894" name="Group 62"/>
              <p:cNvGrpSpPr>
                <a:grpSpLocks/>
              </p:cNvGrpSpPr>
              <p:nvPr/>
            </p:nvGrpSpPr>
            <p:grpSpPr bwMode="auto">
              <a:xfrm>
                <a:off x="1680" y="2160"/>
                <a:ext cx="144" cy="144"/>
                <a:chOff x="720" y="2976"/>
                <a:chExt cx="144" cy="144"/>
              </a:xfrm>
            </p:grpSpPr>
            <p:sp>
              <p:nvSpPr>
                <p:cNvPr id="376895" name="Line 63"/>
                <p:cNvSpPr>
                  <a:spLocks noChangeShapeType="1"/>
                </p:cNvSpPr>
                <p:nvPr/>
              </p:nvSpPr>
              <p:spPr bwMode="auto">
                <a:xfrm>
                  <a:off x="720" y="2976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rgbClr val="FF33CC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6896" name="Line 64"/>
                <p:cNvSpPr>
                  <a:spLocks noChangeShapeType="1"/>
                </p:cNvSpPr>
                <p:nvPr/>
              </p:nvSpPr>
              <p:spPr bwMode="auto">
                <a:xfrm>
                  <a:off x="864" y="2976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rgbClr val="FF33CC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376897" name="Group 65"/>
          <p:cNvGrpSpPr>
            <a:grpSpLocks/>
          </p:cNvGrpSpPr>
          <p:nvPr/>
        </p:nvGrpSpPr>
        <p:grpSpPr bwMode="auto">
          <a:xfrm>
            <a:off x="766763" y="2870200"/>
            <a:ext cx="3200400" cy="2209800"/>
            <a:chOff x="2976" y="2112"/>
            <a:chExt cx="2016" cy="1392"/>
          </a:xfrm>
        </p:grpSpPr>
        <p:sp>
          <p:nvSpPr>
            <p:cNvPr id="376898" name="Line 66"/>
            <p:cNvSpPr>
              <a:spLocks noChangeShapeType="1"/>
            </p:cNvSpPr>
            <p:nvPr/>
          </p:nvSpPr>
          <p:spPr bwMode="auto">
            <a:xfrm>
              <a:off x="2976" y="3504"/>
              <a:ext cx="816" cy="0"/>
            </a:xfrm>
            <a:prstGeom prst="line">
              <a:avLst/>
            </a:prstGeom>
            <a:noFill/>
            <a:ln w="57150">
              <a:solidFill>
                <a:srgbClr val="FF33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376899" name="Group 67"/>
            <p:cNvGrpSpPr>
              <a:grpSpLocks/>
            </p:cNvGrpSpPr>
            <p:nvPr/>
          </p:nvGrpSpPr>
          <p:grpSpPr bwMode="auto">
            <a:xfrm>
              <a:off x="2976" y="3360"/>
              <a:ext cx="144" cy="144"/>
              <a:chOff x="720" y="2976"/>
              <a:chExt cx="144" cy="144"/>
            </a:xfrm>
          </p:grpSpPr>
          <p:sp>
            <p:nvSpPr>
              <p:cNvPr id="376900" name="Line 68"/>
              <p:cNvSpPr>
                <a:spLocks noChangeShapeType="1"/>
              </p:cNvSpPr>
              <p:nvPr/>
            </p:nvSpPr>
            <p:spPr bwMode="auto">
              <a:xfrm>
                <a:off x="720" y="2976"/>
                <a:ext cx="144" cy="0"/>
              </a:xfrm>
              <a:prstGeom prst="line">
                <a:avLst/>
              </a:prstGeom>
              <a:noFill/>
              <a:ln w="57150">
                <a:solidFill>
                  <a:srgbClr val="FF33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6901" name="Line 69"/>
              <p:cNvSpPr>
                <a:spLocks noChangeShapeType="1"/>
              </p:cNvSpPr>
              <p:nvPr/>
            </p:nvSpPr>
            <p:spPr bwMode="auto">
              <a:xfrm>
                <a:off x="864" y="2976"/>
                <a:ext cx="0" cy="144"/>
              </a:xfrm>
              <a:prstGeom prst="line">
                <a:avLst/>
              </a:prstGeom>
              <a:noFill/>
              <a:ln w="57150">
                <a:solidFill>
                  <a:srgbClr val="FF33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6902" name="Group 70"/>
            <p:cNvGrpSpPr>
              <a:grpSpLocks/>
            </p:cNvGrpSpPr>
            <p:nvPr/>
          </p:nvGrpSpPr>
          <p:grpSpPr bwMode="auto">
            <a:xfrm>
              <a:off x="2976" y="2112"/>
              <a:ext cx="2016" cy="1392"/>
              <a:chOff x="480" y="912"/>
              <a:chExt cx="2016" cy="1392"/>
            </a:xfrm>
          </p:grpSpPr>
          <p:sp>
            <p:nvSpPr>
              <p:cNvPr id="376903" name="Line 71"/>
              <p:cNvSpPr>
                <a:spLocks noChangeShapeType="1"/>
              </p:cNvSpPr>
              <p:nvPr/>
            </p:nvSpPr>
            <p:spPr bwMode="auto">
              <a:xfrm>
                <a:off x="480" y="912"/>
                <a:ext cx="0" cy="1392"/>
              </a:xfrm>
              <a:prstGeom prst="line">
                <a:avLst/>
              </a:prstGeom>
              <a:noFill/>
              <a:ln w="57150">
                <a:solidFill>
                  <a:srgbClr val="FF33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6904" name="Line 72"/>
              <p:cNvSpPr>
                <a:spLocks noChangeShapeType="1"/>
              </p:cNvSpPr>
              <p:nvPr/>
            </p:nvSpPr>
            <p:spPr bwMode="auto">
              <a:xfrm>
                <a:off x="1680" y="912"/>
                <a:ext cx="0" cy="1392"/>
              </a:xfrm>
              <a:prstGeom prst="line">
                <a:avLst/>
              </a:prstGeom>
              <a:noFill/>
              <a:ln w="57150">
                <a:solidFill>
                  <a:srgbClr val="FF33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6905" name="Line 73"/>
              <p:cNvSpPr>
                <a:spLocks noChangeShapeType="1"/>
              </p:cNvSpPr>
              <p:nvPr/>
            </p:nvSpPr>
            <p:spPr bwMode="auto">
              <a:xfrm>
                <a:off x="1680" y="2304"/>
                <a:ext cx="816" cy="0"/>
              </a:xfrm>
              <a:prstGeom prst="line">
                <a:avLst/>
              </a:prstGeom>
              <a:noFill/>
              <a:ln w="57150">
                <a:solidFill>
                  <a:srgbClr val="FF33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76906" name="Group 74"/>
              <p:cNvGrpSpPr>
                <a:grpSpLocks/>
              </p:cNvGrpSpPr>
              <p:nvPr/>
            </p:nvGrpSpPr>
            <p:grpSpPr bwMode="auto">
              <a:xfrm>
                <a:off x="1680" y="2160"/>
                <a:ext cx="144" cy="144"/>
                <a:chOff x="720" y="2976"/>
                <a:chExt cx="144" cy="144"/>
              </a:xfrm>
            </p:grpSpPr>
            <p:sp>
              <p:nvSpPr>
                <p:cNvPr id="376907" name="Line 75"/>
                <p:cNvSpPr>
                  <a:spLocks noChangeShapeType="1"/>
                </p:cNvSpPr>
                <p:nvPr/>
              </p:nvSpPr>
              <p:spPr bwMode="auto">
                <a:xfrm>
                  <a:off x="720" y="2976"/>
                  <a:ext cx="144" cy="0"/>
                </a:xfrm>
                <a:prstGeom prst="line">
                  <a:avLst/>
                </a:prstGeom>
                <a:noFill/>
                <a:ln w="57150">
                  <a:solidFill>
                    <a:srgbClr val="FF33CC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6908" name="Line 76"/>
                <p:cNvSpPr>
                  <a:spLocks noChangeShapeType="1"/>
                </p:cNvSpPr>
                <p:nvPr/>
              </p:nvSpPr>
              <p:spPr bwMode="auto">
                <a:xfrm>
                  <a:off x="864" y="2976"/>
                  <a:ext cx="0" cy="144"/>
                </a:xfrm>
                <a:prstGeom prst="line">
                  <a:avLst/>
                </a:prstGeom>
                <a:noFill/>
                <a:ln w="57150">
                  <a:solidFill>
                    <a:srgbClr val="FF33CC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376834" name="Rectangle 2"/>
          <p:cNvSpPr>
            <a:spLocks noChangeArrowheads="1"/>
          </p:cNvSpPr>
          <p:nvPr/>
        </p:nvSpPr>
        <p:spPr bwMode="auto">
          <a:xfrm>
            <a:off x="935038" y="304800"/>
            <a:ext cx="7980362" cy="1446550"/>
          </a:xfrm>
          <a:prstGeom prst="rect">
            <a:avLst/>
          </a:prstGeom>
          <a:solidFill>
            <a:srgbClr val="CCFFCC"/>
          </a:solidFill>
          <a:ln w="2857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marL="342900" indent="-342900" algn="l"/>
            <a:r>
              <a:rPr lang="ru-RU" sz="2200" dirty="0">
                <a:solidFill>
                  <a:schemeClr val="tx2">
                    <a:lumMod val="75000"/>
                  </a:schemeClr>
                </a:solidFill>
                <a:effectLst/>
              </a:rPr>
              <a:t>     Если катеты одного прямоугольного треугольника соответственно равны катетам другого, то такие треугольники равны.</a:t>
            </a:r>
          </a:p>
        </p:txBody>
      </p:sp>
      <p:sp>
        <p:nvSpPr>
          <p:cNvPr id="376835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10600" y="6400800"/>
            <a:ext cx="304800" cy="304800"/>
          </a:xfrm>
          <a:prstGeom prst="actionButtonReturn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6836" name="Text Box 4"/>
          <p:cNvSpPr txBox="1">
            <a:spLocks noChangeArrowheads="1"/>
          </p:cNvSpPr>
          <p:nvPr/>
        </p:nvSpPr>
        <p:spPr bwMode="auto">
          <a:xfrm>
            <a:off x="4343400" y="2133600"/>
            <a:ext cx="1146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solidFill>
                  <a:srgbClr val="0000CC"/>
                </a:solidFill>
                <a:effectLst/>
              </a:rPr>
              <a:t>Дано:</a:t>
            </a:r>
          </a:p>
        </p:txBody>
      </p:sp>
      <p:sp>
        <p:nvSpPr>
          <p:cNvPr id="376837" name="Text Box 5"/>
          <p:cNvSpPr txBox="1">
            <a:spLocks noChangeArrowheads="1"/>
          </p:cNvSpPr>
          <p:nvPr/>
        </p:nvSpPr>
        <p:spPr bwMode="auto">
          <a:xfrm>
            <a:off x="4572000" y="3733800"/>
            <a:ext cx="1992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solidFill>
                  <a:srgbClr val="0000CC"/>
                </a:solidFill>
                <a:effectLst/>
              </a:rPr>
              <a:t>Доказать:</a:t>
            </a:r>
          </a:p>
        </p:txBody>
      </p:sp>
      <p:sp>
        <p:nvSpPr>
          <p:cNvPr id="376838" name="Text Box 6"/>
          <p:cNvSpPr txBox="1">
            <a:spLocks noChangeArrowheads="1"/>
          </p:cNvSpPr>
          <p:nvPr/>
        </p:nvSpPr>
        <p:spPr bwMode="auto">
          <a:xfrm>
            <a:off x="4648200" y="4840288"/>
            <a:ext cx="320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solidFill>
                  <a:srgbClr val="0000CC"/>
                </a:solidFill>
                <a:effectLst/>
              </a:rPr>
              <a:t>Доказательство:</a:t>
            </a:r>
          </a:p>
        </p:txBody>
      </p:sp>
      <p:sp>
        <p:nvSpPr>
          <p:cNvPr id="376847" name="Text Box 15"/>
          <p:cNvSpPr txBox="1">
            <a:spLocks noChangeArrowheads="1"/>
          </p:cNvSpPr>
          <p:nvPr/>
        </p:nvSpPr>
        <p:spPr bwMode="auto">
          <a:xfrm>
            <a:off x="1841500" y="5040313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effectLst/>
              </a:rPr>
              <a:t>В</a:t>
            </a:r>
          </a:p>
        </p:txBody>
      </p:sp>
      <p:sp>
        <p:nvSpPr>
          <p:cNvPr id="376848" name="Text Box 16"/>
          <p:cNvSpPr txBox="1">
            <a:spLocks noChangeArrowheads="1"/>
          </p:cNvSpPr>
          <p:nvPr/>
        </p:nvSpPr>
        <p:spPr bwMode="auto">
          <a:xfrm>
            <a:off x="381000" y="2657475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effectLst/>
              </a:rPr>
              <a:t>А</a:t>
            </a:r>
          </a:p>
        </p:txBody>
      </p:sp>
      <p:sp>
        <p:nvSpPr>
          <p:cNvPr id="376849" name="Text Box 17"/>
          <p:cNvSpPr txBox="1">
            <a:spLocks noChangeArrowheads="1"/>
          </p:cNvSpPr>
          <p:nvPr/>
        </p:nvSpPr>
        <p:spPr bwMode="auto">
          <a:xfrm>
            <a:off x="2244725" y="2689225"/>
            <a:ext cx="515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effectLst/>
              </a:rPr>
              <a:t>А</a:t>
            </a:r>
            <a:r>
              <a:rPr lang="ru-RU" sz="2400" baseline="-25000">
                <a:effectLst/>
              </a:rPr>
              <a:t>1</a:t>
            </a:r>
          </a:p>
        </p:txBody>
      </p:sp>
      <p:sp>
        <p:nvSpPr>
          <p:cNvPr id="376850" name="Text Box 18"/>
          <p:cNvSpPr txBox="1">
            <a:spLocks noChangeArrowheads="1"/>
          </p:cNvSpPr>
          <p:nvPr/>
        </p:nvSpPr>
        <p:spPr bwMode="auto">
          <a:xfrm>
            <a:off x="533400" y="5095875"/>
            <a:ext cx="401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effectLst/>
              </a:rPr>
              <a:t>С</a:t>
            </a:r>
          </a:p>
        </p:txBody>
      </p:sp>
      <p:sp>
        <p:nvSpPr>
          <p:cNvPr id="376851" name="Text Box 19"/>
          <p:cNvSpPr txBox="1">
            <a:spLocks noChangeArrowheads="1"/>
          </p:cNvSpPr>
          <p:nvPr/>
        </p:nvSpPr>
        <p:spPr bwMode="auto">
          <a:xfrm>
            <a:off x="2514600" y="5040313"/>
            <a:ext cx="501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effectLst/>
              </a:rPr>
              <a:t>С</a:t>
            </a:r>
            <a:r>
              <a:rPr lang="ru-RU" sz="2400" baseline="-25000">
                <a:effectLst/>
              </a:rPr>
              <a:t>1</a:t>
            </a:r>
          </a:p>
        </p:txBody>
      </p:sp>
      <p:sp>
        <p:nvSpPr>
          <p:cNvPr id="376852" name="Text Box 20"/>
          <p:cNvSpPr txBox="1">
            <a:spLocks noChangeArrowheads="1"/>
          </p:cNvSpPr>
          <p:nvPr/>
        </p:nvSpPr>
        <p:spPr bwMode="auto">
          <a:xfrm>
            <a:off x="3832225" y="5029200"/>
            <a:ext cx="515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effectLst/>
              </a:rPr>
              <a:t>В</a:t>
            </a:r>
            <a:r>
              <a:rPr lang="ru-RU" sz="2400" baseline="-25000">
                <a:effectLst/>
              </a:rPr>
              <a:t>1</a:t>
            </a:r>
          </a:p>
        </p:txBody>
      </p:sp>
      <p:grpSp>
        <p:nvGrpSpPr>
          <p:cNvPr id="376853" name="Group 21"/>
          <p:cNvGrpSpPr>
            <a:grpSpLocks/>
          </p:cNvGrpSpPr>
          <p:nvPr/>
        </p:nvGrpSpPr>
        <p:grpSpPr bwMode="auto">
          <a:xfrm>
            <a:off x="762000" y="4859338"/>
            <a:ext cx="228600" cy="228600"/>
            <a:chOff x="720" y="2976"/>
            <a:chExt cx="144" cy="144"/>
          </a:xfrm>
        </p:grpSpPr>
        <p:sp>
          <p:nvSpPr>
            <p:cNvPr id="376854" name="Line 22"/>
            <p:cNvSpPr>
              <a:spLocks noChangeShapeType="1"/>
            </p:cNvSpPr>
            <p:nvPr/>
          </p:nvSpPr>
          <p:spPr bwMode="auto">
            <a:xfrm>
              <a:off x="720" y="2976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6855" name="Line 23"/>
            <p:cNvSpPr>
              <a:spLocks noChangeShapeType="1"/>
            </p:cNvSpPr>
            <p:nvPr/>
          </p:nvSpPr>
          <p:spPr bwMode="auto">
            <a:xfrm>
              <a:off x="864" y="2976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76856" name="Group 24"/>
          <p:cNvGrpSpPr>
            <a:grpSpLocks/>
          </p:cNvGrpSpPr>
          <p:nvPr/>
        </p:nvGrpSpPr>
        <p:grpSpPr bwMode="auto">
          <a:xfrm>
            <a:off x="2667000" y="4859338"/>
            <a:ext cx="228600" cy="228600"/>
            <a:chOff x="720" y="2976"/>
            <a:chExt cx="144" cy="144"/>
          </a:xfrm>
        </p:grpSpPr>
        <p:sp>
          <p:nvSpPr>
            <p:cNvPr id="376857" name="Line 25"/>
            <p:cNvSpPr>
              <a:spLocks noChangeShapeType="1"/>
            </p:cNvSpPr>
            <p:nvPr/>
          </p:nvSpPr>
          <p:spPr bwMode="auto">
            <a:xfrm>
              <a:off x="720" y="2976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6858" name="Line 26"/>
            <p:cNvSpPr>
              <a:spLocks noChangeShapeType="1"/>
            </p:cNvSpPr>
            <p:nvPr/>
          </p:nvSpPr>
          <p:spPr bwMode="auto">
            <a:xfrm>
              <a:off x="864" y="2976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76859" name="Line 27"/>
          <p:cNvSpPr>
            <a:spLocks noChangeShapeType="1"/>
          </p:cNvSpPr>
          <p:nvPr/>
        </p:nvSpPr>
        <p:spPr bwMode="auto">
          <a:xfrm flipH="1">
            <a:off x="1371600" y="5011738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76860" name="Line 28"/>
          <p:cNvSpPr>
            <a:spLocks noChangeShapeType="1"/>
          </p:cNvSpPr>
          <p:nvPr/>
        </p:nvSpPr>
        <p:spPr bwMode="auto">
          <a:xfrm flipH="1">
            <a:off x="3276600" y="5011738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376861" name="Group 29"/>
          <p:cNvGrpSpPr>
            <a:grpSpLocks/>
          </p:cNvGrpSpPr>
          <p:nvPr/>
        </p:nvGrpSpPr>
        <p:grpSpPr bwMode="auto">
          <a:xfrm>
            <a:off x="685800" y="4021138"/>
            <a:ext cx="160338" cy="52387"/>
            <a:chOff x="1296" y="3552"/>
            <a:chExt cx="101" cy="33"/>
          </a:xfrm>
        </p:grpSpPr>
        <p:sp>
          <p:nvSpPr>
            <p:cNvPr id="376862" name="Line 30"/>
            <p:cNvSpPr>
              <a:spLocks noChangeShapeType="1"/>
            </p:cNvSpPr>
            <p:nvPr/>
          </p:nvSpPr>
          <p:spPr bwMode="auto">
            <a:xfrm flipH="1">
              <a:off x="1296" y="35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6863" name="Line 31"/>
            <p:cNvSpPr>
              <a:spLocks noChangeShapeType="1"/>
            </p:cNvSpPr>
            <p:nvPr/>
          </p:nvSpPr>
          <p:spPr bwMode="auto">
            <a:xfrm flipH="1">
              <a:off x="1301" y="358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76864" name="Group 32"/>
          <p:cNvGrpSpPr>
            <a:grpSpLocks/>
          </p:cNvGrpSpPr>
          <p:nvPr/>
        </p:nvGrpSpPr>
        <p:grpSpPr bwMode="auto">
          <a:xfrm>
            <a:off x="2590800" y="3944938"/>
            <a:ext cx="160338" cy="52387"/>
            <a:chOff x="1296" y="3552"/>
            <a:chExt cx="101" cy="33"/>
          </a:xfrm>
        </p:grpSpPr>
        <p:sp>
          <p:nvSpPr>
            <p:cNvPr id="376865" name="Line 33"/>
            <p:cNvSpPr>
              <a:spLocks noChangeShapeType="1"/>
            </p:cNvSpPr>
            <p:nvPr/>
          </p:nvSpPr>
          <p:spPr bwMode="auto">
            <a:xfrm flipH="1">
              <a:off x="1296" y="35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6866" name="Line 34"/>
            <p:cNvSpPr>
              <a:spLocks noChangeShapeType="1"/>
            </p:cNvSpPr>
            <p:nvPr/>
          </p:nvSpPr>
          <p:spPr bwMode="auto">
            <a:xfrm flipH="1">
              <a:off x="1301" y="358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76867" name="Group 35"/>
          <p:cNvGrpSpPr>
            <a:grpSpLocks/>
          </p:cNvGrpSpPr>
          <p:nvPr/>
        </p:nvGrpSpPr>
        <p:grpSpPr bwMode="auto">
          <a:xfrm>
            <a:off x="4416425" y="2590800"/>
            <a:ext cx="4651375" cy="1187450"/>
            <a:chOff x="3630" y="994"/>
            <a:chExt cx="2930" cy="748"/>
          </a:xfrm>
        </p:grpSpPr>
        <p:sp>
          <p:nvSpPr>
            <p:cNvPr id="376868" name="Rectangle 36"/>
            <p:cNvSpPr>
              <a:spLocks noChangeArrowheads="1"/>
            </p:cNvSpPr>
            <p:nvPr/>
          </p:nvSpPr>
          <p:spPr bwMode="auto">
            <a:xfrm>
              <a:off x="3630" y="1011"/>
              <a:ext cx="1949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76869" name="Text Box 37"/>
            <p:cNvSpPr txBox="1">
              <a:spLocks noChangeArrowheads="1"/>
            </p:cNvSpPr>
            <p:nvPr/>
          </p:nvSpPr>
          <p:spPr bwMode="auto">
            <a:xfrm>
              <a:off x="3630" y="994"/>
              <a:ext cx="2930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2400" baseline="-25000">
                  <a:solidFill>
                    <a:srgbClr val="000000"/>
                  </a:solidFill>
                  <a:effectLst/>
                </a:rPr>
                <a:t>∆</a:t>
              </a:r>
              <a:r>
                <a:rPr lang="el-GR" sz="2400">
                  <a:solidFill>
                    <a:srgbClr val="000000"/>
                  </a:solidFill>
                  <a:effectLst/>
                </a:rPr>
                <a:t> </a:t>
              </a:r>
              <a:r>
                <a:rPr lang="ru-RU" sz="2400">
                  <a:solidFill>
                    <a:srgbClr val="000000"/>
                  </a:solidFill>
                  <a:effectLst/>
                </a:rPr>
                <a:t>АВС</a:t>
              </a:r>
              <a:r>
                <a:rPr lang="ru-RU" sz="2400">
                  <a:solidFill>
                    <a:srgbClr val="000000"/>
                  </a:solidFill>
                  <a:effectLst/>
                  <a:cs typeface="Arial" charset="0"/>
                </a:rPr>
                <a:t> – </a:t>
              </a:r>
              <a:r>
                <a:rPr lang="ru-RU" sz="2400">
                  <a:solidFill>
                    <a:srgbClr val="000000"/>
                  </a:solidFill>
                  <a:effectLst/>
                </a:rPr>
                <a:t>прямоугольный</a:t>
              </a:r>
              <a:r>
                <a:rPr lang="ru-RU" sz="2400">
                  <a:solidFill>
                    <a:srgbClr val="000000"/>
                  </a:solidFill>
                  <a:effectLst/>
                  <a:cs typeface="Arial" charset="0"/>
                </a:rPr>
                <a:t>, </a:t>
              </a:r>
            </a:p>
            <a:p>
              <a:pPr algn="l"/>
              <a:r>
                <a:rPr lang="el-GR" sz="2400" baseline="-25000">
                  <a:solidFill>
                    <a:srgbClr val="000000"/>
                  </a:solidFill>
                  <a:effectLst/>
                </a:rPr>
                <a:t>∆</a:t>
              </a:r>
              <a:r>
                <a:rPr lang="ru-RU" sz="2400">
                  <a:solidFill>
                    <a:srgbClr val="000000"/>
                  </a:solidFill>
                  <a:effectLst/>
                </a:rPr>
                <a:t> А</a:t>
              </a:r>
              <a:r>
                <a:rPr lang="ru-RU" sz="2400" baseline="-25000">
                  <a:solidFill>
                    <a:srgbClr val="000000"/>
                  </a:solidFill>
                  <a:effectLst/>
                </a:rPr>
                <a:t>1</a:t>
              </a:r>
              <a:r>
                <a:rPr lang="ru-RU" sz="2400">
                  <a:solidFill>
                    <a:srgbClr val="000000"/>
                  </a:solidFill>
                  <a:effectLst/>
                </a:rPr>
                <a:t>В</a:t>
              </a:r>
              <a:r>
                <a:rPr lang="ru-RU" sz="2400" baseline="-25000">
                  <a:solidFill>
                    <a:srgbClr val="000000"/>
                  </a:solidFill>
                  <a:effectLst/>
                </a:rPr>
                <a:t>1</a:t>
              </a:r>
              <a:r>
                <a:rPr lang="ru-RU" sz="2400">
                  <a:solidFill>
                    <a:srgbClr val="000000"/>
                  </a:solidFill>
                  <a:effectLst/>
                </a:rPr>
                <a:t>С</a:t>
              </a:r>
              <a:r>
                <a:rPr lang="ru-RU" sz="2400" baseline="-25000">
                  <a:solidFill>
                    <a:srgbClr val="000000"/>
                  </a:solidFill>
                  <a:effectLst/>
                </a:rPr>
                <a:t>1</a:t>
              </a:r>
              <a:r>
                <a:rPr lang="ru-RU" sz="2400">
                  <a:solidFill>
                    <a:srgbClr val="000000"/>
                  </a:solidFill>
                  <a:effectLst/>
                </a:rPr>
                <a:t> – прямоугольный, </a:t>
              </a:r>
            </a:p>
            <a:p>
              <a:pPr algn="l"/>
              <a:r>
                <a:rPr lang="ru-RU" sz="2400">
                  <a:solidFill>
                    <a:srgbClr val="000000"/>
                  </a:solidFill>
                  <a:effectLst/>
                </a:rPr>
                <a:t>ВС = В</a:t>
              </a:r>
              <a:r>
                <a:rPr lang="ru-RU" sz="2400" baseline="-25000">
                  <a:solidFill>
                    <a:srgbClr val="000000"/>
                  </a:solidFill>
                  <a:effectLst/>
                </a:rPr>
                <a:t>1</a:t>
              </a:r>
              <a:r>
                <a:rPr lang="ru-RU" sz="2400">
                  <a:solidFill>
                    <a:srgbClr val="000000"/>
                  </a:solidFill>
                  <a:effectLst/>
                </a:rPr>
                <a:t>С</a:t>
              </a:r>
              <a:r>
                <a:rPr lang="ru-RU" sz="2400" baseline="-25000">
                  <a:solidFill>
                    <a:srgbClr val="000000"/>
                  </a:solidFill>
                  <a:effectLst/>
                </a:rPr>
                <a:t>1</a:t>
              </a:r>
              <a:r>
                <a:rPr lang="ru-RU" sz="2400">
                  <a:solidFill>
                    <a:srgbClr val="000000"/>
                  </a:solidFill>
                  <a:effectLst/>
                </a:rPr>
                <a:t>, АС = А</a:t>
              </a:r>
              <a:r>
                <a:rPr lang="ru-RU" sz="2400" baseline="-25000">
                  <a:solidFill>
                    <a:srgbClr val="000000"/>
                  </a:solidFill>
                  <a:effectLst/>
                </a:rPr>
                <a:t>1</a:t>
              </a:r>
              <a:r>
                <a:rPr lang="ru-RU" sz="2400">
                  <a:solidFill>
                    <a:srgbClr val="000000"/>
                  </a:solidFill>
                  <a:effectLst/>
                </a:rPr>
                <a:t>С</a:t>
              </a:r>
              <a:r>
                <a:rPr lang="ru-RU" sz="2400" baseline="-25000">
                  <a:solidFill>
                    <a:srgbClr val="000000"/>
                  </a:solidFill>
                  <a:effectLst/>
                </a:rPr>
                <a:t>1</a:t>
              </a:r>
              <a:r>
                <a:rPr lang="ru-RU" sz="2400">
                  <a:solidFill>
                    <a:srgbClr val="000000"/>
                  </a:solidFill>
                  <a:effectLst/>
                </a:rPr>
                <a:t> .</a:t>
              </a:r>
              <a:endParaRPr lang="el-GR" sz="2400">
                <a:solidFill>
                  <a:srgbClr val="000000"/>
                </a:solidFill>
                <a:effectLst/>
              </a:endParaRPr>
            </a:p>
          </p:txBody>
        </p:sp>
      </p:grpSp>
      <p:pic>
        <p:nvPicPr>
          <p:cNvPr id="376870" name="Picture 38" descr="cif1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" y="393526"/>
            <a:ext cx="571500" cy="714375"/>
          </a:xfrm>
          <a:prstGeom prst="rect">
            <a:avLst/>
          </a:prstGeom>
          <a:noFill/>
        </p:spPr>
      </p:pic>
      <p:sp>
        <p:nvSpPr>
          <p:cNvPr id="376871" name="Rectangle 39"/>
          <p:cNvSpPr>
            <a:spLocks noChangeArrowheads="1"/>
          </p:cNvSpPr>
          <p:nvPr/>
        </p:nvSpPr>
        <p:spPr bwMode="auto">
          <a:xfrm>
            <a:off x="5791200" y="4194175"/>
            <a:ext cx="2751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l-GR" sz="2400" baseline="-25000">
                <a:effectLst/>
              </a:rPr>
              <a:t>∆</a:t>
            </a:r>
            <a:r>
              <a:rPr lang="ru-RU" sz="2400">
                <a:effectLst/>
              </a:rPr>
              <a:t> АВС  = </a:t>
            </a:r>
            <a:r>
              <a:rPr lang="el-GR" sz="2400" baseline="-25000">
                <a:effectLst/>
              </a:rPr>
              <a:t>∆</a:t>
            </a:r>
            <a:r>
              <a:rPr lang="ru-RU" sz="2400">
                <a:effectLst/>
              </a:rPr>
              <a:t> А</a:t>
            </a:r>
            <a:r>
              <a:rPr lang="ru-RU" sz="2400" baseline="-25000">
                <a:effectLst/>
              </a:rPr>
              <a:t>1</a:t>
            </a:r>
            <a:r>
              <a:rPr lang="ru-RU" sz="2400">
                <a:effectLst/>
              </a:rPr>
              <a:t>В</a:t>
            </a:r>
            <a:r>
              <a:rPr lang="ru-RU" sz="2400" baseline="-25000">
                <a:effectLst/>
              </a:rPr>
              <a:t>1</a:t>
            </a:r>
            <a:r>
              <a:rPr lang="ru-RU" sz="2400">
                <a:effectLst/>
              </a:rPr>
              <a:t>С</a:t>
            </a:r>
            <a:r>
              <a:rPr lang="ru-RU" sz="2400" baseline="-25000">
                <a:effectLst/>
              </a:rPr>
              <a:t>1</a:t>
            </a:r>
          </a:p>
        </p:txBody>
      </p:sp>
      <p:sp>
        <p:nvSpPr>
          <p:cNvPr id="376872" name="Text Box 40"/>
          <p:cNvSpPr txBox="1">
            <a:spLocks noChangeArrowheads="1"/>
          </p:cNvSpPr>
          <p:nvPr/>
        </p:nvSpPr>
        <p:spPr bwMode="auto">
          <a:xfrm>
            <a:off x="304800" y="5400675"/>
            <a:ext cx="8166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>
                <a:effectLst/>
              </a:rPr>
              <a:t>следует из первого признака равенства треугольников </a:t>
            </a:r>
          </a:p>
          <a:p>
            <a:r>
              <a:rPr lang="ru-RU" sz="2000">
                <a:effectLst/>
              </a:rPr>
              <a:t>(по двум сторонам и углу между ними).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768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768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768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768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768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768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12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7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620"/>
                            </p:stCondLst>
                            <p:childTnLst>
                              <p:par>
                                <p:cTn id="2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3768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12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7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620"/>
                            </p:stCondLst>
                            <p:childTnLst>
                              <p:par>
                                <p:cTn id="3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3768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12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76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71" grpId="0"/>
      <p:bldP spid="3768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ChangeArrowheads="1"/>
          </p:cNvSpPr>
          <p:nvPr/>
        </p:nvSpPr>
        <p:spPr bwMode="auto">
          <a:xfrm>
            <a:off x="911225" y="260350"/>
            <a:ext cx="8004175" cy="1785104"/>
          </a:xfrm>
          <a:prstGeom prst="rect">
            <a:avLst/>
          </a:prstGeom>
          <a:solidFill>
            <a:srgbClr val="CCFFCC"/>
          </a:solidFill>
          <a:ln w="2857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/>
            <a:r>
              <a:rPr lang="ru-RU" sz="2200">
                <a:solidFill>
                  <a:schemeClr val="tx2">
                    <a:lumMod val="75000"/>
                  </a:schemeClr>
                </a:solidFill>
                <a:effectLst/>
              </a:rPr>
              <a:t>Если катет и прилежащий к нему острый угол одного прямоугольного треугольника соответственно равны катету и прилежащему к нему углу другого, то такие треугольники равны.</a:t>
            </a:r>
          </a:p>
        </p:txBody>
      </p:sp>
      <p:sp>
        <p:nvSpPr>
          <p:cNvPr id="377859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4400" y="6324600"/>
            <a:ext cx="304800" cy="304800"/>
          </a:xfrm>
          <a:prstGeom prst="actionButtonReturn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77860" name="Group 4"/>
          <p:cNvGrpSpPr>
            <a:grpSpLocks/>
          </p:cNvGrpSpPr>
          <p:nvPr/>
        </p:nvGrpSpPr>
        <p:grpSpPr bwMode="auto">
          <a:xfrm>
            <a:off x="2667000" y="2735263"/>
            <a:ext cx="1295400" cy="2209800"/>
            <a:chOff x="3648" y="1200"/>
            <a:chExt cx="816" cy="1392"/>
          </a:xfrm>
        </p:grpSpPr>
        <p:sp>
          <p:nvSpPr>
            <p:cNvPr id="377861" name="Line 5"/>
            <p:cNvSpPr>
              <a:spLocks noChangeShapeType="1"/>
            </p:cNvSpPr>
            <p:nvPr/>
          </p:nvSpPr>
          <p:spPr bwMode="auto">
            <a:xfrm>
              <a:off x="3648" y="1200"/>
              <a:ext cx="0" cy="13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7862" name="Line 6"/>
            <p:cNvSpPr>
              <a:spLocks noChangeShapeType="1"/>
            </p:cNvSpPr>
            <p:nvPr/>
          </p:nvSpPr>
          <p:spPr bwMode="auto">
            <a:xfrm>
              <a:off x="3648" y="2592"/>
              <a:ext cx="81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7863" name="Line 7"/>
            <p:cNvSpPr>
              <a:spLocks noChangeShapeType="1"/>
            </p:cNvSpPr>
            <p:nvPr/>
          </p:nvSpPr>
          <p:spPr bwMode="auto">
            <a:xfrm>
              <a:off x="3648" y="1200"/>
              <a:ext cx="816" cy="13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77864" name="Group 8"/>
          <p:cNvGrpSpPr>
            <a:grpSpLocks/>
          </p:cNvGrpSpPr>
          <p:nvPr/>
        </p:nvGrpSpPr>
        <p:grpSpPr bwMode="auto">
          <a:xfrm>
            <a:off x="762000" y="2735263"/>
            <a:ext cx="1295400" cy="2209800"/>
            <a:chOff x="3648" y="1200"/>
            <a:chExt cx="816" cy="1392"/>
          </a:xfrm>
        </p:grpSpPr>
        <p:sp>
          <p:nvSpPr>
            <p:cNvPr id="377865" name="Line 9"/>
            <p:cNvSpPr>
              <a:spLocks noChangeShapeType="1"/>
            </p:cNvSpPr>
            <p:nvPr/>
          </p:nvSpPr>
          <p:spPr bwMode="auto">
            <a:xfrm>
              <a:off x="3648" y="1200"/>
              <a:ext cx="0" cy="13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7866" name="Line 10"/>
            <p:cNvSpPr>
              <a:spLocks noChangeShapeType="1"/>
            </p:cNvSpPr>
            <p:nvPr/>
          </p:nvSpPr>
          <p:spPr bwMode="auto">
            <a:xfrm>
              <a:off x="3648" y="2592"/>
              <a:ext cx="81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7867" name="Line 11"/>
            <p:cNvSpPr>
              <a:spLocks noChangeShapeType="1"/>
            </p:cNvSpPr>
            <p:nvPr/>
          </p:nvSpPr>
          <p:spPr bwMode="auto">
            <a:xfrm>
              <a:off x="3648" y="1200"/>
              <a:ext cx="816" cy="13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77868" name="Text Box 12"/>
          <p:cNvSpPr txBox="1">
            <a:spLocks noChangeArrowheads="1"/>
          </p:cNvSpPr>
          <p:nvPr/>
        </p:nvSpPr>
        <p:spPr bwMode="auto">
          <a:xfrm>
            <a:off x="1828800" y="4868863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effectLst/>
              </a:rPr>
              <a:t>В</a:t>
            </a:r>
          </a:p>
        </p:txBody>
      </p:sp>
      <p:sp>
        <p:nvSpPr>
          <p:cNvPr id="377869" name="Text Box 13"/>
          <p:cNvSpPr txBox="1">
            <a:spLocks noChangeArrowheads="1"/>
          </p:cNvSpPr>
          <p:nvPr/>
        </p:nvSpPr>
        <p:spPr bwMode="auto">
          <a:xfrm>
            <a:off x="381000" y="2514600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effectLst/>
              </a:rPr>
              <a:t>А</a:t>
            </a:r>
          </a:p>
        </p:txBody>
      </p:sp>
      <p:sp>
        <p:nvSpPr>
          <p:cNvPr id="377870" name="Text Box 14"/>
          <p:cNvSpPr txBox="1">
            <a:spLocks noChangeArrowheads="1"/>
          </p:cNvSpPr>
          <p:nvPr/>
        </p:nvSpPr>
        <p:spPr bwMode="auto">
          <a:xfrm>
            <a:off x="2133600" y="2582863"/>
            <a:ext cx="515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effectLst/>
              </a:rPr>
              <a:t>А</a:t>
            </a:r>
            <a:r>
              <a:rPr lang="ru-RU" sz="2400" baseline="-25000">
                <a:effectLst/>
              </a:rPr>
              <a:t>1</a:t>
            </a:r>
          </a:p>
        </p:txBody>
      </p:sp>
      <p:sp>
        <p:nvSpPr>
          <p:cNvPr id="377871" name="Text Box 15"/>
          <p:cNvSpPr txBox="1">
            <a:spLocks noChangeArrowheads="1"/>
          </p:cNvSpPr>
          <p:nvPr/>
        </p:nvSpPr>
        <p:spPr bwMode="auto">
          <a:xfrm>
            <a:off x="587375" y="4919663"/>
            <a:ext cx="401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effectLst/>
              </a:rPr>
              <a:t>С</a:t>
            </a:r>
          </a:p>
        </p:txBody>
      </p:sp>
      <p:sp>
        <p:nvSpPr>
          <p:cNvPr id="377872" name="Text Box 16"/>
          <p:cNvSpPr txBox="1">
            <a:spLocks noChangeArrowheads="1"/>
          </p:cNvSpPr>
          <p:nvPr/>
        </p:nvSpPr>
        <p:spPr bwMode="auto">
          <a:xfrm>
            <a:off x="2514600" y="4897438"/>
            <a:ext cx="501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effectLst/>
              </a:rPr>
              <a:t>С</a:t>
            </a:r>
            <a:r>
              <a:rPr lang="ru-RU" sz="2400" baseline="-25000">
                <a:effectLst/>
              </a:rPr>
              <a:t>1</a:t>
            </a:r>
          </a:p>
        </p:txBody>
      </p:sp>
      <p:sp>
        <p:nvSpPr>
          <p:cNvPr id="377873" name="Text Box 17"/>
          <p:cNvSpPr txBox="1">
            <a:spLocks noChangeArrowheads="1"/>
          </p:cNvSpPr>
          <p:nvPr/>
        </p:nvSpPr>
        <p:spPr bwMode="auto">
          <a:xfrm>
            <a:off x="3832225" y="4886325"/>
            <a:ext cx="515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effectLst/>
              </a:rPr>
              <a:t>В</a:t>
            </a:r>
            <a:r>
              <a:rPr lang="ru-RU" sz="2400" baseline="-25000">
                <a:effectLst/>
              </a:rPr>
              <a:t>1</a:t>
            </a:r>
          </a:p>
        </p:txBody>
      </p:sp>
      <p:grpSp>
        <p:nvGrpSpPr>
          <p:cNvPr id="377874" name="Group 18"/>
          <p:cNvGrpSpPr>
            <a:grpSpLocks/>
          </p:cNvGrpSpPr>
          <p:nvPr/>
        </p:nvGrpSpPr>
        <p:grpSpPr bwMode="auto">
          <a:xfrm>
            <a:off x="762000" y="4716463"/>
            <a:ext cx="228600" cy="228600"/>
            <a:chOff x="720" y="2976"/>
            <a:chExt cx="144" cy="144"/>
          </a:xfrm>
        </p:grpSpPr>
        <p:sp>
          <p:nvSpPr>
            <p:cNvPr id="377875" name="Line 19"/>
            <p:cNvSpPr>
              <a:spLocks noChangeShapeType="1"/>
            </p:cNvSpPr>
            <p:nvPr/>
          </p:nvSpPr>
          <p:spPr bwMode="auto">
            <a:xfrm>
              <a:off x="720" y="297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7876" name="Line 20"/>
            <p:cNvSpPr>
              <a:spLocks noChangeShapeType="1"/>
            </p:cNvSpPr>
            <p:nvPr/>
          </p:nvSpPr>
          <p:spPr bwMode="auto">
            <a:xfrm>
              <a:off x="864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77877" name="Group 21"/>
          <p:cNvGrpSpPr>
            <a:grpSpLocks/>
          </p:cNvGrpSpPr>
          <p:nvPr/>
        </p:nvGrpSpPr>
        <p:grpSpPr bwMode="auto">
          <a:xfrm>
            <a:off x="2667000" y="4716463"/>
            <a:ext cx="228600" cy="228600"/>
            <a:chOff x="720" y="2976"/>
            <a:chExt cx="144" cy="144"/>
          </a:xfrm>
        </p:grpSpPr>
        <p:sp>
          <p:nvSpPr>
            <p:cNvPr id="377878" name="Line 22"/>
            <p:cNvSpPr>
              <a:spLocks noChangeShapeType="1"/>
            </p:cNvSpPr>
            <p:nvPr/>
          </p:nvSpPr>
          <p:spPr bwMode="auto">
            <a:xfrm>
              <a:off x="720" y="297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7879" name="Line 23"/>
            <p:cNvSpPr>
              <a:spLocks noChangeShapeType="1"/>
            </p:cNvSpPr>
            <p:nvPr/>
          </p:nvSpPr>
          <p:spPr bwMode="auto">
            <a:xfrm>
              <a:off x="864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377880" name="Picture 24" descr="cif2[1]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8925" y="264112"/>
            <a:ext cx="571500" cy="714375"/>
          </a:xfrm>
          <a:prstGeom prst="rect">
            <a:avLst/>
          </a:prstGeom>
          <a:noFill/>
        </p:spPr>
      </p:pic>
      <p:sp>
        <p:nvSpPr>
          <p:cNvPr id="377881" name="Text Box 25"/>
          <p:cNvSpPr txBox="1">
            <a:spLocks noChangeArrowheads="1"/>
          </p:cNvSpPr>
          <p:nvPr/>
        </p:nvSpPr>
        <p:spPr bwMode="auto">
          <a:xfrm>
            <a:off x="4343400" y="2659063"/>
            <a:ext cx="1146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solidFill>
                  <a:srgbClr val="0000CC"/>
                </a:solidFill>
                <a:effectLst/>
              </a:rPr>
              <a:t>Дано:</a:t>
            </a:r>
          </a:p>
        </p:txBody>
      </p:sp>
      <p:sp>
        <p:nvSpPr>
          <p:cNvPr id="377882" name="Text Box 26"/>
          <p:cNvSpPr txBox="1">
            <a:spLocks noChangeArrowheads="1"/>
          </p:cNvSpPr>
          <p:nvPr/>
        </p:nvSpPr>
        <p:spPr bwMode="auto">
          <a:xfrm>
            <a:off x="4572000" y="4335463"/>
            <a:ext cx="1992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solidFill>
                  <a:srgbClr val="0000CC"/>
                </a:solidFill>
                <a:effectLst/>
              </a:rPr>
              <a:t>Доказать:</a:t>
            </a:r>
          </a:p>
        </p:txBody>
      </p:sp>
      <p:sp>
        <p:nvSpPr>
          <p:cNvPr id="377883" name="Text Box 27"/>
          <p:cNvSpPr txBox="1">
            <a:spLocks noChangeArrowheads="1"/>
          </p:cNvSpPr>
          <p:nvPr/>
        </p:nvSpPr>
        <p:spPr bwMode="auto">
          <a:xfrm>
            <a:off x="5105400" y="5257800"/>
            <a:ext cx="320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solidFill>
                  <a:srgbClr val="0000CC"/>
                </a:solidFill>
                <a:effectLst/>
              </a:rPr>
              <a:t>Доказательство:</a:t>
            </a:r>
          </a:p>
        </p:txBody>
      </p:sp>
      <p:sp>
        <p:nvSpPr>
          <p:cNvPr id="377884" name="Text Box 28"/>
          <p:cNvSpPr txBox="1">
            <a:spLocks noChangeArrowheads="1"/>
          </p:cNvSpPr>
          <p:nvPr/>
        </p:nvSpPr>
        <p:spPr bwMode="auto">
          <a:xfrm>
            <a:off x="304800" y="5638800"/>
            <a:ext cx="82661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>
                <a:effectLst/>
              </a:rPr>
              <a:t>следует из второго признака равенства треугольников </a:t>
            </a:r>
          </a:p>
          <a:p>
            <a:r>
              <a:rPr lang="ru-RU" sz="2000">
                <a:effectLst/>
              </a:rPr>
              <a:t>(по стороне и прилежащим к ней углам)</a:t>
            </a:r>
          </a:p>
        </p:txBody>
      </p:sp>
      <p:sp>
        <p:nvSpPr>
          <p:cNvPr id="377885" name="Rectangle 29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7886" name="Text Box 30"/>
          <p:cNvSpPr txBox="1">
            <a:spLocks noChangeArrowheads="1"/>
          </p:cNvSpPr>
          <p:nvPr/>
        </p:nvSpPr>
        <p:spPr bwMode="auto">
          <a:xfrm>
            <a:off x="5241925" y="49831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ru-RU" b="0" i="0">
              <a:effectLst/>
              <a:latin typeface="Times New Roman" pitchFamily="18" charset="0"/>
            </a:endParaRPr>
          </a:p>
        </p:txBody>
      </p:sp>
      <p:sp>
        <p:nvSpPr>
          <p:cNvPr id="377887" name="Rectangle 31"/>
          <p:cNvSpPr>
            <a:spLocks noChangeArrowheads="1"/>
          </p:cNvSpPr>
          <p:nvPr/>
        </p:nvSpPr>
        <p:spPr bwMode="auto">
          <a:xfrm>
            <a:off x="4416425" y="3040063"/>
            <a:ext cx="31178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7888" name="Text Box 32"/>
          <p:cNvSpPr txBox="1">
            <a:spLocks noChangeArrowheads="1"/>
          </p:cNvSpPr>
          <p:nvPr/>
        </p:nvSpPr>
        <p:spPr bwMode="auto">
          <a:xfrm>
            <a:off x="4267200" y="3116263"/>
            <a:ext cx="46513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 baseline="-25000">
                <a:solidFill>
                  <a:srgbClr val="000000"/>
                </a:solidFill>
                <a:effectLst/>
              </a:rPr>
              <a:t>∆</a:t>
            </a:r>
            <a:r>
              <a:rPr lang="el-GR" sz="2400">
                <a:solidFill>
                  <a:srgbClr val="000000"/>
                </a:solidFill>
                <a:effectLst/>
              </a:rPr>
              <a:t> </a:t>
            </a:r>
            <a:r>
              <a:rPr lang="ru-RU" sz="2400">
                <a:solidFill>
                  <a:srgbClr val="000000"/>
                </a:solidFill>
                <a:effectLst/>
              </a:rPr>
              <a:t>АВС</a:t>
            </a:r>
            <a:r>
              <a:rPr lang="ru-RU" sz="2400">
                <a:solidFill>
                  <a:srgbClr val="000000"/>
                </a:solidFill>
                <a:effectLst/>
                <a:cs typeface="Arial" charset="0"/>
              </a:rPr>
              <a:t> – </a:t>
            </a:r>
            <a:r>
              <a:rPr lang="ru-RU" sz="2400">
                <a:solidFill>
                  <a:srgbClr val="000000"/>
                </a:solidFill>
                <a:effectLst/>
              </a:rPr>
              <a:t>прямоугольный</a:t>
            </a:r>
            <a:r>
              <a:rPr lang="ru-RU" sz="2400">
                <a:solidFill>
                  <a:srgbClr val="000000"/>
                </a:solidFill>
                <a:effectLst/>
                <a:cs typeface="Arial" charset="0"/>
              </a:rPr>
              <a:t>, </a:t>
            </a:r>
          </a:p>
          <a:p>
            <a:pPr algn="l"/>
            <a:r>
              <a:rPr lang="el-GR" sz="2400" baseline="-25000">
                <a:solidFill>
                  <a:srgbClr val="000000"/>
                </a:solidFill>
                <a:effectLst/>
              </a:rPr>
              <a:t>∆</a:t>
            </a:r>
            <a:r>
              <a:rPr lang="ru-RU" sz="2400">
                <a:solidFill>
                  <a:srgbClr val="000000"/>
                </a:solidFill>
                <a:effectLst/>
              </a:rPr>
              <a:t> А</a:t>
            </a:r>
            <a:r>
              <a:rPr lang="ru-RU" sz="2400" baseline="-25000">
                <a:solidFill>
                  <a:srgbClr val="000000"/>
                </a:solidFill>
                <a:effectLst/>
              </a:rPr>
              <a:t>1</a:t>
            </a:r>
            <a:r>
              <a:rPr lang="ru-RU" sz="2400">
                <a:solidFill>
                  <a:srgbClr val="000000"/>
                </a:solidFill>
                <a:effectLst/>
              </a:rPr>
              <a:t>В</a:t>
            </a:r>
            <a:r>
              <a:rPr lang="ru-RU" sz="2400" baseline="-25000">
                <a:solidFill>
                  <a:srgbClr val="000000"/>
                </a:solidFill>
                <a:effectLst/>
              </a:rPr>
              <a:t>1</a:t>
            </a:r>
            <a:r>
              <a:rPr lang="ru-RU" sz="2400">
                <a:solidFill>
                  <a:srgbClr val="000000"/>
                </a:solidFill>
                <a:effectLst/>
              </a:rPr>
              <a:t>С</a:t>
            </a:r>
            <a:r>
              <a:rPr lang="ru-RU" sz="2400" baseline="-25000">
                <a:solidFill>
                  <a:srgbClr val="000000"/>
                </a:solidFill>
                <a:effectLst/>
              </a:rPr>
              <a:t>1</a:t>
            </a:r>
            <a:r>
              <a:rPr lang="ru-RU" sz="2400">
                <a:solidFill>
                  <a:srgbClr val="000000"/>
                </a:solidFill>
                <a:effectLst/>
              </a:rPr>
              <a:t> – прямоугольный, </a:t>
            </a:r>
          </a:p>
          <a:p>
            <a:pPr algn="l"/>
            <a:r>
              <a:rPr lang="ru-RU" sz="2400">
                <a:solidFill>
                  <a:srgbClr val="000000"/>
                </a:solidFill>
                <a:effectLst/>
              </a:rPr>
              <a:t>АС = А</a:t>
            </a:r>
            <a:r>
              <a:rPr lang="ru-RU" sz="2400" baseline="-25000">
                <a:solidFill>
                  <a:srgbClr val="000000"/>
                </a:solidFill>
                <a:effectLst/>
              </a:rPr>
              <a:t>1</a:t>
            </a:r>
            <a:r>
              <a:rPr lang="ru-RU" sz="2400">
                <a:solidFill>
                  <a:srgbClr val="000000"/>
                </a:solidFill>
                <a:effectLst/>
              </a:rPr>
              <a:t>С</a:t>
            </a:r>
            <a:r>
              <a:rPr lang="ru-RU" sz="2400" baseline="-25000">
                <a:solidFill>
                  <a:srgbClr val="000000"/>
                </a:solidFill>
                <a:effectLst/>
              </a:rPr>
              <a:t>1</a:t>
            </a:r>
            <a:r>
              <a:rPr lang="ru-RU" sz="2400">
                <a:solidFill>
                  <a:srgbClr val="000000"/>
                </a:solidFill>
                <a:effectLst/>
              </a:rPr>
              <a:t> , </a:t>
            </a:r>
            <a:r>
              <a:rPr lang="ru-RU" sz="2400">
                <a:solidFill>
                  <a:srgbClr val="000000"/>
                </a:solidFill>
                <a:effectLst/>
                <a:sym typeface="Symbol" pitchFamily="18" charset="2"/>
              </a:rPr>
              <a:t>А = А</a:t>
            </a:r>
            <a:r>
              <a:rPr lang="ru-RU" sz="2400" baseline="-25000">
                <a:solidFill>
                  <a:srgbClr val="000000"/>
                </a:solidFill>
                <a:effectLst/>
                <a:sym typeface="Symbol" pitchFamily="18" charset="2"/>
              </a:rPr>
              <a:t>1</a:t>
            </a:r>
            <a:endParaRPr lang="ru-RU" sz="2400">
              <a:solidFill>
                <a:srgbClr val="000000"/>
              </a:solidFill>
              <a:effectLst/>
              <a:sym typeface="Symbol" pitchFamily="18" charset="2"/>
            </a:endParaRPr>
          </a:p>
        </p:txBody>
      </p:sp>
      <p:sp>
        <p:nvSpPr>
          <p:cNvPr id="377889" name="Rectangle 33"/>
          <p:cNvSpPr>
            <a:spLocks noChangeArrowheads="1"/>
          </p:cNvSpPr>
          <p:nvPr/>
        </p:nvSpPr>
        <p:spPr bwMode="auto">
          <a:xfrm>
            <a:off x="5638800" y="4868863"/>
            <a:ext cx="2751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l-GR" sz="2400" baseline="-25000">
                <a:effectLst/>
              </a:rPr>
              <a:t>∆</a:t>
            </a:r>
            <a:r>
              <a:rPr lang="ru-RU" sz="2400">
                <a:effectLst/>
              </a:rPr>
              <a:t> АВС  = </a:t>
            </a:r>
            <a:r>
              <a:rPr lang="el-GR" sz="2400" baseline="-25000">
                <a:effectLst/>
              </a:rPr>
              <a:t>∆</a:t>
            </a:r>
            <a:r>
              <a:rPr lang="ru-RU" sz="2400">
                <a:effectLst/>
              </a:rPr>
              <a:t> А</a:t>
            </a:r>
            <a:r>
              <a:rPr lang="ru-RU" sz="2400" baseline="-25000">
                <a:effectLst/>
              </a:rPr>
              <a:t>1</a:t>
            </a:r>
            <a:r>
              <a:rPr lang="ru-RU" sz="2400">
                <a:effectLst/>
              </a:rPr>
              <a:t>В</a:t>
            </a:r>
            <a:r>
              <a:rPr lang="ru-RU" sz="2400" baseline="-25000">
                <a:effectLst/>
              </a:rPr>
              <a:t>1</a:t>
            </a:r>
            <a:r>
              <a:rPr lang="ru-RU" sz="2400">
                <a:effectLst/>
              </a:rPr>
              <a:t>С</a:t>
            </a:r>
            <a:r>
              <a:rPr lang="ru-RU" sz="2400" baseline="-25000">
                <a:effectLst/>
              </a:rPr>
              <a:t>1</a:t>
            </a:r>
          </a:p>
        </p:txBody>
      </p:sp>
      <p:sp>
        <p:nvSpPr>
          <p:cNvPr id="377890" name="Arc 34"/>
          <p:cNvSpPr>
            <a:spLocks/>
          </p:cNvSpPr>
          <p:nvPr/>
        </p:nvSpPr>
        <p:spPr bwMode="auto">
          <a:xfrm rot="6491342">
            <a:off x="774701" y="3197225"/>
            <a:ext cx="234950" cy="2190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7891" name="Arc 35"/>
          <p:cNvSpPr>
            <a:spLocks/>
          </p:cNvSpPr>
          <p:nvPr/>
        </p:nvSpPr>
        <p:spPr bwMode="auto">
          <a:xfrm rot="6491342">
            <a:off x="2705101" y="3205162"/>
            <a:ext cx="234950" cy="2190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77892" name="Group 36"/>
          <p:cNvGrpSpPr>
            <a:grpSpLocks/>
          </p:cNvGrpSpPr>
          <p:nvPr/>
        </p:nvGrpSpPr>
        <p:grpSpPr bwMode="auto">
          <a:xfrm>
            <a:off x="746125" y="2754313"/>
            <a:ext cx="2182813" cy="2214562"/>
            <a:chOff x="470" y="924"/>
            <a:chExt cx="1375" cy="1395"/>
          </a:xfrm>
        </p:grpSpPr>
        <p:grpSp>
          <p:nvGrpSpPr>
            <p:cNvPr id="377893" name="Group 37"/>
            <p:cNvGrpSpPr>
              <a:grpSpLocks/>
            </p:cNvGrpSpPr>
            <p:nvPr/>
          </p:nvGrpSpPr>
          <p:grpSpPr bwMode="auto">
            <a:xfrm>
              <a:off x="470" y="924"/>
              <a:ext cx="173" cy="1383"/>
              <a:chOff x="470" y="924"/>
              <a:chExt cx="173" cy="1383"/>
            </a:xfrm>
          </p:grpSpPr>
          <p:sp>
            <p:nvSpPr>
              <p:cNvPr id="377894" name="Line 38"/>
              <p:cNvSpPr>
                <a:spLocks noChangeShapeType="1"/>
              </p:cNvSpPr>
              <p:nvPr/>
            </p:nvSpPr>
            <p:spPr bwMode="auto">
              <a:xfrm>
                <a:off x="482" y="924"/>
                <a:ext cx="0" cy="1373"/>
              </a:xfrm>
              <a:prstGeom prst="line">
                <a:avLst/>
              </a:prstGeom>
              <a:noFill/>
              <a:ln w="57150">
                <a:solidFill>
                  <a:srgbClr val="FF33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7895" name="Arc 39"/>
              <p:cNvSpPr>
                <a:spLocks/>
              </p:cNvSpPr>
              <p:nvPr/>
            </p:nvSpPr>
            <p:spPr bwMode="auto">
              <a:xfrm rot="6491342">
                <a:off x="500" y="1194"/>
                <a:ext cx="148" cy="13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7150">
                <a:solidFill>
                  <a:srgbClr val="FF33CC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377896" name="Group 40"/>
              <p:cNvGrpSpPr>
                <a:grpSpLocks/>
              </p:cNvGrpSpPr>
              <p:nvPr/>
            </p:nvGrpSpPr>
            <p:grpSpPr bwMode="auto">
              <a:xfrm>
                <a:off x="470" y="2163"/>
                <a:ext cx="144" cy="144"/>
                <a:chOff x="720" y="2976"/>
                <a:chExt cx="144" cy="144"/>
              </a:xfrm>
            </p:grpSpPr>
            <p:sp>
              <p:nvSpPr>
                <p:cNvPr id="377897" name="Line 41"/>
                <p:cNvSpPr>
                  <a:spLocks noChangeShapeType="1"/>
                </p:cNvSpPr>
                <p:nvPr/>
              </p:nvSpPr>
              <p:spPr bwMode="auto">
                <a:xfrm>
                  <a:off x="720" y="2976"/>
                  <a:ext cx="144" cy="0"/>
                </a:xfrm>
                <a:prstGeom prst="line">
                  <a:avLst/>
                </a:prstGeom>
                <a:noFill/>
                <a:ln w="57150">
                  <a:solidFill>
                    <a:srgbClr val="FF33CC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7898" name="Line 42"/>
                <p:cNvSpPr>
                  <a:spLocks noChangeShapeType="1"/>
                </p:cNvSpPr>
                <p:nvPr/>
              </p:nvSpPr>
              <p:spPr bwMode="auto">
                <a:xfrm>
                  <a:off x="864" y="2976"/>
                  <a:ext cx="0" cy="144"/>
                </a:xfrm>
                <a:prstGeom prst="line">
                  <a:avLst/>
                </a:prstGeom>
                <a:noFill/>
                <a:ln w="57150">
                  <a:solidFill>
                    <a:srgbClr val="FF33CC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377899" name="Group 43"/>
            <p:cNvGrpSpPr>
              <a:grpSpLocks/>
            </p:cNvGrpSpPr>
            <p:nvPr/>
          </p:nvGrpSpPr>
          <p:grpSpPr bwMode="auto">
            <a:xfrm>
              <a:off x="1672" y="936"/>
              <a:ext cx="173" cy="1383"/>
              <a:chOff x="470" y="924"/>
              <a:chExt cx="173" cy="1383"/>
            </a:xfrm>
          </p:grpSpPr>
          <p:sp>
            <p:nvSpPr>
              <p:cNvPr id="377900" name="Line 44"/>
              <p:cNvSpPr>
                <a:spLocks noChangeShapeType="1"/>
              </p:cNvSpPr>
              <p:nvPr/>
            </p:nvSpPr>
            <p:spPr bwMode="auto">
              <a:xfrm>
                <a:off x="482" y="924"/>
                <a:ext cx="0" cy="1373"/>
              </a:xfrm>
              <a:prstGeom prst="line">
                <a:avLst/>
              </a:prstGeom>
              <a:noFill/>
              <a:ln w="57150">
                <a:solidFill>
                  <a:srgbClr val="FF33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7901" name="Arc 45"/>
              <p:cNvSpPr>
                <a:spLocks/>
              </p:cNvSpPr>
              <p:nvPr/>
            </p:nvSpPr>
            <p:spPr bwMode="auto">
              <a:xfrm rot="6491342">
                <a:off x="500" y="1194"/>
                <a:ext cx="148" cy="13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7150">
                <a:solidFill>
                  <a:srgbClr val="FF33CC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377902" name="Group 46"/>
              <p:cNvGrpSpPr>
                <a:grpSpLocks/>
              </p:cNvGrpSpPr>
              <p:nvPr/>
            </p:nvGrpSpPr>
            <p:grpSpPr bwMode="auto">
              <a:xfrm>
                <a:off x="470" y="2163"/>
                <a:ext cx="144" cy="144"/>
                <a:chOff x="720" y="2976"/>
                <a:chExt cx="144" cy="144"/>
              </a:xfrm>
            </p:grpSpPr>
            <p:sp>
              <p:nvSpPr>
                <p:cNvPr id="377903" name="Line 47"/>
                <p:cNvSpPr>
                  <a:spLocks noChangeShapeType="1"/>
                </p:cNvSpPr>
                <p:nvPr/>
              </p:nvSpPr>
              <p:spPr bwMode="auto">
                <a:xfrm>
                  <a:off x="720" y="2976"/>
                  <a:ext cx="144" cy="0"/>
                </a:xfrm>
                <a:prstGeom prst="line">
                  <a:avLst/>
                </a:prstGeom>
                <a:noFill/>
                <a:ln w="57150">
                  <a:solidFill>
                    <a:srgbClr val="FF33CC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7904" name="Line 48"/>
                <p:cNvSpPr>
                  <a:spLocks noChangeShapeType="1"/>
                </p:cNvSpPr>
                <p:nvPr/>
              </p:nvSpPr>
              <p:spPr bwMode="auto">
                <a:xfrm>
                  <a:off x="864" y="2976"/>
                  <a:ext cx="0" cy="144"/>
                </a:xfrm>
                <a:prstGeom prst="line">
                  <a:avLst/>
                </a:prstGeom>
                <a:noFill/>
                <a:ln w="57150">
                  <a:solidFill>
                    <a:srgbClr val="FF33CC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377906" name="Group 50"/>
          <p:cNvGrpSpPr>
            <a:grpSpLocks/>
          </p:cNvGrpSpPr>
          <p:nvPr/>
        </p:nvGrpSpPr>
        <p:grpSpPr bwMode="auto">
          <a:xfrm>
            <a:off x="685800" y="4259263"/>
            <a:ext cx="160338" cy="52387"/>
            <a:chOff x="1296" y="3552"/>
            <a:chExt cx="101" cy="33"/>
          </a:xfrm>
        </p:grpSpPr>
        <p:sp>
          <p:nvSpPr>
            <p:cNvPr id="377907" name="Line 51"/>
            <p:cNvSpPr>
              <a:spLocks noChangeShapeType="1"/>
            </p:cNvSpPr>
            <p:nvPr/>
          </p:nvSpPr>
          <p:spPr bwMode="auto">
            <a:xfrm flipH="1">
              <a:off x="1296" y="35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7908" name="Line 52"/>
            <p:cNvSpPr>
              <a:spLocks noChangeShapeType="1"/>
            </p:cNvSpPr>
            <p:nvPr/>
          </p:nvSpPr>
          <p:spPr bwMode="auto">
            <a:xfrm flipH="1">
              <a:off x="1301" y="358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77909" name="Group 53"/>
          <p:cNvGrpSpPr>
            <a:grpSpLocks/>
          </p:cNvGrpSpPr>
          <p:nvPr/>
        </p:nvGrpSpPr>
        <p:grpSpPr bwMode="auto">
          <a:xfrm>
            <a:off x="2590800" y="4191000"/>
            <a:ext cx="160338" cy="52388"/>
            <a:chOff x="1296" y="3552"/>
            <a:chExt cx="101" cy="33"/>
          </a:xfrm>
        </p:grpSpPr>
        <p:sp>
          <p:nvSpPr>
            <p:cNvPr id="377910" name="Line 54"/>
            <p:cNvSpPr>
              <a:spLocks noChangeShapeType="1"/>
            </p:cNvSpPr>
            <p:nvPr/>
          </p:nvSpPr>
          <p:spPr bwMode="auto">
            <a:xfrm flipH="1">
              <a:off x="1296" y="35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7911" name="Line 55"/>
            <p:cNvSpPr>
              <a:spLocks noChangeShapeType="1"/>
            </p:cNvSpPr>
            <p:nvPr/>
          </p:nvSpPr>
          <p:spPr bwMode="auto">
            <a:xfrm flipH="1">
              <a:off x="1301" y="358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7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7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37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1000"/>
                                        <p:tgtEl>
                                          <p:spTgt spid="3778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37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1000"/>
                                        <p:tgtEl>
                                          <p:spTgt spid="3778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37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1000"/>
                                        <p:tgtEl>
                                          <p:spTgt spid="3778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37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84" grpId="0"/>
      <p:bldP spid="37788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ChangeArrowheads="1"/>
          </p:cNvSpPr>
          <p:nvPr/>
        </p:nvSpPr>
        <p:spPr bwMode="auto">
          <a:xfrm>
            <a:off x="1005545" y="228600"/>
            <a:ext cx="7951130" cy="1446550"/>
          </a:xfrm>
          <a:prstGeom prst="rect">
            <a:avLst/>
          </a:prstGeom>
          <a:solidFill>
            <a:srgbClr val="CCFFCC"/>
          </a:solidFill>
          <a:ln w="2857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/>
            <a:r>
              <a:rPr lang="ru-RU" sz="2200">
                <a:solidFill>
                  <a:schemeClr val="tx2">
                    <a:lumMod val="75000"/>
                  </a:schemeClr>
                </a:solidFill>
                <a:effectLst/>
              </a:rPr>
              <a:t>Если гипотенуза и острый угол одного прямоугольного треугольника  соответственно равны гипотенузе и острому углу другого, то такие треугольники равны.</a:t>
            </a:r>
          </a:p>
        </p:txBody>
      </p:sp>
      <p:sp>
        <p:nvSpPr>
          <p:cNvPr id="379907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4400" y="6477000"/>
            <a:ext cx="304800" cy="304800"/>
          </a:xfrm>
          <a:prstGeom prst="actionButtonReturn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79908" name="Group 4"/>
          <p:cNvGrpSpPr>
            <a:grpSpLocks/>
          </p:cNvGrpSpPr>
          <p:nvPr/>
        </p:nvGrpSpPr>
        <p:grpSpPr bwMode="auto">
          <a:xfrm>
            <a:off x="2667000" y="2463800"/>
            <a:ext cx="1295400" cy="2209800"/>
            <a:chOff x="3648" y="1200"/>
            <a:chExt cx="816" cy="1392"/>
          </a:xfrm>
        </p:grpSpPr>
        <p:sp>
          <p:nvSpPr>
            <p:cNvPr id="379909" name="Line 5"/>
            <p:cNvSpPr>
              <a:spLocks noChangeShapeType="1"/>
            </p:cNvSpPr>
            <p:nvPr/>
          </p:nvSpPr>
          <p:spPr bwMode="auto">
            <a:xfrm>
              <a:off x="3648" y="1200"/>
              <a:ext cx="0" cy="13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9910" name="Line 6"/>
            <p:cNvSpPr>
              <a:spLocks noChangeShapeType="1"/>
            </p:cNvSpPr>
            <p:nvPr/>
          </p:nvSpPr>
          <p:spPr bwMode="auto">
            <a:xfrm>
              <a:off x="3648" y="2592"/>
              <a:ext cx="81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9911" name="Line 7"/>
            <p:cNvSpPr>
              <a:spLocks noChangeShapeType="1"/>
            </p:cNvSpPr>
            <p:nvPr/>
          </p:nvSpPr>
          <p:spPr bwMode="auto">
            <a:xfrm>
              <a:off x="3648" y="1200"/>
              <a:ext cx="816" cy="13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79912" name="Group 8"/>
          <p:cNvGrpSpPr>
            <a:grpSpLocks/>
          </p:cNvGrpSpPr>
          <p:nvPr/>
        </p:nvGrpSpPr>
        <p:grpSpPr bwMode="auto">
          <a:xfrm>
            <a:off x="762000" y="2463800"/>
            <a:ext cx="1295400" cy="2209800"/>
            <a:chOff x="3648" y="1200"/>
            <a:chExt cx="816" cy="1392"/>
          </a:xfrm>
        </p:grpSpPr>
        <p:sp>
          <p:nvSpPr>
            <p:cNvPr id="379913" name="Line 9"/>
            <p:cNvSpPr>
              <a:spLocks noChangeShapeType="1"/>
            </p:cNvSpPr>
            <p:nvPr/>
          </p:nvSpPr>
          <p:spPr bwMode="auto">
            <a:xfrm>
              <a:off x="3648" y="1200"/>
              <a:ext cx="0" cy="13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9914" name="Line 10"/>
            <p:cNvSpPr>
              <a:spLocks noChangeShapeType="1"/>
            </p:cNvSpPr>
            <p:nvPr/>
          </p:nvSpPr>
          <p:spPr bwMode="auto">
            <a:xfrm>
              <a:off x="3648" y="2592"/>
              <a:ext cx="81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9915" name="Line 11"/>
            <p:cNvSpPr>
              <a:spLocks noChangeShapeType="1"/>
            </p:cNvSpPr>
            <p:nvPr/>
          </p:nvSpPr>
          <p:spPr bwMode="auto">
            <a:xfrm>
              <a:off x="3648" y="1200"/>
              <a:ext cx="816" cy="13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79916" name="Text Box 12"/>
          <p:cNvSpPr txBox="1">
            <a:spLocks noChangeArrowheads="1"/>
          </p:cNvSpPr>
          <p:nvPr/>
        </p:nvSpPr>
        <p:spPr bwMode="auto">
          <a:xfrm>
            <a:off x="1841500" y="4625975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effectLst/>
              </a:rPr>
              <a:t>В</a:t>
            </a:r>
          </a:p>
        </p:txBody>
      </p:sp>
      <p:sp>
        <p:nvSpPr>
          <p:cNvPr id="379917" name="Text Box 13"/>
          <p:cNvSpPr txBox="1">
            <a:spLocks noChangeArrowheads="1"/>
          </p:cNvSpPr>
          <p:nvPr/>
        </p:nvSpPr>
        <p:spPr bwMode="auto">
          <a:xfrm>
            <a:off x="228600" y="2514600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effectLst/>
              </a:rPr>
              <a:t>А</a:t>
            </a:r>
          </a:p>
        </p:txBody>
      </p:sp>
      <p:sp>
        <p:nvSpPr>
          <p:cNvPr id="379918" name="Text Box 14"/>
          <p:cNvSpPr txBox="1">
            <a:spLocks noChangeArrowheads="1"/>
          </p:cNvSpPr>
          <p:nvPr/>
        </p:nvSpPr>
        <p:spPr bwMode="auto">
          <a:xfrm>
            <a:off x="2244725" y="2274888"/>
            <a:ext cx="515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effectLst/>
              </a:rPr>
              <a:t>А</a:t>
            </a:r>
            <a:r>
              <a:rPr lang="ru-RU" sz="2400" baseline="-25000">
                <a:effectLst/>
              </a:rPr>
              <a:t>1</a:t>
            </a:r>
          </a:p>
        </p:txBody>
      </p:sp>
      <p:sp>
        <p:nvSpPr>
          <p:cNvPr id="379919" name="Text Box 15"/>
          <p:cNvSpPr txBox="1">
            <a:spLocks noChangeArrowheads="1"/>
          </p:cNvSpPr>
          <p:nvPr/>
        </p:nvSpPr>
        <p:spPr bwMode="auto">
          <a:xfrm>
            <a:off x="587375" y="4648200"/>
            <a:ext cx="401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effectLst/>
              </a:rPr>
              <a:t>С</a:t>
            </a:r>
          </a:p>
        </p:txBody>
      </p:sp>
      <p:sp>
        <p:nvSpPr>
          <p:cNvPr id="379920" name="Text Box 16"/>
          <p:cNvSpPr txBox="1">
            <a:spLocks noChangeArrowheads="1"/>
          </p:cNvSpPr>
          <p:nvPr/>
        </p:nvSpPr>
        <p:spPr bwMode="auto">
          <a:xfrm>
            <a:off x="2514600" y="4625975"/>
            <a:ext cx="501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effectLst/>
              </a:rPr>
              <a:t>С</a:t>
            </a:r>
            <a:r>
              <a:rPr lang="ru-RU" sz="2400" baseline="-25000">
                <a:effectLst/>
              </a:rPr>
              <a:t>1</a:t>
            </a:r>
          </a:p>
        </p:txBody>
      </p:sp>
      <p:sp>
        <p:nvSpPr>
          <p:cNvPr id="379921" name="Text Box 17"/>
          <p:cNvSpPr txBox="1">
            <a:spLocks noChangeArrowheads="1"/>
          </p:cNvSpPr>
          <p:nvPr/>
        </p:nvSpPr>
        <p:spPr bwMode="auto">
          <a:xfrm>
            <a:off x="3832225" y="4614863"/>
            <a:ext cx="515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effectLst/>
              </a:rPr>
              <a:t>В</a:t>
            </a:r>
            <a:r>
              <a:rPr lang="ru-RU" sz="2400" baseline="-25000">
                <a:effectLst/>
              </a:rPr>
              <a:t>1</a:t>
            </a:r>
          </a:p>
        </p:txBody>
      </p:sp>
      <p:grpSp>
        <p:nvGrpSpPr>
          <p:cNvPr id="379922" name="Group 18"/>
          <p:cNvGrpSpPr>
            <a:grpSpLocks/>
          </p:cNvGrpSpPr>
          <p:nvPr/>
        </p:nvGrpSpPr>
        <p:grpSpPr bwMode="auto">
          <a:xfrm>
            <a:off x="762000" y="4445000"/>
            <a:ext cx="228600" cy="228600"/>
            <a:chOff x="720" y="2976"/>
            <a:chExt cx="144" cy="144"/>
          </a:xfrm>
        </p:grpSpPr>
        <p:sp>
          <p:nvSpPr>
            <p:cNvPr id="379923" name="Line 19"/>
            <p:cNvSpPr>
              <a:spLocks noChangeShapeType="1"/>
            </p:cNvSpPr>
            <p:nvPr/>
          </p:nvSpPr>
          <p:spPr bwMode="auto">
            <a:xfrm>
              <a:off x="720" y="2976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9924" name="Line 20"/>
            <p:cNvSpPr>
              <a:spLocks noChangeShapeType="1"/>
            </p:cNvSpPr>
            <p:nvPr/>
          </p:nvSpPr>
          <p:spPr bwMode="auto">
            <a:xfrm>
              <a:off x="864" y="2976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79925" name="Group 21"/>
          <p:cNvGrpSpPr>
            <a:grpSpLocks/>
          </p:cNvGrpSpPr>
          <p:nvPr/>
        </p:nvGrpSpPr>
        <p:grpSpPr bwMode="auto">
          <a:xfrm>
            <a:off x="2667000" y="4445000"/>
            <a:ext cx="228600" cy="228600"/>
            <a:chOff x="720" y="2976"/>
            <a:chExt cx="144" cy="144"/>
          </a:xfrm>
        </p:grpSpPr>
        <p:sp>
          <p:nvSpPr>
            <p:cNvPr id="379926" name="Line 22"/>
            <p:cNvSpPr>
              <a:spLocks noChangeShapeType="1"/>
            </p:cNvSpPr>
            <p:nvPr/>
          </p:nvSpPr>
          <p:spPr bwMode="auto">
            <a:xfrm>
              <a:off x="720" y="2976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9927" name="Line 23"/>
            <p:cNvSpPr>
              <a:spLocks noChangeShapeType="1"/>
            </p:cNvSpPr>
            <p:nvPr/>
          </p:nvSpPr>
          <p:spPr bwMode="auto">
            <a:xfrm>
              <a:off x="864" y="2976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379928" name="Picture 24" descr="cif3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8300" y="275768"/>
            <a:ext cx="571500" cy="714375"/>
          </a:xfrm>
          <a:prstGeom prst="rect">
            <a:avLst/>
          </a:prstGeom>
          <a:noFill/>
        </p:spPr>
      </p:pic>
      <p:sp>
        <p:nvSpPr>
          <p:cNvPr id="379929" name="Text Box 25"/>
          <p:cNvSpPr txBox="1">
            <a:spLocks noChangeArrowheads="1"/>
          </p:cNvSpPr>
          <p:nvPr/>
        </p:nvSpPr>
        <p:spPr bwMode="auto">
          <a:xfrm>
            <a:off x="4495800" y="2235200"/>
            <a:ext cx="1146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solidFill>
                  <a:srgbClr val="0000CC"/>
                </a:solidFill>
                <a:effectLst/>
              </a:rPr>
              <a:t>Дано:</a:t>
            </a:r>
          </a:p>
        </p:txBody>
      </p:sp>
      <p:sp>
        <p:nvSpPr>
          <p:cNvPr id="379930" name="Text Box 26"/>
          <p:cNvSpPr txBox="1">
            <a:spLocks noChangeArrowheads="1"/>
          </p:cNvSpPr>
          <p:nvPr/>
        </p:nvSpPr>
        <p:spPr bwMode="auto">
          <a:xfrm>
            <a:off x="4572000" y="3835400"/>
            <a:ext cx="1992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solidFill>
                  <a:srgbClr val="0000CC"/>
                </a:solidFill>
                <a:effectLst/>
              </a:rPr>
              <a:t>Доказать:</a:t>
            </a:r>
          </a:p>
        </p:txBody>
      </p:sp>
      <p:sp>
        <p:nvSpPr>
          <p:cNvPr id="379931" name="Text Box 27"/>
          <p:cNvSpPr txBox="1">
            <a:spLocks noChangeArrowheads="1"/>
          </p:cNvSpPr>
          <p:nvPr/>
        </p:nvSpPr>
        <p:spPr bwMode="auto">
          <a:xfrm>
            <a:off x="5562600" y="4648200"/>
            <a:ext cx="320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solidFill>
                  <a:srgbClr val="0000CC"/>
                </a:solidFill>
                <a:effectLst/>
              </a:rPr>
              <a:t>Доказательство:</a:t>
            </a:r>
          </a:p>
        </p:txBody>
      </p:sp>
      <p:sp>
        <p:nvSpPr>
          <p:cNvPr id="379932" name="Text Box 28"/>
          <p:cNvSpPr txBox="1">
            <a:spLocks noChangeArrowheads="1"/>
          </p:cNvSpPr>
          <p:nvPr/>
        </p:nvSpPr>
        <p:spPr bwMode="auto">
          <a:xfrm>
            <a:off x="368300" y="5026025"/>
            <a:ext cx="8235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000">
                <a:effectLst/>
              </a:rPr>
              <a:t>т.к. сумма острых углов прямоугольного треугольника</a:t>
            </a:r>
          </a:p>
          <a:p>
            <a:pPr algn="l"/>
            <a:r>
              <a:rPr lang="ru-RU" sz="2000">
                <a:effectLst/>
              </a:rPr>
              <a:t> равна 90</a:t>
            </a:r>
            <a:r>
              <a:rPr lang="en-US" sz="2000">
                <a:effectLst/>
                <a:cs typeface="Times New Roman" pitchFamily="18" charset="0"/>
              </a:rPr>
              <a:t>°</a:t>
            </a:r>
            <a:r>
              <a:rPr lang="ru-RU" sz="2000">
                <a:effectLst/>
                <a:cs typeface="Times New Roman" pitchFamily="18" charset="0"/>
              </a:rPr>
              <a:t>, </a:t>
            </a:r>
            <a:r>
              <a:rPr lang="ru-RU" sz="2000">
                <a:effectLst/>
              </a:rPr>
              <a:t>то два других острых угла также равны</a:t>
            </a:r>
            <a:r>
              <a:rPr lang="ru-RU" sz="2000">
                <a:effectLst/>
                <a:cs typeface="Times New Roman" pitchFamily="18" charset="0"/>
              </a:rPr>
              <a:t>, </a:t>
            </a:r>
            <a:endParaRPr lang="en-US" sz="2000">
              <a:effectLst/>
              <a:cs typeface="Times New Roman" pitchFamily="18" charset="0"/>
            </a:endParaRPr>
          </a:p>
        </p:txBody>
      </p:sp>
      <p:sp>
        <p:nvSpPr>
          <p:cNvPr id="379933" name="Rectangle 29"/>
          <p:cNvSpPr>
            <a:spLocks noChangeArrowheads="1"/>
          </p:cNvSpPr>
          <p:nvPr/>
        </p:nvSpPr>
        <p:spPr bwMode="auto">
          <a:xfrm>
            <a:off x="5791200" y="4292600"/>
            <a:ext cx="2751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l-GR" sz="2400" baseline="-25000">
                <a:effectLst/>
              </a:rPr>
              <a:t>∆</a:t>
            </a:r>
            <a:r>
              <a:rPr lang="ru-RU" sz="2400">
                <a:effectLst/>
              </a:rPr>
              <a:t> АВС  = </a:t>
            </a:r>
            <a:r>
              <a:rPr lang="el-GR" sz="2400" baseline="-25000">
                <a:effectLst/>
              </a:rPr>
              <a:t>∆</a:t>
            </a:r>
            <a:r>
              <a:rPr lang="ru-RU" sz="2400">
                <a:effectLst/>
              </a:rPr>
              <a:t> А</a:t>
            </a:r>
            <a:r>
              <a:rPr lang="ru-RU" sz="2400" baseline="-25000">
                <a:effectLst/>
              </a:rPr>
              <a:t>1</a:t>
            </a:r>
            <a:r>
              <a:rPr lang="ru-RU" sz="2400">
                <a:effectLst/>
              </a:rPr>
              <a:t>В</a:t>
            </a:r>
            <a:r>
              <a:rPr lang="ru-RU" sz="2400" baseline="-25000">
                <a:effectLst/>
              </a:rPr>
              <a:t>1</a:t>
            </a:r>
            <a:r>
              <a:rPr lang="ru-RU" sz="2400">
                <a:effectLst/>
              </a:rPr>
              <a:t>С</a:t>
            </a:r>
            <a:r>
              <a:rPr lang="ru-RU" sz="2400" baseline="-25000">
                <a:effectLst/>
              </a:rPr>
              <a:t>1</a:t>
            </a:r>
          </a:p>
        </p:txBody>
      </p:sp>
      <p:sp>
        <p:nvSpPr>
          <p:cNvPr id="379934" name="Rectangle 30"/>
          <p:cNvSpPr>
            <a:spLocks noChangeArrowheads="1"/>
          </p:cNvSpPr>
          <p:nvPr/>
        </p:nvSpPr>
        <p:spPr bwMode="auto">
          <a:xfrm>
            <a:off x="4416425" y="2616200"/>
            <a:ext cx="31178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935" name="Text Box 31"/>
          <p:cNvSpPr txBox="1">
            <a:spLocks noChangeArrowheads="1"/>
          </p:cNvSpPr>
          <p:nvPr/>
        </p:nvSpPr>
        <p:spPr bwMode="auto">
          <a:xfrm>
            <a:off x="4191000" y="2692400"/>
            <a:ext cx="46513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 baseline="-25000">
                <a:solidFill>
                  <a:srgbClr val="000000"/>
                </a:solidFill>
                <a:effectLst/>
              </a:rPr>
              <a:t>∆</a:t>
            </a:r>
            <a:r>
              <a:rPr lang="el-GR" sz="2400">
                <a:solidFill>
                  <a:srgbClr val="000000"/>
                </a:solidFill>
                <a:effectLst/>
              </a:rPr>
              <a:t> </a:t>
            </a:r>
            <a:r>
              <a:rPr lang="ru-RU" sz="2400">
                <a:solidFill>
                  <a:srgbClr val="000000"/>
                </a:solidFill>
                <a:effectLst/>
              </a:rPr>
              <a:t>АВС</a:t>
            </a:r>
            <a:r>
              <a:rPr lang="ru-RU" sz="2400">
                <a:solidFill>
                  <a:srgbClr val="000000"/>
                </a:solidFill>
                <a:effectLst/>
                <a:cs typeface="Arial" charset="0"/>
              </a:rPr>
              <a:t> – </a:t>
            </a:r>
            <a:r>
              <a:rPr lang="ru-RU" sz="2400">
                <a:solidFill>
                  <a:srgbClr val="000000"/>
                </a:solidFill>
                <a:effectLst/>
              </a:rPr>
              <a:t>прямоугольный</a:t>
            </a:r>
            <a:r>
              <a:rPr lang="ru-RU" sz="2400">
                <a:solidFill>
                  <a:srgbClr val="000000"/>
                </a:solidFill>
                <a:effectLst/>
                <a:cs typeface="Arial" charset="0"/>
              </a:rPr>
              <a:t>, </a:t>
            </a:r>
          </a:p>
          <a:p>
            <a:pPr algn="l"/>
            <a:r>
              <a:rPr lang="el-GR" sz="2400" baseline="-25000">
                <a:solidFill>
                  <a:srgbClr val="000000"/>
                </a:solidFill>
                <a:effectLst/>
              </a:rPr>
              <a:t>∆</a:t>
            </a:r>
            <a:r>
              <a:rPr lang="ru-RU" sz="2400">
                <a:solidFill>
                  <a:srgbClr val="000000"/>
                </a:solidFill>
                <a:effectLst/>
              </a:rPr>
              <a:t> А</a:t>
            </a:r>
            <a:r>
              <a:rPr lang="ru-RU" sz="2400" baseline="-25000">
                <a:solidFill>
                  <a:srgbClr val="000000"/>
                </a:solidFill>
                <a:effectLst/>
              </a:rPr>
              <a:t>1</a:t>
            </a:r>
            <a:r>
              <a:rPr lang="ru-RU" sz="2400">
                <a:solidFill>
                  <a:srgbClr val="000000"/>
                </a:solidFill>
                <a:effectLst/>
              </a:rPr>
              <a:t>В</a:t>
            </a:r>
            <a:r>
              <a:rPr lang="ru-RU" sz="2400" baseline="-25000">
                <a:solidFill>
                  <a:srgbClr val="000000"/>
                </a:solidFill>
                <a:effectLst/>
              </a:rPr>
              <a:t>1</a:t>
            </a:r>
            <a:r>
              <a:rPr lang="ru-RU" sz="2400">
                <a:solidFill>
                  <a:srgbClr val="000000"/>
                </a:solidFill>
                <a:effectLst/>
              </a:rPr>
              <a:t>С</a:t>
            </a:r>
            <a:r>
              <a:rPr lang="ru-RU" sz="2400" baseline="-25000">
                <a:solidFill>
                  <a:srgbClr val="000000"/>
                </a:solidFill>
                <a:effectLst/>
              </a:rPr>
              <a:t>1</a:t>
            </a:r>
            <a:r>
              <a:rPr lang="ru-RU" sz="2400">
                <a:solidFill>
                  <a:srgbClr val="000000"/>
                </a:solidFill>
                <a:effectLst/>
              </a:rPr>
              <a:t> – прямоугольный, </a:t>
            </a:r>
          </a:p>
          <a:p>
            <a:pPr algn="l"/>
            <a:r>
              <a:rPr lang="ru-RU" sz="2400">
                <a:solidFill>
                  <a:srgbClr val="000000"/>
                </a:solidFill>
                <a:effectLst/>
              </a:rPr>
              <a:t>АВ = А</a:t>
            </a:r>
            <a:r>
              <a:rPr lang="ru-RU" sz="2400" baseline="-25000">
                <a:solidFill>
                  <a:srgbClr val="000000"/>
                </a:solidFill>
                <a:effectLst/>
              </a:rPr>
              <a:t>1</a:t>
            </a:r>
            <a:r>
              <a:rPr lang="ru-RU" sz="2400">
                <a:solidFill>
                  <a:srgbClr val="000000"/>
                </a:solidFill>
                <a:effectLst/>
              </a:rPr>
              <a:t>В</a:t>
            </a:r>
            <a:r>
              <a:rPr lang="ru-RU" sz="2400" baseline="-25000">
                <a:solidFill>
                  <a:srgbClr val="000000"/>
                </a:solidFill>
                <a:effectLst/>
              </a:rPr>
              <a:t>1</a:t>
            </a:r>
            <a:r>
              <a:rPr lang="ru-RU" sz="2400">
                <a:solidFill>
                  <a:srgbClr val="000000"/>
                </a:solidFill>
                <a:effectLst/>
              </a:rPr>
              <a:t> , </a:t>
            </a:r>
            <a:r>
              <a:rPr lang="ru-RU" sz="2400">
                <a:solidFill>
                  <a:srgbClr val="000000"/>
                </a:solidFill>
                <a:effectLst/>
                <a:sym typeface="Symbol" pitchFamily="18" charset="2"/>
              </a:rPr>
              <a:t>А = А</a:t>
            </a:r>
            <a:r>
              <a:rPr lang="ru-RU" sz="2400" baseline="-25000">
                <a:solidFill>
                  <a:srgbClr val="000000"/>
                </a:solidFill>
                <a:effectLst/>
                <a:sym typeface="Symbol" pitchFamily="18" charset="2"/>
              </a:rPr>
              <a:t>1</a:t>
            </a:r>
            <a:endParaRPr lang="ru-RU" sz="2400">
              <a:solidFill>
                <a:srgbClr val="000000"/>
              </a:solidFill>
              <a:effectLst/>
              <a:sym typeface="Symbol" pitchFamily="18" charset="2"/>
            </a:endParaRPr>
          </a:p>
        </p:txBody>
      </p:sp>
      <p:sp>
        <p:nvSpPr>
          <p:cNvPr id="379936" name="Arc 32"/>
          <p:cNvSpPr>
            <a:spLocks/>
          </p:cNvSpPr>
          <p:nvPr/>
        </p:nvSpPr>
        <p:spPr bwMode="auto">
          <a:xfrm rot="-3773498" flipH="1" flipV="1">
            <a:off x="795338" y="2871788"/>
            <a:ext cx="193675" cy="1555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937" name="Arc 33"/>
          <p:cNvSpPr>
            <a:spLocks/>
          </p:cNvSpPr>
          <p:nvPr/>
        </p:nvSpPr>
        <p:spPr bwMode="auto">
          <a:xfrm rot="-3773498" flipH="1" flipV="1">
            <a:off x="2701925" y="2863850"/>
            <a:ext cx="193675" cy="1555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79938" name="Group 34"/>
          <p:cNvGrpSpPr>
            <a:grpSpLocks/>
          </p:cNvGrpSpPr>
          <p:nvPr/>
        </p:nvGrpSpPr>
        <p:grpSpPr bwMode="auto">
          <a:xfrm rot="7912446">
            <a:off x="3675063" y="4441825"/>
            <a:ext cx="201612" cy="223838"/>
            <a:chOff x="2312" y="1174"/>
            <a:chExt cx="128" cy="171"/>
          </a:xfrm>
        </p:grpSpPr>
        <p:sp>
          <p:nvSpPr>
            <p:cNvPr id="379939" name="Arc 35"/>
            <p:cNvSpPr>
              <a:spLocks/>
            </p:cNvSpPr>
            <p:nvPr/>
          </p:nvSpPr>
          <p:spPr bwMode="auto">
            <a:xfrm rot="-3773498" flipH="1" flipV="1">
              <a:off x="2300" y="1186"/>
              <a:ext cx="122" cy="9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FF33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79940" name="Arc 36"/>
            <p:cNvSpPr>
              <a:spLocks/>
            </p:cNvSpPr>
            <p:nvPr/>
          </p:nvSpPr>
          <p:spPr bwMode="auto">
            <a:xfrm rot="-3773498" flipH="1" flipV="1">
              <a:off x="2330" y="1235"/>
              <a:ext cx="122" cy="9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FF33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79941" name="Group 37"/>
          <p:cNvGrpSpPr>
            <a:grpSpLocks/>
          </p:cNvGrpSpPr>
          <p:nvPr/>
        </p:nvGrpSpPr>
        <p:grpSpPr bwMode="auto">
          <a:xfrm rot="7912446">
            <a:off x="1776412" y="4468813"/>
            <a:ext cx="201613" cy="223838"/>
            <a:chOff x="2312" y="1174"/>
            <a:chExt cx="128" cy="171"/>
          </a:xfrm>
        </p:grpSpPr>
        <p:sp>
          <p:nvSpPr>
            <p:cNvPr id="379942" name="Arc 38"/>
            <p:cNvSpPr>
              <a:spLocks/>
            </p:cNvSpPr>
            <p:nvPr/>
          </p:nvSpPr>
          <p:spPr bwMode="auto">
            <a:xfrm rot="-3773498" flipH="1" flipV="1">
              <a:off x="2300" y="1186"/>
              <a:ext cx="122" cy="9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FF33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79943" name="Arc 39"/>
            <p:cNvSpPr>
              <a:spLocks/>
            </p:cNvSpPr>
            <p:nvPr/>
          </p:nvSpPr>
          <p:spPr bwMode="auto">
            <a:xfrm rot="-3773498" flipH="1" flipV="1">
              <a:off x="2330" y="1235"/>
              <a:ext cx="122" cy="9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FF33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79944" name="Group 40"/>
          <p:cNvGrpSpPr>
            <a:grpSpLocks/>
          </p:cNvGrpSpPr>
          <p:nvPr/>
        </p:nvGrpSpPr>
        <p:grpSpPr bwMode="auto">
          <a:xfrm>
            <a:off x="0" y="5638800"/>
            <a:ext cx="9267825" cy="1041400"/>
            <a:chOff x="233" y="3172"/>
            <a:chExt cx="5838" cy="656"/>
          </a:xfrm>
        </p:grpSpPr>
        <p:sp>
          <p:nvSpPr>
            <p:cNvPr id="379945" name="Rectangle 41"/>
            <p:cNvSpPr>
              <a:spLocks noChangeArrowheads="1"/>
            </p:cNvSpPr>
            <p:nvPr/>
          </p:nvSpPr>
          <p:spPr bwMode="auto">
            <a:xfrm>
              <a:off x="233" y="3386"/>
              <a:ext cx="48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ru-RU" sz="2000">
                  <a:effectLst/>
                </a:rPr>
                <a:t>по второму признаку равенства треугольников </a:t>
              </a:r>
            </a:p>
            <a:p>
              <a:pPr algn="l"/>
              <a:r>
                <a:rPr lang="ru-RU" sz="2000">
                  <a:effectLst/>
                </a:rPr>
                <a:t>(по стороне и прилежащим к ней углам).</a:t>
              </a:r>
              <a:endParaRPr lang="en-US" sz="2000">
                <a:effectLst/>
              </a:endParaRPr>
            </a:p>
          </p:txBody>
        </p:sp>
        <p:sp>
          <p:nvSpPr>
            <p:cNvPr id="379946" name="Rectangle 42"/>
            <p:cNvSpPr>
              <a:spLocks noChangeArrowheads="1"/>
            </p:cNvSpPr>
            <p:nvPr/>
          </p:nvSpPr>
          <p:spPr bwMode="auto">
            <a:xfrm>
              <a:off x="3217" y="3172"/>
              <a:ext cx="285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2000">
                  <a:effectLst/>
                </a:rPr>
                <a:t>поэтому треугольники равны</a:t>
              </a:r>
            </a:p>
          </p:txBody>
        </p:sp>
      </p:grpSp>
      <p:grpSp>
        <p:nvGrpSpPr>
          <p:cNvPr id="379947" name="Group 43"/>
          <p:cNvGrpSpPr>
            <a:grpSpLocks/>
          </p:cNvGrpSpPr>
          <p:nvPr/>
        </p:nvGrpSpPr>
        <p:grpSpPr bwMode="auto">
          <a:xfrm>
            <a:off x="776288" y="2493963"/>
            <a:ext cx="3203575" cy="2184400"/>
            <a:chOff x="481" y="923"/>
            <a:chExt cx="2018" cy="1376"/>
          </a:xfrm>
        </p:grpSpPr>
        <p:grpSp>
          <p:nvGrpSpPr>
            <p:cNvPr id="379948" name="Group 44"/>
            <p:cNvGrpSpPr>
              <a:grpSpLocks/>
            </p:cNvGrpSpPr>
            <p:nvPr/>
          </p:nvGrpSpPr>
          <p:grpSpPr bwMode="auto">
            <a:xfrm>
              <a:off x="1688" y="926"/>
              <a:ext cx="811" cy="1373"/>
              <a:chOff x="1688" y="926"/>
              <a:chExt cx="811" cy="1373"/>
            </a:xfrm>
          </p:grpSpPr>
          <p:sp>
            <p:nvSpPr>
              <p:cNvPr id="379949" name="Arc 45"/>
              <p:cNvSpPr>
                <a:spLocks/>
              </p:cNvSpPr>
              <p:nvPr/>
            </p:nvSpPr>
            <p:spPr bwMode="auto">
              <a:xfrm rot="-3773498" flipH="1" flipV="1">
                <a:off x="1692" y="1166"/>
                <a:ext cx="122" cy="9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FF33CC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9950" name="Line 46"/>
              <p:cNvSpPr>
                <a:spLocks noChangeShapeType="1"/>
              </p:cNvSpPr>
              <p:nvPr/>
            </p:nvSpPr>
            <p:spPr bwMode="auto">
              <a:xfrm>
                <a:off x="1688" y="926"/>
                <a:ext cx="811" cy="1373"/>
              </a:xfrm>
              <a:prstGeom prst="line">
                <a:avLst/>
              </a:prstGeom>
              <a:noFill/>
              <a:ln w="57150">
                <a:solidFill>
                  <a:srgbClr val="FF33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9951" name="Group 47"/>
            <p:cNvGrpSpPr>
              <a:grpSpLocks/>
            </p:cNvGrpSpPr>
            <p:nvPr/>
          </p:nvGrpSpPr>
          <p:grpSpPr bwMode="auto">
            <a:xfrm>
              <a:off x="481" y="923"/>
              <a:ext cx="811" cy="1373"/>
              <a:chOff x="481" y="923"/>
              <a:chExt cx="811" cy="1373"/>
            </a:xfrm>
          </p:grpSpPr>
          <p:sp>
            <p:nvSpPr>
              <p:cNvPr id="379952" name="Line 48"/>
              <p:cNvSpPr>
                <a:spLocks noChangeShapeType="1"/>
              </p:cNvSpPr>
              <p:nvPr/>
            </p:nvSpPr>
            <p:spPr bwMode="auto">
              <a:xfrm>
                <a:off x="481" y="923"/>
                <a:ext cx="811" cy="1373"/>
              </a:xfrm>
              <a:prstGeom prst="line">
                <a:avLst/>
              </a:prstGeom>
              <a:noFill/>
              <a:ln w="57150">
                <a:solidFill>
                  <a:srgbClr val="FF33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953" name="Arc 49"/>
              <p:cNvSpPr>
                <a:spLocks/>
              </p:cNvSpPr>
              <p:nvPr/>
            </p:nvSpPr>
            <p:spPr bwMode="auto">
              <a:xfrm rot="-3773498" flipH="1" flipV="1">
                <a:off x="495" y="1167"/>
                <a:ext cx="122" cy="9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FF33CC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379955" name="Group 51"/>
          <p:cNvGrpSpPr>
            <a:grpSpLocks/>
          </p:cNvGrpSpPr>
          <p:nvPr/>
        </p:nvGrpSpPr>
        <p:grpSpPr bwMode="auto">
          <a:xfrm>
            <a:off x="1371600" y="3581400"/>
            <a:ext cx="160338" cy="52388"/>
            <a:chOff x="1296" y="3552"/>
            <a:chExt cx="101" cy="33"/>
          </a:xfrm>
        </p:grpSpPr>
        <p:sp>
          <p:nvSpPr>
            <p:cNvPr id="379956" name="Line 52"/>
            <p:cNvSpPr>
              <a:spLocks noChangeShapeType="1"/>
            </p:cNvSpPr>
            <p:nvPr/>
          </p:nvSpPr>
          <p:spPr bwMode="auto">
            <a:xfrm flipH="1">
              <a:off x="1296" y="3552"/>
              <a:ext cx="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9957" name="Line 53"/>
            <p:cNvSpPr>
              <a:spLocks noChangeShapeType="1"/>
            </p:cNvSpPr>
            <p:nvPr/>
          </p:nvSpPr>
          <p:spPr bwMode="auto">
            <a:xfrm flipH="1">
              <a:off x="1301" y="3585"/>
              <a:ext cx="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79958" name="Group 54"/>
          <p:cNvGrpSpPr>
            <a:grpSpLocks/>
          </p:cNvGrpSpPr>
          <p:nvPr/>
        </p:nvGrpSpPr>
        <p:grpSpPr bwMode="auto">
          <a:xfrm>
            <a:off x="3276600" y="3581400"/>
            <a:ext cx="160338" cy="52388"/>
            <a:chOff x="1296" y="3552"/>
            <a:chExt cx="101" cy="33"/>
          </a:xfrm>
        </p:grpSpPr>
        <p:sp>
          <p:nvSpPr>
            <p:cNvPr id="379959" name="Line 55"/>
            <p:cNvSpPr>
              <a:spLocks noChangeShapeType="1"/>
            </p:cNvSpPr>
            <p:nvPr/>
          </p:nvSpPr>
          <p:spPr bwMode="auto">
            <a:xfrm flipH="1">
              <a:off x="1296" y="3552"/>
              <a:ext cx="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9960" name="Line 56"/>
            <p:cNvSpPr>
              <a:spLocks noChangeShapeType="1"/>
            </p:cNvSpPr>
            <p:nvPr/>
          </p:nvSpPr>
          <p:spPr bwMode="auto">
            <a:xfrm flipH="1">
              <a:off x="1301" y="3585"/>
              <a:ext cx="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9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9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9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37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37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1000"/>
                                        <p:tgtEl>
                                          <p:spTgt spid="3799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1000"/>
                                        <p:tgtEl>
                                          <p:spTgt spid="3799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37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1000"/>
                                        <p:tgtEl>
                                          <p:spTgt spid="37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1000"/>
                                        <p:tgtEl>
                                          <p:spTgt spid="3799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1000"/>
                                        <p:tgtEl>
                                          <p:spTgt spid="3799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1000"/>
                                        <p:tgtEl>
                                          <p:spTgt spid="37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1000"/>
                                        <p:tgtEl>
                                          <p:spTgt spid="37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7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1000"/>
                                        <p:tgtEl>
                                          <p:spTgt spid="37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1000"/>
                                        <p:tgtEl>
                                          <p:spTgt spid="37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1000"/>
                                        <p:tgtEl>
                                          <p:spTgt spid="37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1000"/>
                                        <p:tgtEl>
                                          <p:spTgt spid="37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1000"/>
                                        <p:tgtEl>
                                          <p:spTgt spid="3799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3799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3799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1000"/>
                                        <p:tgtEl>
                                          <p:spTgt spid="37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1000"/>
                                        <p:tgtEl>
                                          <p:spTgt spid="37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1000"/>
                                        <p:tgtEl>
                                          <p:spTgt spid="37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0"/>
                            </p:stCondLst>
                            <p:childTnLst>
                              <p:par>
                                <p:cTn id="91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2" dur="1000"/>
                                        <p:tgtEl>
                                          <p:spTgt spid="3799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5" dur="1000"/>
                                        <p:tgtEl>
                                          <p:spTgt spid="3799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8" dur="1000"/>
                                        <p:tgtEl>
                                          <p:spTgt spid="3799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500"/>
                            </p:stCondLst>
                            <p:childTnLst>
                              <p:par>
                                <p:cTn id="10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1000"/>
                                        <p:tgtEl>
                                          <p:spTgt spid="37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1000"/>
                                        <p:tgtEl>
                                          <p:spTgt spid="37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1000"/>
                                        <p:tgtEl>
                                          <p:spTgt spid="37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1000"/>
                                        <p:tgtEl>
                                          <p:spTgt spid="3799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1000"/>
                                        <p:tgtEl>
                                          <p:spTgt spid="3799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8" dur="1000"/>
                                        <p:tgtEl>
                                          <p:spTgt spid="3799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500"/>
                            </p:stCondLst>
                            <p:childTnLst>
                              <p:par>
                                <p:cTn id="1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1000"/>
                                        <p:tgtEl>
                                          <p:spTgt spid="37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1000"/>
                                        <p:tgtEl>
                                          <p:spTgt spid="37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1000"/>
                                        <p:tgtEl>
                                          <p:spTgt spid="37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32" grpId="0"/>
      <p:bldP spid="379933" grpId="0"/>
      <p:bldP spid="3799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Text Box 2"/>
          <p:cNvSpPr txBox="1">
            <a:spLocks noChangeArrowheads="1"/>
          </p:cNvSpPr>
          <p:nvPr/>
        </p:nvSpPr>
        <p:spPr bwMode="auto">
          <a:xfrm>
            <a:off x="2286000" y="533400"/>
            <a:ext cx="5507038" cy="669925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600">
                <a:solidFill>
                  <a:srgbClr val="0000CC"/>
                </a:solidFill>
                <a:effectLst/>
              </a:rPr>
              <a:t>Контрольный  тест</a:t>
            </a:r>
          </a:p>
        </p:txBody>
      </p:sp>
      <p:sp>
        <p:nvSpPr>
          <p:cNvPr id="381955" name="Text Box 3"/>
          <p:cNvSpPr txBox="1">
            <a:spLocks noChangeArrowheads="1"/>
          </p:cNvSpPr>
          <p:nvPr/>
        </p:nvSpPr>
        <p:spPr bwMode="auto">
          <a:xfrm>
            <a:off x="620713" y="1798638"/>
            <a:ext cx="82581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/>
            <a:r>
              <a:rPr lang="ru-RU" sz="2400">
                <a:solidFill>
                  <a:srgbClr val="0000CC"/>
                </a:solidFill>
                <a:effectLst/>
              </a:rPr>
              <a:t>1.</a:t>
            </a:r>
            <a:r>
              <a:rPr lang="ru-RU" sz="2400">
                <a:effectLst/>
              </a:rPr>
              <a:t> Прямоугольным называется треугольник, у которого</a:t>
            </a:r>
          </a:p>
          <a:p>
            <a:pPr marL="342900" indent="-342900" algn="l"/>
            <a:r>
              <a:rPr lang="ru-RU" sz="2400">
                <a:effectLst/>
              </a:rPr>
              <a:t>                         а) все углы прямые;</a:t>
            </a:r>
          </a:p>
          <a:p>
            <a:pPr marL="342900" indent="-342900" algn="l"/>
            <a:r>
              <a:rPr lang="ru-RU" sz="2400">
                <a:effectLst/>
              </a:rPr>
              <a:t>                         </a:t>
            </a:r>
          </a:p>
          <a:p>
            <a:pPr marL="342900" indent="-342900" algn="l"/>
            <a:r>
              <a:rPr lang="ru-RU" sz="2400">
                <a:effectLst/>
              </a:rPr>
              <a:t>                         б) два угла прямые;</a:t>
            </a:r>
          </a:p>
          <a:p>
            <a:pPr marL="342900" indent="-342900" algn="l"/>
            <a:r>
              <a:rPr lang="ru-RU" sz="2400">
                <a:effectLst/>
              </a:rPr>
              <a:t>                        </a:t>
            </a:r>
          </a:p>
          <a:p>
            <a:pPr marL="342900" indent="-342900" algn="l"/>
            <a:r>
              <a:rPr lang="ru-RU" sz="2400">
                <a:effectLst/>
              </a:rPr>
              <a:t>                         в) один прямой угол.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5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Text Box 2"/>
          <p:cNvSpPr txBox="1">
            <a:spLocks noChangeArrowheads="1"/>
          </p:cNvSpPr>
          <p:nvPr/>
        </p:nvSpPr>
        <p:spPr bwMode="auto">
          <a:xfrm>
            <a:off x="228600" y="1752600"/>
            <a:ext cx="7164388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l"/>
            <a:r>
              <a:rPr lang="ru-RU" sz="2400">
                <a:solidFill>
                  <a:srgbClr val="0000CC"/>
                </a:solidFill>
                <a:effectLst/>
              </a:rPr>
              <a:t>2.</a:t>
            </a:r>
            <a:r>
              <a:rPr lang="ru-RU" sz="2400">
                <a:effectLst/>
              </a:rPr>
              <a:t> В прямоугольном треугольнике всегда</a:t>
            </a:r>
          </a:p>
          <a:p>
            <a:pPr marL="342900" indent="-342900" algn="l"/>
            <a:r>
              <a:rPr lang="ru-RU" sz="2400">
                <a:effectLst/>
              </a:rPr>
              <a:t>   </a:t>
            </a:r>
          </a:p>
          <a:p>
            <a:pPr marL="342900" indent="-342900" algn="l"/>
            <a:r>
              <a:rPr lang="ru-RU" sz="2400">
                <a:effectLst/>
              </a:rPr>
              <a:t>   а) два угла острых и один прямой;</a:t>
            </a:r>
          </a:p>
          <a:p>
            <a:pPr marL="342900" indent="-342900" algn="l"/>
            <a:r>
              <a:rPr lang="ru-RU" sz="2400">
                <a:effectLst/>
              </a:rPr>
              <a:t>    </a:t>
            </a:r>
          </a:p>
          <a:p>
            <a:pPr marL="342900" indent="-342900" algn="l"/>
            <a:r>
              <a:rPr lang="ru-RU" sz="2400">
                <a:effectLst/>
              </a:rPr>
              <a:t>   б) один острый угол, один прямой </a:t>
            </a:r>
          </a:p>
          <a:p>
            <a:pPr marL="342900" indent="-342900" algn="l"/>
            <a:r>
              <a:rPr lang="ru-RU" sz="2400">
                <a:effectLst/>
              </a:rPr>
              <a:t>          и один тупой угол;</a:t>
            </a:r>
          </a:p>
          <a:p>
            <a:pPr marL="342900" indent="-342900" algn="l"/>
            <a:r>
              <a:rPr lang="ru-RU" sz="2400">
                <a:effectLst/>
              </a:rPr>
              <a:t>    </a:t>
            </a:r>
          </a:p>
          <a:p>
            <a:pPr marL="342900" indent="-342900" algn="l"/>
            <a:r>
              <a:rPr lang="ru-RU" sz="2400">
                <a:effectLst/>
              </a:rPr>
              <a:t>   в) все углы прямые.</a:t>
            </a:r>
          </a:p>
        </p:txBody>
      </p:sp>
      <p:sp>
        <p:nvSpPr>
          <p:cNvPr id="382979" name="Text Box 3"/>
          <p:cNvSpPr txBox="1">
            <a:spLocks noChangeArrowheads="1"/>
          </p:cNvSpPr>
          <p:nvPr/>
        </p:nvSpPr>
        <p:spPr bwMode="auto">
          <a:xfrm>
            <a:off x="2286000" y="520700"/>
            <a:ext cx="5507038" cy="669925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600">
                <a:solidFill>
                  <a:srgbClr val="0000CC"/>
                </a:solidFill>
                <a:effectLst/>
              </a:rPr>
              <a:t>Контрольный  тест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Text Box 2"/>
          <p:cNvSpPr txBox="1">
            <a:spLocks noChangeArrowheads="1"/>
          </p:cNvSpPr>
          <p:nvPr/>
        </p:nvSpPr>
        <p:spPr bwMode="auto">
          <a:xfrm>
            <a:off x="152400" y="1876425"/>
            <a:ext cx="7610475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l"/>
            <a:r>
              <a:rPr lang="ru-RU" sz="2400">
                <a:solidFill>
                  <a:srgbClr val="0000CC"/>
                </a:solidFill>
                <a:effectLst/>
              </a:rPr>
              <a:t>3.</a:t>
            </a:r>
            <a:r>
              <a:rPr lang="ru-RU" sz="2400">
                <a:effectLst/>
              </a:rPr>
              <a:t> Стороны прямоугольного треугольника,</a:t>
            </a:r>
          </a:p>
          <a:p>
            <a:pPr marL="342900" indent="-342900" algn="l"/>
            <a:r>
              <a:rPr lang="ru-RU" sz="2400">
                <a:effectLst/>
              </a:rPr>
              <a:t> образующие прямой угол, называются</a:t>
            </a:r>
          </a:p>
          <a:p>
            <a:pPr marL="342900" indent="-342900" algn="l"/>
            <a:r>
              <a:rPr lang="ru-RU" sz="2400">
                <a:effectLst/>
              </a:rPr>
              <a:t>                  </a:t>
            </a:r>
          </a:p>
          <a:p>
            <a:pPr marL="342900" indent="-342900" algn="l"/>
            <a:r>
              <a:rPr lang="ru-RU" sz="2400">
                <a:effectLst/>
              </a:rPr>
              <a:t>     а) сторонами треугольника;</a:t>
            </a:r>
          </a:p>
          <a:p>
            <a:pPr marL="342900" indent="-342900" algn="l"/>
            <a:r>
              <a:rPr lang="ru-RU" sz="2400">
                <a:effectLst/>
              </a:rPr>
              <a:t>                 </a:t>
            </a:r>
          </a:p>
          <a:p>
            <a:pPr marL="342900" indent="-342900" algn="l"/>
            <a:r>
              <a:rPr lang="ru-RU" sz="2400">
                <a:effectLst/>
              </a:rPr>
              <a:t>    б) катетами треугольника;</a:t>
            </a:r>
          </a:p>
          <a:p>
            <a:pPr marL="342900" indent="-342900" algn="l"/>
            <a:r>
              <a:rPr lang="ru-RU" sz="2400">
                <a:effectLst/>
              </a:rPr>
              <a:t>                  </a:t>
            </a:r>
          </a:p>
          <a:p>
            <a:pPr marL="342900" indent="-342900" algn="l"/>
            <a:r>
              <a:rPr lang="ru-RU" sz="2400">
                <a:effectLst/>
              </a:rPr>
              <a:t>    в) гипотенузами треугольника.</a:t>
            </a:r>
          </a:p>
        </p:txBody>
      </p:sp>
      <p:sp>
        <p:nvSpPr>
          <p:cNvPr id="384003" name="Text Box 3"/>
          <p:cNvSpPr txBox="1">
            <a:spLocks noChangeArrowheads="1"/>
          </p:cNvSpPr>
          <p:nvPr/>
        </p:nvSpPr>
        <p:spPr bwMode="auto">
          <a:xfrm>
            <a:off x="2286000" y="520700"/>
            <a:ext cx="5507038" cy="669925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600">
                <a:solidFill>
                  <a:srgbClr val="0000CC"/>
                </a:solidFill>
                <a:effectLst/>
              </a:rPr>
              <a:t>Контрольный  тест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Text Box 2"/>
          <p:cNvSpPr txBox="1">
            <a:spLocks noChangeArrowheads="1"/>
          </p:cNvSpPr>
          <p:nvPr/>
        </p:nvSpPr>
        <p:spPr bwMode="auto">
          <a:xfrm>
            <a:off x="381000" y="1860550"/>
            <a:ext cx="743585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/>
            <a:r>
              <a:rPr lang="ru-RU" sz="2400">
                <a:solidFill>
                  <a:srgbClr val="0000CC"/>
                </a:solidFill>
                <a:effectLst/>
              </a:rPr>
              <a:t>4.</a:t>
            </a:r>
            <a:r>
              <a:rPr lang="ru-RU" sz="2400">
                <a:effectLst/>
              </a:rPr>
              <a:t> Сторона прямоугольного треугольника, противолежащая прямому углу, называется</a:t>
            </a:r>
          </a:p>
          <a:p>
            <a:pPr marL="342900" indent="-342900" algn="l"/>
            <a:r>
              <a:rPr lang="ru-RU" sz="2400">
                <a:effectLst/>
              </a:rPr>
              <a:t>                </a:t>
            </a:r>
          </a:p>
          <a:p>
            <a:pPr marL="342900" indent="-342900" algn="l"/>
            <a:r>
              <a:rPr lang="ru-RU" sz="2400">
                <a:effectLst/>
              </a:rPr>
              <a:t>     а) стороной треугольника;</a:t>
            </a:r>
          </a:p>
          <a:p>
            <a:pPr marL="342900" indent="-342900" algn="l"/>
            <a:r>
              <a:rPr lang="ru-RU" sz="2400">
                <a:effectLst/>
              </a:rPr>
              <a:t>                </a:t>
            </a:r>
          </a:p>
          <a:p>
            <a:pPr marL="342900" indent="-342900" algn="l"/>
            <a:r>
              <a:rPr lang="ru-RU" sz="2400">
                <a:effectLst/>
              </a:rPr>
              <a:t>    б) катетом треугольника;</a:t>
            </a:r>
          </a:p>
          <a:p>
            <a:pPr marL="342900" indent="-342900" algn="l"/>
            <a:r>
              <a:rPr lang="ru-RU" sz="2400">
                <a:effectLst/>
              </a:rPr>
              <a:t>                </a:t>
            </a:r>
          </a:p>
          <a:p>
            <a:pPr marL="342900" indent="-342900" algn="l"/>
            <a:r>
              <a:rPr lang="ru-RU" sz="2400">
                <a:effectLst/>
              </a:rPr>
              <a:t>    в) гипотенузой треугольника.</a:t>
            </a:r>
          </a:p>
        </p:txBody>
      </p:sp>
      <p:sp>
        <p:nvSpPr>
          <p:cNvPr id="385027" name="Text Box 3"/>
          <p:cNvSpPr txBox="1">
            <a:spLocks noChangeArrowheads="1"/>
          </p:cNvSpPr>
          <p:nvPr/>
        </p:nvSpPr>
        <p:spPr bwMode="auto">
          <a:xfrm>
            <a:off x="2286000" y="520700"/>
            <a:ext cx="5507038" cy="669925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600">
                <a:solidFill>
                  <a:srgbClr val="0000CC"/>
                </a:solidFill>
                <a:effectLst/>
              </a:rPr>
              <a:t>Контрольный  тест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тудия">
  <a:themeElements>
    <a:clrScheme name="Студия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Студия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defRPr>
        </a:defPPr>
      </a:lstStyle>
    </a:lnDef>
  </a:objectDefaults>
  <a:extraClrSchemeLst>
    <a:extraClrScheme>
      <a:clrScheme name="Студия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2286</TotalTime>
  <Words>707</Words>
  <Application>Microsoft Office PowerPoint</Application>
  <PresentationFormat>Экран (4:3)</PresentationFormat>
  <Paragraphs>149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Студия</vt:lpstr>
      <vt:lpstr>Прямоугольный треугольник.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Геометрия 7 класс</dc:subject>
  <dc:creator>Малая</dc:creator>
  <cp:lastModifiedBy>Юлия</cp:lastModifiedBy>
  <cp:revision>85</cp:revision>
  <cp:lastPrinted>1601-01-01T00:00:00Z</cp:lastPrinted>
  <dcterms:created xsi:type="dcterms:W3CDTF">1601-01-01T00:00:00Z</dcterms:created>
  <dcterms:modified xsi:type="dcterms:W3CDTF">2018-04-05T17:00:06Z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