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56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u="sng" dirty="0" smtClean="0">
                <a:solidFill>
                  <a:srgbClr val="002060"/>
                </a:solidFill>
              </a:rPr>
              <a:t>Прочитать выражения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  <a:defRPr/>
            </a:pPr>
            <a:r>
              <a:rPr lang="en-US" sz="6000" b="1" dirty="0" smtClean="0">
                <a:solidFill>
                  <a:srgbClr val="002060"/>
                </a:solidFill>
              </a:rPr>
              <a:t>3n-4m</a:t>
            </a:r>
            <a:r>
              <a:rPr lang="ru-RU" sz="6000" b="1" dirty="0" smtClean="0">
                <a:solidFill>
                  <a:srgbClr val="002060"/>
                </a:solidFill>
              </a:rPr>
              <a:t>;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       </a:t>
            </a:r>
            <a:r>
              <a:rPr lang="en-US" sz="6000" b="1" dirty="0" smtClean="0">
                <a:solidFill>
                  <a:srgbClr val="002060"/>
                </a:solidFill>
              </a:rPr>
              <a:t>(a - 6)</a:t>
            </a:r>
            <a:r>
              <a:rPr lang="en-US" sz="6000" b="1" baseline="30000" dirty="0" smtClean="0">
                <a:solidFill>
                  <a:srgbClr val="002060"/>
                </a:solidFill>
              </a:rPr>
              <a:t>2</a:t>
            </a:r>
            <a:r>
              <a:rPr lang="ru-RU" sz="6000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ru-RU" sz="6000" b="1" dirty="0" smtClean="0">
              <a:solidFill>
                <a:srgbClr val="002060"/>
              </a:solidFill>
            </a:endParaRPr>
          </a:p>
          <a:p>
            <a:pPr algn="ctr" eaLnBrk="1" hangingPunct="1">
              <a:buNone/>
              <a:defRPr/>
            </a:pPr>
            <a:r>
              <a:rPr lang="ru-RU" sz="6000" b="1" dirty="0" smtClean="0">
                <a:solidFill>
                  <a:srgbClr val="002060"/>
                </a:solidFill>
              </a:rPr>
              <a:t>(7</a:t>
            </a:r>
            <a:r>
              <a:rPr lang="en-US" sz="6000" b="1" dirty="0" smtClean="0">
                <a:solidFill>
                  <a:srgbClr val="002060"/>
                </a:solidFill>
              </a:rPr>
              <a:t>+</a:t>
            </a:r>
            <a:r>
              <a:rPr lang="ru-RU" sz="6000" b="1" dirty="0" smtClean="0">
                <a:solidFill>
                  <a:srgbClr val="002060"/>
                </a:solidFill>
              </a:rPr>
              <a:t>с)</a:t>
            </a:r>
            <a:r>
              <a:rPr lang="ru-RU" sz="6000" b="1" baseline="30000" dirty="0" smtClean="0">
                <a:solidFill>
                  <a:srgbClr val="002060"/>
                </a:solidFill>
              </a:rPr>
              <a:t>2</a:t>
            </a:r>
            <a:r>
              <a:rPr lang="ru-RU" sz="6000" b="1" dirty="0" smtClean="0">
                <a:solidFill>
                  <a:srgbClr val="002060"/>
                </a:solidFill>
              </a:rPr>
              <a:t>;    (</a:t>
            </a:r>
            <a:r>
              <a:rPr lang="en-US" sz="6000" b="1" dirty="0" smtClean="0">
                <a:solidFill>
                  <a:srgbClr val="002060"/>
                </a:solidFill>
              </a:rPr>
              <a:t>a+3)(a-3)</a:t>
            </a:r>
            <a:endParaRPr lang="ru-RU" sz="6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u="sng" dirty="0" smtClean="0">
                <a:solidFill>
                  <a:srgbClr val="002060"/>
                </a:solidFill>
              </a:rPr>
              <a:t>Представить</a:t>
            </a:r>
            <a:r>
              <a:rPr lang="en-US" sz="4000" u="sng" dirty="0" smtClean="0">
                <a:solidFill>
                  <a:srgbClr val="002060"/>
                </a:solidFill>
              </a:rPr>
              <a:t> </a:t>
            </a:r>
            <a:r>
              <a:rPr lang="ru-RU" sz="4000" u="sng" dirty="0" smtClean="0">
                <a:solidFill>
                  <a:srgbClr val="002060"/>
                </a:solidFill>
              </a:rPr>
              <a:t> в виде квадрата одночлена: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5400" b="1" dirty="0" smtClean="0">
                <a:solidFill>
                  <a:srgbClr val="002060"/>
                </a:solidFill>
              </a:rPr>
              <a:t>x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4</a:t>
            </a:r>
            <a:r>
              <a:rPr lang="ru-RU" sz="5400" b="1" dirty="0" smtClean="0">
                <a:solidFill>
                  <a:srgbClr val="002060"/>
                </a:solidFill>
              </a:rPr>
              <a:t>;   </a:t>
            </a:r>
            <a:r>
              <a:rPr lang="en-US" sz="5400" b="1" dirty="0" smtClean="0">
                <a:solidFill>
                  <a:srgbClr val="002060"/>
                </a:solidFill>
              </a:rPr>
              <a:t>b</a:t>
            </a:r>
            <a:r>
              <a:rPr lang="ru-RU" sz="5400" b="1" baseline="30000" dirty="0" smtClean="0">
                <a:solidFill>
                  <a:srgbClr val="002060"/>
                </a:solidFill>
              </a:rPr>
              <a:t>6</a:t>
            </a:r>
            <a:r>
              <a:rPr lang="ru-RU" sz="5400" b="1" dirty="0" smtClean="0">
                <a:solidFill>
                  <a:srgbClr val="002060"/>
                </a:solidFill>
              </a:rPr>
              <a:t>;  </a:t>
            </a:r>
            <a:r>
              <a:rPr lang="en-US" sz="5400" b="1" dirty="0" smtClean="0">
                <a:solidFill>
                  <a:srgbClr val="002060"/>
                </a:solidFill>
              </a:rPr>
              <a:t>a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10</a:t>
            </a:r>
            <a:r>
              <a:rPr lang="ru-RU" sz="5400" b="1" dirty="0" smtClean="0">
                <a:solidFill>
                  <a:srgbClr val="002060"/>
                </a:solidFill>
              </a:rPr>
              <a:t>;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</a:rPr>
              <a:t>  </a:t>
            </a:r>
            <a:r>
              <a:rPr lang="en-US" sz="5400" b="1" dirty="0" smtClean="0">
                <a:solidFill>
                  <a:srgbClr val="002060"/>
                </a:solidFill>
              </a:rPr>
              <a:t>4a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</a:rPr>
              <a:t>;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54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5400" b="1" dirty="0" smtClean="0">
                <a:solidFill>
                  <a:srgbClr val="002060"/>
                </a:solidFill>
              </a:rPr>
              <a:t>0,04b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12</a:t>
            </a:r>
            <a:r>
              <a:rPr lang="ru-RU" sz="5400" b="1" dirty="0" smtClean="0">
                <a:solidFill>
                  <a:srgbClr val="002060"/>
                </a:solidFill>
              </a:rPr>
              <a:t>;    </a:t>
            </a:r>
            <a:r>
              <a:rPr lang="en-US" sz="5400" b="1" dirty="0" smtClean="0">
                <a:solidFill>
                  <a:srgbClr val="002060"/>
                </a:solidFill>
              </a:rPr>
              <a:t>36x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5400" b="1" dirty="0" smtClean="0">
                <a:solidFill>
                  <a:srgbClr val="002060"/>
                </a:solidFill>
              </a:rPr>
              <a:t>y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4</a:t>
            </a:r>
            <a:endParaRPr lang="ru-RU" sz="5400" b="1" baseline="30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800" u="sng" dirty="0" smtClean="0">
                <a:solidFill>
                  <a:srgbClr val="002060"/>
                </a:solidFill>
              </a:rPr>
              <a:t>Раскрыть скобки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ru-RU" sz="6000" b="1" dirty="0" smtClean="0">
                <a:solidFill>
                  <a:srgbClr val="002060"/>
                </a:solidFill>
              </a:rPr>
              <a:t>а</a:t>
            </a:r>
            <a:r>
              <a:rPr lang="en-US" sz="6000" b="1" dirty="0" smtClean="0">
                <a:solidFill>
                  <a:srgbClr val="002060"/>
                </a:solidFill>
              </a:rPr>
              <a:t>) (b-8)(8+b)</a:t>
            </a:r>
            <a:r>
              <a:rPr lang="ru-RU" sz="6000" b="1" dirty="0" smtClean="0">
                <a:solidFill>
                  <a:srgbClr val="002060"/>
                </a:solidFill>
              </a:rPr>
              <a:t>=</a:t>
            </a:r>
            <a:endParaRPr lang="en-US" sz="6000" b="1" dirty="0" smtClean="0">
              <a:solidFill>
                <a:srgbClr val="002060"/>
              </a:solidFill>
            </a:endParaRPr>
          </a:p>
          <a:p>
            <a:pPr eaLnBrk="1" hangingPunct="1">
              <a:buNone/>
              <a:defRPr/>
            </a:pPr>
            <a:r>
              <a:rPr lang="en-US" sz="6000" b="1" dirty="0" smtClean="0">
                <a:solidFill>
                  <a:srgbClr val="002060"/>
                </a:solidFill>
              </a:rPr>
              <a:t>=b</a:t>
            </a:r>
            <a:r>
              <a:rPr lang="en-US" sz="60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6000" b="1" dirty="0" smtClean="0">
                <a:solidFill>
                  <a:srgbClr val="002060"/>
                </a:solidFill>
              </a:rPr>
              <a:t>-64</a:t>
            </a:r>
          </a:p>
          <a:p>
            <a:pPr eaLnBrk="1" hangingPunct="1">
              <a:defRPr/>
            </a:pPr>
            <a:endParaRPr lang="ru-R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800" u="sng" dirty="0" smtClean="0">
                <a:solidFill>
                  <a:srgbClr val="002060"/>
                </a:solidFill>
              </a:rPr>
              <a:t>Раскрыть скобки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481329"/>
            <a:ext cx="8229600" cy="123329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6000" b="1" dirty="0" smtClean="0">
                <a:solidFill>
                  <a:srgbClr val="002060"/>
                </a:solidFill>
              </a:rPr>
              <a:t>б</a:t>
            </a:r>
            <a:r>
              <a:rPr lang="en-US" sz="6000" b="1" dirty="0" smtClean="0">
                <a:solidFill>
                  <a:srgbClr val="002060"/>
                </a:solidFill>
              </a:rPr>
              <a:t>) (5x</a:t>
            </a:r>
            <a:r>
              <a:rPr lang="en-US" sz="60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6000" b="1" dirty="0" smtClean="0">
                <a:solidFill>
                  <a:srgbClr val="002060"/>
                </a:solidFill>
              </a:rPr>
              <a:t>-1)(1+5x</a:t>
            </a:r>
            <a:r>
              <a:rPr lang="en-US" sz="60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6000" b="1" dirty="0" smtClean="0">
                <a:solidFill>
                  <a:srgbClr val="002060"/>
                </a:solidFill>
              </a:rPr>
              <a:t>)=</a:t>
            </a:r>
            <a:endParaRPr lang="ru-RU" sz="6000" b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714620"/>
            <a:ext cx="3500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=</a:t>
            </a:r>
            <a:r>
              <a:rPr lang="ru-RU" sz="5400" b="1" dirty="0" smtClean="0">
                <a:solidFill>
                  <a:srgbClr val="002060"/>
                </a:solidFill>
              </a:rPr>
              <a:t>2</a:t>
            </a:r>
            <a:r>
              <a:rPr lang="en-US" sz="5400" b="1" dirty="0" smtClean="0">
                <a:solidFill>
                  <a:srgbClr val="002060"/>
                </a:solidFill>
              </a:rPr>
              <a:t>5x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5400" b="1" dirty="0" smtClean="0">
                <a:solidFill>
                  <a:srgbClr val="002060"/>
                </a:solidFill>
              </a:rPr>
              <a:t>-1</a:t>
            </a:r>
            <a:endParaRPr lang="ru-RU" sz="54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928670"/>
            <a:ext cx="6000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«РАЗЛОЖЕНИЕ РАЗНОСТИ</a:t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КВАДРАТОВ НА МНОЖИТЕЛИ»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620713"/>
            <a:ext cx="8385175" cy="14319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6000" b="0" dirty="0" smtClean="0">
                <a:solidFill>
                  <a:srgbClr val="002060"/>
                </a:solidFill>
              </a:rPr>
              <a:t>Формула разности </a:t>
            </a:r>
            <a:br>
              <a:rPr lang="ru-RU" sz="6000" b="0" dirty="0" smtClean="0">
                <a:solidFill>
                  <a:srgbClr val="002060"/>
                </a:solidFill>
              </a:rPr>
            </a:br>
            <a:r>
              <a:rPr lang="ru-RU" sz="6000" b="0" dirty="0" smtClean="0">
                <a:solidFill>
                  <a:srgbClr val="002060"/>
                </a:solidFill>
              </a:rPr>
              <a:t>квадратов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481329"/>
            <a:ext cx="8229600" cy="1947672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eaLnBrk="1" hangingPunct="1">
              <a:buNone/>
              <a:defRPr/>
            </a:pPr>
            <a:r>
              <a:rPr lang="en-US" sz="7200" dirty="0" smtClean="0">
                <a:solidFill>
                  <a:srgbClr val="002060"/>
                </a:solidFill>
              </a:rPr>
              <a:t>a</a:t>
            </a:r>
            <a:r>
              <a:rPr lang="en-US" sz="7200" baseline="30000" dirty="0" smtClean="0">
                <a:solidFill>
                  <a:srgbClr val="002060"/>
                </a:solidFill>
              </a:rPr>
              <a:t>2</a:t>
            </a:r>
            <a:r>
              <a:rPr lang="en-US" sz="7200" dirty="0" smtClean="0">
                <a:solidFill>
                  <a:srgbClr val="002060"/>
                </a:solidFill>
              </a:rPr>
              <a:t>-b</a:t>
            </a:r>
            <a:r>
              <a:rPr lang="en-US" sz="7200" baseline="30000" dirty="0" smtClean="0">
                <a:solidFill>
                  <a:srgbClr val="002060"/>
                </a:solidFill>
              </a:rPr>
              <a:t>2</a:t>
            </a:r>
            <a:r>
              <a:rPr lang="en-US" sz="7200" dirty="0" smtClean="0">
                <a:solidFill>
                  <a:srgbClr val="002060"/>
                </a:solidFill>
              </a:rPr>
              <a:t>=(a</a:t>
            </a:r>
            <a:r>
              <a:rPr lang="ru-RU" sz="7200" dirty="0" smtClean="0">
                <a:solidFill>
                  <a:srgbClr val="002060"/>
                </a:solidFill>
              </a:rPr>
              <a:t>-</a:t>
            </a:r>
            <a:r>
              <a:rPr lang="en-US" sz="7200" dirty="0" smtClean="0">
                <a:solidFill>
                  <a:srgbClr val="002060"/>
                </a:solidFill>
              </a:rPr>
              <a:t>b)(</a:t>
            </a:r>
            <a:r>
              <a:rPr lang="en-US" sz="7200" dirty="0" err="1" smtClean="0">
                <a:solidFill>
                  <a:srgbClr val="002060"/>
                </a:solidFill>
              </a:rPr>
              <a:t>a+b</a:t>
            </a:r>
            <a:r>
              <a:rPr lang="en-US" sz="7200" dirty="0" smtClean="0">
                <a:solidFill>
                  <a:srgbClr val="002060"/>
                </a:solidFill>
              </a:rPr>
              <a:t>)</a:t>
            </a:r>
            <a:endParaRPr lang="ru-RU" sz="7200" dirty="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500438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Разность квадратов двух выражений равна произведению разности этих выражений на их сумму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89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Прочитать выражения</vt:lpstr>
      <vt:lpstr>Представить  в виде квадрата одночлена:</vt:lpstr>
      <vt:lpstr>Раскрыть скобки</vt:lpstr>
      <vt:lpstr>Раскрыть скобки</vt:lpstr>
      <vt:lpstr>Презентация PowerPoint</vt:lpstr>
      <vt:lpstr>Формула разности  квадратов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Юлия</cp:lastModifiedBy>
  <cp:revision>10</cp:revision>
  <dcterms:created xsi:type="dcterms:W3CDTF">2012-03-22T10:58:40Z</dcterms:created>
  <dcterms:modified xsi:type="dcterms:W3CDTF">2018-04-03T17:04:19Z</dcterms:modified>
</cp:coreProperties>
</file>