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0"/>
  </p:notesMasterIdLst>
  <p:handoutMasterIdLst>
    <p:handoutMasterId r:id="rId11"/>
  </p:handoutMasterIdLst>
  <p:sldIdLst>
    <p:sldId id="444" r:id="rId2"/>
    <p:sldId id="426" r:id="rId3"/>
    <p:sldId id="427" r:id="rId4"/>
    <p:sldId id="438" r:id="rId5"/>
    <p:sldId id="439" r:id="rId6"/>
    <p:sldId id="440" r:id="rId7"/>
    <p:sldId id="441" r:id="rId8"/>
    <p:sldId id="442" r:id="rId9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CFF"/>
    <a:srgbClr val="FFFF99"/>
    <a:srgbClr val="FFCC99"/>
    <a:srgbClr val="CC0099"/>
    <a:srgbClr val="008000"/>
    <a:srgbClr val="339966"/>
    <a:srgbClr val="FFFF00"/>
    <a:srgbClr val="99CC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2" autoAdjust="0"/>
    <p:restoredTop sz="94660"/>
  </p:normalViewPr>
  <p:slideViewPr>
    <p:cSldViewPr>
      <p:cViewPr>
        <p:scale>
          <a:sx n="76" d="100"/>
          <a:sy n="76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BB7D3D57-F539-4061-98ED-DF8878C46936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49A9972B-7CDE-468A-BC0F-3DEB0D0C2B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4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6E11F56D-CC31-4D09-9693-7B01F77311A4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F195E4A3-7D7C-4639-B115-D982CF02D7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086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i="0">
              <a:effectLst/>
              <a:latin typeface="Arial" charset="0"/>
            </a:endParaRP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C4DD16F-3D02-4D08-A02F-61415901C088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6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FAE4C9A-5B02-4A13-BEF7-30930D6267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44A2D-3F8D-45E3-ABC5-F517B7180152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E7B0B-D3B0-4A77-9033-82BC57D02C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151DB-74F7-4032-BBB5-2C1F76FD4CCA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5C4DB-5B29-40C9-95FE-81983E59B5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E5F7D4-64C0-4BD0-A6D7-33856802BE50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5FD8B-4C57-4696-A3FF-319B63E570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52E24-DC9A-4CA5-A667-02F9B68A3FCF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6FF90-60BC-4D60-B2BC-9EDCFED6E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36F9B-9F83-40F5-81D1-FEF1DB7405FD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10D3A-0840-4925-A494-CC9A74FCD2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3215C-BCD9-4619-915D-6B2B0D1A3DD5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25A58-6C5C-41B8-B6C2-A1A5CEF450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1E638A-901F-484A-8E59-E6033E65BA45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A10A2-1FC6-40A0-B9B9-AAA2DC93F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CC2CE-BB6E-487B-90FC-C19170AA4FD2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DE0C-512F-4C7B-84CC-CC5548601C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489A5A-FC7F-41FC-990D-FEB90D087876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7DE84-E99E-4432-A56A-84D3D0A96F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69708-CBB6-46A0-A3D7-828AE2A41C01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E4DF9-02B8-413F-9C04-0B3DE5D5F5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BEB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68DDB124-9A7E-49EA-BBE7-9AD104525011}" type="datetime1">
              <a:rPr lang="ru-RU"/>
              <a:pPr/>
              <a:t>01.04.2018</a:t>
            </a:fld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48C38148-4BD2-41DF-A2DE-C7D9802A836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 i="0">
                <a:effectLst/>
                <a:latin typeface="Times New Roman" pitchFamily="18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 spd="med"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314450"/>
            <a:ext cx="8839200" cy="2266950"/>
          </a:xfrm>
        </p:spPr>
        <p:txBody>
          <a:bodyPr/>
          <a:lstStyle/>
          <a:p>
            <a:pPr algn="r" eaLnBrk="1" hangingPunct="1"/>
            <a:r>
              <a:rPr lang="ru-RU" sz="5400" b="1" dirty="0" smtClean="0">
                <a:latin typeface="Georgia" pitchFamily="18" charset="0"/>
              </a:rPr>
              <a:t>Прямоугольный </a:t>
            </a:r>
            <a:r>
              <a:rPr lang="ru-RU" sz="5400" b="1" dirty="0" smtClean="0">
                <a:latin typeface="Georgia" pitchFamily="18" charset="0"/>
              </a:rPr>
              <a:t>треугольник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Урок геометрии</a:t>
            </a:r>
          </a:p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 в 7 классе.</a:t>
            </a:r>
          </a:p>
        </p:txBody>
      </p:sp>
      <p:sp>
        <p:nvSpPr>
          <p:cNvPr id="14341" name="Нижний колонтитул 2"/>
          <p:cNvSpPr>
            <a:spLocks noGrp="1"/>
          </p:cNvSpPr>
          <p:nvPr>
            <p:ph type="ftr" sz="quarter" idx="4294967295"/>
          </p:nvPr>
        </p:nvSpPr>
        <p:spPr>
          <a:xfrm>
            <a:off x="3287713" y="6165850"/>
            <a:ext cx="5551487" cy="365125"/>
          </a:xfrm>
          <a:prstGeom prst="rect">
            <a:avLst/>
          </a:prstGeom>
          <a:noFill/>
        </p:spPr>
        <p:txBody>
          <a:bodyPr/>
          <a:lstStyle/>
          <a:p>
            <a:pPr algn="r"/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5638800" y="709613"/>
            <a:ext cx="28622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696FF86E-9C6F-40D6-B7F9-2CDC7EA8ECE9}" type="datetime1">
              <a:rPr lang="ru-RU" sz="3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01.04.2018</a:t>
            </a:fld>
            <a:endParaRPr lang="ru-RU" sz="32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AutoShape 2"/>
          <p:cNvSpPr>
            <a:spLocks noChangeArrowheads="1"/>
          </p:cNvSpPr>
          <p:nvPr/>
        </p:nvSpPr>
        <p:spPr bwMode="auto">
          <a:xfrm>
            <a:off x="6781800" y="1981200"/>
            <a:ext cx="1828800" cy="28956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73763" name="Text Box 3"/>
          <p:cNvSpPr txBox="1">
            <a:spLocks noChangeArrowheads="1"/>
          </p:cNvSpPr>
          <p:nvPr/>
        </p:nvSpPr>
        <p:spPr bwMode="auto">
          <a:xfrm>
            <a:off x="1970088" y="152400"/>
            <a:ext cx="5573712" cy="4572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Определения</a:t>
            </a:r>
          </a:p>
        </p:txBody>
      </p:sp>
      <p:sp>
        <p:nvSpPr>
          <p:cNvPr id="373764" name="Text Box 4"/>
          <p:cNvSpPr txBox="1">
            <a:spLocks noChangeArrowheads="1"/>
          </p:cNvSpPr>
          <p:nvPr/>
        </p:nvSpPr>
        <p:spPr bwMode="auto">
          <a:xfrm>
            <a:off x="431800" y="1835998"/>
            <a:ext cx="5905500" cy="1323439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effectLst/>
              </a:rPr>
              <a:t>Если один из углов треугольника прямой, </a:t>
            </a:r>
          </a:p>
          <a:p>
            <a:pPr algn="l"/>
            <a:r>
              <a:rPr lang="ru-RU" sz="2000" dirty="0">
                <a:effectLst/>
              </a:rPr>
              <a:t>то треугольник называется</a:t>
            </a:r>
          </a:p>
          <a:p>
            <a:pPr algn="l"/>
            <a:r>
              <a:rPr lang="ru-RU" sz="2000" dirty="0">
                <a:solidFill>
                  <a:srgbClr val="E21088"/>
                </a:solidFill>
                <a:effectLst/>
              </a:rPr>
              <a:t>прямоугольным.</a:t>
            </a:r>
          </a:p>
        </p:txBody>
      </p:sp>
      <p:sp>
        <p:nvSpPr>
          <p:cNvPr id="373765" name="Line 5"/>
          <p:cNvSpPr>
            <a:spLocks noChangeShapeType="1"/>
          </p:cNvSpPr>
          <p:nvPr/>
        </p:nvSpPr>
        <p:spPr bwMode="auto">
          <a:xfrm>
            <a:off x="6781800" y="1997075"/>
            <a:ext cx="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3766" name="Line 6"/>
          <p:cNvSpPr>
            <a:spLocks noChangeShapeType="1"/>
          </p:cNvSpPr>
          <p:nvPr/>
        </p:nvSpPr>
        <p:spPr bwMode="auto">
          <a:xfrm>
            <a:off x="6781800" y="489267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3767" name="Line 7"/>
          <p:cNvSpPr>
            <a:spLocks noChangeShapeType="1"/>
          </p:cNvSpPr>
          <p:nvPr/>
        </p:nvSpPr>
        <p:spPr bwMode="auto">
          <a:xfrm>
            <a:off x="6772275" y="1987550"/>
            <a:ext cx="182880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73768" name="Group 8"/>
          <p:cNvGrpSpPr>
            <a:grpSpLocks/>
          </p:cNvGrpSpPr>
          <p:nvPr/>
        </p:nvGrpSpPr>
        <p:grpSpPr bwMode="auto">
          <a:xfrm>
            <a:off x="6791325" y="4632325"/>
            <a:ext cx="228600" cy="228600"/>
            <a:chOff x="3840" y="2496"/>
            <a:chExt cx="144" cy="144"/>
          </a:xfrm>
        </p:grpSpPr>
        <p:sp>
          <p:nvSpPr>
            <p:cNvPr id="373769" name="Line 9"/>
            <p:cNvSpPr>
              <a:spLocks noChangeShapeType="1"/>
            </p:cNvSpPr>
            <p:nvPr/>
          </p:nvSpPr>
          <p:spPr bwMode="auto">
            <a:xfrm>
              <a:off x="3840" y="2496"/>
              <a:ext cx="1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70" name="Line 10"/>
            <p:cNvSpPr>
              <a:spLocks noChangeShapeType="1"/>
            </p:cNvSpPr>
            <p:nvPr/>
          </p:nvSpPr>
          <p:spPr bwMode="auto">
            <a:xfrm>
              <a:off x="3984" y="2496"/>
              <a:ext cx="0" cy="144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8610600" y="47244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effectLst/>
              </a:rPr>
              <a:t>В</a:t>
            </a:r>
          </a:p>
        </p:txBody>
      </p:sp>
      <p:sp>
        <p:nvSpPr>
          <p:cNvPr id="373773" name="Text Box 13"/>
          <p:cNvSpPr txBox="1">
            <a:spLocks noChangeArrowheads="1"/>
          </p:cNvSpPr>
          <p:nvPr/>
        </p:nvSpPr>
        <p:spPr bwMode="auto">
          <a:xfrm>
            <a:off x="6324600" y="48006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73774" name="Text Box 14"/>
          <p:cNvSpPr txBox="1">
            <a:spLocks noChangeArrowheads="1"/>
          </p:cNvSpPr>
          <p:nvPr/>
        </p:nvSpPr>
        <p:spPr bwMode="auto">
          <a:xfrm>
            <a:off x="368300" y="3348017"/>
            <a:ext cx="6032500" cy="133985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l"/>
            <a:r>
              <a:rPr lang="ru-RU" sz="2000" dirty="0">
                <a:effectLst/>
              </a:rPr>
              <a:t>Сторона прямоугольного треугольника,</a:t>
            </a:r>
          </a:p>
          <a:p>
            <a:pPr algn="l"/>
            <a:r>
              <a:rPr lang="ru-RU" sz="2000" dirty="0">
                <a:effectLst/>
              </a:rPr>
              <a:t> лежащая против прямого угла, </a:t>
            </a:r>
          </a:p>
          <a:p>
            <a:pPr algn="l"/>
            <a:r>
              <a:rPr lang="ru-RU" sz="2000" dirty="0">
                <a:effectLst/>
              </a:rPr>
              <a:t>называется </a:t>
            </a:r>
            <a:r>
              <a:rPr lang="ru-RU" sz="2000" dirty="0">
                <a:solidFill>
                  <a:srgbClr val="E21088"/>
                </a:solidFill>
                <a:effectLst/>
              </a:rPr>
              <a:t>гипотенузой</a:t>
            </a:r>
            <a:r>
              <a:rPr lang="ru-RU" sz="2000" dirty="0">
                <a:effectLst/>
              </a:rPr>
              <a:t>, </a:t>
            </a:r>
          </a:p>
          <a:p>
            <a:pPr algn="l"/>
            <a:endParaRPr lang="ru-RU" sz="2000" dirty="0">
              <a:effectLst/>
            </a:endParaRPr>
          </a:p>
        </p:txBody>
      </p:sp>
      <p:sp>
        <p:nvSpPr>
          <p:cNvPr id="373775" name="WordArt 15"/>
          <p:cNvSpPr>
            <a:spLocks noChangeArrowheads="1" noChangeShapeType="1" noTextEdit="1"/>
          </p:cNvSpPr>
          <p:nvPr/>
        </p:nvSpPr>
        <p:spPr bwMode="auto">
          <a:xfrm rot="3415957">
            <a:off x="6720681" y="3178969"/>
            <a:ext cx="2290763" cy="231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E21088"/>
                </a:solidFill>
                <a:effectLst/>
                <a:latin typeface="Georgia"/>
              </a:rPr>
              <a:t>гипотенуза</a:t>
            </a:r>
          </a:p>
        </p:txBody>
      </p:sp>
      <p:sp>
        <p:nvSpPr>
          <p:cNvPr id="373776" name="Line 16"/>
          <p:cNvSpPr>
            <a:spLocks noChangeShapeType="1"/>
          </p:cNvSpPr>
          <p:nvPr/>
        </p:nvSpPr>
        <p:spPr bwMode="auto">
          <a:xfrm>
            <a:off x="6781800" y="1997075"/>
            <a:ext cx="1828800" cy="28956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7" name="Line 17"/>
          <p:cNvSpPr>
            <a:spLocks noChangeShapeType="1"/>
          </p:cNvSpPr>
          <p:nvPr/>
        </p:nvSpPr>
        <p:spPr bwMode="auto">
          <a:xfrm>
            <a:off x="6781800" y="4892675"/>
            <a:ext cx="1828800" cy="0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8" name="Line 18"/>
          <p:cNvSpPr>
            <a:spLocks noChangeShapeType="1"/>
          </p:cNvSpPr>
          <p:nvPr/>
        </p:nvSpPr>
        <p:spPr bwMode="auto">
          <a:xfrm>
            <a:off x="6781800" y="1987550"/>
            <a:ext cx="0" cy="2895600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9" name="WordArt 19"/>
          <p:cNvSpPr>
            <a:spLocks noChangeArrowheads="1" noChangeShapeType="1" noTextEdit="1"/>
          </p:cNvSpPr>
          <p:nvPr/>
        </p:nvSpPr>
        <p:spPr bwMode="auto">
          <a:xfrm>
            <a:off x="6858000" y="5013325"/>
            <a:ext cx="1524000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Georgia"/>
              </a:rPr>
              <a:t>катет</a:t>
            </a:r>
          </a:p>
        </p:txBody>
      </p:sp>
      <p:sp>
        <p:nvSpPr>
          <p:cNvPr id="373780" name="WordArt 20"/>
          <p:cNvSpPr>
            <a:spLocks noChangeArrowheads="1" noChangeShapeType="1" noTextEdit="1"/>
          </p:cNvSpPr>
          <p:nvPr/>
        </p:nvSpPr>
        <p:spPr bwMode="auto">
          <a:xfrm rot="16200000">
            <a:off x="5867400" y="3505200"/>
            <a:ext cx="14478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Georgia"/>
              </a:rPr>
              <a:t>катет</a:t>
            </a:r>
          </a:p>
        </p:txBody>
      </p:sp>
      <p:sp>
        <p:nvSpPr>
          <p:cNvPr id="373781" name="Rectangle 21"/>
          <p:cNvSpPr>
            <a:spLocks noChangeArrowheads="1"/>
          </p:cNvSpPr>
          <p:nvPr/>
        </p:nvSpPr>
        <p:spPr bwMode="auto">
          <a:xfrm>
            <a:off x="431800" y="4235450"/>
            <a:ext cx="3817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000" dirty="0">
                <a:effectLst/>
              </a:rPr>
              <a:t>а две другие – </a:t>
            </a:r>
            <a:r>
              <a:rPr lang="ru-RU" sz="2000" dirty="0">
                <a:solidFill>
                  <a:srgbClr val="E21088"/>
                </a:solidFill>
                <a:effectLst/>
              </a:rPr>
              <a:t>катетами</a:t>
            </a:r>
            <a:r>
              <a:rPr lang="ru-RU" sz="2000" dirty="0">
                <a:effectLst/>
              </a:rPr>
              <a:t>.</a:t>
            </a:r>
          </a:p>
        </p:txBody>
      </p:sp>
      <p:sp>
        <p:nvSpPr>
          <p:cNvPr id="373782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304800" cy="304800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3783" name="AutoShape 23"/>
          <p:cNvSpPr>
            <a:spLocks noChangeArrowheads="1"/>
          </p:cNvSpPr>
          <p:nvPr/>
        </p:nvSpPr>
        <p:spPr bwMode="auto">
          <a:xfrm>
            <a:off x="381000" y="5181600"/>
            <a:ext cx="2895600" cy="1143000"/>
          </a:xfrm>
          <a:prstGeom prst="rtTriangle">
            <a:avLst/>
          </a:prstGeom>
          <a:solidFill>
            <a:srgbClr val="00FF99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endParaRPr lang="ru-RU" b="0" i="0"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373784" name="AutoShape 24"/>
          <p:cNvSpPr>
            <a:spLocks noChangeArrowheads="1"/>
          </p:cNvSpPr>
          <p:nvPr/>
        </p:nvSpPr>
        <p:spPr bwMode="auto">
          <a:xfrm rot="8024519">
            <a:off x="4470400" y="5524500"/>
            <a:ext cx="1600200" cy="1676400"/>
          </a:xfrm>
          <a:prstGeom prst="rtTriangle">
            <a:avLst/>
          </a:prstGeom>
          <a:solidFill>
            <a:srgbClr val="FF9933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73785" name="AutoShape 25"/>
          <p:cNvSpPr>
            <a:spLocks noChangeArrowheads="1"/>
          </p:cNvSpPr>
          <p:nvPr/>
        </p:nvSpPr>
        <p:spPr bwMode="auto">
          <a:xfrm rot="-3799244">
            <a:off x="6819900" y="4533900"/>
            <a:ext cx="838200" cy="1828800"/>
          </a:xfrm>
          <a:prstGeom prst="rtTriangle">
            <a:avLst/>
          </a:prstGeom>
          <a:solidFill>
            <a:srgbClr val="FFFF66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eaVert" wrap="none" anchor="ctr"/>
          <a:lstStyle/>
          <a:p>
            <a:pPr algn="ctr"/>
            <a:endParaRPr lang="ru-RU" b="0" i="0">
              <a:effectLst/>
              <a:latin typeface="Tahoma" pitchFamily="34" charset="0"/>
            </a:endParaRPr>
          </a:p>
        </p:txBody>
      </p:sp>
      <p:sp>
        <p:nvSpPr>
          <p:cNvPr id="373786" name="AutoShape 26"/>
          <p:cNvSpPr>
            <a:spLocks noChangeArrowheads="1"/>
          </p:cNvSpPr>
          <p:nvPr/>
        </p:nvSpPr>
        <p:spPr bwMode="auto">
          <a:xfrm rot="9214116">
            <a:off x="2895600" y="5257800"/>
            <a:ext cx="838200" cy="1828800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10800000" wrap="none" anchor="ctr"/>
          <a:lstStyle/>
          <a:p>
            <a:pPr algn="ctr"/>
            <a:endParaRPr lang="ru-RU" b="0" i="0"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grpSp>
        <p:nvGrpSpPr>
          <p:cNvPr id="373787" name="Group 27"/>
          <p:cNvGrpSpPr>
            <a:grpSpLocks/>
          </p:cNvGrpSpPr>
          <p:nvPr/>
        </p:nvGrpSpPr>
        <p:grpSpPr bwMode="auto">
          <a:xfrm>
            <a:off x="381000" y="6096000"/>
            <a:ext cx="228600" cy="228600"/>
            <a:chOff x="240" y="3552"/>
            <a:chExt cx="144" cy="144"/>
          </a:xfrm>
        </p:grpSpPr>
        <p:sp>
          <p:nvSpPr>
            <p:cNvPr id="373788" name="Line 28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89" name="Line 29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0" name="Group 30"/>
          <p:cNvGrpSpPr>
            <a:grpSpLocks/>
          </p:cNvGrpSpPr>
          <p:nvPr/>
        </p:nvGrpSpPr>
        <p:grpSpPr bwMode="auto">
          <a:xfrm rot="9042059">
            <a:off x="3200400" y="5181600"/>
            <a:ext cx="152400" cy="228600"/>
            <a:chOff x="240" y="3552"/>
            <a:chExt cx="144" cy="144"/>
          </a:xfrm>
        </p:grpSpPr>
        <p:sp>
          <p:nvSpPr>
            <p:cNvPr id="373791" name="Line 31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2" name="Line 32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3" name="Group 33"/>
          <p:cNvGrpSpPr>
            <a:grpSpLocks/>
          </p:cNvGrpSpPr>
          <p:nvPr/>
        </p:nvGrpSpPr>
        <p:grpSpPr bwMode="auto">
          <a:xfrm rot="-3643011">
            <a:off x="7708900" y="5956300"/>
            <a:ext cx="228600" cy="203200"/>
            <a:chOff x="240" y="3552"/>
            <a:chExt cx="144" cy="144"/>
          </a:xfrm>
        </p:grpSpPr>
        <p:sp>
          <p:nvSpPr>
            <p:cNvPr id="373794" name="Line 34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5" name="Line 35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6" name="Group 36"/>
          <p:cNvGrpSpPr>
            <a:grpSpLocks/>
          </p:cNvGrpSpPr>
          <p:nvPr/>
        </p:nvGrpSpPr>
        <p:grpSpPr bwMode="auto">
          <a:xfrm rot="8200821">
            <a:off x="5122863" y="5283200"/>
            <a:ext cx="204787" cy="174625"/>
            <a:chOff x="240" y="3552"/>
            <a:chExt cx="144" cy="144"/>
          </a:xfrm>
        </p:grpSpPr>
        <p:sp>
          <p:nvSpPr>
            <p:cNvPr id="373797" name="Line 37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8" name="Line 38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3799" name="Text Box 39"/>
          <p:cNvSpPr txBox="1">
            <a:spLocks noChangeArrowheads="1"/>
          </p:cNvSpPr>
          <p:nvPr/>
        </p:nvSpPr>
        <p:spPr bwMode="auto">
          <a:xfrm>
            <a:off x="381000" y="560388"/>
            <a:ext cx="8534400" cy="1015663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solidFill>
                  <a:srgbClr val="E21088"/>
                </a:solidFill>
                <a:effectLst/>
              </a:rPr>
              <a:t>Треугольник</a:t>
            </a:r>
            <a:r>
              <a:rPr lang="ru-RU" sz="2000" dirty="0">
                <a:effectLst/>
              </a:rPr>
              <a:t> – это геометрическая фигура, </a:t>
            </a:r>
          </a:p>
          <a:p>
            <a:pPr algn="l"/>
            <a:r>
              <a:rPr lang="ru-RU" sz="2000" dirty="0">
                <a:effectLst/>
              </a:rPr>
              <a:t>состоящая из трёх точек, не лежащих на одной прямой, и трёх отрезков, соединяющих эти точки.</a:t>
            </a:r>
          </a:p>
        </p:txBody>
      </p:sp>
      <p:sp>
        <p:nvSpPr>
          <p:cNvPr id="373800" name="Oval 40"/>
          <p:cNvSpPr>
            <a:spLocks noChangeArrowheads="1"/>
          </p:cNvSpPr>
          <p:nvPr/>
        </p:nvSpPr>
        <p:spPr bwMode="auto">
          <a:xfrm>
            <a:off x="6629400" y="1905000"/>
            <a:ext cx="304800" cy="315912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801" name="Oval 41"/>
          <p:cNvSpPr>
            <a:spLocks noChangeArrowheads="1"/>
          </p:cNvSpPr>
          <p:nvPr/>
        </p:nvSpPr>
        <p:spPr bwMode="auto">
          <a:xfrm>
            <a:off x="8458200" y="4724400"/>
            <a:ext cx="304800" cy="294443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802" name="Oval 42"/>
          <p:cNvSpPr>
            <a:spLocks noChangeArrowheads="1"/>
          </p:cNvSpPr>
          <p:nvPr/>
        </p:nvSpPr>
        <p:spPr bwMode="auto">
          <a:xfrm>
            <a:off x="6629400" y="4724401"/>
            <a:ext cx="304800" cy="309300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771" name="Text Box 11"/>
          <p:cNvSpPr txBox="1">
            <a:spLocks noChangeArrowheads="1"/>
          </p:cNvSpPr>
          <p:nvPr/>
        </p:nvSpPr>
        <p:spPr bwMode="auto">
          <a:xfrm>
            <a:off x="6858000" y="1843087"/>
            <a:ext cx="454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 dirty="0">
                <a:effectLst/>
              </a:rPr>
              <a:t>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7" dur="500"/>
                                        <p:tgtEl>
                                          <p:spTgt spid="37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4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3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7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7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2" dur="500"/>
                                        <p:tgtEl>
                                          <p:spTgt spid="37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5" dur="500"/>
                                        <p:tgtEl>
                                          <p:spTgt spid="37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7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7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7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 animBg="1"/>
      <p:bldP spid="373765" grpId="0" animBg="1"/>
      <p:bldP spid="373766" grpId="0" animBg="1"/>
      <p:bldP spid="373767" grpId="0" animBg="1"/>
      <p:bldP spid="373772" grpId="0"/>
      <p:bldP spid="373773" grpId="0"/>
      <p:bldP spid="373774" grpId="0" animBg="1"/>
      <p:bldP spid="373775" grpId="0" animBg="1"/>
      <p:bldP spid="373775" grpId="1" animBg="1"/>
      <p:bldP spid="373776" grpId="0" animBg="1"/>
      <p:bldP spid="373776" grpId="1" animBg="1"/>
      <p:bldP spid="373777" grpId="0" animBg="1"/>
      <p:bldP spid="373777" grpId="1" animBg="1"/>
      <p:bldP spid="373778" grpId="0" animBg="1"/>
      <p:bldP spid="373778" grpId="1" animBg="1"/>
      <p:bldP spid="373778" grpId="2" animBg="1"/>
      <p:bldP spid="373779" grpId="0" animBg="1"/>
      <p:bldP spid="373779" grpId="1" animBg="1"/>
      <p:bldP spid="373780" grpId="0" animBg="1"/>
      <p:bldP spid="373780" grpId="1" animBg="1"/>
      <p:bldP spid="373781" grpId="0"/>
      <p:bldP spid="373783" grpId="0" animBg="1"/>
      <p:bldP spid="373784" grpId="0" animBg="1"/>
      <p:bldP spid="373785" grpId="0" animBg="1"/>
      <p:bldP spid="373786" grpId="0" animBg="1"/>
      <p:bldP spid="373799" grpId="0" animBg="1"/>
      <p:bldP spid="373800" grpId="0" animBg="1"/>
      <p:bldP spid="373801" grpId="0" animBg="1"/>
      <p:bldP spid="373802" grpId="0" animBg="1"/>
      <p:bldP spid="3737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Text Box 2"/>
          <p:cNvSpPr txBox="1">
            <a:spLocks noChangeArrowheads="1"/>
          </p:cNvSpPr>
          <p:nvPr/>
        </p:nvSpPr>
        <p:spPr bwMode="auto">
          <a:xfrm>
            <a:off x="2190750" y="381000"/>
            <a:ext cx="6572250" cy="9842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effectLst/>
              </a:rPr>
              <a:t>Некоторые  свойства </a:t>
            </a:r>
          </a:p>
          <a:p>
            <a:pPr algn="ctr"/>
            <a:r>
              <a:rPr lang="ru-RU" sz="2800" dirty="0">
                <a:solidFill>
                  <a:schemeClr val="tx2"/>
                </a:solidFill>
                <a:effectLst/>
              </a:rPr>
              <a:t>прямоугольных  треугольников</a:t>
            </a:r>
          </a:p>
        </p:txBody>
      </p:sp>
      <p:sp>
        <p:nvSpPr>
          <p:cNvPr id="374787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305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ru-RU" sz="2400" dirty="0">
                <a:solidFill>
                  <a:schemeClr val="tx2"/>
                </a:solidFill>
                <a:effectLst/>
              </a:rPr>
              <a:t>Сумма двух острых углов прямоугольного</a:t>
            </a:r>
          </a:p>
          <a:p>
            <a:pPr marL="342900" indent="-342900" algn="l"/>
            <a:r>
              <a:rPr lang="ru-RU" sz="2400" dirty="0">
                <a:solidFill>
                  <a:schemeClr val="tx2"/>
                </a:solidFill>
                <a:effectLst/>
              </a:rPr>
              <a:t>     треугольника равна 90</a:t>
            </a:r>
            <a:r>
              <a:rPr lang="ru-RU" sz="2400" baseline="30000" dirty="0">
                <a:solidFill>
                  <a:schemeClr val="tx2"/>
                </a:solidFill>
                <a:effectLst/>
              </a:rPr>
              <a:t>0</a:t>
            </a:r>
            <a:r>
              <a:rPr lang="ru-RU" sz="2400" dirty="0">
                <a:solidFill>
                  <a:schemeClr val="tx2"/>
                </a:solidFill>
                <a:effectLst/>
              </a:rPr>
              <a:t>.</a:t>
            </a:r>
          </a:p>
        </p:txBody>
      </p:sp>
      <p:sp>
        <p:nvSpPr>
          <p:cNvPr id="37478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8305800" cy="122555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2. Катет прямоугольного треугольника,</a:t>
            </a:r>
          </a:p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 лежащий против угла в 30</a:t>
            </a:r>
            <a:r>
              <a:rPr lang="ru-RU" sz="2400" baseline="30000">
                <a:solidFill>
                  <a:schemeClr val="tx2"/>
                </a:solidFill>
                <a:effectLst/>
              </a:rPr>
              <a:t>0</a:t>
            </a:r>
            <a:r>
              <a:rPr lang="ru-RU" sz="2400">
                <a:solidFill>
                  <a:schemeClr val="tx2"/>
                </a:solidFill>
                <a:effectLst/>
              </a:rPr>
              <a:t>, </a:t>
            </a:r>
          </a:p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равен половине гипотенузы.</a:t>
            </a:r>
          </a:p>
        </p:txBody>
      </p:sp>
      <p:sp>
        <p:nvSpPr>
          <p:cNvPr id="374789" name="Text Box 5"/>
          <p:cNvSpPr txBox="1">
            <a:spLocks noChangeArrowheads="1"/>
          </p:cNvSpPr>
          <p:nvPr/>
        </p:nvSpPr>
        <p:spPr bwMode="auto">
          <a:xfrm>
            <a:off x="459288" y="4419600"/>
            <a:ext cx="8303712" cy="122555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3. Если катет прямоугольного треугольника</a:t>
            </a:r>
          </a:p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 равен половине гипотенузы, то угол, </a:t>
            </a:r>
          </a:p>
          <a:p>
            <a:pPr algn="l"/>
            <a:r>
              <a:rPr lang="ru-RU" sz="2400">
                <a:solidFill>
                  <a:schemeClr val="tx2"/>
                </a:solidFill>
                <a:effectLst/>
              </a:rPr>
              <a:t>лежащий против этого катета, равен 30</a:t>
            </a:r>
            <a:r>
              <a:rPr lang="ru-RU" sz="2400" baseline="30000">
                <a:solidFill>
                  <a:schemeClr val="tx2"/>
                </a:solidFill>
                <a:effectLst/>
              </a:rPr>
              <a:t>0</a:t>
            </a:r>
            <a:r>
              <a:rPr lang="ru-RU" sz="2400">
                <a:solidFill>
                  <a:schemeClr val="tx2"/>
                </a:solidFill>
                <a:effectLst/>
              </a:rPr>
              <a:t>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nimBg="1"/>
      <p:bldP spid="374788" grpId="0" animBg="1"/>
      <p:bldP spid="3747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990600" y="152400"/>
            <a:ext cx="27432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89125" name="Oval 5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1</a:t>
            </a:r>
          </a:p>
        </p:txBody>
      </p:sp>
      <p:sp>
        <p:nvSpPr>
          <p:cNvPr id="389126" name="Text Box 6"/>
          <p:cNvSpPr txBox="1">
            <a:spLocks noChangeArrowheads="1"/>
          </p:cNvSpPr>
          <p:nvPr/>
        </p:nvSpPr>
        <p:spPr bwMode="auto">
          <a:xfrm>
            <a:off x="3124200" y="18288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89127" name="Text Box 7"/>
          <p:cNvSpPr txBox="1">
            <a:spLocks noChangeArrowheads="1"/>
          </p:cNvSpPr>
          <p:nvPr/>
        </p:nvSpPr>
        <p:spPr bwMode="auto">
          <a:xfrm>
            <a:off x="3200400" y="54864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89128" name="Text Box 8"/>
          <p:cNvSpPr txBox="1">
            <a:spLocks noChangeArrowheads="1"/>
          </p:cNvSpPr>
          <p:nvPr/>
        </p:nvSpPr>
        <p:spPr bwMode="auto">
          <a:xfrm>
            <a:off x="7086600" y="55626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89142" name="AutoShape 22"/>
          <p:cNvSpPr>
            <a:spLocks noChangeArrowheads="1"/>
          </p:cNvSpPr>
          <p:nvPr/>
        </p:nvSpPr>
        <p:spPr bwMode="auto">
          <a:xfrm>
            <a:off x="3657600" y="2057400"/>
            <a:ext cx="3276600" cy="3657600"/>
          </a:xfrm>
          <a:prstGeom prst="rtTriangle">
            <a:avLst/>
          </a:prstGeom>
          <a:gradFill rotWithShape="1">
            <a:gsLst>
              <a:gs pos="0">
                <a:srgbClr val="CC00FF"/>
              </a:gs>
              <a:gs pos="50000">
                <a:schemeClr val="bg1"/>
              </a:gs>
              <a:gs pos="100000">
                <a:srgbClr val="CC00FF"/>
              </a:gs>
            </a:gsLst>
            <a:lin ang="2700000" scaled="1"/>
          </a:gradFill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43" name="Rectangle 23"/>
          <p:cNvSpPr>
            <a:spLocks noChangeArrowheads="1"/>
          </p:cNvSpPr>
          <p:nvPr/>
        </p:nvSpPr>
        <p:spPr bwMode="auto">
          <a:xfrm>
            <a:off x="3657600" y="5334000"/>
            <a:ext cx="381000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29" name="Arc 9"/>
          <p:cNvSpPr>
            <a:spLocks/>
          </p:cNvSpPr>
          <p:nvPr/>
        </p:nvSpPr>
        <p:spPr bwMode="auto">
          <a:xfrm rot="7166726">
            <a:off x="3701257" y="2361406"/>
            <a:ext cx="292100" cy="366713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363"/>
              <a:gd name="T1" fmla="*/ 0 h 21562"/>
              <a:gd name="T2" fmla="*/ 21363 w 21363"/>
              <a:gd name="T3" fmla="*/ 18374 h 21562"/>
              <a:gd name="T4" fmla="*/ 0 w 213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63" h="21562" fill="none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</a:path>
              <a:path w="21363" h="21562" stroke="0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  <a:lnTo>
                  <a:pt x="0" y="21562"/>
                </a:lnTo>
                <a:close/>
              </a:path>
            </a:pathLst>
          </a:cu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44" name="Arc 24"/>
          <p:cNvSpPr>
            <a:spLocks/>
          </p:cNvSpPr>
          <p:nvPr/>
        </p:nvSpPr>
        <p:spPr bwMode="auto">
          <a:xfrm rot="15689002">
            <a:off x="6362700" y="5373688"/>
            <a:ext cx="293688" cy="366712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463"/>
              <a:gd name="T1" fmla="*/ 0 h 21562"/>
              <a:gd name="T2" fmla="*/ 21463 w 21463"/>
              <a:gd name="T3" fmla="*/ 19130 h 21562"/>
              <a:gd name="T4" fmla="*/ 0 w 214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63" h="21562" fill="none" extrusionOk="0">
                <a:moveTo>
                  <a:pt x="1285" y="0"/>
                </a:moveTo>
                <a:cubicBezTo>
                  <a:pt x="11767" y="625"/>
                  <a:pt x="20280" y="8697"/>
                  <a:pt x="21462" y="19130"/>
                </a:cubicBezTo>
              </a:path>
              <a:path w="21463" h="21562" stroke="0" extrusionOk="0">
                <a:moveTo>
                  <a:pt x="1285" y="0"/>
                </a:moveTo>
                <a:cubicBezTo>
                  <a:pt x="11767" y="625"/>
                  <a:pt x="20280" y="8697"/>
                  <a:pt x="21462" y="19130"/>
                </a:cubicBezTo>
                <a:lnTo>
                  <a:pt x="0" y="21562"/>
                </a:lnTo>
                <a:close/>
              </a:path>
            </a:pathLst>
          </a:custGeom>
          <a:noFill/>
          <a:ln w="114300" cmpd="dbl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3733800" y="2743200"/>
            <a:ext cx="855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37</a:t>
            </a:r>
            <a:r>
              <a:rPr lang="ru-RU" sz="3200" baseline="30000">
                <a:effectLst/>
              </a:rPr>
              <a:t>0</a:t>
            </a:r>
          </a:p>
        </p:txBody>
      </p:sp>
      <p:sp>
        <p:nvSpPr>
          <p:cNvPr id="389138" name="Text Box 18"/>
          <p:cNvSpPr txBox="1">
            <a:spLocks noChangeArrowheads="1"/>
          </p:cNvSpPr>
          <p:nvPr/>
        </p:nvSpPr>
        <p:spPr bwMode="auto">
          <a:xfrm>
            <a:off x="5791200" y="4953000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000">
                <a:solidFill>
                  <a:srgbClr val="FF0066"/>
                </a:solidFill>
                <a:effectLst/>
              </a:rPr>
              <a:t>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89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89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9" grpId="0" animBg="1"/>
      <p:bldP spid="389144" grpId="0" animBg="1"/>
      <p:bldP spid="389130" grpId="0"/>
      <p:bldP spid="389138" grpId="0"/>
      <p:bldP spid="38913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Text Box 3"/>
          <p:cNvSpPr txBox="1">
            <a:spLocks noChangeArrowheads="1"/>
          </p:cNvSpPr>
          <p:nvPr/>
        </p:nvSpPr>
        <p:spPr bwMode="auto">
          <a:xfrm>
            <a:off x="990600" y="152400"/>
            <a:ext cx="27432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90148" name="Oval 4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2</a:t>
            </a:r>
          </a:p>
        </p:txBody>
      </p:sp>
      <p:sp>
        <p:nvSpPr>
          <p:cNvPr id="390158" name="Text Box 14"/>
          <p:cNvSpPr txBox="1">
            <a:spLocks noChangeArrowheads="1"/>
          </p:cNvSpPr>
          <p:nvPr/>
        </p:nvSpPr>
        <p:spPr bwMode="auto">
          <a:xfrm>
            <a:off x="4572000" y="5791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</a:rPr>
              <a:t>D</a:t>
            </a:r>
            <a:endParaRPr lang="ru-RU" sz="2400">
              <a:effectLst/>
            </a:endParaRPr>
          </a:p>
        </p:txBody>
      </p:sp>
      <p:sp>
        <p:nvSpPr>
          <p:cNvPr id="390170" name="Text Box 26"/>
          <p:cNvSpPr txBox="1">
            <a:spLocks noChangeArrowheads="1"/>
          </p:cNvSpPr>
          <p:nvPr/>
        </p:nvSpPr>
        <p:spPr bwMode="auto">
          <a:xfrm>
            <a:off x="3048000" y="57912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90171" name="Text Box 27"/>
          <p:cNvSpPr txBox="1">
            <a:spLocks noChangeArrowheads="1"/>
          </p:cNvSpPr>
          <p:nvPr/>
        </p:nvSpPr>
        <p:spPr bwMode="auto">
          <a:xfrm>
            <a:off x="5791200" y="12954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90172" name="Text Box 28"/>
          <p:cNvSpPr txBox="1">
            <a:spLocks noChangeArrowheads="1"/>
          </p:cNvSpPr>
          <p:nvPr/>
        </p:nvSpPr>
        <p:spPr bwMode="auto">
          <a:xfrm>
            <a:off x="6400800" y="56388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90179" name="AutoShape 35"/>
          <p:cNvSpPr>
            <a:spLocks noChangeArrowheads="1"/>
          </p:cNvSpPr>
          <p:nvPr/>
        </p:nvSpPr>
        <p:spPr bwMode="auto">
          <a:xfrm flipH="1">
            <a:off x="3276600" y="1600200"/>
            <a:ext cx="3048000" cy="4114800"/>
          </a:xfrm>
          <a:prstGeom prst="rtTriangl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2700000" scaled="1"/>
          </a:gradFill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53" name="Rectangle 9"/>
          <p:cNvSpPr>
            <a:spLocks noChangeArrowheads="1"/>
          </p:cNvSpPr>
          <p:nvPr/>
        </p:nvSpPr>
        <p:spPr bwMode="auto">
          <a:xfrm>
            <a:off x="5943600" y="5334000"/>
            <a:ext cx="381000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63" name="Freeform 19"/>
          <p:cNvSpPr>
            <a:spLocks/>
          </p:cNvSpPr>
          <p:nvPr/>
        </p:nvSpPr>
        <p:spPr bwMode="auto">
          <a:xfrm>
            <a:off x="4811713" y="1687513"/>
            <a:ext cx="1476375" cy="4010025"/>
          </a:xfrm>
          <a:custGeom>
            <a:avLst/>
            <a:gdLst/>
            <a:ahLst/>
            <a:cxnLst>
              <a:cxn ang="0">
                <a:pos x="930" y="0"/>
              </a:cxn>
              <a:cxn ang="0">
                <a:pos x="0" y="2526"/>
              </a:cxn>
            </a:cxnLst>
            <a:rect l="0" t="0" r="r" b="b"/>
            <a:pathLst>
              <a:path w="930" h="2526">
                <a:moveTo>
                  <a:pt x="930" y="0"/>
                </a:moveTo>
                <a:lnTo>
                  <a:pt x="0" y="2526"/>
                </a:lnTo>
              </a:path>
            </a:pathLst>
          </a:cu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5" name="Arc 11"/>
          <p:cNvSpPr>
            <a:spLocks/>
          </p:cNvSpPr>
          <p:nvPr/>
        </p:nvSpPr>
        <p:spPr bwMode="auto">
          <a:xfrm rot="31954885">
            <a:off x="5410200" y="2667000"/>
            <a:ext cx="379413" cy="366713"/>
          </a:xfrm>
          <a:custGeom>
            <a:avLst/>
            <a:gdLst>
              <a:gd name="G0" fmla="+- 2992 0 0"/>
              <a:gd name="G1" fmla="+- 21600 0 0"/>
              <a:gd name="G2" fmla="+- 21600 0 0"/>
              <a:gd name="T0" fmla="*/ 0 w 23114"/>
              <a:gd name="T1" fmla="*/ 208 h 21600"/>
              <a:gd name="T2" fmla="*/ 23114 w 23114"/>
              <a:gd name="T3" fmla="*/ 13747 h 21600"/>
              <a:gd name="T4" fmla="*/ 2992 w 231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114" h="21600" fill="none" extrusionOk="0">
                <a:moveTo>
                  <a:pt x="0" y="208"/>
                </a:moveTo>
                <a:cubicBezTo>
                  <a:pt x="991" y="69"/>
                  <a:pt x="1991" y="-1"/>
                  <a:pt x="2992" y="0"/>
                </a:cubicBezTo>
                <a:cubicBezTo>
                  <a:pt x="11890" y="0"/>
                  <a:pt x="19878" y="5457"/>
                  <a:pt x="23113" y="13747"/>
                </a:cubicBezTo>
              </a:path>
              <a:path w="23114" h="21600" stroke="0" extrusionOk="0">
                <a:moveTo>
                  <a:pt x="0" y="208"/>
                </a:moveTo>
                <a:cubicBezTo>
                  <a:pt x="991" y="69"/>
                  <a:pt x="1991" y="-1"/>
                  <a:pt x="2992" y="0"/>
                </a:cubicBezTo>
                <a:cubicBezTo>
                  <a:pt x="11890" y="0"/>
                  <a:pt x="19878" y="5457"/>
                  <a:pt x="23113" y="13747"/>
                </a:cubicBezTo>
                <a:lnTo>
                  <a:pt x="2992" y="21600"/>
                </a:lnTo>
                <a:close/>
              </a:path>
            </a:pathLst>
          </a:custGeom>
          <a:noFill/>
          <a:ln w="114300" cmpd="dbl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80" name="Arc 36"/>
          <p:cNvSpPr>
            <a:spLocks/>
          </p:cNvSpPr>
          <p:nvPr/>
        </p:nvSpPr>
        <p:spPr bwMode="auto">
          <a:xfrm rot="31954885">
            <a:off x="5867400" y="2740025"/>
            <a:ext cx="420688" cy="366713"/>
          </a:xfrm>
          <a:custGeom>
            <a:avLst/>
            <a:gdLst>
              <a:gd name="G0" fmla="+- 5492 0 0"/>
              <a:gd name="G1" fmla="+- 21600 0 0"/>
              <a:gd name="G2" fmla="+- 21600 0 0"/>
              <a:gd name="T0" fmla="*/ 0 w 25614"/>
              <a:gd name="T1" fmla="*/ 710 h 21600"/>
              <a:gd name="T2" fmla="*/ 25614 w 25614"/>
              <a:gd name="T3" fmla="*/ 13747 h 21600"/>
              <a:gd name="T4" fmla="*/ 5492 w 256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614" h="21600" fill="none" extrusionOk="0">
                <a:moveTo>
                  <a:pt x="-1" y="709"/>
                </a:moveTo>
                <a:cubicBezTo>
                  <a:pt x="1792" y="238"/>
                  <a:pt x="3638" y="-1"/>
                  <a:pt x="5492" y="0"/>
                </a:cubicBezTo>
                <a:cubicBezTo>
                  <a:pt x="14390" y="0"/>
                  <a:pt x="22378" y="5457"/>
                  <a:pt x="25613" y="13747"/>
                </a:cubicBezTo>
              </a:path>
              <a:path w="25614" h="21600" stroke="0" extrusionOk="0">
                <a:moveTo>
                  <a:pt x="-1" y="709"/>
                </a:moveTo>
                <a:cubicBezTo>
                  <a:pt x="1792" y="238"/>
                  <a:pt x="3638" y="-1"/>
                  <a:pt x="5492" y="0"/>
                </a:cubicBezTo>
                <a:cubicBezTo>
                  <a:pt x="14390" y="0"/>
                  <a:pt x="22378" y="5457"/>
                  <a:pt x="25613" y="13747"/>
                </a:cubicBezTo>
                <a:lnTo>
                  <a:pt x="5492" y="21600"/>
                </a:lnTo>
                <a:close/>
              </a:path>
            </a:pathLst>
          </a:custGeom>
          <a:noFill/>
          <a:ln w="114300" cmpd="dbl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73" name="Text Box 29"/>
          <p:cNvSpPr txBox="1">
            <a:spLocks noChangeArrowheads="1"/>
          </p:cNvSpPr>
          <p:nvPr/>
        </p:nvSpPr>
        <p:spPr bwMode="auto">
          <a:xfrm>
            <a:off x="4876800" y="5181600"/>
            <a:ext cx="882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 i="0">
                <a:effectLst/>
              </a:rPr>
              <a:t>70</a:t>
            </a:r>
            <a:r>
              <a:rPr lang="ru-RU" sz="3200" i="0" baseline="30000">
                <a:effectLst/>
              </a:rPr>
              <a:t>0</a:t>
            </a:r>
          </a:p>
        </p:txBody>
      </p:sp>
      <p:sp>
        <p:nvSpPr>
          <p:cNvPr id="390154" name="Arc 10"/>
          <p:cNvSpPr>
            <a:spLocks/>
          </p:cNvSpPr>
          <p:nvPr/>
        </p:nvSpPr>
        <p:spPr bwMode="auto">
          <a:xfrm rot="372045">
            <a:off x="3505200" y="5410200"/>
            <a:ext cx="292100" cy="366713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363"/>
              <a:gd name="T1" fmla="*/ 0 h 21562"/>
              <a:gd name="T2" fmla="*/ 21363 w 21363"/>
              <a:gd name="T3" fmla="*/ 18374 h 21562"/>
              <a:gd name="T4" fmla="*/ 0 w 213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63" h="21562" fill="none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</a:path>
              <a:path w="21363" h="21562" stroke="0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  <a:lnTo>
                  <a:pt x="0" y="21562"/>
                </a:lnTo>
                <a:close/>
              </a:path>
            </a:pathLst>
          </a:cu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77" name="Text Box 33"/>
          <p:cNvSpPr txBox="1">
            <a:spLocks noChangeArrowheads="1"/>
          </p:cNvSpPr>
          <p:nvPr/>
        </p:nvSpPr>
        <p:spPr bwMode="auto">
          <a:xfrm>
            <a:off x="3733800" y="5029200"/>
            <a:ext cx="434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solidFill>
                  <a:srgbClr val="99FF66"/>
                </a:solidFill>
                <a:effectLst/>
              </a:rPr>
              <a:t>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9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3901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8" grpId="0"/>
      <p:bldP spid="390163" grpId="0" animBg="1"/>
      <p:bldP spid="390155" grpId="0" animBg="1"/>
      <p:bldP spid="390180" grpId="0" animBg="1"/>
      <p:bldP spid="390173" grpId="0"/>
      <p:bldP spid="390154" grpId="0" animBg="1"/>
      <p:bldP spid="390177" grpId="0"/>
      <p:bldP spid="39017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1" name="Text Box 3"/>
          <p:cNvSpPr txBox="1">
            <a:spLocks noChangeArrowheads="1"/>
          </p:cNvSpPr>
          <p:nvPr/>
        </p:nvSpPr>
        <p:spPr bwMode="auto">
          <a:xfrm>
            <a:off x="990600" y="152400"/>
            <a:ext cx="27432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91172" name="Oval 4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3</a:t>
            </a:r>
          </a:p>
        </p:txBody>
      </p:sp>
      <p:sp>
        <p:nvSpPr>
          <p:cNvPr id="391177" name="AutoShape 9"/>
          <p:cNvSpPr>
            <a:spLocks noChangeArrowheads="1"/>
          </p:cNvSpPr>
          <p:nvPr/>
        </p:nvSpPr>
        <p:spPr bwMode="auto">
          <a:xfrm flipH="1">
            <a:off x="3124200" y="2590800"/>
            <a:ext cx="4800600" cy="2819400"/>
          </a:xfrm>
          <a:prstGeom prst="rtTriangle">
            <a:avLst/>
          </a:prstGeom>
          <a:gradFill rotWithShape="1">
            <a:gsLst>
              <a:gs pos="0">
                <a:srgbClr val="00CC00"/>
              </a:gs>
              <a:gs pos="50000">
                <a:schemeClr val="bg1"/>
              </a:gs>
              <a:gs pos="100000">
                <a:srgbClr val="00CC00"/>
              </a:gs>
            </a:gsLst>
            <a:lin ang="18900000" scaled="1"/>
          </a:gradFill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178" name="Rectangle 10"/>
          <p:cNvSpPr>
            <a:spLocks noChangeArrowheads="1"/>
          </p:cNvSpPr>
          <p:nvPr/>
        </p:nvSpPr>
        <p:spPr bwMode="auto">
          <a:xfrm>
            <a:off x="7543800" y="5029200"/>
            <a:ext cx="381000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183" name="Arc 15"/>
          <p:cNvSpPr>
            <a:spLocks/>
          </p:cNvSpPr>
          <p:nvPr/>
        </p:nvSpPr>
        <p:spPr bwMode="auto">
          <a:xfrm rot="372045">
            <a:off x="3657600" y="5105400"/>
            <a:ext cx="292100" cy="366713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363"/>
              <a:gd name="T1" fmla="*/ 0 h 21562"/>
              <a:gd name="T2" fmla="*/ 21363 w 21363"/>
              <a:gd name="T3" fmla="*/ 18374 h 21562"/>
              <a:gd name="T4" fmla="*/ 0 w 213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63" h="21562" fill="none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</a:path>
              <a:path w="21363" h="21562" stroke="0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  <a:lnTo>
                  <a:pt x="0" y="21562"/>
                </a:lnTo>
                <a:close/>
              </a:path>
            </a:pathLst>
          </a:cu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190" name="Text Box 22"/>
          <p:cNvSpPr txBox="1">
            <a:spLocks noChangeArrowheads="1"/>
          </p:cNvSpPr>
          <p:nvPr/>
        </p:nvSpPr>
        <p:spPr bwMode="auto">
          <a:xfrm>
            <a:off x="2971800" y="54102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91191" name="Text Box 23"/>
          <p:cNvSpPr txBox="1">
            <a:spLocks noChangeArrowheads="1"/>
          </p:cNvSpPr>
          <p:nvPr/>
        </p:nvSpPr>
        <p:spPr bwMode="auto">
          <a:xfrm>
            <a:off x="8001000" y="23622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91192" name="Text Box 24"/>
          <p:cNvSpPr txBox="1">
            <a:spLocks noChangeArrowheads="1"/>
          </p:cNvSpPr>
          <p:nvPr/>
        </p:nvSpPr>
        <p:spPr bwMode="auto">
          <a:xfrm>
            <a:off x="8001000" y="51816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4038600" y="4706938"/>
            <a:ext cx="1004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effectLst/>
              </a:rPr>
              <a:t>30</a:t>
            </a:r>
            <a:r>
              <a:rPr lang="ru-RU" sz="3600" baseline="30000">
                <a:effectLst/>
              </a:rPr>
              <a:t>0</a:t>
            </a:r>
          </a:p>
        </p:txBody>
      </p:sp>
      <p:sp>
        <p:nvSpPr>
          <p:cNvPr id="391198" name="Text Box 30"/>
          <p:cNvSpPr txBox="1">
            <a:spLocks noChangeArrowheads="1"/>
          </p:cNvSpPr>
          <p:nvPr/>
        </p:nvSpPr>
        <p:spPr bwMode="auto">
          <a:xfrm rot="-1541288">
            <a:off x="4664075" y="3270250"/>
            <a:ext cx="1443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600">
                <a:effectLst/>
              </a:rPr>
              <a:t>15 см</a:t>
            </a:r>
            <a:endParaRPr lang="ru-RU" sz="3600" baseline="30000">
              <a:effectLst/>
            </a:endParaRPr>
          </a:p>
        </p:txBody>
      </p:sp>
      <p:sp>
        <p:nvSpPr>
          <p:cNvPr id="391199" name="Text Box 31"/>
          <p:cNvSpPr txBox="1">
            <a:spLocks noChangeArrowheads="1"/>
          </p:cNvSpPr>
          <p:nvPr/>
        </p:nvSpPr>
        <p:spPr bwMode="auto">
          <a:xfrm>
            <a:off x="8001000" y="3868738"/>
            <a:ext cx="490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400">
                <a:solidFill>
                  <a:srgbClr val="FF0066"/>
                </a:solidFill>
                <a:effectLst/>
              </a:rPr>
              <a:t>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9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11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83" grpId="0" animBg="1"/>
      <p:bldP spid="391197" grpId="0"/>
      <p:bldP spid="391198" grpId="0"/>
      <p:bldP spid="391199" grpId="0"/>
      <p:bldP spid="39119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Text Box 3"/>
          <p:cNvSpPr txBox="1">
            <a:spLocks noChangeArrowheads="1"/>
          </p:cNvSpPr>
          <p:nvPr/>
        </p:nvSpPr>
        <p:spPr bwMode="auto">
          <a:xfrm>
            <a:off x="990600" y="152400"/>
            <a:ext cx="27432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92196" name="Oval 4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4</a:t>
            </a:r>
          </a:p>
        </p:txBody>
      </p:sp>
      <p:sp>
        <p:nvSpPr>
          <p:cNvPr id="392200" name="AutoShape 8"/>
          <p:cNvSpPr>
            <a:spLocks noChangeArrowheads="1"/>
          </p:cNvSpPr>
          <p:nvPr/>
        </p:nvSpPr>
        <p:spPr bwMode="auto">
          <a:xfrm rot="-14024783">
            <a:off x="3983831" y="3331369"/>
            <a:ext cx="3165475" cy="4275138"/>
          </a:xfrm>
          <a:prstGeom prst="rtTriangle">
            <a:avLst/>
          </a:prstGeom>
          <a:gradFill rotWithShape="1">
            <a:gsLst>
              <a:gs pos="0">
                <a:srgbClr val="99CC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2201" name="Rectangle 9"/>
          <p:cNvSpPr>
            <a:spLocks noChangeArrowheads="1"/>
          </p:cNvSpPr>
          <p:nvPr/>
        </p:nvSpPr>
        <p:spPr bwMode="auto">
          <a:xfrm rot="1915859">
            <a:off x="4648200" y="3048000"/>
            <a:ext cx="381000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2202" name="Arc 10"/>
          <p:cNvSpPr>
            <a:spLocks/>
          </p:cNvSpPr>
          <p:nvPr/>
        </p:nvSpPr>
        <p:spPr bwMode="auto">
          <a:xfrm rot="-534355">
            <a:off x="3124200" y="5181600"/>
            <a:ext cx="292100" cy="366713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363"/>
              <a:gd name="T1" fmla="*/ 0 h 21562"/>
              <a:gd name="T2" fmla="*/ 21363 w 21363"/>
              <a:gd name="T3" fmla="*/ 18374 h 21562"/>
              <a:gd name="T4" fmla="*/ 0 w 213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63" h="21562" fill="none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</a:path>
              <a:path w="21363" h="21562" stroke="0" extrusionOk="0">
                <a:moveTo>
                  <a:pt x="1285" y="0"/>
                </a:moveTo>
                <a:cubicBezTo>
                  <a:pt x="11480" y="608"/>
                  <a:pt x="19856" y="8273"/>
                  <a:pt x="21363" y="18373"/>
                </a:cubicBezTo>
                <a:lnTo>
                  <a:pt x="0" y="21562"/>
                </a:lnTo>
                <a:close/>
              </a:path>
            </a:pathLst>
          </a:cu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2203" name="Arc 11"/>
          <p:cNvSpPr>
            <a:spLocks/>
          </p:cNvSpPr>
          <p:nvPr/>
        </p:nvSpPr>
        <p:spPr bwMode="auto">
          <a:xfrm rot="15689002">
            <a:off x="7427913" y="5068887"/>
            <a:ext cx="293688" cy="366713"/>
          </a:xfrm>
          <a:custGeom>
            <a:avLst/>
            <a:gdLst>
              <a:gd name="G0" fmla="+- 0 0 0"/>
              <a:gd name="G1" fmla="+- 21562 0 0"/>
              <a:gd name="G2" fmla="+- 21600 0 0"/>
              <a:gd name="T0" fmla="*/ 1286 w 21463"/>
              <a:gd name="T1" fmla="*/ 0 h 21562"/>
              <a:gd name="T2" fmla="*/ 21463 w 21463"/>
              <a:gd name="T3" fmla="*/ 19130 h 21562"/>
              <a:gd name="T4" fmla="*/ 0 w 21463"/>
              <a:gd name="T5" fmla="*/ 21562 h 2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63" h="21562" fill="none" extrusionOk="0">
                <a:moveTo>
                  <a:pt x="1285" y="0"/>
                </a:moveTo>
                <a:cubicBezTo>
                  <a:pt x="11767" y="625"/>
                  <a:pt x="20280" y="8697"/>
                  <a:pt x="21462" y="19130"/>
                </a:cubicBezTo>
              </a:path>
              <a:path w="21463" h="21562" stroke="0" extrusionOk="0">
                <a:moveTo>
                  <a:pt x="1285" y="0"/>
                </a:moveTo>
                <a:cubicBezTo>
                  <a:pt x="11767" y="625"/>
                  <a:pt x="20280" y="8697"/>
                  <a:pt x="21462" y="19130"/>
                </a:cubicBezTo>
                <a:lnTo>
                  <a:pt x="0" y="21562"/>
                </a:lnTo>
                <a:close/>
              </a:path>
            </a:pathLst>
          </a:custGeom>
          <a:noFill/>
          <a:ln w="114300" cmpd="dbl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2213" name="Text Box 21"/>
          <p:cNvSpPr txBox="1">
            <a:spLocks noChangeArrowheads="1"/>
          </p:cNvSpPr>
          <p:nvPr/>
        </p:nvSpPr>
        <p:spPr bwMode="auto">
          <a:xfrm>
            <a:off x="3505200" y="4679950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000">
                <a:solidFill>
                  <a:srgbClr val="FF0066"/>
                </a:solidFill>
                <a:effectLst/>
              </a:rPr>
              <a:t>?</a:t>
            </a:r>
          </a:p>
        </p:txBody>
      </p:sp>
      <p:sp>
        <p:nvSpPr>
          <p:cNvPr id="392214" name="Text Box 22"/>
          <p:cNvSpPr txBox="1">
            <a:spLocks noChangeArrowheads="1"/>
          </p:cNvSpPr>
          <p:nvPr/>
        </p:nvSpPr>
        <p:spPr bwMode="auto">
          <a:xfrm>
            <a:off x="7924800" y="538797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В</a:t>
            </a:r>
          </a:p>
        </p:txBody>
      </p:sp>
      <p:sp>
        <p:nvSpPr>
          <p:cNvPr id="392215" name="Text Box 23"/>
          <p:cNvSpPr txBox="1">
            <a:spLocks noChangeArrowheads="1"/>
          </p:cNvSpPr>
          <p:nvPr/>
        </p:nvSpPr>
        <p:spPr bwMode="auto">
          <a:xfrm>
            <a:off x="2895600" y="546417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А</a:t>
            </a:r>
          </a:p>
        </p:txBody>
      </p:sp>
      <p:sp>
        <p:nvSpPr>
          <p:cNvPr id="392216" name="Text Box 24"/>
          <p:cNvSpPr txBox="1">
            <a:spLocks noChangeArrowheads="1"/>
          </p:cNvSpPr>
          <p:nvPr/>
        </p:nvSpPr>
        <p:spPr bwMode="auto">
          <a:xfrm>
            <a:off x="4419600" y="2416175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С</a:t>
            </a:r>
          </a:p>
        </p:txBody>
      </p:sp>
      <p:sp>
        <p:nvSpPr>
          <p:cNvPr id="392217" name="Text Box 25"/>
          <p:cNvSpPr txBox="1">
            <a:spLocks noChangeArrowheads="1"/>
          </p:cNvSpPr>
          <p:nvPr/>
        </p:nvSpPr>
        <p:spPr bwMode="auto">
          <a:xfrm>
            <a:off x="6934200" y="4800600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000">
                <a:solidFill>
                  <a:srgbClr val="FF0066"/>
                </a:solidFill>
                <a:effectLst/>
              </a:rPr>
              <a:t>?</a:t>
            </a:r>
          </a:p>
        </p:txBody>
      </p:sp>
      <p:sp>
        <p:nvSpPr>
          <p:cNvPr id="392218" name="Text Box 26"/>
          <p:cNvSpPr txBox="1">
            <a:spLocks noChangeArrowheads="1"/>
          </p:cNvSpPr>
          <p:nvPr/>
        </p:nvSpPr>
        <p:spPr bwMode="auto">
          <a:xfrm rot="2192698">
            <a:off x="6084888" y="3663950"/>
            <a:ext cx="134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>
                <a:effectLst/>
              </a:rPr>
              <a:t>4,2 см</a:t>
            </a:r>
          </a:p>
        </p:txBody>
      </p:sp>
      <p:sp>
        <p:nvSpPr>
          <p:cNvPr id="392219" name="Text Box 27"/>
          <p:cNvSpPr txBox="1">
            <a:spLocks noChangeArrowheads="1"/>
          </p:cNvSpPr>
          <p:nvPr/>
        </p:nvSpPr>
        <p:spPr bwMode="auto">
          <a:xfrm>
            <a:off x="4953000" y="5540375"/>
            <a:ext cx="1363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>
                <a:effectLst/>
              </a:rPr>
              <a:t>8,4 см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3922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922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02" grpId="0" animBg="1"/>
      <p:bldP spid="392203" grpId="0" animBg="1"/>
      <p:bldP spid="392213" grpId="0"/>
      <p:bldP spid="392213" grpId="1"/>
      <p:bldP spid="392217" grpId="0"/>
      <p:bldP spid="392217" grpId="1"/>
      <p:bldP spid="392218" grpId="0"/>
      <p:bldP spid="392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9" name="Text Box 3"/>
          <p:cNvSpPr txBox="1">
            <a:spLocks noChangeArrowheads="1"/>
          </p:cNvSpPr>
          <p:nvPr/>
        </p:nvSpPr>
        <p:spPr bwMode="auto">
          <a:xfrm>
            <a:off x="990600" y="152400"/>
            <a:ext cx="27432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93220" name="Oval 4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5</a:t>
            </a:r>
          </a:p>
        </p:txBody>
      </p:sp>
      <p:sp>
        <p:nvSpPr>
          <p:cNvPr id="393221" name="AutoShape 5"/>
          <p:cNvSpPr>
            <a:spLocks noChangeArrowheads="1"/>
          </p:cNvSpPr>
          <p:nvPr/>
        </p:nvSpPr>
        <p:spPr bwMode="auto">
          <a:xfrm rot="5400000" flipH="1">
            <a:off x="3581400" y="2133600"/>
            <a:ext cx="3886200" cy="3429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3222" name="Rectangle 6"/>
          <p:cNvSpPr>
            <a:spLocks noChangeArrowheads="1"/>
          </p:cNvSpPr>
          <p:nvPr/>
        </p:nvSpPr>
        <p:spPr bwMode="auto">
          <a:xfrm>
            <a:off x="3810000" y="5410200"/>
            <a:ext cx="381000" cy="381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3223" name="Arc 7"/>
          <p:cNvSpPr>
            <a:spLocks/>
          </p:cNvSpPr>
          <p:nvPr/>
        </p:nvSpPr>
        <p:spPr bwMode="auto">
          <a:xfrm rot="-1103558">
            <a:off x="6889750" y="5111750"/>
            <a:ext cx="746125" cy="768350"/>
          </a:xfrm>
          <a:custGeom>
            <a:avLst/>
            <a:gdLst>
              <a:gd name="G0" fmla="+- 1661 0 0"/>
              <a:gd name="G1" fmla="+- 21600 0 0"/>
              <a:gd name="G2" fmla="+- 21600 0 0"/>
              <a:gd name="T0" fmla="*/ 0 w 23261"/>
              <a:gd name="T1" fmla="*/ 64 h 28415"/>
              <a:gd name="T2" fmla="*/ 22158 w 23261"/>
              <a:gd name="T3" fmla="*/ 28415 h 28415"/>
              <a:gd name="T4" fmla="*/ 1661 w 23261"/>
              <a:gd name="T5" fmla="*/ 21600 h 28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261" h="28415" fill="none" extrusionOk="0">
                <a:moveTo>
                  <a:pt x="-1" y="63"/>
                </a:moveTo>
                <a:cubicBezTo>
                  <a:pt x="552" y="21"/>
                  <a:pt x="1106" y="-1"/>
                  <a:pt x="1661" y="0"/>
                </a:cubicBezTo>
                <a:cubicBezTo>
                  <a:pt x="13590" y="0"/>
                  <a:pt x="23261" y="9670"/>
                  <a:pt x="23261" y="21600"/>
                </a:cubicBezTo>
                <a:cubicBezTo>
                  <a:pt x="23261" y="23916"/>
                  <a:pt x="22888" y="26217"/>
                  <a:pt x="22157" y="28414"/>
                </a:cubicBezTo>
              </a:path>
              <a:path w="23261" h="28415" stroke="0" extrusionOk="0">
                <a:moveTo>
                  <a:pt x="-1" y="63"/>
                </a:moveTo>
                <a:cubicBezTo>
                  <a:pt x="552" y="21"/>
                  <a:pt x="1106" y="-1"/>
                  <a:pt x="1661" y="0"/>
                </a:cubicBezTo>
                <a:cubicBezTo>
                  <a:pt x="13590" y="0"/>
                  <a:pt x="23261" y="9670"/>
                  <a:pt x="23261" y="21600"/>
                </a:cubicBezTo>
                <a:cubicBezTo>
                  <a:pt x="23261" y="23916"/>
                  <a:pt x="22888" y="26217"/>
                  <a:pt x="22157" y="28414"/>
                </a:cubicBezTo>
                <a:lnTo>
                  <a:pt x="1661" y="21600"/>
                </a:lnTo>
                <a:close/>
              </a:path>
            </a:pathLst>
          </a:cu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3234" name="Text Box 18"/>
          <p:cNvSpPr txBox="1">
            <a:spLocks noChangeArrowheads="1"/>
          </p:cNvSpPr>
          <p:nvPr/>
        </p:nvSpPr>
        <p:spPr bwMode="auto">
          <a:xfrm>
            <a:off x="7315200" y="4724400"/>
            <a:ext cx="1109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120</a:t>
            </a:r>
            <a:r>
              <a:rPr lang="ru-RU" sz="3200" baseline="30000">
                <a:effectLst/>
              </a:rPr>
              <a:t>0</a:t>
            </a:r>
          </a:p>
        </p:txBody>
      </p:sp>
      <p:sp>
        <p:nvSpPr>
          <p:cNvPr id="393235" name="Text Box 19"/>
          <p:cNvSpPr txBox="1">
            <a:spLocks noChangeArrowheads="1"/>
          </p:cNvSpPr>
          <p:nvPr/>
        </p:nvSpPr>
        <p:spPr bwMode="auto">
          <a:xfrm>
            <a:off x="4876800" y="5791200"/>
            <a:ext cx="1123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4 см</a:t>
            </a:r>
            <a:endParaRPr lang="ru-RU" sz="3200" baseline="30000">
              <a:effectLst/>
            </a:endParaRPr>
          </a:p>
        </p:txBody>
      </p:sp>
      <p:sp>
        <p:nvSpPr>
          <p:cNvPr id="393236" name="Text Box 20"/>
          <p:cNvSpPr txBox="1">
            <a:spLocks noChangeArrowheads="1"/>
          </p:cNvSpPr>
          <p:nvPr/>
        </p:nvSpPr>
        <p:spPr bwMode="auto">
          <a:xfrm>
            <a:off x="8305800" y="5867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</a:rPr>
              <a:t>D</a:t>
            </a:r>
            <a:endParaRPr lang="ru-RU" sz="2400">
              <a:effectLst/>
            </a:endParaRPr>
          </a:p>
        </p:txBody>
      </p:sp>
      <p:sp>
        <p:nvSpPr>
          <p:cNvPr id="393241" name="Line 25"/>
          <p:cNvSpPr>
            <a:spLocks noChangeShapeType="1"/>
          </p:cNvSpPr>
          <p:nvPr/>
        </p:nvSpPr>
        <p:spPr bwMode="auto">
          <a:xfrm>
            <a:off x="3810000" y="5791200"/>
            <a:ext cx="502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3242" name="Text Box 26"/>
          <p:cNvSpPr txBox="1">
            <a:spLocks noChangeArrowheads="1"/>
          </p:cNvSpPr>
          <p:nvPr/>
        </p:nvSpPr>
        <p:spPr bwMode="auto">
          <a:xfrm>
            <a:off x="3505200" y="58674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93243" name="Text Box 27"/>
          <p:cNvSpPr txBox="1">
            <a:spLocks noChangeArrowheads="1"/>
          </p:cNvSpPr>
          <p:nvPr/>
        </p:nvSpPr>
        <p:spPr bwMode="auto">
          <a:xfrm>
            <a:off x="6934200" y="59436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А</a:t>
            </a:r>
          </a:p>
        </p:txBody>
      </p:sp>
      <p:sp>
        <p:nvSpPr>
          <p:cNvPr id="393244" name="Text Box 28"/>
          <p:cNvSpPr txBox="1">
            <a:spLocks noChangeArrowheads="1"/>
          </p:cNvSpPr>
          <p:nvPr/>
        </p:nvSpPr>
        <p:spPr bwMode="auto">
          <a:xfrm>
            <a:off x="3276600" y="19050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В</a:t>
            </a:r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5638800" y="3429000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000">
                <a:solidFill>
                  <a:srgbClr val="FF0066"/>
                </a:solidFill>
                <a:effectLst/>
              </a:rPr>
              <a:t>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932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3" grpId="0" animBg="1"/>
      <p:bldP spid="393234" grpId="0"/>
      <p:bldP spid="393235" grpId="0"/>
      <p:bldP spid="393236" grpId="0"/>
      <p:bldP spid="393241" grpId="0" animBg="1"/>
      <p:bldP spid="393245" grpId="0"/>
      <p:bldP spid="393245" grpId="1"/>
    </p:bldLst>
  </p:timing>
</p:sld>
</file>

<file path=ppt/theme/theme1.xml><?xml version="1.0" encoding="utf-8"?>
<a:theme xmlns:a="http://schemas.openxmlformats.org/drawingml/2006/main" name="Студия">
  <a:themeElements>
    <a:clrScheme name="Студия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2280</TotalTime>
  <Words>196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Студия</vt:lpstr>
      <vt:lpstr>Прямоугольный треугольник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Геометрия 7 класс</dc:subject>
  <dc:creator>Малая</dc:creator>
  <cp:lastModifiedBy>Юлия</cp:lastModifiedBy>
  <cp:revision>84</cp:revision>
  <cp:lastPrinted>1601-01-01T00:00:00Z</cp:lastPrinted>
  <dcterms:created xsi:type="dcterms:W3CDTF">1601-01-01T00:00:00Z</dcterms:created>
  <dcterms:modified xsi:type="dcterms:W3CDTF">2018-04-01T11:46:43Z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