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5"/>
  </p:notesMasterIdLst>
  <p:sldIdLst>
    <p:sldId id="339" r:id="rId2"/>
    <p:sldId id="455" r:id="rId3"/>
    <p:sldId id="256" r:id="rId4"/>
    <p:sldId id="469" r:id="rId5"/>
    <p:sldId id="470" r:id="rId6"/>
    <p:sldId id="471" r:id="rId7"/>
    <p:sldId id="462" r:id="rId8"/>
    <p:sldId id="466" r:id="rId9"/>
    <p:sldId id="472" r:id="rId10"/>
    <p:sldId id="473" r:id="rId11"/>
    <p:sldId id="474" r:id="rId12"/>
    <p:sldId id="475" r:id="rId13"/>
    <p:sldId id="476" r:id="rId14"/>
  </p:sldIdLst>
  <p:sldSz cx="9144000" cy="6858000" type="screen4x3"/>
  <p:notesSz cx="6858000" cy="9144000"/>
  <p:custShowLst>
    <p:custShow name="Произвольный показ 1" id="0">
      <p:sldLst/>
    </p:custShow>
    <p:custShow name="Произвольный показ 2" id="1">
      <p:sldLst/>
    </p:custShow>
    <p:custShow name="Произвольный показ 3" id="2">
      <p:sldLst/>
    </p:custShow>
    <p:custShow name="Произвольный показ 4" id="3">
      <p:sldLst/>
    </p:custShow>
    <p:custShow name="Произвольный показ 5" id="4">
      <p:sldLst/>
    </p:custShow>
  </p:custShow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E59BB5"/>
    <a:srgbClr val="D95D89"/>
    <a:srgbClr val="66FF66"/>
    <a:srgbClr val="CDFFCD"/>
    <a:srgbClr val="8FFF8F"/>
    <a:srgbClr val="FAC360"/>
    <a:srgbClr val="3333CC"/>
    <a:srgbClr val="6FE5FD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C07B6-5A6D-4FEE-858C-873C009D538B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C56A4-C554-4C93-B009-F12BDFD25C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218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957451-5CFA-4978-88F1-66316976E331}" type="slidenum">
              <a:rPr lang="ru-RU"/>
              <a:pPr/>
              <a:t>1</a:t>
            </a:fld>
            <a:endParaRPr lang="ru-RU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9"/>
          <p:cNvSpPr txBox="1">
            <a:spLocks noChangeArrowheads="1"/>
          </p:cNvSpPr>
          <p:nvPr/>
        </p:nvSpPr>
        <p:spPr bwMode="gray">
          <a:xfrm>
            <a:off x="5257800" y="5973763"/>
            <a:ext cx="2209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</a:rPr>
              <a:t> </a:t>
            </a:r>
          </a:p>
        </p:txBody>
      </p: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0" y="2971800"/>
            <a:ext cx="7010400" cy="76200"/>
            <a:chOff x="0" y="528"/>
            <a:chExt cx="5232" cy="48"/>
          </a:xfrm>
        </p:grpSpPr>
        <p:sp>
          <p:nvSpPr>
            <p:cNvPr id="6" name="Line 51"/>
            <p:cNvSpPr>
              <a:spLocks noChangeShapeType="1"/>
            </p:cNvSpPr>
            <p:nvPr userDrawn="1"/>
          </p:nvSpPr>
          <p:spPr bwMode="auto">
            <a:xfrm>
              <a:off x="0" y="576"/>
              <a:ext cx="5232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7" name="Line 52"/>
            <p:cNvSpPr>
              <a:spLocks noChangeShapeType="1"/>
            </p:cNvSpPr>
            <p:nvPr userDrawn="1"/>
          </p:nvSpPr>
          <p:spPr bwMode="auto">
            <a:xfrm>
              <a:off x="5136" y="528"/>
              <a:ext cx="96" cy="4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457200" y="2057400"/>
            <a:ext cx="7543800" cy="1066800"/>
          </a:xfrm>
          <a:effectLst>
            <a:outerShdw dist="28398" dir="1593903" algn="ctr" rotWithShape="0">
              <a:schemeClr val="bg1"/>
            </a:outerShdw>
          </a:effectLst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457200" y="3048000"/>
            <a:ext cx="5562600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 b="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 bwMode="white">
          <a:xfrm>
            <a:off x="457200" y="6477000"/>
            <a:ext cx="2133600" cy="168275"/>
          </a:xfrm>
        </p:spPr>
        <p:txBody>
          <a:bodyPr/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9D22DBFE-B48E-4801-9883-A83FE269E015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 bwMode="white">
          <a:xfrm>
            <a:off x="3124200" y="6477000"/>
            <a:ext cx="2895600" cy="168275"/>
          </a:xfrm>
        </p:spPr>
        <p:txBody>
          <a:bodyPr/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 bwMode="white">
          <a:xfrm>
            <a:off x="6553200" y="6477000"/>
            <a:ext cx="2133600" cy="168275"/>
          </a:xfrm>
        </p:spPr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0BEB128D-D5CE-4862-B7D9-A1736F8BEF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9C948-1CDB-4B05-BF5E-1276228C7760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F8EB6-23FE-4377-8094-1C13C50566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8578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857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ADDAB-1FC8-4556-9132-9E454C304FAA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75516-5E37-43B9-8495-084A642C6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962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51720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84C38-3C73-4750-A378-0228E21C81DC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9EE92-6B79-4326-89B5-6F2C6E20E1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76FFD-23ED-495B-B370-31FEB0E09C20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E31FE-9253-43FC-84AB-FE8B45B792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E7AB0-001A-4997-9493-D1C7F9A3F4AB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E7ED9-22E3-4976-B2FC-98F7E9B313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5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172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172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566DB-99BB-44B1-83EB-7FAE1DD644C4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DB028-7442-47A9-9AAD-018A512552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5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A96A1-397F-4ECC-AD6C-DD0384D9737D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BEE18-7DA2-4AFD-98D6-CC6072211D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5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54631-F581-4311-A553-3BA431758004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B742E-8220-4178-BC5A-6CB40C2856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5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961B5-F490-401B-83E2-5D869FD960A1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60F8B-7CC4-4740-B96F-05CDEC4CB1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5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EC5E1-5C71-416D-9E1B-F3F3A62FB973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FE7B0-7926-48D8-ACC6-722FBA5F49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5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567E7-DAA8-4472-BA02-A964ED4C02B2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84657-896B-4C71-8151-021F50A4EB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5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58850" y="6434138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BDC5660-B3EA-4D39-877E-E1912E20A943}" type="datetimeFigureOut">
              <a:rPr lang="ru-RU"/>
              <a:pPr>
                <a:defRPr/>
              </a:pPr>
              <a:t>12.03.2018</a:t>
            </a:fld>
            <a:endParaRPr lang="ru-RU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381000"/>
            <a:ext cx="7696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96850" y="6434138"/>
            <a:ext cx="2133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6F2BEE0D-DF7D-41E5-BE53-998D68A569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054" name="Group 54"/>
          <p:cNvGrpSpPr>
            <a:grpSpLocks/>
          </p:cNvGrpSpPr>
          <p:nvPr/>
        </p:nvGrpSpPr>
        <p:grpSpPr bwMode="auto">
          <a:xfrm>
            <a:off x="152400" y="838200"/>
            <a:ext cx="8153400" cy="76200"/>
            <a:chOff x="0" y="528"/>
            <a:chExt cx="5232" cy="48"/>
          </a:xfrm>
        </p:grpSpPr>
        <p:sp>
          <p:nvSpPr>
            <p:cNvPr id="1079" name="Line 55"/>
            <p:cNvSpPr>
              <a:spLocks noChangeShapeType="1"/>
            </p:cNvSpPr>
            <p:nvPr userDrawn="1"/>
          </p:nvSpPr>
          <p:spPr bwMode="auto">
            <a:xfrm>
              <a:off x="0" y="576"/>
              <a:ext cx="5232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080" name="Line 56"/>
            <p:cNvSpPr>
              <a:spLocks noChangeShapeType="1"/>
            </p:cNvSpPr>
            <p:nvPr userDrawn="1"/>
          </p:nvSpPr>
          <p:spPr bwMode="auto">
            <a:xfrm>
              <a:off x="5136" y="528"/>
              <a:ext cx="96" cy="4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sp>
        <p:nvSpPr>
          <p:cNvPr id="1081" name="Rectangle 5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64200" y="6430963"/>
            <a:ext cx="2286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ransition>
    <p:dissolv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285784" y="2505076"/>
            <a:ext cx="7543800" cy="1066800"/>
          </a:xfrm>
        </p:spPr>
        <p:txBody>
          <a:bodyPr/>
          <a:lstStyle/>
          <a:p>
            <a:pPr algn="ctr"/>
            <a:r>
              <a:rPr lang="ru-RU" sz="5600" b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Самостоятельная работа</a:t>
            </a:r>
            <a:endParaRPr lang="ru-RU" sz="5600" b="1" dirty="0">
              <a:solidFill>
                <a:schemeClr val="accent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6500826" y="6000768"/>
            <a:ext cx="242889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fld id="{208D29D6-2D5B-4060-967E-00F8B2448ADB}" type="datetime1">
              <a:rPr lang="ru-RU" sz="3000" b="1" smtClean="0">
                <a:solidFill>
                  <a:schemeClr val="bg1"/>
                </a:solidFill>
                <a:latin typeface="Georgia" pitchFamily="18" charset="0"/>
              </a:rPr>
              <a:pPr/>
              <a:t>12.03.2018</a:t>
            </a:fld>
            <a:endParaRPr lang="ru-RU" sz="3000" b="1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19"/>
          <p:cNvSpPr>
            <a:spLocks noChangeArrowheads="1"/>
          </p:cNvSpPr>
          <p:nvPr/>
        </p:nvSpPr>
        <p:spPr bwMode="auto">
          <a:xfrm>
            <a:off x="4857752" y="1527865"/>
            <a:ext cx="4000528" cy="3857652"/>
          </a:xfrm>
          <a:prstGeom prst="ellipse">
            <a:avLst/>
          </a:prstGeom>
          <a:gradFill rotWithShape="1">
            <a:gsLst>
              <a:gs pos="0">
                <a:schemeClr val="bg1">
                  <a:alpha val="56000"/>
                </a:schemeClr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solidFill>
                <a:srgbClr val="000099"/>
              </a:solidFill>
              <a:latin typeface="+mn-lt"/>
            </a:endParaRPr>
          </a:p>
        </p:txBody>
      </p: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5072066" y="2247896"/>
            <a:ext cx="3581400" cy="609600"/>
            <a:chOff x="624" y="1079"/>
            <a:chExt cx="1776" cy="474"/>
          </a:xfrm>
          <a:gradFill flip="none" rotWithShape="1">
            <a:gsLst>
              <a:gs pos="0">
                <a:srgbClr val="D95D89"/>
              </a:gs>
              <a:gs pos="50000">
                <a:srgbClr val="E59BB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</p:grpSpPr>
        <p:sp>
          <p:nvSpPr>
            <p:cNvPr id="34" name="Arc 33"/>
            <p:cNvSpPr>
              <a:spLocks/>
            </p:cNvSpPr>
            <p:nvPr/>
          </p:nvSpPr>
          <p:spPr bwMode="auto">
            <a:xfrm flipV="1">
              <a:off x="626" y="1079"/>
              <a:ext cx="1767" cy="240"/>
            </a:xfrm>
            <a:custGeom>
              <a:avLst/>
              <a:gdLst>
                <a:gd name="G0" fmla="+- 21568 0 0"/>
                <a:gd name="G1" fmla="+- 0 0 0"/>
                <a:gd name="G2" fmla="+- 21600 0 0"/>
                <a:gd name="T0" fmla="*/ 42978 w 42978"/>
                <a:gd name="T1" fmla="*/ 2857 h 21600"/>
                <a:gd name="T2" fmla="*/ 0 w 42978"/>
                <a:gd name="T3" fmla="*/ 1176 h 21600"/>
                <a:gd name="T4" fmla="*/ 21568 w 4297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978" h="21600" fill="none" extrusionOk="0">
                  <a:moveTo>
                    <a:pt x="42978" y="2857"/>
                  </a:moveTo>
                  <a:cubicBezTo>
                    <a:pt x="41546" y="13587"/>
                    <a:pt x="32393" y="21599"/>
                    <a:pt x="21568" y="21600"/>
                  </a:cubicBezTo>
                  <a:cubicBezTo>
                    <a:pt x="10095" y="21600"/>
                    <a:pt x="624" y="12631"/>
                    <a:pt x="0" y="1175"/>
                  </a:cubicBezTo>
                </a:path>
                <a:path w="42978" h="21600" stroke="0" extrusionOk="0">
                  <a:moveTo>
                    <a:pt x="42978" y="2857"/>
                  </a:moveTo>
                  <a:cubicBezTo>
                    <a:pt x="41546" y="13587"/>
                    <a:pt x="32393" y="21599"/>
                    <a:pt x="21568" y="21600"/>
                  </a:cubicBezTo>
                  <a:cubicBezTo>
                    <a:pt x="10095" y="21600"/>
                    <a:pt x="624" y="12631"/>
                    <a:pt x="0" y="1175"/>
                  </a:cubicBezTo>
                  <a:lnTo>
                    <a:pt x="21568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 b="1">
                <a:solidFill>
                  <a:srgbClr val="000099"/>
                </a:solidFill>
                <a:latin typeface="+mn-lt"/>
              </a:endParaRPr>
            </a:p>
          </p:txBody>
        </p:sp>
        <p:sp>
          <p:nvSpPr>
            <p:cNvPr id="33" name="Arc 32"/>
            <p:cNvSpPr>
              <a:spLocks/>
            </p:cNvSpPr>
            <p:nvPr/>
          </p:nvSpPr>
          <p:spPr bwMode="auto">
            <a:xfrm>
              <a:off x="624" y="1277"/>
              <a:ext cx="1776" cy="276"/>
            </a:xfrm>
            <a:custGeom>
              <a:avLst/>
              <a:gdLst>
                <a:gd name="G0" fmla="+- 21600 0 0"/>
                <a:gd name="G1" fmla="+- 3294 0 0"/>
                <a:gd name="G2" fmla="+- 21600 0 0"/>
                <a:gd name="T0" fmla="*/ 42947 w 43200"/>
                <a:gd name="T1" fmla="*/ 0 h 24894"/>
                <a:gd name="T2" fmla="*/ 63 w 43200"/>
                <a:gd name="T3" fmla="*/ 1640 h 24894"/>
                <a:gd name="T4" fmla="*/ 21600 w 43200"/>
                <a:gd name="T5" fmla="*/ 3294 h 24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4894" fill="none" extrusionOk="0">
                  <a:moveTo>
                    <a:pt x="42947" y="-1"/>
                  </a:moveTo>
                  <a:cubicBezTo>
                    <a:pt x="43115" y="1089"/>
                    <a:pt x="43200" y="2191"/>
                    <a:pt x="43200" y="3294"/>
                  </a:cubicBezTo>
                  <a:cubicBezTo>
                    <a:pt x="43200" y="15223"/>
                    <a:pt x="33529" y="24894"/>
                    <a:pt x="21600" y="24894"/>
                  </a:cubicBezTo>
                  <a:cubicBezTo>
                    <a:pt x="9670" y="24894"/>
                    <a:pt x="0" y="15223"/>
                    <a:pt x="0" y="3294"/>
                  </a:cubicBezTo>
                  <a:cubicBezTo>
                    <a:pt x="-1" y="2742"/>
                    <a:pt x="21" y="2190"/>
                    <a:pt x="63" y="1640"/>
                  </a:cubicBezTo>
                </a:path>
                <a:path w="43200" h="24894" stroke="0" extrusionOk="0">
                  <a:moveTo>
                    <a:pt x="42947" y="-1"/>
                  </a:moveTo>
                  <a:cubicBezTo>
                    <a:pt x="43115" y="1089"/>
                    <a:pt x="43200" y="2191"/>
                    <a:pt x="43200" y="3294"/>
                  </a:cubicBezTo>
                  <a:cubicBezTo>
                    <a:pt x="43200" y="15223"/>
                    <a:pt x="33529" y="24894"/>
                    <a:pt x="21600" y="24894"/>
                  </a:cubicBezTo>
                  <a:cubicBezTo>
                    <a:pt x="9670" y="24894"/>
                    <a:pt x="0" y="15223"/>
                    <a:pt x="0" y="3294"/>
                  </a:cubicBezTo>
                  <a:cubicBezTo>
                    <a:pt x="-1" y="2742"/>
                    <a:pt x="21" y="2190"/>
                    <a:pt x="63" y="1640"/>
                  </a:cubicBezTo>
                  <a:lnTo>
                    <a:pt x="21600" y="3294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 b="1">
                <a:solidFill>
                  <a:srgbClr val="000099"/>
                </a:solidFill>
                <a:latin typeface="+mn-lt"/>
              </a:endParaRPr>
            </a:p>
          </p:txBody>
        </p:sp>
      </p:grpSp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4857752" y="1527865"/>
            <a:ext cx="4000528" cy="3857652"/>
          </a:xfrm>
          <a:prstGeom prst="ellipse">
            <a:avLst/>
          </a:prstGeom>
          <a:noFill/>
          <a:ln w="12700">
            <a:solidFill>
              <a:srgbClr val="1C1C1C"/>
            </a:solidFill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solidFill>
                <a:srgbClr val="000099"/>
              </a:solidFill>
              <a:latin typeface="+mn-lt"/>
            </a:endParaRPr>
          </a:p>
        </p:txBody>
      </p:sp>
      <p:grpSp>
        <p:nvGrpSpPr>
          <p:cNvPr id="26" name="Group 15"/>
          <p:cNvGrpSpPr>
            <a:grpSpLocks/>
          </p:cNvGrpSpPr>
          <p:nvPr/>
        </p:nvGrpSpPr>
        <p:grpSpPr bwMode="auto">
          <a:xfrm>
            <a:off x="4861020" y="2950374"/>
            <a:ext cx="3993991" cy="974057"/>
            <a:chOff x="290" y="1651"/>
            <a:chExt cx="2444" cy="860"/>
          </a:xfrm>
        </p:grpSpPr>
        <p:sp>
          <p:nvSpPr>
            <p:cNvPr id="28" name="Arc 16"/>
            <p:cNvSpPr>
              <a:spLocks/>
            </p:cNvSpPr>
            <p:nvPr/>
          </p:nvSpPr>
          <p:spPr bwMode="auto">
            <a:xfrm flipV="1">
              <a:off x="290" y="1651"/>
              <a:ext cx="2444" cy="467"/>
            </a:xfrm>
            <a:custGeom>
              <a:avLst/>
              <a:gdLst>
                <a:gd name="G0" fmla="+- 21580 0 0"/>
                <a:gd name="G1" fmla="+- 0 0 0"/>
                <a:gd name="G2" fmla="+- 21600 0 0"/>
                <a:gd name="T0" fmla="*/ 43121 w 43121"/>
                <a:gd name="T1" fmla="*/ 1600 h 21600"/>
                <a:gd name="T2" fmla="*/ 0 w 43121"/>
                <a:gd name="T3" fmla="*/ 924 h 21600"/>
                <a:gd name="T4" fmla="*/ 21580 w 43121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21" h="21600" fill="none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</a:path>
                <a:path w="43121" h="21600" stroke="0" extrusionOk="0">
                  <a:moveTo>
                    <a:pt x="43120" y="1599"/>
                  </a:moveTo>
                  <a:cubicBezTo>
                    <a:pt x="42282" y="12877"/>
                    <a:pt x="32888" y="21599"/>
                    <a:pt x="21580" y="21600"/>
                  </a:cubicBezTo>
                  <a:cubicBezTo>
                    <a:pt x="10010" y="21600"/>
                    <a:pt x="494" y="12483"/>
                    <a:pt x="-1" y="924"/>
                  </a:cubicBezTo>
                  <a:lnTo>
                    <a:pt x="21580" y="0"/>
                  </a:lnTo>
                  <a:close/>
                </a:path>
              </a:pathLst>
            </a:custGeom>
            <a:noFill/>
            <a:ln w="19050">
              <a:solidFill>
                <a:srgbClr val="1C1C1C"/>
              </a:solidFill>
              <a:prstDash val="dash"/>
              <a:round/>
              <a:headEnd type="none" w="sm" len="sm"/>
              <a:tailEnd type="none" w="sm" len="sm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wrap="none" anchor="ctr"/>
            <a:lstStyle/>
            <a:p>
              <a:endParaRPr lang="ru-RU" b="1">
                <a:solidFill>
                  <a:srgbClr val="000099"/>
                </a:solidFill>
                <a:latin typeface="+mn-lt"/>
              </a:endParaRPr>
            </a:p>
          </p:txBody>
        </p:sp>
        <p:sp>
          <p:nvSpPr>
            <p:cNvPr id="29" name="Arc 17"/>
            <p:cNvSpPr>
              <a:spLocks/>
            </p:cNvSpPr>
            <p:nvPr/>
          </p:nvSpPr>
          <p:spPr bwMode="auto">
            <a:xfrm>
              <a:off x="302" y="2044"/>
              <a:ext cx="2430" cy="467"/>
            </a:xfrm>
            <a:custGeom>
              <a:avLst/>
              <a:gdLst>
                <a:gd name="G0" fmla="+- 21382 0 0"/>
                <a:gd name="G1" fmla="+- 0 0 0"/>
                <a:gd name="G2" fmla="+- 21600 0 0"/>
                <a:gd name="T0" fmla="*/ 42859 w 42859"/>
                <a:gd name="T1" fmla="*/ 2301 h 21600"/>
                <a:gd name="T2" fmla="*/ 0 w 42859"/>
                <a:gd name="T3" fmla="*/ 3062 h 21600"/>
                <a:gd name="T4" fmla="*/ 21382 w 4285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859" h="21600" fill="none" extrusionOk="0">
                  <a:moveTo>
                    <a:pt x="42859" y="2301"/>
                  </a:moveTo>
                  <a:cubicBezTo>
                    <a:pt x="41683" y="13276"/>
                    <a:pt x="32420" y="21599"/>
                    <a:pt x="21382" y="21600"/>
                  </a:cubicBezTo>
                  <a:cubicBezTo>
                    <a:pt x="10635" y="21600"/>
                    <a:pt x="1523" y="13699"/>
                    <a:pt x="0" y="3061"/>
                  </a:cubicBezTo>
                </a:path>
                <a:path w="42859" h="21600" stroke="0" extrusionOk="0">
                  <a:moveTo>
                    <a:pt x="42859" y="2301"/>
                  </a:moveTo>
                  <a:cubicBezTo>
                    <a:pt x="41683" y="13276"/>
                    <a:pt x="32420" y="21599"/>
                    <a:pt x="21382" y="21600"/>
                  </a:cubicBezTo>
                  <a:cubicBezTo>
                    <a:pt x="10635" y="21600"/>
                    <a:pt x="1523" y="13699"/>
                    <a:pt x="0" y="3061"/>
                  </a:cubicBezTo>
                  <a:lnTo>
                    <a:pt x="21382" y="0"/>
                  </a:lnTo>
                  <a:close/>
                </a:path>
              </a:pathLst>
            </a:custGeom>
            <a:noFill/>
            <a:ln w="19050">
              <a:solidFill>
                <a:srgbClr val="1C1C1C"/>
              </a:solidFill>
              <a:round/>
              <a:headEnd type="none" w="sm" len="sm"/>
              <a:tailEnd type="none" w="sm" len="sm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wrap="none" anchor="ctr"/>
            <a:lstStyle/>
            <a:p>
              <a:endParaRPr lang="ru-RU" b="1">
                <a:solidFill>
                  <a:srgbClr val="000099"/>
                </a:solidFill>
                <a:latin typeface="+mn-lt"/>
              </a:endParaRPr>
            </a:p>
          </p:txBody>
        </p:sp>
      </p:grpSp>
      <p:sp>
        <p:nvSpPr>
          <p:cNvPr id="92" name="Скругленный прямоугольник 91"/>
          <p:cNvSpPr/>
          <p:nvPr/>
        </p:nvSpPr>
        <p:spPr>
          <a:xfrm>
            <a:off x="285720" y="1071546"/>
            <a:ext cx="4214842" cy="3929090"/>
          </a:xfrm>
          <a:prstGeom prst="roundRect">
            <a:avLst/>
          </a:prstGeom>
          <a:ln w="38100">
            <a:solidFill>
              <a:schemeClr val="accent5">
                <a:lumMod val="7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ct val="50000"/>
              </a:spcBef>
            </a:pPr>
            <a:r>
              <a:rPr lang="ru-RU" sz="2200" b="1" dirty="0" smtClean="0">
                <a:solidFill>
                  <a:srgbClr val="000066"/>
                </a:solidFill>
              </a:rPr>
              <a:t>Диаметр шара разделен на три равные части и через точки деления проведены плоскости, перпендикулярные к диаметру. Найдите </a:t>
            </a:r>
            <a:r>
              <a:rPr lang="en-US" sz="2200" b="1" dirty="0" smtClean="0">
                <a:solidFill>
                  <a:srgbClr val="000066"/>
                </a:solidFill>
              </a:rPr>
              <a:t>V</a:t>
            </a:r>
            <a:r>
              <a:rPr lang="ru-RU" sz="2200" b="1" dirty="0" smtClean="0">
                <a:solidFill>
                  <a:srgbClr val="000066"/>
                </a:solidFill>
              </a:rPr>
              <a:t> получившегося шарового слоя, если радиус шара равен 3 см.</a:t>
            </a:r>
            <a:endParaRPr lang="ru-RU" sz="2200" b="1" dirty="0" smtClean="0">
              <a:solidFill>
                <a:srgbClr val="000099"/>
              </a:solidFill>
            </a:endParaRPr>
          </a:p>
        </p:txBody>
      </p:sp>
      <p:sp>
        <p:nvSpPr>
          <p:cNvPr id="93" name="Скругленный прямоугольник 92"/>
          <p:cNvSpPr/>
          <p:nvPr/>
        </p:nvSpPr>
        <p:spPr>
          <a:xfrm>
            <a:off x="500034" y="357166"/>
            <a:ext cx="3214710" cy="64294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Задача № 5 </a:t>
            </a:r>
            <a:endParaRPr lang="ru-RU" sz="3200" b="1" dirty="0"/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6881842" y="3255259"/>
            <a:ext cx="4796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</a:t>
            </a:r>
            <a:endParaRPr lang="ru-RU" sz="2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grpSp>
        <p:nvGrpSpPr>
          <p:cNvPr id="13" name="Group 31"/>
          <p:cNvGrpSpPr>
            <a:grpSpLocks/>
          </p:cNvGrpSpPr>
          <p:nvPr/>
        </p:nvGrpSpPr>
        <p:grpSpPr bwMode="auto">
          <a:xfrm>
            <a:off x="5072066" y="3885319"/>
            <a:ext cx="3581400" cy="609600"/>
            <a:chOff x="624" y="1079"/>
            <a:chExt cx="1776" cy="474"/>
          </a:xfrm>
          <a:gradFill>
            <a:gsLst>
              <a:gs pos="0">
                <a:srgbClr val="D95D89"/>
              </a:gs>
              <a:gs pos="50000">
                <a:srgbClr val="E59BB5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</a:gradFill>
        </p:grpSpPr>
        <p:sp>
          <p:nvSpPr>
            <p:cNvPr id="14" name="Arc 32"/>
            <p:cNvSpPr>
              <a:spLocks/>
            </p:cNvSpPr>
            <p:nvPr/>
          </p:nvSpPr>
          <p:spPr bwMode="auto">
            <a:xfrm>
              <a:off x="624" y="1277"/>
              <a:ext cx="1776" cy="276"/>
            </a:xfrm>
            <a:custGeom>
              <a:avLst/>
              <a:gdLst>
                <a:gd name="G0" fmla="+- 21600 0 0"/>
                <a:gd name="G1" fmla="+- 3294 0 0"/>
                <a:gd name="G2" fmla="+- 21600 0 0"/>
                <a:gd name="T0" fmla="*/ 42947 w 43200"/>
                <a:gd name="T1" fmla="*/ 0 h 24894"/>
                <a:gd name="T2" fmla="*/ 63 w 43200"/>
                <a:gd name="T3" fmla="*/ 1640 h 24894"/>
                <a:gd name="T4" fmla="*/ 21600 w 43200"/>
                <a:gd name="T5" fmla="*/ 3294 h 24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4894" fill="none" extrusionOk="0">
                  <a:moveTo>
                    <a:pt x="42947" y="-1"/>
                  </a:moveTo>
                  <a:cubicBezTo>
                    <a:pt x="43115" y="1089"/>
                    <a:pt x="43200" y="2191"/>
                    <a:pt x="43200" y="3294"/>
                  </a:cubicBezTo>
                  <a:cubicBezTo>
                    <a:pt x="43200" y="15223"/>
                    <a:pt x="33529" y="24894"/>
                    <a:pt x="21600" y="24894"/>
                  </a:cubicBezTo>
                  <a:cubicBezTo>
                    <a:pt x="9670" y="24894"/>
                    <a:pt x="0" y="15223"/>
                    <a:pt x="0" y="3294"/>
                  </a:cubicBezTo>
                  <a:cubicBezTo>
                    <a:pt x="-1" y="2742"/>
                    <a:pt x="21" y="2190"/>
                    <a:pt x="63" y="1640"/>
                  </a:cubicBezTo>
                </a:path>
                <a:path w="43200" h="24894" stroke="0" extrusionOk="0">
                  <a:moveTo>
                    <a:pt x="42947" y="-1"/>
                  </a:moveTo>
                  <a:cubicBezTo>
                    <a:pt x="43115" y="1089"/>
                    <a:pt x="43200" y="2191"/>
                    <a:pt x="43200" y="3294"/>
                  </a:cubicBezTo>
                  <a:cubicBezTo>
                    <a:pt x="43200" y="15223"/>
                    <a:pt x="33529" y="24894"/>
                    <a:pt x="21600" y="24894"/>
                  </a:cubicBezTo>
                  <a:cubicBezTo>
                    <a:pt x="9670" y="24894"/>
                    <a:pt x="0" y="15223"/>
                    <a:pt x="0" y="3294"/>
                  </a:cubicBezTo>
                  <a:cubicBezTo>
                    <a:pt x="-1" y="2742"/>
                    <a:pt x="21" y="2190"/>
                    <a:pt x="63" y="1640"/>
                  </a:cubicBezTo>
                  <a:lnTo>
                    <a:pt x="21600" y="3294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 b="1">
                <a:solidFill>
                  <a:srgbClr val="000099"/>
                </a:solidFill>
                <a:latin typeface="+mn-lt"/>
              </a:endParaRPr>
            </a:p>
          </p:txBody>
        </p:sp>
        <p:sp>
          <p:nvSpPr>
            <p:cNvPr id="15" name="Arc 33"/>
            <p:cNvSpPr>
              <a:spLocks/>
            </p:cNvSpPr>
            <p:nvPr/>
          </p:nvSpPr>
          <p:spPr bwMode="auto">
            <a:xfrm flipV="1">
              <a:off x="626" y="1079"/>
              <a:ext cx="1767" cy="240"/>
            </a:xfrm>
            <a:custGeom>
              <a:avLst/>
              <a:gdLst>
                <a:gd name="G0" fmla="+- 21568 0 0"/>
                <a:gd name="G1" fmla="+- 0 0 0"/>
                <a:gd name="G2" fmla="+- 21600 0 0"/>
                <a:gd name="T0" fmla="*/ 42978 w 42978"/>
                <a:gd name="T1" fmla="*/ 2857 h 21600"/>
                <a:gd name="T2" fmla="*/ 0 w 42978"/>
                <a:gd name="T3" fmla="*/ 1176 h 21600"/>
                <a:gd name="T4" fmla="*/ 21568 w 42978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978" h="21600" fill="none" extrusionOk="0">
                  <a:moveTo>
                    <a:pt x="42978" y="2857"/>
                  </a:moveTo>
                  <a:cubicBezTo>
                    <a:pt x="41546" y="13587"/>
                    <a:pt x="32393" y="21599"/>
                    <a:pt x="21568" y="21600"/>
                  </a:cubicBezTo>
                  <a:cubicBezTo>
                    <a:pt x="10095" y="21600"/>
                    <a:pt x="624" y="12631"/>
                    <a:pt x="0" y="1175"/>
                  </a:cubicBezTo>
                </a:path>
                <a:path w="42978" h="21600" stroke="0" extrusionOk="0">
                  <a:moveTo>
                    <a:pt x="42978" y="2857"/>
                  </a:moveTo>
                  <a:cubicBezTo>
                    <a:pt x="41546" y="13587"/>
                    <a:pt x="32393" y="21599"/>
                    <a:pt x="21568" y="21600"/>
                  </a:cubicBezTo>
                  <a:cubicBezTo>
                    <a:pt x="10095" y="21600"/>
                    <a:pt x="624" y="12631"/>
                    <a:pt x="0" y="1175"/>
                  </a:cubicBezTo>
                  <a:lnTo>
                    <a:pt x="21568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 b="1">
                <a:solidFill>
                  <a:srgbClr val="000099"/>
                </a:solidFill>
                <a:latin typeface="+mn-lt"/>
              </a:endParaRPr>
            </a:p>
          </p:txBody>
        </p:sp>
      </p:grpSp>
      <p:sp>
        <p:nvSpPr>
          <p:cNvPr id="22" name="Полилиния 21"/>
          <p:cNvSpPr/>
          <p:nvPr/>
        </p:nvSpPr>
        <p:spPr>
          <a:xfrm>
            <a:off x="6800193" y="1500174"/>
            <a:ext cx="70339" cy="3896751"/>
          </a:xfrm>
          <a:custGeom>
            <a:avLst/>
            <a:gdLst>
              <a:gd name="connsiteX0" fmla="*/ 0 w 70339"/>
              <a:gd name="connsiteY0" fmla="*/ 0 h 3896751"/>
              <a:gd name="connsiteX1" fmla="*/ 70339 w 70339"/>
              <a:gd name="connsiteY1" fmla="*/ 3896751 h 3896751"/>
              <a:gd name="connsiteX2" fmla="*/ 70339 w 70339"/>
              <a:gd name="connsiteY2" fmla="*/ 3896751 h 389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339" h="3896751">
                <a:moveTo>
                  <a:pt x="0" y="0"/>
                </a:moveTo>
                <a:lnTo>
                  <a:pt x="70339" y="3896751"/>
                </a:lnTo>
                <a:lnTo>
                  <a:pt x="70339" y="3896751"/>
                </a:lnTo>
              </a:path>
            </a:pathLst>
          </a:custGeom>
          <a:ln w="76200">
            <a:headEnd type="oval" w="med" len="med"/>
            <a:tailEnd type="oval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Oval 18"/>
          <p:cNvSpPr>
            <a:spLocks noChangeArrowheads="1"/>
          </p:cNvSpPr>
          <p:nvPr/>
        </p:nvSpPr>
        <p:spPr bwMode="auto">
          <a:xfrm rot="375847">
            <a:off x="6689693" y="3270238"/>
            <a:ext cx="294156" cy="286109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endParaRPr lang="ru-RU" b="1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0" name="Oval 18"/>
          <p:cNvSpPr>
            <a:spLocks noChangeArrowheads="1"/>
          </p:cNvSpPr>
          <p:nvPr/>
        </p:nvSpPr>
        <p:spPr bwMode="auto">
          <a:xfrm rot="375847">
            <a:off x="6725059" y="2368059"/>
            <a:ext cx="205386" cy="193056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endParaRPr lang="ru-RU" b="1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1" name="Oval 18"/>
          <p:cNvSpPr>
            <a:spLocks noChangeArrowheads="1"/>
          </p:cNvSpPr>
          <p:nvPr/>
        </p:nvSpPr>
        <p:spPr bwMode="auto">
          <a:xfrm rot="375847">
            <a:off x="6725059" y="4154010"/>
            <a:ext cx="205386" cy="193056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endParaRPr lang="ru-RU" b="1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6929454" y="2285992"/>
            <a:ext cx="4571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А</a:t>
            </a:r>
            <a:endParaRPr lang="ru-RU" sz="2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6929454" y="4000504"/>
            <a:ext cx="4571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В</a:t>
            </a:r>
            <a:endParaRPr lang="ru-RU" sz="2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37" name="Полилиния 36"/>
          <p:cNvSpPr/>
          <p:nvPr/>
        </p:nvSpPr>
        <p:spPr>
          <a:xfrm>
            <a:off x="4857752" y="2428868"/>
            <a:ext cx="4009292" cy="2051538"/>
          </a:xfrm>
          <a:custGeom>
            <a:avLst/>
            <a:gdLst>
              <a:gd name="connsiteX0" fmla="*/ 203982 w 4009292"/>
              <a:gd name="connsiteY0" fmla="*/ 56271 h 2051538"/>
              <a:gd name="connsiteX1" fmla="*/ 274320 w 4009292"/>
              <a:gd name="connsiteY1" fmla="*/ 168812 h 2051538"/>
              <a:gd name="connsiteX2" fmla="*/ 527538 w 4009292"/>
              <a:gd name="connsiteY2" fmla="*/ 267286 h 2051538"/>
              <a:gd name="connsiteX3" fmla="*/ 1146517 w 4009292"/>
              <a:gd name="connsiteY3" fmla="*/ 365760 h 2051538"/>
              <a:gd name="connsiteX4" fmla="*/ 2300068 w 4009292"/>
              <a:gd name="connsiteY4" fmla="*/ 379828 h 2051538"/>
              <a:gd name="connsiteX5" fmla="*/ 2848708 w 4009292"/>
              <a:gd name="connsiteY5" fmla="*/ 337624 h 2051538"/>
              <a:gd name="connsiteX6" fmla="*/ 3495822 w 4009292"/>
              <a:gd name="connsiteY6" fmla="*/ 267286 h 2051538"/>
              <a:gd name="connsiteX7" fmla="*/ 3706837 w 4009292"/>
              <a:gd name="connsiteY7" fmla="*/ 182880 h 2051538"/>
              <a:gd name="connsiteX8" fmla="*/ 3763108 w 4009292"/>
              <a:gd name="connsiteY8" fmla="*/ 140677 h 2051538"/>
              <a:gd name="connsiteX9" fmla="*/ 3777175 w 4009292"/>
              <a:gd name="connsiteY9" fmla="*/ 84406 h 2051538"/>
              <a:gd name="connsiteX10" fmla="*/ 3931920 w 4009292"/>
              <a:gd name="connsiteY10" fmla="*/ 464234 h 2051538"/>
              <a:gd name="connsiteX11" fmla="*/ 4002258 w 4009292"/>
              <a:gd name="connsiteY11" fmla="*/ 956603 h 2051538"/>
              <a:gd name="connsiteX12" fmla="*/ 3974123 w 4009292"/>
              <a:gd name="connsiteY12" fmla="*/ 1308295 h 2051538"/>
              <a:gd name="connsiteX13" fmla="*/ 3819378 w 4009292"/>
              <a:gd name="connsiteY13" fmla="*/ 1744394 h 2051538"/>
              <a:gd name="connsiteX14" fmla="*/ 3087858 w 4009292"/>
              <a:gd name="connsiteY14" fmla="*/ 1969477 h 2051538"/>
              <a:gd name="connsiteX15" fmla="*/ 2314135 w 4009292"/>
              <a:gd name="connsiteY15" fmla="*/ 2039815 h 2051538"/>
              <a:gd name="connsiteX16" fmla="*/ 1709225 w 4009292"/>
              <a:gd name="connsiteY16" fmla="*/ 2039815 h 2051538"/>
              <a:gd name="connsiteX17" fmla="*/ 963637 w 4009292"/>
              <a:gd name="connsiteY17" fmla="*/ 1983544 h 2051538"/>
              <a:gd name="connsiteX18" fmla="*/ 541606 w 4009292"/>
              <a:gd name="connsiteY18" fmla="*/ 1899138 h 2051538"/>
              <a:gd name="connsiteX19" fmla="*/ 175846 w 4009292"/>
              <a:gd name="connsiteY19" fmla="*/ 1744394 h 2051538"/>
              <a:gd name="connsiteX20" fmla="*/ 35169 w 4009292"/>
              <a:gd name="connsiteY20" fmla="*/ 1280160 h 2051538"/>
              <a:gd name="connsiteX21" fmla="*/ 7034 w 4009292"/>
              <a:gd name="connsiteY21" fmla="*/ 914400 h 2051538"/>
              <a:gd name="connsiteX22" fmla="*/ 77372 w 4009292"/>
              <a:gd name="connsiteY22" fmla="*/ 506437 h 2051538"/>
              <a:gd name="connsiteX23" fmla="*/ 203982 w 4009292"/>
              <a:gd name="connsiteY23" fmla="*/ 56271 h 2051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009292" h="2051538">
                <a:moveTo>
                  <a:pt x="203982" y="56271"/>
                </a:moveTo>
                <a:cubicBezTo>
                  <a:pt x="236807" y="0"/>
                  <a:pt x="220394" y="133643"/>
                  <a:pt x="274320" y="168812"/>
                </a:cubicBezTo>
                <a:cubicBezTo>
                  <a:pt x="328246" y="203981"/>
                  <a:pt x="382172" y="234461"/>
                  <a:pt x="527538" y="267286"/>
                </a:cubicBezTo>
                <a:cubicBezTo>
                  <a:pt x="672904" y="300111"/>
                  <a:pt x="851095" y="347003"/>
                  <a:pt x="1146517" y="365760"/>
                </a:cubicBezTo>
                <a:cubicBezTo>
                  <a:pt x="1441939" y="384517"/>
                  <a:pt x="2016370" y="384517"/>
                  <a:pt x="2300068" y="379828"/>
                </a:cubicBezTo>
                <a:cubicBezTo>
                  <a:pt x="2583766" y="375139"/>
                  <a:pt x="2649416" y="356381"/>
                  <a:pt x="2848708" y="337624"/>
                </a:cubicBezTo>
                <a:cubicBezTo>
                  <a:pt x="3048000" y="318867"/>
                  <a:pt x="3352801" y="293077"/>
                  <a:pt x="3495822" y="267286"/>
                </a:cubicBezTo>
                <a:cubicBezTo>
                  <a:pt x="3638843" y="241495"/>
                  <a:pt x="3662289" y="203981"/>
                  <a:pt x="3706837" y="182880"/>
                </a:cubicBezTo>
                <a:cubicBezTo>
                  <a:pt x="3751385" y="161779"/>
                  <a:pt x="3751385" y="157089"/>
                  <a:pt x="3763108" y="140677"/>
                </a:cubicBezTo>
                <a:cubicBezTo>
                  <a:pt x="3774831" y="124265"/>
                  <a:pt x="3749040" y="30480"/>
                  <a:pt x="3777175" y="84406"/>
                </a:cubicBezTo>
                <a:cubicBezTo>
                  <a:pt x="3805310" y="138332"/>
                  <a:pt x="3894406" y="318868"/>
                  <a:pt x="3931920" y="464234"/>
                </a:cubicBezTo>
                <a:cubicBezTo>
                  <a:pt x="3969434" y="609600"/>
                  <a:pt x="3995224" y="815926"/>
                  <a:pt x="4002258" y="956603"/>
                </a:cubicBezTo>
                <a:cubicBezTo>
                  <a:pt x="4009292" y="1097280"/>
                  <a:pt x="4004603" y="1176997"/>
                  <a:pt x="3974123" y="1308295"/>
                </a:cubicBezTo>
                <a:cubicBezTo>
                  <a:pt x="3943643" y="1439593"/>
                  <a:pt x="3967089" y="1634197"/>
                  <a:pt x="3819378" y="1744394"/>
                </a:cubicBezTo>
                <a:cubicBezTo>
                  <a:pt x="3671667" y="1854591"/>
                  <a:pt x="3338732" y="1920240"/>
                  <a:pt x="3087858" y="1969477"/>
                </a:cubicBezTo>
                <a:cubicBezTo>
                  <a:pt x="2836984" y="2018714"/>
                  <a:pt x="2543907" y="2028092"/>
                  <a:pt x="2314135" y="2039815"/>
                </a:cubicBezTo>
                <a:cubicBezTo>
                  <a:pt x="2084363" y="2051538"/>
                  <a:pt x="1934308" y="2049193"/>
                  <a:pt x="1709225" y="2039815"/>
                </a:cubicBezTo>
                <a:cubicBezTo>
                  <a:pt x="1484142" y="2030437"/>
                  <a:pt x="1158240" y="2006990"/>
                  <a:pt x="963637" y="1983544"/>
                </a:cubicBezTo>
                <a:cubicBezTo>
                  <a:pt x="769034" y="1960098"/>
                  <a:pt x="672904" y="1938996"/>
                  <a:pt x="541606" y="1899138"/>
                </a:cubicBezTo>
                <a:cubicBezTo>
                  <a:pt x="410308" y="1859280"/>
                  <a:pt x="260252" y="1847557"/>
                  <a:pt x="175846" y="1744394"/>
                </a:cubicBezTo>
                <a:cubicBezTo>
                  <a:pt x="91440" y="1641231"/>
                  <a:pt x="63304" y="1418492"/>
                  <a:pt x="35169" y="1280160"/>
                </a:cubicBezTo>
                <a:cubicBezTo>
                  <a:pt x="7034" y="1141828"/>
                  <a:pt x="0" y="1043354"/>
                  <a:pt x="7034" y="914400"/>
                </a:cubicBezTo>
                <a:cubicBezTo>
                  <a:pt x="14068" y="785446"/>
                  <a:pt x="42203" y="644769"/>
                  <a:pt x="77372" y="506437"/>
                </a:cubicBezTo>
                <a:cubicBezTo>
                  <a:pt x="112541" y="368105"/>
                  <a:pt x="171157" y="112542"/>
                  <a:pt x="203982" y="56271"/>
                </a:cubicBezTo>
                <a:close/>
              </a:path>
            </a:pathLst>
          </a:custGeom>
          <a:gradFill flip="none" rotWithShape="1">
            <a:gsLst>
              <a:gs pos="15000">
                <a:schemeClr val="accent1">
                  <a:shade val="30000"/>
                  <a:satMod val="115000"/>
                  <a:alpha val="80000"/>
                </a:schemeClr>
              </a:gs>
              <a:gs pos="50000">
                <a:schemeClr val="accent1">
                  <a:shade val="67500"/>
                  <a:satMod val="115000"/>
                  <a:alpha val="79000"/>
                </a:schemeClr>
              </a:gs>
              <a:gs pos="100000">
                <a:schemeClr val="accent1">
                  <a:shade val="100000"/>
                  <a:satMod val="115000"/>
                  <a:alpha val="88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0" grpId="0" animBg="1"/>
      <p:bldP spid="31" grpId="0" animBg="1"/>
      <p:bldP spid="35" grpId="0"/>
      <p:bldP spid="36" grpId="0"/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Скругленный прямоугольник 91"/>
          <p:cNvSpPr/>
          <p:nvPr/>
        </p:nvSpPr>
        <p:spPr>
          <a:xfrm>
            <a:off x="285720" y="1071546"/>
            <a:ext cx="4214842" cy="3929090"/>
          </a:xfrm>
          <a:prstGeom prst="roundRect">
            <a:avLst/>
          </a:prstGeom>
          <a:ln w="38100">
            <a:solidFill>
              <a:schemeClr val="accent5">
                <a:lumMod val="7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ct val="50000"/>
              </a:spcBef>
            </a:pPr>
            <a:r>
              <a:rPr lang="ru-RU" sz="2200" b="1" dirty="0" smtClean="0">
                <a:solidFill>
                  <a:srgbClr val="000066"/>
                </a:solidFill>
              </a:rPr>
              <a:t>В шаре проведена плоскость перпендикулярная диаметру и делящая его на части 6 см и 12 см. Найдите </a:t>
            </a:r>
            <a:r>
              <a:rPr lang="en-US" sz="2200" b="1" dirty="0" smtClean="0">
                <a:solidFill>
                  <a:srgbClr val="000066"/>
                </a:solidFill>
              </a:rPr>
              <a:t>V</a:t>
            </a:r>
            <a:r>
              <a:rPr lang="ru-RU" sz="2200" b="1" dirty="0" smtClean="0">
                <a:solidFill>
                  <a:srgbClr val="000066"/>
                </a:solidFill>
              </a:rPr>
              <a:t> двух полученных частей шара.</a:t>
            </a:r>
            <a:endParaRPr lang="ru-RU" sz="2200" b="1" dirty="0" smtClean="0">
              <a:solidFill>
                <a:srgbClr val="000099"/>
              </a:solidFill>
            </a:endParaRPr>
          </a:p>
        </p:txBody>
      </p:sp>
      <p:sp>
        <p:nvSpPr>
          <p:cNvPr id="93" name="Скругленный прямоугольник 92"/>
          <p:cNvSpPr/>
          <p:nvPr/>
        </p:nvSpPr>
        <p:spPr>
          <a:xfrm>
            <a:off x="500034" y="357166"/>
            <a:ext cx="3214710" cy="64294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Задача № 6 </a:t>
            </a:r>
            <a:endParaRPr lang="ru-RU" sz="3200" b="1" dirty="0"/>
          </a:p>
        </p:txBody>
      </p:sp>
      <p:sp>
        <p:nvSpPr>
          <p:cNvPr id="23" name="Oval 11"/>
          <p:cNvSpPr>
            <a:spLocks noChangeArrowheads="1"/>
          </p:cNvSpPr>
          <p:nvPr/>
        </p:nvSpPr>
        <p:spPr bwMode="auto">
          <a:xfrm>
            <a:off x="4786314" y="1870259"/>
            <a:ext cx="3886200" cy="3810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62000"/>
                </a:schemeClr>
              </a:gs>
              <a:gs pos="50000">
                <a:schemeClr val="accent1">
                  <a:tint val="44500"/>
                  <a:satMod val="160000"/>
                  <a:alpha val="63000"/>
                </a:schemeClr>
              </a:gs>
              <a:gs pos="95000">
                <a:schemeClr val="accent1">
                  <a:tint val="23500"/>
                  <a:satMod val="160000"/>
                  <a:alpha val="5400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>
            <a:solidFill>
              <a:srgbClr val="1C1C1C"/>
            </a:solidFill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26" name="Freeform 72"/>
          <p:cNvSpPr>
            <a:spLocks/>
          </p:cNvSpPr>
          <p:nvPr/>
        </p:nvSpPr>
        <p:spPr bwMode="auto">
          <a:xfrm>
            <a:off x="5316539" y="1863909"/>
            <a:ext cx="2838450" cy="1023938"/>
          </a:xfrm>
          <a:custGeom>
            <a:avLst/>
            <a:gdLst/>
            <a:ahLst/>
            <a:cxnLst>
              <a:cxn ang="0">
                <a:pos x="36" y="346"/>
              </a:cxn>
              <a:cxn ang="0">
                <a:pos x="226" y="198"/>
              </a:cxn>
              <a:cxn ang="0">
                <a:pos x="548" y="50"/>
              </a:cxn>
              <a:cxn ang="0">
                <a:pos x="962" y="4"/>
              </a:cxn>
              <a:cxn ang="0">
                <a:pos x="1296" y="74"/>
              </a:cxn>
              <a:cxn ang="0">
                <a:pos x="1530" y="180"/>
              </a:cxn>
              <a:cxn ang="0">
                <a:pos x="1748" y="354"/>
              </a:cxn>
              <a:cxn ang="0">
                <a:pos x="1762" y="456"/>
              </a:cxn>
              <a:cxn ang="0">
                <a:pos x="1592" y="550"/>
              </a:cxn>
              <a:cxn ang="0">
                <a:pos x="1250" y="612"/>
              </a:cxn>
              <a:cxn ang="0">
                <a:pos x="890" y="644"/>
              </a:cxn>
              <a:cxn ang="0">
                <a:pos x="554" y="620"/>
              </a:cxn>
              <a:cxn ang="0">
                <a:pos x="218" y="548"/>
              </a:cxn>
              <a:cxn ang="0">
                <a:pos x="36" y="468"/>
              </a:cxn>
              <a:cxn ang="0">
                <a:pos x="4" y="412"/>
              </a:cxn>
              <a:cxn ang="0">
                <a:pos x="36" y="346"/>
              </a:cxn>
            </a:cxnLst>
            <a:rect l="0" t="0" r="r" b="b"/>
            <a:pathLst>
              <a:path w="1788" h="645">
                <a:moveTo>
                  <a:pt x="36" y="346"/>
                </a:moveTo>
                <a:cubicBezTo>
                  <a:pt x="73" y="311"/>
                  <a:pt x="141" y="247"/>
                  <a:pt x="226" y="198"/>
                </a:cubicBezTo>
                <a:cubicBezTo>
                  <a:pt x="311" y="149"/>
                  <a:pt x="425" y="82"/>
                  <a:pt x="548" y="50"/>
                </a:cubicBezTo>
                <a:cubicBezTo>
                  <a:pt x="671" y="18"/>
                  <a:pt x="837" y="0"/>
                  <a:pt x="962" y="4"/>
                </a:cubicBezTo>
                <a:cubicBezTo>
                  <a:pt x="1087" y="8"/>
                  <a:pt x="1201" y="45"/>
                  <a:pt x="1296" y="74"/>
                </a:cubicBezTo>
                <a:cubicBezTo>
                  <a:pt x="1391" y="103"/>
                  <a:pt x="1455" y="133"/>
                  <a:pt x="1530" y="180"/>
                </a:cubicBezTo>
                <a:cubicBezTo>
                  <a:pt x="1605" y="227"/>
                  <a:pt x="1709" y="308"/>
                  <a:pt x="1748" y="354"/>
                </a:cubicBezTo>
                <a:cubicBezTo>
                  <a:pt x="1787" y="400"/>
                  <a:pt x="1788" y="423"/>
                  <a:pt x="1762" y="456"/>
                </a:cubicBezTo>
                <a:cubicBezTo>
                  <a:pt x="1736" y="489"/>
                  <a:pt x="1677" y="524"/>
                  <a:pt x="1592" y="550"/>
                </a:cubicBezTo>
                <a:cubicBezTo>
                  <a:pt x="1507" y="576"/>
                  <a:pt x="1367" y="596"/>
                  <a:pt x="1250" y="612"/>
                </a:cubicBezTo>
                <a:cubicBezTo>
                  <a:pt x="1133" y="628"/>
                  <a:pt x="1006" y="643"/>
                  <a:pt x="890" y="644"/>
                </a:cubicBezTo>
                <a:cubicBezTo>
                  <a:pt x="774" y="645"/>
                  <a:pt x="666" y="636"/>
                  <a:pt x="554" y="620"/>
                </a:cubicBezTo>
                <a:cubicBezTo>
                  <a:pt x="442" y="604"/>
                  <a:pt x="304" y="573"/>
                  <a:pt x="218" y="548"/>
                </a:cubicBezTo>
                <a:cubicBezTo>
                  <a:pt x="132" y="523"/>
                  <a:pt x="72" y="491"/>
                  <a:pt x="36" y="468"/>
                </a:cubicBezTo>
                <a:cubicBezTo>
                  <a:pt x="0" y="445"/>
                  <a:pt x="4" y="432"/>
                  <a:pt x="4" y="412"/>
                </a:cubicBezTo>
                <a:cubicBezTo>
                  <a:pt x="4" y="392"/>
                  <a:pt x="29" y="360"/>
                  <a:pt x="36" y="346"/>
                </a:cubicBezTo>
                <a:close/>
              </a:path>
            </a:pathLst>
          </a:custGeom>
          <a:solidFill>
            <a:srgbClr val="FFFF00">
              <a:alpha val="63000"/>
            </a:srgbClr>
          </a:soli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+mn-lt"/>
            </a:endParaRPr>
          </a:p>
        </p:txBody>
      </p:sp>
      <p:sp>
        <p:nvSpPr>
          <p:cNvPr id="32" name="Arc 12"/>
          <p:cNvSpPr>
            <a:spLocks/>
          </p:cNvSpPr>
          <p:nvPr/>
        </p:nvSpPr>
        <p:spPr bwMode="auto">
          <a:xfrm flipV="1">
            <a:off x="4789489" y="3043422"/>
            <a:ext cx="3879850" cy="741362"/>
          </a:xfrm>
          <a:custGeom>
            <a:avLst/>
            <a:gdLst>
              <a:gd name="G0" fmla="+- 21580 0 0"/>
              <a:gd name="G1" fmla="+- 0 0 0"/>
              <a:gd name="G2" fmla="+- 21600 0 0"/>
              <a:gd name="T0" fmla="*/ 43121 w 43121"/>
              <a:gd name="T1" fmla="*/ 1600 h 21600"/>
              <a:gd name="T2" fmla="*/ 0 w 43121"/>
              <a:gd name="T3" fmla="*/ 924 h 21600"/>
              <a:gd name="T4" fmla="*/ 21580 w 43121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21" h="21600" fill="none" extrusionOk="0">
                <a:moveTo>
                  <a:pt x="43120" y="1599"/>
                </a:moveTo>
                <a:cubicBezTo>
                  <a:pt x="42282" y="12877"/>
                  <a:pt x="32888" y="21599"/>
                  <a:pt x="21580" y="21600"/>
                </a:cubicBezTo>
                <a:cubicBezTo>
                  <a:pt x="10010" y="21600"/>
                  <a:pt x="494" y="12483"/>
                  <a:pt x="-1" y="924"/>
                </a:cubicBezTo>
              </a:path>
              <a:path w="43121" h="21600" stroke="0" extrusionOk="0">
                <a:moveTo>
                  <a:pt x="43120" y="1599"/>
                </a:moveTo>
                <a:cubicBezTo>
                  <a:pt x="42282" y="12877"/>
                  <a:pt x="32888" y="21599"/>
                  <a:pt x="21580" y="21600"/>
                </a:cubicBezTo>
                <a:cubicBezTo>
                  <a:pt x="10010" y="21600"/>
                  <a:pt x="494" y="12483"/>
                  <a:pt x="-1" y="924"/>
                </a:cubicBezTo>
                <a:lnTo>
                  <a:pt x="21580" y="0"/>
                </a:lnTo>
                <a:close/>
              </a:path>
            </a:pathLst>
          </a:custGeom>
          <a:noFill/>
          <a:ln w="12700">
            <a:solidFill>
              <a:srgbClr val="1C1C1C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38" name="Arc 13"/>
          <p:cNvSpPr>
            <a:spLocks/>
          </p:cNvSpPr>
          <p:nvPr/>
        </p:nvSpPr>
        <p:spPr bwMode="auto">
          <a:xfrm>
            <a:off x="4808539" y="3667309"/>
            <a:ext cx="3857625" cy="741363"/>
          </a:xfrm>
          <a:custGeom>
            <a:avLst/>
            <a:gdLst>
              <a:gd name="G0" fmla="+- 21382 0 0"/>
              <a:gd name="G1" fmla="+- 0 0 0"/>
              <a:gd name="G2" fmla="+- 21600 0 0"/>
              <a:gd name="T0" fmla="*/ 42859 w 42859"/>
              <a:gd name="T1" fmla="*/ 2301 h 21600"/>
              <a:gd name="T2" fmla="*/ 0 w 42859"/>
              <a:gd name="T3" fmla="*/ 3062 h 21600"/>
              <a:gd name="T4" fmla="*/ 21382 w 42859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859" h="21600" fill="none" extrusionOk="0">
                <a:moveTo>
                  <a:pt x="42859" y="2301"/>
                </a:moveTo>
                <a:cubicBezTo>
                  <a:pt x="41683" y="13276"/>
                  <a:pt x="32420" y="21599"/>
                  <a:pt x="21382" y="21600"/>
                </a:cubicBezTo>
                <a:cubicBezTo>
                  <a:pt x="10635" y="21600"/>
                  <a:pt x="1523" y="13699"/>
                  <a:pt x="0" y="3061"/>
                </a:cubicBezTo>
              </a:path>
              <a:path w="42859" h="21600" stroke="0" extrusionOk="0">
                <a:moveTo>
                  <a:pt x="42859" y="2301"/>
                </a:moveTo>
                <a:cubicBezTo>
                  <a:pt x="41683" y="13276"/>
                  <a:pt x="32420" y="21599"/>
                  <a:pt x="21382" y="21600"/>
                </a:cubicBezTo>
                <a:cubicBezTo>
                  <a:pt x="10635" y="21600"/>
                  <a:pt x="1523" y="13699"/>
                  <a:pt x="0" y="3061"/>
                </a:cubicBezTo>
                <a:lnTo>
                  <a:pt x="21382" y="0"/>
                </a:lnTo>
                <a:close/>
              </a:path>
            </a:pathLst>
          </a:custGeom>
          <a:noFill/>
          <a:ln w="12700">
            <a:solidFill>
              <a:srgbClr val="1C1C1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39" name="Freeform 28"/>
          <p:cNvSpPr>
            <a:spLocks/>
          </p:cNvSpPr>
          <p:nvPr/>
        </p:nvSpPr>
        <p:spPr bwMode="auto">
          <a:xfrm>
            <a:off x="6691313" y="2505258"/>
            <a:ext cx="45719" cy="3209757"/>
          </a:xfrm>
          <a:custGeom>
            <a:avLst/>
            <a:gdLst/>
            <a:ahLst/>
            <a:cxnLst>
              <a:cxn ang="0">
                <a:pos x="16" y="752"/>
              </a:cxn>
              <a:cxn ang="0">
                <a:pos x="0" y="0"/>
              </a:cxn>
            </a:cxnLst>
            <a:rect l="0" t="0" r="r" b="b"/>
            <a:pathLst>
              <a:path w="16" h="752">
                <a:moveTo>
                  <a:pt x="16" y="752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chemeClr val="accent1"/>
            </a:solidFill>
            <a:prstDash val="dash"/>
            <a:round/>
            <a:headEnd type="oval" w="med" len="med"/>
            <a:tailEnd type="oval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+mn-lt"/>
            </a:endParaRPr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6081698" y="3580001"/>
            <a:ext cx="394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</a:t>
            </a:r>
            <a:endParaRPr lang="ru-RU" sz="2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41" name="Arc 48"/>
          <p:cNvSpPr>
            <a:spLocks/>
          </p:cNvSpPr>
          <p:nvPr/>
        </p:nvSpPr>
        <p:spPr bwMode="auto">
          <a:xfrm>
            <a:off x="5319714" y="2449697"/>
            <a:ext cx="2819400" cy="438150"/>
          </a:xfrm>
          <a:custGeom>
            <a:avLst/>
            <a:gdLst>
              <a:gd name="G0" fmla="+- 21600 0 0"/>
              <a:gd name="G1" fmla="+- 3294 0 0"/>
              <a:gd name="G2" fmla="+- 21600 0 0"/>
              <a:gd name="T0" fmla="*/ 42947 w 43200"/>
              <a:gd name="T1" fmla="*/ 0 h 24894"/>
              <a:gd name="T2" fmla="*/ 63 w 43200"/>
              <a:gd name="T3" fmla="*/ 1640 h 24894"/>
              <a:gd name="T4" fmla="*/ 21600 w 43200"/>
              <a:gd name="T5" fmla="*/ 3294 h 24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4894" fill="none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</a:path>
              <a:path w="43200" h="24894" stroke="0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  <a:lnTo>
                  <a:pt x="21600" y="329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42" name="Arc 49"/>
          <p:cNvSpPr>
            <a:spLocks/>
          </p:cNvSpPr>
          <p:nvPr/>
        </p:nvSpPr>
        <p:spPr bwMode="auto">
          <a:xfrm flipV="1">
            <a:off x="5319714" y="2136959"/>
            <a:ext cx="2819400" cy="438150"/>
          </a:xfrm>
          <a:custGeom>
            <a:avLst/>
            <a:gdLst>
              <a:gd name="G0" fmla="+- 21600 0 0"/>
              <a:gd name="G1" fmla="+- 3294 0 0"/>
              <a:gd name="G2" fmla="+- 21600 0 0"/>
              <a:gd name="T0" fmla="*/ 42947 w 43200"/>
              <a:gd name="T1" fmla="*/ 0 h 24894"/>
              <a:gd name="T2" fmla="*/ 63 w 43200"/>
              <a:gd name="T3" fmla="*/ 1640 h 24894"/>
              <a:gd name="T4" fmla="*/ 21600 w 43200"/>
              <a:gd name="T5" fmla="*/ 3294 h 24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4894" fill="none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</a:path>
              <a:path w="43200" h="24894" stroke="0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  <a:lnTo>
                  <a:pt x="21600" y="329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43" name="Text Box 56"/>
          <p:cNvSpPr txBox="1">
            <a:spLocks noChangeArrowheads="1"/>
          </p:cNvSpPr>
          <p:nvPr/>
        </p:nvSpPr>
        <p:spPr bwMode="auto">
          <a:xfrm>
            <a:off x="6081698" y="2365555"/>
            <a:ext cx="4780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</a:t>
            </a:r>
            <a:r>
              <a:rPr lang="en-US" sz="2000" b="1" baseline="-250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</a:t>
            </a:r>
            <a:endParaRPr lang="ru-RU" sz="2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44" name="Полилиния 43"/>
          <p:cNvSpPr/>
          <p:nvPr/>
        </p:nvSpPr>
        <p:spPr>
          <a:xfrm>
            <a:off x="6679591" y="1857364"/>
            <a:ext cx="14068" cy="661181"/>
          </a:xfrm>
          <a:custGeom>
            <a:avLst/>
            <a:gdLst>
              <a:gd name="connsiteX0" fmla="*/ 0 w 14068"/>
              <a:gd name="connsiteY0" fmla="*/ 661181 h 661181"/>
              <a:gd name="connsiteX1" fmla="*/ 14068 w 14068"/>
              <a:gd name="connsiteY1" fmla="*/ 0 h 661181"/>
              <a:gd name="connsiteX0" fmla="*/ 0 w 14068"/>
              <a:gd name="connsiteY0" fmla="*/ 661181 h 661181"/>
              <a:gd name="connsiteX1" fmla="*/ 0 w 14068"/>
              <a:gd name="connsiteY1" fmla="*/ 661181 h 661181"/>
              <a:gd name="connsiteX2" fmla="*/ 14068 w 14068"/>
              <a:gd name="connsiteY2" fmla="*/ 0 h 66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68" h="661181">
                <a:moveTo>
                  <a:pt x="0" y="661181"/>
                </a:moveTo>
                <a:lnTo>
                  <a:pt x="0" y="661181"/>
                </a:lnTo>
                <a:lnTo>
                  <a:pt x="14068" y="0"/>
                </a:lnTo>
              </a:path>
            </a:pathLst>
          </a:custGeom>
          <a:ln w="57150">
            <a:solidFill>
              <a:schemeClr val="accent5">
                <a:lumMod val="75000"/>
              </a:schemeClr>
            </a:solidFill>
            <a:prstDash val="sysDash"/>
            <a:headEnd type="oval" w="med" len="med"/>
            <a:tailEnd type="oval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 Box 30"/>
          <p:cNvSpPr txBox="1">
            <a:spLocks noChangeArrowheads="1"/>
          </p:cNvSpPr>
          <p:nvPr/>
        </p:nvSpPr>
        <p:spPr bwMode="auto">
          <a:xfrm>
            <a:off x="6000760" y="2028758"/>
            <a:ext cx="3513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0099"/>
                </a:solidFill>
                <a:latin typeface="+mn-lt"/>
              </a:rPr>
              <a:t>6</a:t>
            </a:r>
            <a:endParaRPr lang="ru-RU" sz="2000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47" name="Oval 57"/>
          <p:cNvSpPr>
            <a:spLocks noChangeArrowheads="1"/>
          </p:cNvSpPr>
          <p:nvPr/>
        </p:nvSpPr>
        <p:spPr bwMode="auto">
          <a:xfrm rot="375847">
            <a:off x="6586702" y="2426389"/>
            <a:ext cx="213035" cy="228623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7429520" y="3714752"/>
            <a:ext cx="6415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0099"/>
                </a:solidFill>
                <a:latin typeface="Georgia"/>
              </a:rPr>
              <a:t>12</a:t>
            </a:r>
            <a:endParaRPr lang="ru-RU" sz="3200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49" name="Oval 31"/>
          <p:cNvSpPr>
            <a:spLocks noChangeArrowheads="1"/>
          </p:cNvSpPr>
          <p:nvPr/>
        </p:nvSpPr>
        <p:spPr bwMode="auto">
          <a:xfrm rot="375847">
            <a:off x="6598159" y="3581704"/>
            <a:ext cx="268457" cy="284046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50" name="Правая фигурная скобка 49"/>
          <p:cNvSpPr/>
          <p:nvPr/>
        </p:nvSpPr>
        <p:spPr>
          <a:xfrm>
            <a:off x="6786578" y="2500306"/>
            <a:ext cx="571504" cy="3214710"/>
          </a:xfrm>
          <a:prstGeom prst="rightBrace">
            <a:avLst>
              <a:gd name="adj1" fmla="val 35410"/>
              <a:gd name="adj2" fmla="val 50000"/>
            </a:avLst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Левая фигурная скобка 50"/>
          <p:cNvSpPr/>
          <p:nvPr/>
        </p:nvSpPr>
        <p:spPr>
          <a:xfrm>
            <a:off x="6357950" y="1857364"/>
            <a:ext cx="285752" cy="642942"/>
          </a:xfrm>
          <a:prstGeom prst="leftBrace">
            <a:avLst>
              <a:gd name="adj1" fmla="val 42904"/>
              <a:gd name="adj2" fmla="val 50000"/>
            </a:avLst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87" name="Picture 19" descr="MA.E10.B9.28/innerimg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2714620"/>
            <a:ext cx="4419600" cy="320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88" name="Freeform 20"/>
          <p:cNvSpPr>
            <a:spLocks/>
          </p:cNvSpPr>
          <p:nvPr/>
        </p:nvSpPr>
        <p:spPr bwMode="auto">
          <a:xfrm>
            <a:off x="4443410" y="3857620"/>
            <a:ext cx="3962400" cy="9144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1344" y="0"/>
              </a:cxn>
              <a:cxn ang="0">
                <a:pos x="2496" y="336"/>
              </a:cxn>
              <a:cxn ang="0">
                <a:pos x="1152" y="576"/>
              </a:cxn>
              <a:cxn ang="0">
                <a:pos x="48" y="240"/>
              </a:cxn>
            </a:cxnLst>
            <a:rect l="0" t="0" r="r" b="b"/>
            <a:pathLst>
              <a:path w="2496" h="576">
                <a:moveTo>
                  <a:pt x="0" y="240"/>
                </a:moveTo>
                <a:lnTo>
                  <a:pt x="1344" y="0"/>
                </a:lnTo>
                <a:lnTo>
                  <a:pt x="2496" y="336"/>
                </a:lnTo>
                <a:lnTo>
                  <a:pt x="1152" y="576"/>
                </a:lnTo>
                <a:lnTo>
                  <a:pt x="48" y="240"/>
                </a:lnTo>
              </a:path>
            </a:pathLst>
          </a:custGeom>
          <a:solidFill>
            <a:srgbClr val="FFFF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789" name="Rectangle 21"/>
          <p:cNvSpPr>
            <a:spLocks noChangeArrowheads="1"/>
          </p:cNvSpPr>
          <p:nvPr/>
        </p:nvSpPr>
        <p:spPr bwMode="auto">
          <a:xfrm>
            <a:off x="6805610" y="4035420"/>
            <a:ext cx="282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</a:t>
            </a:r>
            <a:endParaRPr lang="ru-RU" sz="20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790" name="Freeform 22"/>
          <p:cNvSpPr>
            <a:spLocks/>
          </p:cNvSpPr>
          <p:nvPr/>
        </p:nvSpPr>
        <p:spPr bwMode="auto">
          <a:xfrm>
            <a:off x="6437310" y="4340220"/>
            <a:ext cx="107950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80" y="0"/>
              </a:cxn>
            </a:cxnLst>
            <a:rect l="0" t="0" r="r" b="b"/>
            <a:pathLst>
              <a:path w="680" h="1">
                <a:moveTo>
                  <a:pt x="0" y="0"/>
                </a:moveTo>
                <a:lnTo>
                  <a:pt x="680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6" name="Group 59"/>
          <p:cNvGrpSpPr>
            <a:grpSpLocks/>
          </p:cNvGrpSpPr>
          <p:nvPr/>
        </p:nvGrpSpPr>
        <p:grpSpPr bwMode="auto">
          <a:xfrm>
            <a:off x="6424610" y="3476620"/>
            <a:ext cx="2405063" cy="1701800"/>
            <a:chOff x="1536" y="1104"/>
            <a:chExt cx="1515" cy="1072"/>
          </a:xfrm>
        </p:grpSpPr>
        <p:sp>
          <p:nvSpPr>
            <p:cNvPr id="32828" name="Freeform 60"/>
            <p:cNvSpPr>
              <a:spLocks/>
            </p:cNvSpPr>
            <p:nvPr/>
          </p:nvSpPr>
          <p:spPr bwMode="auto">
            <a:xfrm>
              <a:off x="1536" y="1104"/>
              <a:ext cx="1" cy="10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072"/>
                </a:cxn>
              </a:cxnLst>
              <a:rect l="0" t="0" r="r" b="b"/>
              <a:pathLst>
                <a:path w="1" h="1072">
                  <a:moveTo>
                    <a:pt x="0" y="0"/>
                  </a:moveTo>
                  <a:lnTo>
                    <a:pt x="0" y="1072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dash"/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2829" name="Rectangle 61"/>
            <p:cNvSpPr>
              <a:spLocks noChangeArrowheads="1"/>
            </p:cNvSpPr>
            <p:nvPr/>
          </p:nvSpPr>
          <p:spPr bwMode="auto">
            <a:xfrm>
              <a:off x="2784" y="1488"/>
              <a:ext cx="26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</a:t>
              </a:r>
              <a:endParaRPr lang="ru-RU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8" name="Group 84"/>
          <p:cNvGrpSpPr>
            <a:grpSpLocks/>
          </p:cNvGrpSpPr>
          <p:nvPr/>
        </p:nvGrpSpPr>
        <p:grpSpPr bwMode="auto">
          <a:xfrm>
            <a:off x="5053010" y="5305420"/>
            <a:ext cx="2557463" cy="473075"/>
            <a:chOff x="672" y="2256"/>
            <a:chExt cx="1611" cy="298"/>
          </a:xfrm>
        </p:grpSpPr>
        <p:sp>
          <p:nvSpPr>
            <p:cNvPr id="32846" name="Rectangle 78"/>
            <p:cNvSpPr>
              <a:spLocks noChangeArrowheads="1"/>
            </p:cNvSpPr>
            <p:nvPr/>
          </p:nvSpPr>
          <p:spPr bwMode="auto">
            <a:xfrm>
              <a:off x="2016" y="2304"/>
              <a:ext cx="26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</a:t>
              </a:r>
              <a:endParaRPr lang="ru-RU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2847" name="Rectangle 79"/>
            <p:cNvSpPr>
              <a:spLocks noChangeArrowheads="1"/>
            </p:cNvSpPr>
            <p:nvPr/>
          </p:nvSpPr>
          <p:spPr bwMode="auto">
            <a:xfrm>
              <a:off x="672" y="2256"/>
              <a:ext cx="26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</a:t>
              </a:r>
              <a:endParaRPr lang="ru-RU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57" name="Скругленный прямоугольник 56"/>
          <p:cNvSpPr/>
          <p:nvPr/>
        </p:nvSpPr>
        <p:spPr>
          <a:xfrm>
            <a:off x="285720" y="1214422"/>
            <a:ext cx="8643998" cy="1285884"/>
          </a:xfrm>
          <a:prstGeom prst="roundRect">
            <a:avLst/>
          </a:prstGeom>
          <a:ln w="38100">
            <a:solidFill>
              <a:schemeClr val="accent5">
                <a:lumMod val="7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000066"/>
                </a:solidFill>
              </a:rPr>
              <a:t> </a:t>
            </a:r>
            <a:r>
              <a:rPr lang="ru-RU" sz="2400" b="1" dirty="0" smtClean="0">
                <a:solidFill>
                  <a:srgbClr val="000099"/>
                </a:solidFill>
              </a:rPr>
              <a:t>Объем прямоугольного параллелепипеда, описанного около шара, равен 216. Найдите объем шара. </a:t>
            </a: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00034" y="357166"/>
            <a:ext cx="3214710" cy="64294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Задача № 7 </a:t>
            </a:r>
            <a:endParaRPr lang="ru-RU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mph" presetSubtype="0" repeatCount="7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Скругленный прямоугольник 56"/>
          <p:cNvSpPr/>
          <p:nvPr/>
        </p:nvSpPr>
        <p:spPr>
          <a:xfrm>
            <a:off x="285720" y="1214422"/>
            <a:ext cx="8643998" cy="1285884"/>
          </a:xfrm>
          <a:prstGeom prst="roundRect">
            <a:avLst/>
          </a:prstGeom>
          <a:ln w="38100">
            <a:solidFill>
              <a:schemeClr val="accent5">
                <a:lumMod val="7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000066"/>
                </a:solidFill>
              </a:rPr>
              <a:t> </a:t>
            </a:r>
            <a:r>
              <a:rPr lang="ru-RU" sz="2400" b="1" dirty="0" smtClean="0">
                <a:solidFill>
                  <a:srgbClr val="000099"/>
                </a:solidFill>
              </a:rPr>
              <a:t>Объем цилиндра равен 7,5.  Найдите объем вписанного в этот цилиндр шара. </a:t>
            </a: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500034" y="357166"/>
            <a:ext cx="3214710" cy="64294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Задача № 8 </a:t>
            </a:r>
            <a:endParaRPr lang="ru-RU" sz="32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85720" y="3857628"/>
            <a:ext cx="8643998" cy="1285884"/>
          </a:xfrm>
          <a:prstGeom prst="roundRect">
            <a:avLst/>
          </a:prstGeom>
          <a:ln w="38100">
            <a:solidFill>
              <a:schemeClr val="accent5">
                <a:lumMod val="7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000066"/>
                </a:solidFill>
              </a:rPr>
              <a:t> </a:t>
            </a:r>
            <a:r>
              <a:rPr lang="ru-RU" sz="2400" b="1" dirty="0" smtClean="0">
                <a:solidFill>
                  <a:srgbClr val="000099"/>
                </a:solidFill>
              </a:rPr>
              <a:t>Высота конуса равна 8, образующая конуса равна 10.  Найдите объем вписанного в этот конус шара.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00034" y="3000372"/>
            <a:ext cx="3214710" cy="64294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Задача № 9 </a:t>
            </a:r>
            <a:endParaRPr lang="ru-RU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Самостоятельная работа: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000108"/>
            <a:ext cx="4357718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1.     Площадь осевого сечения цилиндра = 21, а площадь основания = 18</a:t>
            </a:r>
            <a:r>
              <a:rPr lang="el-GR" sz="2400" b="1" dirty="0" smtClean="0">
                <a:solidFill>
                  <a:srgbClr val="002060"/>
                </a:solidFill>
                <a:latin typeface="+mn-lt"/>
              </a:rPr>
              <a:t>π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. </a:t>
            </a:r>
            <a:r>
              <a:rPr lang="ru-RU" sz="2400" b="1" dirty="0" smtClean="0">
                <a:solidFill>
                  <a:srgbClr val="002060"/>
                </a:solidFill>
              </a:rPr>
              <a:t>Найти </a:t>
            </a:r>
            <a:r>
              <a:rPr lang="en-US" sz="2400" b="1" dirty="0" smtClean="0">
                <a:solidFill>
                  <a:srgbClr val="002060"/>
                </a:solidFill>
              </a:rPr>
              <a:t>V</a:t>
            </a:r>
            <a:r>
              <a:rPr lang="ru-RU" sz="2400" b="1" dirty="0" smtClean="0">
                <a:solidFill>
                  <a:srgbClr val="002060"/>
                </a:solidFill>
              </a:rPr>
              <a:t>цилиндра.</a:t>
            </a:r>
            <a:endParaRPr lang="ru-RU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4876" y="1000108"/>
            <a:ext cx="4429124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1.     Площадь осевого сечения цилиндра = 30, а площадь основания = 9</a:t>
            </a:r>
            <a:r>
              <a:rPr lang="el-GR" sz="2400" b="1" dirty="0" smtClean="0">
                <a:solidFill>
                  <a:srgbClr val="002060"/>
                </a:solidFill>
              </a:rPr>
              <a:t>π</a:t>
            </a:r>
            <a:r>
              <a:rPr lang="ru-RU" sz="2400" b="1" dirty="0" smtClean="0">
                <a:solidFill>
                  <a:srgbClr val="002060"/>
                </a:solidFill>
              </a:rPr>
              <a:t>. Найти </a:t>
            </a:r>
            <a:r>
              <a:rPr lang="en-US" sz="2400" b="1" dirty="0" smtClean="0">
                <a:solidFill>
                  <a:srgbClr val="002060"/>
                </a:solidFill>
              </a:rPr>
              <a:t>V</a:t>
            </a:r>
            <a:r>
              <a:rPr lang="ru-RU" sz="2400" b="1" dirty="0" smtClean="0">
                <a:solidFill>
                  <a:srgbClr val="002060"/>
                </a:solidFill>
              </a:rPr>
              <a:t>цилиндра.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3061644"/>
            <a:ext cx="4357718" cy="26776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2. </a:t>
            </a:r>
            <a:r>
              <a:rPr lang="ru-RU" sz="2400" b="1" dirty="0" smtClean="0">
                <a:solidFill>
                  <a:srgbClr val="002060"/>
                </a:solidFill>
              </a:rPr>
              <a:t>Найти </a:t>
            </a:r>
            <a:r>
              <a:rPr lang="en-US" sz="2400" b="1" dirty="0" smtClean="0">
                <a:solidFill>
                  <a:srgbClr val="002060"/>
                </a:solidFill>
              </a:rPr>
              <a:t>V</a:t>
            </a:r>
            <a:r>
              <a:rPr lang="ru-RU" sz="2400" b="1" dirty="0" smtClean="0">
                <a:solidFill>
                  <a:srgbClr val="002060"/>
                </a:solidFill>
              </a:rPr>
              <a:t> конуса, осевое сечение которого представляет собой равнобедренный прямоугольный треугольник с гипотенузой = 6</a:t>
            </a:r>
            <a:r>
              <a:rPr lang="ru-RU" sz="2400" b="1" dirty="0" smtClean="0">
                <a:solidFill>
                  <a:srgbClr val="002060"/>
                </a:solidFill>
                <a:sym typeface="Symbol"/>
              </a:rPr>
              <a:t>2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. </a:t>
            </a:r>
            <a:endParaRPr lang="ru-RU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4876" y="3061644"/>
            <a:ext cx="4214842" cy="26776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2. </a:t>
            </a:r>
            <a:r>
              <a:rPr lang="ru-RU" sz="2400" b="1" dirty="0" smtClean="0">
                <a:solidFill>
                  <a:srgbClr val="002060"/>
                </a:solidFill>
              </a:rPr>
              <a:t>Найти </a:t>
            </a:r>
            <a:r>
              <a:rPr lang="en-US" sz="2400" b="1" dirty="0" smtClean="0">
                <a:solidFill>
                  <a:srgbClr val="002060"/>
                </a:solidFill>
              </a:rPr>
              <a:t>V</a:t>
            </a:r>
            <a:r>
              <a:rPr lang="ru-RU" sz="2400" b="1" dirty="0" smtClean="0">
                <a:solidFill>
                  <a:srgbClr val="002060"/>
                </a:solidFill>
              </a:rPr>
              <a:t> конуса, осевое сечение которого представляет собой равнобедренный треугольник с углом при вершине 120</a:t>
            </a:r>
            <a:r>
              <a:rPr lang="ru-RU" sz="2400" b="1" baseline="30000" dirty="0" smtClean="0">
                <a:solidFill>
                  <a:srgbClr val="002060"/>
                </a:solidFill>
              </a:rPr>
              <a:t>0</a:t>
            </a:r>
            <a:r>
              <a:rPr lang="ru-RU" sz="2400" b="1" dirty="0" smtClean="0">
                <a:solidFill>
                  <a:srgbClr val="002060"/>
                </a:solidFill>
              </a:rPr>
              <a:t>и боковой стороной = 6</a:t>
            </a:r>
            <a:r>
              <a:rPr lang="ru-RU" sz="2400" b="1" dirty="0" smtClean="0">
                <a:solidFill>
                  <a:srgbClr val="002060"/>
                </a:solidFill>
                <a:sym typeface="Symbol"/>
              </a:rPr>
              <a:t>3</a:t>
            </a:r>
            <a:r>
              <a:rPr lang="ru-RU" sz="2400" b="1" dirty="0" smtClean="0">
                <a:solidFill>
                  <a:srgbClr val="002060"/>
                </a:solidFill>
              </a:rPr>
              <a:t>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14346" y="1857364"/>
            <a:ext cx="7572428" cy="2308324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 w="1905"/>
                <a:solidFill>
                  <a:srgbClr val="33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Объем шара    и его частей.</a:t>
            </a:r>
            <a:endParaRPr lang="ru-RU" sz="7200" b="1" dirty="0">
              <a:ln w="1905"/>
              <a:solidFill>
                <a:srgbClr val="3399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6500826" y="6000768"/>
            <a:ext cx="242889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fld id="{208D29D6-2D5B-4060-967E-00F8B2448ADB}" type="datetime1">
              <a:rPr lang="ru-RU" sz="3000" b="1" smtClean="0">
                <a:solidFill>
                  <a:schemeClr val="bg1"/>
                </a:solidFill>
                <a:latin typeface="Georgia" pitchFamily="18" charset="0"/>
              </a:rPr>
              <a:pPr/>
              <a:t>12.03.2018</a:t>
            </a:fld>
            <a:endParaRPr lang="ru-RU" sz="3000" b="1" dirty="0">
              <a:solidFill>
                <a:schemeClr val="bg1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755650" y="188913"/>
            <a:ext cx="58674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4200" b="1" dirty="0">
                <a:solidFill>
                  <a:schemeClr val="accent2"/>
                </a:solidFill>
                <a:latin typeface="+mn-lt"/>
              </a:rPr>
              <a:t> Шар.</a:t>
            </a:r>
          </a:p>
        </p:txBody>
      </p:sp>
      <p:sp>
        <p:nvSpPr>
          <p:cNvPr id="115728" name="AutoShape 16"/>
          <p:cNvSpPr>
            <a:spLocks/>
          </p:cNvSpPr>
          <p:nvPr/>
        </p:nvSpPr>
        <p:spPr bwMode="auto">
          <a:xfrm>
            <a:off x="5867400" y="1341438"/>
            <a:ext cx="3025775" cy="792162"/>
          </a:xfrm>
          <a:prstGeom prst="accentCallout2">
            <a:avLst>
              <a:gd name="adj1" fmla="val 14431"/>
              <a:gd name="adj2" fmla="val -2519"/>
              <a:gd name="adj3" fmla="val 14431"/>
              <a:gd name="adj4" fmla="val -2519"/>
              <a:gd name="adj5" fmla="val 384332"/>
              <a:gd name="adj6" fmla="val -100763"/>
            </a:avLst>
          </a:prstGeom>
          <a:ln w="38100">
            <a:headEnd type="triangle" w="lg" len="lg"/>
            <a:tailEnd type="oval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/>
          <a:lstStyle/>
          <a:p>
            <a:pPr algn="ctr"/>
            <a:r>
              <a:rPr lang="ru-RU" sz="2400" b="1" dirty="0">
                <a:solidFill>
                  <a:schemeClr val="accent2"/>
                </a:solidFill>
                <a:latin typeface="+mn-lt"/>
              </a:rPr>
              <a:t>Центр шара (сферы)</a:t>
            </a:r>
            <a:r>
              <a:rPr lang="ru-RU" sz="2400" b="1" dirty="0">
                <a:solidFill>
                  <a:srgbClr val="0000FF"/>
                </a:solidFill>
                <a:latin typeface="+mn-lt"/>
              </a:rPr>
              <a:t> </a:t>
            </a:r>
          </a:p>
        </p:txBody>
      </p:sp>
      <p:pic>
        <p:nvPicPr>
          <p:cNvPr id="17" name="Picture 18" descr="sha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306666"/>
            <a:ext cx="5715000" cy="5194300"/>
          </a:xfrm>
          <a:prstGeom prst="rect">
            <a:avLst/>
          </a:prstGeom>
          <a:noFill/>
        </p:spPr>
      </p:pic>
      <p:sp>
        <p:nvSpPr>
          <p:cNvPr id="18" name="Arc 20"/>
          <p:cNvSpPr>
            <a:spLocks/>
          </p:cNvSpPr>
          <p:nvPr/>
        </p:nvSpPr>
        <p:spPr bwMode="auto">
          <a:xfrm rot="5400000">
            <a:off x="2470944" y="1978848"/>
            <a:ext cx="762000" cy="4316412"/>
          </a:xfrm>
          <a:custGeom>
            <a:avLst/>
            <a:gdLst>
              <a:gd name="G0" fmla="+- 21600 0 0"/>
              <a:gd name="G1" fmla="+- 21516 0 0"/>
              <a:gd name="G2" fmla="+- 21600 0 0"/>
              <a:gd name="T0" fmla="*/ 19905 w 21600"/>
              <a:gd name="T1" fmla="*/ 43049 h 43049"/>
              <a:gd name="T2" fmla="*/ 19701 w 21600"/>
              <a:gd name="T3" fmla="*/ 0 h 43049"/>
              <a:gd name="T4" fmla="*/ 21600 w 21600"/>
              <a:gd name="T5" fmla="*/ 21516 h 43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049" fill="none" extrusionOk="0">
                <a:moveTo>
                  <a:pt x="19904" y="43049"/>
                </a:moveTo>
                <a:cubicBezTo>
                  <a:pt x="8667" y="42164"/>
                  <a:pt x="0" y="32787"/>
                  <a:pt x="0" y="21516"/>
                </a:cubicBezTo>
                <a:cubicBezTo>
                  <a:pt x="-1" y="10322"/>
                  <a:pt x="8550" y="983"/>
                  <a:pt x="19700" y="-1"/>
                </a:cubicBezTo>
              </a:path>
              <a:path w="21600" h="43049" stroke="0" extrusionOk="0">
                <a:moveTo>
                  <a:pt x="19904" y="43049"/>
                </a:moveTo>
                <a:cubicBezTo>
                  <a:pt x="8667" y="42164"/>
                  <a:pt x="0" y="32787"/>
                  <a:pt x="0" y="21516"/>
                </a:cubicBezTo>
                <a:cubicBezTo>
                  <a:pt x="-1" y="10322"/>
                  <a:pt x="8550" y="983"/>
                  <a:pt x="19700" y="-1"/>
                </a:cubicBezTo>
                <a:lnTo>
                  <a:pt x="21600" y="21516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>
              <a:solidFill>
                <a:srgbClr val="000099"/>
              </a:solidFill>
              <a:latin typeface="+mn-lt"/>
            </a:endParaRPr>
          </a:p>
        </p:txBody>
      </p:sp>
      <p:sp>
        <p:nvSpPr>
          <p:cNvPr id="19" name="Arc 21"/>
          <p:cNvSpPr>
            <a:spLocks/>
          </p:cNvSpPr>
          <p:nvPr/>
        </p:nvSpPr>
        <p:spPr bwMode="auto">
          <a:xfrm rot="16200000" flipV="1">
            <a:off x="2463007" y="2663059"/>
            <a:ext cx="762000" cy="4316413"/>
          </a:xfrm>
          <a:custGeom>
            <a:avLst/>
            <a:gdLst>
              <a:gd name="G0" fmla="+- 21600 0 0"/>
              <a:gd name="G1" fmla="+- 21516 0 0"/>
              <a:gd name="G2" fmla="+- 21600 0 0"/>
              <a:gd name="T0" fmla="*/ 19905 w 21600"/>
              <a:gd name="T1" fmla="*/ 43049 h 43049"/>
              <a:gd name="T2" fmla="*/ 19701 w 21600"/>
              <a:gd name="T3" fmla="*/ 0 h 43049"/>
              <a:gd name="T4" fmla="*/ 21600 w 21600"/>
              <a:gd name="T5" fmla="*/ 21516 h 43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049" fill="none" extrusionOk="0">
                <a:moveTo>
                  <a:pt x="19904" y="43049"/>
                </a:moveTo>
                <a:cubicBezTo>
                  <a:pt x="8667" y="42164"/>
                  <a:pt x="0" y="32787"/>
                  <a:pt x="0" y="21516"/>
                </a:cubicBezTo>
                <a:cubicBezTo>
                  <a:pt x="-1" y="10322"/>
                  <a:pt x="8550" y="983"/>
                  <a:pt x="19700" y="-1"/>
                </a:cubicBezTo>
              </a:path>
              <a:path w="21600" h="43049" stroke="0" extrusionOk="0">
                <a:moveTo>
                  <a:pt x="19904" y="43049"/>
                </a:moveTo>
                <a:cubicBezTo>
                  <a:pt x="8667" y="42164"/>
                  <a:pt x="0" y="32787"/>
                  <a:pt x="0" y="21516"/>
                </a:cubicBezTo>
                <a:cubicBezTo>
                  <a:pt x="-1" y="10322"/>
                  <a:pt x="8550" y="983"/>
                  <a:pt x="19700" y="-1"/>
                </a:cubicBezTo>
                <a:lnTo>
                  <a:pt x="21600" y="21516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>
              <a:solidFill>
                <a:srgbClr val="000099"/>
              </a:solidFill>
              <a:latin typeface="+mn-lt"/>
            </a:endParaRP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2827337" y="4432329"/>
            <a:ext cx="1387474" cy="1639887"/>
            <a:chOff x="1781" y="2251"/>
            <a:chExt cx="874" cy="1033"/>
          </a:xfrm>
        </p:grpSpPr>
        <p:sp>
          <p:nvSpPr>
            <p:cNvPr id="21" name="Oval 25"/>
            <p:cNvSpPr>
              <a:spLocks noChangeArrowheads="1"/>
            </p:cNvSpPr>
            <p:nvPr/>
          </p:nvSpPr>
          <p:spPr bwMode="auto">
            <a:xfrm>
              <a:off x="2520" y="3149"/>
              <a:ext cx="135" cy="13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solidFill>
                  <a:srgbClr val="000099"/>
                </a:solidFill>
                <a:latin typeface="+mn-lt"/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auto">
            <a:xfrm>
              <a:off x="1781" y="2251"/>
              <a:ext cx="826" cy="9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26" y="993"/>
                </a:cxn>
              </a:cxnLst>
              <a:rect l="0" t="0" r="r" b="b"/>
              <a:pathLst>
                <a:path w="826" h="993">
                  <a:moveTo>
                    <a:pt x="0" y="0"/>
                  </a:moveTo>
                  <a:lnTo>
                    <a:pt x="826" y="993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 b="1">
                <a:solidFill>
                  <a:srgbClr val="000099"/>
                </a:solidFill>
                <a:latin typeface="+mn-lt"/>
              </a:endParaRP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857250" y="3214716"/>
            <a:ext cx="1962150" cy="1225550"/>
            <a:chOff x="540" y="1484"/>
            <a:chExt cx="1236" cy="772"/>
          </a:xfrm>
        </p:grpSpPr>
        <p:sp>
          <p:nvSpPr>
            <p:cNvPr id="24" name="Freeform 30"/>
            <p:cNvSpPr>
              <a:spLocks/>
            </p:cNvSpPr>
            <p:nvPr/>
          </p:nvSpPr>
          <p:spPr bwMode="auto">
            <a:xfrm>
              <a:off x="621" y="1561"/>
              <a:ext cx="1155" cy="695"/>
            </a:xfrm>
            <a:custGeom>
              <a:avLst/>
              <a:gdLst/>
              <a:ahLst/>
              <a:cxnLst>
                <a:cxn ang="0">
                  <a:pos x="1155" y="695"/>
                </a:cxn>
                <a:cxn ang="0">
                  <a:pos x="0" y="0"/>
                </a:cxn>
              </a:cxnLst>
              <a:rect l="0" t="0" r="r" b="b"/>
              <a:pathLst>
                <a:path w="1155" h="695">
                  <a:moveTo>
                    <a:pt x="1155" y="695"/>
                  </a:moveTo>
                  <a:lnTo>
                    <a:pt x="0" y="0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 b="1">
                <a:solidFill>
                  <a:srgbClr val="000099"/>
                </a:solidFill>
                <a:latin typeface="+mn-lt"/>
              </a:endParaRPr>
            </a:p>
          </p:txBody>
        </p:sp>
        <p:sp>
          <p:nvSpPr>
            <p:cNvPr id="25" name="Oval 29"/>
            <p:cNvSpPr>
              <a:spLocks noChangeArrowheads="1"/>
            </p:cNvSpPr>
            <p:nvPr/>
          </p:nvSpPr>
          <p:spPr bwMode="auto">
            <a:xfrm>
              <a:off x="540" y="1484"/>
              <a:ext cx="135" cy="13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solidFill>
                  <a:srgbClr val="000099"/>
                </a:solidFill>
                <a:latin typeface="+mn-lt"/>
              </a:endParaRPr>
            </a:p>
          </p:txBody>
        </p:sp>
      </p:grpSp>
      <p:sp>
        <p:nvSpPr>
          <p:cNvPr id="26" name="Arc 32"/>
          <p:cNvSpPr>
            <a:spLocks/>
          </p:cNvSpPr>
          <p:nvPr/>
        </p:nvSpPr>
        <p:spPr bwMode="auto">
          <a:xfrm>
            <a:off x="2476500" y="2325716"/>
            <a:ext cx="2171700" cy="4311650"/>
          </a:xfrm>
          <a:custGeom>
            <a:avLst/>
            <a:gdLst>
              <a:gd name="G0" fmla="+- 0 0 0"/>
              <a:gd name="G1" fmla="+- 21432 0 0"/>
              <a:gd name="G2" fmla="+- 21600 0 0"/>
              <a:gd name="T0" fmla="*/ 2686 w 21600"/>
              <a:gd name="T1" fmla="*/ 0 h 42884"/>
              <a:gd name="T2" fmla="*/ 2523 w 21600"/>
              <a:gd name="T3" fmla="*/ 42884 h 42884"/>
              <a:gd name="T4" fmla="*/ 0 w 21600"/>
              <a:gd name="T5" fmla="*/ 21432 h 42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2884" fill="none" extrusionOk="0">
                <a:moveTo>
                  <a:pt x="2686" y="-1"/>
                </a:moveTo>
                <a:cubicBezTo>
                  <a:pt x="13492" y="1353"/>
                  <a:pt x="21600" y="10541"/>
                  <a:pt x="21600" y="21432"/>
                </a:cubicBezTo>
                <a:cubicBezTo>
                  <a:pt x="21600" y="32385"/>
                  <a:pt x="13401" y="41604"/>
                  <a:pt x="2523" y="42884"/>
                </a:cubicBezTo>
              </a:path>
              <a:path w="21600" h="42884" stroke="0" extrusionOk="0">
                <a:moveTo>
                  <a:pt x="2686" y="-1"/>
                </a:moveTo>
                <a:cubicBezTo>
                  <a:pt x="13492" y="1353"/>
                  <a:pt x="21600" y="10541"/>
                  <a:pt x="21600" y="21432"/>
                </a:cubicBezTo>
                <a:cubicBezTo>
                  <a:pt x="21600" y="32385"/>
                  <a:pt x="13401" y="41604"/>
                  <a:pt x="2523" y="42884"/>
                </a:cubicBezTo>
                <a:lnTo>
                  <a:pt x="0" y="21432"/>
                </a:lnTo>
                <a:close/>
              </a:path>
            </a:pathLst>
          </a:custGeom>
          <a:noFill/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>
              <a:solidFill>
                <a:srgbClr val="000099"/>
              </a:solidFill>
              <a:latin typeface="+mn-lt"/>
            </a:endParaRP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2819400" y="3214716"/>
            <a:ext cx="1609725" cy="1225550"/>
            <a:chOff x="1776" y="1484"/>
            <a:chExt cx="1014" cy="772"/>
          </a:xfrm>
        </p:grpSpPr>
        <p:sp>
          <p:nvSpPr>
            <p:cNvPr id="28" name="Line 23"/>
            <p:cNvSpPr>
              <a:spLocks noChangeShapeType="1"/>
            </p:cNvSpPr>
            <p:nvPr/>
          </p:nvSpPr>
          <p:spPr bwMode="auto">
            <a:xfrm flipV="1">
              <a:off x="1776" y="1584"/>
              <a:ext cx="91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 b="1">
                <a:solidFill>
                  <a:srgbClr val="000099"/>
                </a:solidFill>
                <a:latin typeface="+mn-lt"/>
              </a:endParaRPr>
            </a:p>
          </p:txBody>
        </p:sp>
        <p:sp>
          <p:nvSpPr>
            <p:cNvPr id="29" name="Oval 24"/>
            <p:cNvSpPr>
              <a:spLocks noChangeArrowheads="1"/>
            </p:cNvSpPr>
            <p:nvPr/>
          </p:nvSpPr>
          <p:spPr bwMode="auto">
            <a:xfrm>
              <a:off x="2655" y="1484"/>
              <a:ext cx="135" cy="13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ru-RU" b="1">
                <a:solidFill>
                  <a:srgbClr val="000099"/>
                </a:solidFill>
                <a:latin typeface="+mn-lt"/>
              </a:endParaRPr>
            </a:p>
          </p:txBody>
        </p:sp>
      </p:grpSp>
      <p:sp>
        <p:nvSpPr>
          <p:cNvPr id="30" name="Arc 33"/>
          <p:cNvSpPr>
            <a:spLocks/>
          </p:cNvSpPr>
          <p:nvPr/>
        </p:nvSpPr>
        <p:spPr bwMode="auto">
          <a:xfrm flipH="1">
            <a:off x="1917700" y="2306666"/>
            <a:ext cx="1536700" cy="4346575"/>
          </a:xfrm>
          <a:custGeom>
            <a:avLst/>
            <a:gdLst>
              <a:gd name="G0" fmla="+- 0 0 0"/>
              <a:gd name="G1" fmla="+- 19078 0 0"/>
              <a:gd name="G2" fmla="+- 21600 0 0"/>
              <a:gd name="T0" fmla="*/ 10129 w 21600"/>
              <a:gd name="T1" fmla="*/ 0 h 38217"/>
              <a:gd name="T2" fmla="*/ 10013 w 21600"/>
              <a:gd name="T3" fmla="*/ 38217 h 38217"/>
              <a:gd name="T4" fmla="*/ 0 w 21600"/>
              <a:gd name="T5" fmla="*/ 19078 h 38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38217" fill="none" extrusionOk="0">
                <a:moveTo>
                  <a:pt x="10128" y="0"/>
                </a:moveTo>
                <a:cubicBezTo>
                  <a:pt x="17187" y="3747"/>
                  <a:pt x="21600" y="11086"/>
                  <a:pt x="21600" y="19078"/>
                </a:cubicBezTo>
                <a:cubicBezTo>
                  <a:pt x="21600" y="27116"/>
                  <a:pt x="17135" y="34490"/>
                  <a:pt x="10012" y="38216"/>
                </a:cubicBezTo>
              </a:path>
              <a:path w="21600" h="38217" stroke="0" extrusionOk="0">
                <a:moveTo>
                  <a:pt x="10128" y="0"/>
                </a:moveTo>
                <a:cubicBezTo>
                  <a:pt x="17187" y="3747"/>
                  <a:pt x="21600" y="11086"/>
                  <a:pt x="21600" y="19078"/>
                </a:cubicBezTo>
                <a:cubicBezTo>
                  <a:pt x="21600" y="27116"/>
                  <a:pt x="17135" y="34490"/>
                  <a:pt x="10012" y="38216"/>
                </a:cubicBezTo>
                <a:lnTo>
                  <a:pt x="0" y="19078"/>
                </a:lnTo>
                <a:close/>
              </a:path>
            </a:pathLst>
          </a:custGeom>
          <a:noFill/>
          <a:ln w="9525">
            <a:solidFill>
              <a:srgbClr val="00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1" name="Oval 22"/>
          <p:cNvSpPr>
            <a:spLocks noChangeArrowheads="1"/>
          </p:cNvSpPr>
          <p:nvPr/>
        </p:nvSpPr>
        <p:spPr bwMode="auto">
          <a:xfrm>
            <a:off x="2714612" y="4357694"/>
            <a:ext cx="214314" cy="21431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2895600" y="4211666"/>
            <a:ext cx="4363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99"/>
                </a:solidFill>
                <a:latin typeface="+mn-lt"/>
              </a:rPr>
              <a:t>O</a:t>
            </a:r>
            <a:endParaRPr lang="ru-RU" sz="2400" b="1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3" name="Freeform 27"/>
          <p:cNvSpPr>
            <a:spLocks/>
          </p:cNvSpPr>
          <p:nvPr/>
        </p:nvSpPr>
        <p:spPr bwMode="auto">
          <a:xfrm>
            <a:off x="2217738" y="3025804"/>
            <a:ext cx="609600" cy="14065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4" y="886"/>
              </a:cxn>
            </a:cxnLst>
            <a:rect l="0" t="0" r="r" b="b"/>
            <a:pathLst>
              <a:path w="384" h="886">
                <a:moveTo>
                  <a:pt x="0" y="0"/>
                </a:moveTo>
                <a:lnTo>
                  <a:pt x="384" y="886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 b="1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4" name="Oval 28"/>
          <p:cNvSpPr>
            <a:spLocks noChangeArrowheads="1"/>
          </p:cNvSpPr>
          <p:nvPr/>
        </p:nvSpPr>
        <p:spPr bwMode="auto">
          <a:xfrm>
            <a:off x="2071670" y="2928934"/>
            <a:ext cx="214314" cy="21431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357158" y="2857496"/>
            <a:ext cx="649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latin typeface="+mn-lt"/>
              </a:rPr>
              <a:t>А</a:t>
            </a: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4211638" y="2924175"/>
            <a:ext cx="649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latin typeface="+mn-lt"/>
              </a:rPr>
              <a:t>В</a:t>
            </a: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2268538" y="2565400"/>
            <a:ext cx="649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latin typeface="+mn-lt"/>
              </a:rPr>
              <a:t>С</a:t>
            </a:r>
            <a:endParaRPr lang="ru-RU" sz="2800" b="1" dirty="0">
              <a:latin typeface="+mn-lt"/>
            </a:endParaRPr>
          </a:p>
        </p:txBody>
      </p:sp>
      <p:sp>
        <p:nvSpPr>
          <p:cNvPr id="115729" name="AutoShape 17"/>
          <p:cNvSpPr>
            <a:spLocks/>
          </p:cNvSpPr>
          <p:nvPr/>
        </p:nvSpPr>
        <p:spPr bwMode="auto">
          <a:xfrm>
            <a:off x="714348" y="1071546"/>
            <a:ext cx="3025775" cy="792163"/>
          </a:xfrm>
          <a:prstGeom prst="accentCallout2">
            <a:avLst>
              <a:gd name="adj1" fmla="val 14431"/>
              <a:gd name="adj2" fmla="val -2519"/>
              <a:gd name="adj3" fmla="val 14431"/>
              <a:gd name="adj4" fmla="val -2519"/>
              <a:gd name="adj5" fmla="val 337099"/>
              <a:gd name="adj6" fmla="val 28961"/>
            </a:avLst>
          </a:prstGeom>
          <a:ln w="38100">
            <a:solidFill>
              <a:schemeClr val="accent1">
                <a:lumMod val="75000"/>
              </a:schemeClr>
            </a:solidFill>
            <a:headEnd type="triangle" w="lg" len="lg"/>
            <a:tailEnd type="oval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/>
          <a:lstStyle/>
          <a:p>
            <a:pPr algn="ctr"/>
            <a:r>
              <a:rPr lang="ru-RU" sz="2400" b="1" dirty="0">
                <a:solidFill>
                  <a:schemeClr val="accent2"/>
                </a:solidFill>
                <a:latin typeface="+mn-lt"/>
              </a:rPr>
              <a:t>Радиус шара (сферы)</a:t>
            </a:r>
            <a:r>
              <a:rPr lang="ru-RU" sz="2400" b="1" dirty="0">
                <a:solidFill>
                  <a:srgbClr val="0000FF"/>
                </a:solidFill>
                <a:latin typeface="+mn-lt"/>
              </a:rPr>
              <a:t> </a:t>
            </a:r>
          </a:p>
        </p:txBody>
      </p:sp>
      <p:sp>
        <p:nvSpPr>
          <p:cNvPr id="38" name="Text Box 16"/>
          <p:cNvSpPr txBox="1">
            <a:spLocks noChangeArrowheads="1"/>
          </p:cNvSpPr>
          <p:nvPr/>
        </p:nvSpPr>
        <p:spPr bwMode="auto">
          <a:xfrm>
            <a:off x="5429256" y="4201547"/>
            <a:ext cx="3286148" cy="584775"/>
          </a:xfrm>
          <a:prstGeom prst="rect">
            <a:avLst/>
          </a:prstGeom>
          <a:ln w="57150">
            <a:solidFill>
              <a:schemeClr val="tx2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>
                <a:solidFill>
                  <a:srgbClr val="000099"/>
                </a:solidFill>
                <a:latin typeface="Georgia"/>
              </a:rPr>
              <a:t>S</a:t>
            </a:r>
            <a:r>
              <a:rPr lang="ru-RU" sz="2800" b="1" baseline="-25000" dirty="0" smtClean="0">
                <a:solidFill>
                  <a:srgbClr val="000099"/>
                </a:solidFill>
                <a:latin typeface="Georgia"/>
              </a:rPr>
              <a:t>сферы</a:t>
            </a:r>
            <a:r>
              <a:rPr lang="en-US" sz="3200" b="1" baseline="300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3200" b="1" dirty="0" smtClean="0">
                <a:solidFill>
                  <a:srgbClr val="000099"/>
                </a:solidFill>
                <a:latin typeface="+mn-lt"/>
              </a:rPr>
              <a:t>= </a:t>
            </a:r>
            <a:r>
              <a:rPr lang="el-GR" sz="3200" b="1" dirty="0" smtClean="0">
                <a:solidFill>
                  <a:srgbClr val="000099"/>
                </a:solidFill>
              </a:rPr>
              <a:t>4π</a:t>
            </a:r>
            <a:r>
              <a:rPr lang="en-US" sz="3200" b="1" dirty="0" smtClean="0">
                <a:solidFill>
                  <a:srgbClr val="000099"/>
                </a:solidFill>
              </a:rPr>
              <a:t>R</a:t>
            </a:r>
            <a:r>
              <a:rPr lang="en-US" sz="3200" b="1" baseline="30000" dirty="0" smtClean="0">
                <a:solidFill>
                  <a:srgbClr val="000099"/>
                </a:solidFill>
              </a:rPr>
              <a:t>2</a:t>
            </a:r>
          </a:p>
        </p:txBody>
      </p:sp>
      <p:grpSp>
        <p:nvGrpSpPr>
          <p:cNvPr id="39" name="Группа 38"/>
          <p:cNvGrpSpPr/>
          <p:nvPr/>
        </p:nvGrpSpPr>
        <p:grpSpPr>
          <a:xfrm>
            <a:off x="5500694" y="4929198"/>
            <a:ext cx="3000396" cy="787618"/>
            <a:chOff x="5786446" y="5715016"/>
            <a:chExt cx="3000396" cy="787618"/>
          </a:xfrm>
        </p:grpSpPr>
        <p:sp>
          <p:nvSpPr>
            <p:cNvPr id="40" name="Text Box 16"/>
            <p:cNvSpPr txBox="1">
              <a:spLocks noChangeArrowheads="1"/>
            </p:cNvSpPr>
            <p:nvPr/>
          </p:nvSpPr>
          <p:spPr bwMode="auto">
            <a:xfrm>
              <a:off x="5786446" y="5844621"/>
              <a:ext cx="3000396" cy="584775"/>
            </a:xfrm>
            <a:prstGeom prst="rect">
              <a:avLst/>
            </a:prstGeom>
            <a:ln w="57150">
              <a:solidFill>
                <a:schemeClr val="tx2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 dirty="0" smtClean="0">
                  <a:solidFill>
                    <a:srgbClr val="000099"/>
                  </a:solidFill>
                  <a:latin typeface="Georgia"/>
                </a:rPr>
                <a:t>V</a:t>
              </a:r>
              <a:r>
                <a:rPr lang="en-US" sz="3200" b="1" dirty="0" smtClean="0">
                  <a:solidFill>
                    <a:srgbClr val="000099"/>
                  </a:solidFill>
                  <a:latin typeface="+mn-lt"/>
                </a:rPr>
                <a:t>= </a:t>
              </a:r>
              <a:r>
                <a:rPr lang="ru-RU" sz="3200" b="1" dirty="0" smtClean="0">
                  <a:solidFill>
                    <a:srgbClr val="000099"/>
                  </a:solidFill>
                  <a:latin typeface="+mn-lt"/>
                </a:rPr>
                <a:t>   </a:t>
              </a:r>
              <a:r>
                <a:rPr lang="el-GR" sz="3200" b="1" dirty="0" smtClean="0">
                  <a:solidFill>
                    <a:srgbClr val="000099"/>
                  </a:solidFill>
                </a:rPr>
                <a:t>π</a:t>
              </a:r>
              <a:r>
                <a:rPr lang="en-US" sz="3200" b="1" dirty="0" smtClean="0">
                  <a:solidFill>
                    <a:srgbClr val="000099"/>
                  </a:solidFill>
                </a:rPr>
                <a:t>R</a:t>
              </a:r>
              <a:r>
                <a:rPr lang="ru-RU" sz="3200" b="1" baseline="30000" dirty="0" smtClean="0">
                  <a:solidFill>
                    <a:srgbClr val="000099"/>
                  </a:solidFill>
                </a:rPr>
                <a:t>3</a:t>
              </a:r>
              <a:endParaRPr lang="en-US" sz="3200" b="1" baseline="30000" dirty="0" smtClean="0">
                <a:solidFill>
                  <a:srgbClr val="000099"/>
                </a:solidFill>
              </a:endParaRPr>
            </a:p>
          </p:txBody>
        </p:sp>
        <p:grpSp>
          <p:nvGrpSpPr>
            <p:cNvPr id="41" name="Группа 29"/>
            <p:cNvGrpSpPr>
              <a:grpSpLocks/>
            </p:cNvGrpSpPr>
            <p:nvPr/>
          </p:nvGrpSpPr>
          <p:grpSpPr bwMode="auto">
            <a:xfrm>
              <a:off x="6986860" y="5715016"/>
              <a:ext cx="442655" cy="787618"/>
              <a:chOff x="6422013" y="3071751"/>
              <a:chExt cx="566641" cy="788759"/>
            </a:xfrm>
          </p:grpSpPr>
          <p:sp>
            <p:nvSpPr>
              <p:cNvPr id="42" name="Прямоугольник 30"/>
              <p:cNvSpPr>
                <a:spLocks noChangeArrowheads="1"/>
              </p:cNvSpPr>
              <p:nvPr/>
            </p:nvSpPr>
            <p:spPr bwMode="auto">
              <a:xfrm>
                <a:off x="6426889" y="3071751"/>
                <a:ext cx="470317" cy="4315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uLnTx/>
                    <a:uFillTx/>
                    <a:latin typeface="Georgia" pitchFamily="18" charset="0"/>
                    <a:ea typeface="+mn-ea"/>
                    <a:cs typeface="Arial" charset="0"/>
                  </a:rPr>
                  <a:t>4</a:t>
                </a:r>
                <a:endParaRPr kumimoji="0" lang="ru-RU" sz="1800" b="1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43" name="Прямоугольник 31"/>
              <p:cNvSpPr>
                <a:spLocks noChangeArrowheads="1"/>
              </p:cNvSpPr>
              <p:nvPr/>
            </p:nvSpPr>
            <p:spPr bwMode="auto">
              <a:xfrm>
                <a:off x="6422013" y="3428999"/>
                <a:ext cx="462109" cy="4315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uLnTx/>
                    <a:uFillTx/>
                    <a:latin typeface="Georgia" pitchFamily="18" charset="0"/>
                    <a:ea typeface="+mn-ea"/>
                    <a:cs typeface="Arial" charset="0"/>
                  </a:rPr>
                  <a:t>3</a:t>
                </a:r>
                <a:endParaRPr kumimoji="0" lang="ru-RU" sz="1800" b="1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cxnSp>
            <p:nvCxnSpPr>
              <p:cNvPr id="44" name="Прямая соединительная линия 43"/>
              <p:cNvCxnSpPr/>
              <p:nvPr/>
            </p:nvCxnSpPr>
            <p:spPr>
              <a:xfrm flipV="1">
                <a:off x="6441116" y="3487710"/>
                <a:ext cx="547538" cy="13288"/>
              </a:xfrm>
              <a:prstGeom prst="line">
                <a:avLst/>
              </a:prstGeom>
              <a:noFill/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</p:grp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8" grpId="0" animBg="1" autoUpdateAnimBg="0"/>
      <p:bldP spid="35" grpId="0"/>
      <p:bldP spid="36" grpId="0"/>
      <p:bldP spid="37" grpId="0"/>
      <p:bldP spid="115729" grpId="0" animBg="1" autoUpdateAnimBg="0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285720" y="2362200"/>
            <a:ext cx="3886200" cy="3810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62000"/>
                </a:schemeClr>
              </a:gs>
              <a:gs pos="50000">
                <a:schemeClr val="accent1">
                  <a:tint val="44500"/>
                  <a:satMod val="160000"/>
                  <a:alpha val="63000"/>
                </a:schemeClr>
              </a:gs>
              <a:gs pos="95000">
                <a:schemeClr val="accent1">
                  <a:tint val="23500"/>
                  <a:satMod val="160000"/>
                  <a:alpha val="5400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>
            <a:solidFill>
              <a:srgbClr val="1C1C1C"/>
            </a:solidFill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12360" name="Freeform 72"/>
          <p:cNvSpPr>
            <a:spLocks/>
          </p:cNvSpPr>
          <p:nvPr/>
        </p:nvSpPr>
        <p:spPr bwMode="auto">
          <a:xfrm>
            <a:off x="815945" y="2355850"/>
            <a:ext cx="2838450" cy="1023938"/>
          </a:xfrm>
          <a:custGeom>
            <a:avLst/>
            <a:gdLst/>
            <a:ahLst/>
            <a:cxnLst>
              <a:cxn ang="0">
                <a:pos x="36" y="346"/>
              </a:cxn>
              <a:cxn ang="0">
                <a:pos x="226" y="198"/>
              </a:cxn>
              <a:cxn ang="0">
                <a:pos x="548" y="50"/>
              </a:cxn>
              <a:cxn ang="0">
                <a:pos x="962" y="4"/>
              </a:cxn>
              <a:cxn ang="0">
                <a:pos x="1296" y="74"/>
              </a:cxn>
              <a:cxn ang="0">
                <a:pos x="1530" y="180"/>
              </a:cxn>
              <a:cxn ang="0">
                <a:pos x="1748" y="354"/>
              </a:cxn>
              <a:cxn ang="0">
                <a:pos x="1762" y="456"/>
              </a:cxn>
              <a:cxn ang="0">
                <a:pos x="1592" y="550"/>
              </a:cxn>
              <a:cxn ang="0">
                <a:pos x="1250" y="612"/>
              </a:cxn>
              <a:cxn ang="0">
                <a:pos x="890" y="644"/>
              </a:cxn>
              <a:cxn ang="0">
                <a:pos x="554" y="620"/>
              </a:cxn>
              <a:cxn ang="0">
                <a:pos x="218" y="548"/>
              </a:cxn>
              <a:cxn ang="0">
                <a:pos x="36" y="468"/>
              </a:cxn>
              <a:cxn ang="0">
                <a:pos x="4" y="412"/>
              </a:cxn>
              <a:cxn ang="0">
                <a:pos x="36" y="346"/>
              </a:cxn>
            </a:cxnLst>
            <a:rect l="0" t="0" r="r" b="b"/>
            <a:pathLst>
              <a:path w="1788" h="645">
                <a:moveTo>
                  <a:pt x="36" y="346"/>
                </a:moveTo>
                <a:cubicBezTo>
                  <a:pt x="73" y="311"/>
                  <a:pt x="141" y="247"/>
                  <a:pt x="226" y="198"/>
                </a:cubicBezTo>
                <a:cubicBezTo>
                  <a:pt x="311" y="149"/>
                  <a:pt x="425" y="82"/>
                  <a:pt x="548" y="50"/>
                </a:cubicBezTo>
                <a:cubicBezTo>
                  <a:pt x="671" y="18"/>
                  <a:pt x="837" y="0"/>
                  <a:pt x="962" y="4"/>
                </a:cubicBezTo>
                <a:cubicBezTo>
                  <a:pt x="1087" y="8"/>
                  <a:pt x="1201" y="45"/>
                  <a:pt x="1296" y="74"/>
                </a:cubicBezTo>
                <a:cubicBezTo>
                  <a:pt x="1391" y="103"/>
                  <a:pt x="1455" y="133"/>
                  <a:pt x="1530" y="180"/>
                </a:cubicBezTo>
                <a:cubicBezTo>
                  <a:pt x="1605" y="227"/>
                  <a:pt x="1709" y="308"/>
                  <a:pt x="1748" y="354"/>
                </a:cubicBezTo>
                <a:cubicBezTo>
                  <a:pt x="1787" y="400"/>
                  <a:pt x="1788" y="423"/>
                  <a:pt x="1762" y="456"/>
                </a:cubicBezTo>
                <a:cubicBezTo>
                  <a:pt x="1736" y="489"/>
                  <a:pt x="1677" y="524"/>
                  <a:pt x="1592" y="550"/>
                </a:cubicBezTo>
                <a:cubicBezTo>
                  <a:pt x="1507" y="576"/>
                  <a:pt x="1367" y="596"/>
                  <a:pt x="1250" y="612"/>
                </a:cubicBezTo>
                <a:cubicBezTo>
                  <a:pt x="1133" y="628"/>
                  <a:pt x="1006" y="643"/>
                  <a:pt x="890" y="644"/>
                </a:cubicBezTo>
                <a:cubicBezTo>
                  <a:pt x="774" y="645"/>
                  <a:pt x="666" y="636"/>
                  <a:pt x="554" y="620"/>
                </a:cubicBezTo>
                <a:cubicBezTo>
                  <a:pt x="442" y="604"/>
                  <a:pt x="304" y="573"/>
                  <a:pt x="218" y="548"/>
                </a:cubicBezTo>
                <a:cubicBezTo>
                  <a:pt x="132" y="523"/>
                  <a:pt x="72" y="491"/>
                  <a:pt x="36" y="468"/>
                </a:cubicBezTo>
                <a:cubicBezTo>
                  <a:pt x="0" y="445"/>
                  <a:pt x="4" y="432"/>
                  <a:pt x="4" y="412"/>
                </a:cubicBezTo>
                <a:cubicBezTo>
                  <a:pt x="4" y="392"/>
                  <a:pt x="29" y="360"/>
                  <a:pt x="36" y="346"/>
                </a:cubicBezTo>
                <a:close/>
              </a:path>
            </a:pathLst>
          </a:custGeom>
          <a:solidFill>
            <a:srgbClr val="FFFF00">
              <a:alpha val="63000"/>
            </a:srgbClr>
          </a:soli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+mn-lt"/>
            </a:endParaRPr>
          </a:p>
        </p:txBody>
      </p:sp>
      <p:sp>
        <p:nvSpPr>
          <p:cNvPr id="12300" name="Arc 12"/>
          <p:cNvSpPr>
            <a:spLocks/>
          </p:cNvSpPr>
          <p:nvPr/>
        </p:nvSpPr>
        <p:spPr bwMode="auto">
          <a:xfrm flipV="1">
            <a:off x="288895" y="3535363"/>
            <a:ext cx="3879850" cy="741362"/>
          </a:xfrm>
          <a:custGeom>
            <a:avLst/>
            <a:gdLst>
              <a:gd name="G0" fmla="+- 21580 0 0"/>
              <a:gd name="G1" fmla="+- 0 0 0"/>
              <a:gd name="G2" fmla="+- 21600 0 0"/>
              <a:gd name="T0" fmla="*/ 43121 w 43121"/>
              <a:gd name="T1" fmla="*/ 1600 h 21600"/>
              <a:gd name="T2" fmla="*/ 0 w 43121"/>
              <a:gd name="T3" fmla="*/ 924 h 21600"/>
              <a:gd name="T4" fmla="*/ 21580 w 43121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21" h="21600" fill="none" extrusionOk="0">
                <a:moveTo>
                  <a:pt x="43120" y="1599"/>
                </a:moveTo>
                <a:cubicBezTo>
                  <a:pt x="42282" y="12877"/>
                  <a:pt x="32888" y="21599"/>
                  <a:pt x="21580" y="21600"/>
                </a:cubicBezTo>
                <a:cubicBezTo>
                  <a:pt x="10010" y="21600"/>
                  <a:pt x="494" y="12483"/>
                  <a:pt x="-1" y="924"/>
                </a:cubicBezTo>
              </a:path>
              <a:path w="43121" h="21600" stroke="0" extrusionOk="0">
                <a:moveTo>
                  <a:pt x="43120" y="1599"/>
                </a:moveTo>
                <a:cubicBezTo>
                  <a:pt x="42282" y="12877"/>
                  <a:pt x="32888" y="21599"/>
                  <a:pt x="21580" y="21600"/>
                </a:cubicBezTo>
                <a:cubicBezTo>
                  <a:pt x="10010" y="21600"/>
                  <a:pt x="494" y="12483"/>
                  <a:pt x="-1" y="924"/>
                </a:cubicBezTo>
                <a:lnTo>
                  <a:pt x="21580" y="0"/>
                </a:lnTo>
                <a:close/>
              </a:path>
            </a:pathLst>
          </a:custGeom>
          <a:noFill/>
          <a:ln w="12700">
            <a:solidFill>
              <a:srgbClr val="1C1C1C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12301" name="Arc 13"/>
          <p:cNvSpPr>
            <a:spLocks/>
          </p:cNvSpPr>
          <p:nvPr/>
        </p:nvSpPr>
        <p:spPr bwMode="auto">
          <a:xfrm>
            <a:off x="307945" y="4159250"/>
            <a:ext cx="3857625" cy="741363"/>
          </a:xfrm>
          <a:custGeom>
            <a:avLst/>
            <a:gdLst>
              <a:gd name="G0" fmla="+- 21382 0 0"/>
              <a:gd name="G1" fmla="+- 0 0 0"/>
              <a:gd name="G2" fmla="+- 21600 0 0"/>
              <a:gd name="T0" fmla="*/ 42859 w 42859"/>
              <a:gd name="T1" fmla="*/ 2301 h 21600"/>
              <a:gd name="T2" fmla="*/ 0 w 42859"/>
              <a:gd name="T3" fmla="*/ 3062 h 21600"/>
              <a:gd name="T4" fmla="*/ 21382 w 42859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859" h="21600" fill="none" extrusionOk="0">
                <a:moveTo>
                  <a:pt x="42859" y="2301"/>
                </a:moveTo>
                <a:cubicBezTo>
                  <a:pt x="41683" y="13276"/>
                  <a:pt x="32420" y="21599"/>
                  <a:pt x="21382" y="21600"/>
                </a:cubicBezTo>
                <a:cubicBezTo>
                  <a:pt x="10635" y="21600"/>
                  <a:pt x="1523" y="13699"/>
                  <a:pt x="0" y="3061"/>
                </a:cubicBezTo>
              </a:path>
              <a:path w="42859" h="21600" stroke="0" extrusionOk="0">
                <a:moveTo>
                  <a:pt x="42859" y="2301"/>
                </a:moveTo>
                <a:cubicBezTo>
                  <a:pt x="41683" y="13276"/>
                  <a:pt x="32420" y="21599"/>
                  <a:pt x="21382" y="21600"/>
                </a:cubicBezTo>
                <a:cubicBezTo>
                  <a:pt x="10635" y="21600"/>
                  <a:pt x="1523" y="13699"/>
                  <a:pt x="0" y="3061"/>
                </a:cubicBezTo>
                <a:lnTo>
                  <a:pt x="21382" y="0"/>
                </a:lnTo>
                <a:close/>
              </a:path>
            </a:pathLst>
          </a:custGeom>
          <a:noFill/>
          <a:ln w="12700">
            <a:solidFill>
              <a:srgbClr val="1C1C1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12316" name="Freeform 28"/>
          <p:cNvSpPr>
            <a:spLocks/>
          </p:cNvSpPr>
          <p:nvPr/>
        </p:nvSpPr>
        <p:spPr bwMode="auto">
          <a:xfrm>
            <a:off x="2190720" y="2997200"/>
            <a:ext cx="25400" cy="1193800"/>
          </a:xfrm>
          <a:custGeom>
            <a:avLst/>
            <a:gdLst/>
            <a:ahLst/>
            <a:cxnLst>
              <a:cxn ang="0">
                <a:pos x="16" y="752"/>
              </a:cxn>
              <a:cxn ang="0">
                <a:pos x="0" y="0"/>
              </a:cxn>
            </a:cxnLst>
            <a:rect l="0" t="0" r="r" b="b"/>
            <a:pathLst>
              <a:path w="16" h="752">
                <a:moveTo>
                  <a:pt x="16" y="752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 b="1">
              <a:latin typeface="+mn-lt"/>
            </a:endParaRP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1581104" y="4071942"/>
            <a:ext cx="394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</a:t>
            </a:r>
            <a:endParaRPr lang="ru-RU" sz="2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2336" name="Arc 48"/>
          <p:cNvSpPr>
            <a:spLocks/>
          </p:cNvSpPr>
          <p:nvPr/>
        </p:nvSpPr>
        <p:spPr bwMode="auto">
          <a:xfrm>
            <a:off x="819120" y="2941638"/>
            <a:ext cx="2819400" cy="438150"/>
          </a:xfrm>
          <a:custGeom>
            <a:avLst/>
            <a:gdLst>
              <a:gd name="G0" fmla="+- 21600 0 0"/>
              <a:gd name="G1" fmla="+- 3294 0 0"/>
              <a:gd name="G2" fmla="+- 21600 0 0"/>
              <a:gd name="T0" fmla="*/ 42947 w 43200"/>
              <a:gd name="T1" fmla="*/ 0 h 24894"/>
              <a:gd name="T2" fmla="*/ 63 w 43200"/>
              <a:gd name="T3" fmla="*/ 1640 h 24894"/>
              <a:gd name="T4" fmla="*/ 21600 w 43200"/>
              <a:gd name="T5" fmla="*/ 3294 h 24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4894" fill="none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</a:path>
              <a:path w="43200" h="24894" stroke="0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  <a:lnTo>
                  <a:pt x="21600" y="329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12337" name="Arc 49"/>
          <p:cNvSpPr>
            <a:spLocks/>
          </p:cNvSpPr>
          <p:nvPr/>
        </p:nvSpPr>
        <p:spPr bwMode="auto">
          <a:xfrm flipV="1">
            <a:off x="819120" y="2628900"/>
            <a:ext cx="2819400" cy="438150"/>
          </a:xfrm>
          <a:custGeom>
            <a:avLst/>
            <a:gdLst>
              <a:gd name="G0" fmla="+- 21600 0 0"/>
              <a:gd name="G1" fmla="+- 3294 0 0"/>
              <a:gd name="G2" fmla="+- 21600 0 0"/>
              <a:gd name="T0" fmla="*/ 42947 w 43200"/>
              <a:gd name="T1" fmla="*/ 0 h 24894"/>
              <a:gd name="T2" fmla="*/ 63 w 43200"/>
              <a:gd name="T3" fmla="*/ 1640 h 24894"/>
              <a:gd name="T4" fmla="*/ 21600 w 43200"/>
              <a:gd name="T5" fmla="*/ 3294 h 24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4894" fill="none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</a:path>
              <a:path w="43200" h="24894" stroke="0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  <a:lnTo>
                  <a:pt x="21600" y="329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12344" name="Text Box 56"/>
          <p:cNvSpPr txBox="1">
            <a:spLocks noChangeArrowheads="1"/>
          </p:cNvSpPr>
          <p:nvPr/>
        </p:nvSpPr>
        <p:spPr bwMode="auto">
          <a:xfrm>
            <a:off x="1581104" y="2857496"/>
            <a:ext cx="4780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</a:t>
            </a:r>
            <a:r>
              <a:rPr lang="en-US" sz="2000" b="1" baseline="-250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</a:t>
            </a:r>
            <a:endParaRPr lang="ru-RU" sz="2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50" name="Rectangle 2"/>
          <p:cNvSpPr>
            <a:spLocks noChangeArrowheads="1"/>
          </p:cNvSpPr>
          <p:nvPr/>
        </p:nvSpPr>
        <p:spPr bwMode="auto">
          <a:xfrm>
            <a:off x="755650" y="188913"/>
            <a:ext cx="58674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4200" b="1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ru-RU" sz="4200" b="1" dirty="0" err="1" smtClean="0">
                <a:solidFill>
                  <a:schemeClr val="accent2"/>
                </a:solidFill>
                <a:latin typeface="+mn-lt"/>
              </a:rPr>
              <a:t>Шаровый</a:t>
            </a:r>
            <a:r>
              <a:rPr lang="ru-RU" sz="4200" b="1" dirty="0" smtClean="0">
                <a:solidFill>
                  <a:schemeClr val="accent2"/>
                </a:solidFill>
                <a:latin typeface="+mn-lt"/>
              </a:rPr>
              <a:t> сегмент.</a:t>
            </a:r>
            <a:endParaRPr lang="ru-RU" sz="42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51" name="Rectangle 32"/>
          <p:cNvSpPr>
            <a:spLocks noChangeArrowheads="1"/>
          </p:cNvSpPr>
          <p:nvPr/>
        </p:nvSpPr>
        <p:spPr bwMode="auto">
          <a:xfrm>
            <a:off x="304800" y="1090618"/>
            <a:ext cx="8534400" cy="8381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accent1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ru-RU" sz="2400" b="1" dirty="0" smtClean="0">
                <a:solidFill>
                  <a:srgbClr val="0000CC"/>
                </a:solidFill>
                <a:latin typeface="Georgia" pitchFamily="18" charset="0"/>
              </a:rPr>
              <a:t>Шаровым сегментом</a:t>
            </a:r>
            <a:r>
              <a:rPr lang="ru-RU" sz="2400" b="1" dirty="0" smtClean="0">
                <a:latin typeface="Georgia" pitchFamily="18" charset="0"/>
              </a:rPr>
              <a:t> </a:t>
            </a:r>
            <a:r>
              <a:rPr lang="ru-RU" sz="2400" b="1" dirty="0" smtClean="0">
                <a:solidFill>
                  <a:srgbClr val="000066"/>
                </a:solidFill>
                <a:latin typeface="Georgia" pitchFamily="18" charset="0"/>
              </a:rPr>
              <a:t>называется часть шара, отсекаемая от него плоскостью.</a:t>
            </a:r>
            <a:endParaRPr lang="ru-RU" sz="2400" b="1" dirty="0">
              <a:solidFill>
                <a:srgbClr val="000066"/>
              </a:solidFill>
              <a:latin typeface="Georgia" pitchFamily="18" charset="0"/>
            </a:endParaRPr>
          </a:p>
        </p:txBody>
      </p:sp>
      <p:grpSp>
        <p:nvGrpSpPr>
          <p:cNvPr id="65" name="Группа 64"/>
          <p:cNvGrpSpPr/>
          <p:nvPr/>
        </p:nvGrpSpPr>
        <p:grpSpPr>
          <a:xfrm>
            <a:off x="3714744" y="2071678"/>
            <a:ext cx="5214942" cy="787618"/>
            <a:chOff x="3929058" y="5213150"/>
            <a:chExt cx="5214942" cy="787618"/>
          </a:xfrm>
        </p:grpSpPr>
        <p:sp>
          <p:nvSpPr>
            <p:cNvPr id="55" name="Text Box 16"/>
            <p:cNvSpPr txBox="1">
              <a:spLocks noChangeArrowheads="1"/>
            </p:cNvSpPr>
            <p:nvPr/>
          </p:nvSpPr>
          <p:spPr bwMode="auto">
            <a:xfrm>
              <a:off x="3929058" y="5286388"/>
              <a:ext cx="5214942" cy="707886"/>
            </a:xfrm>
            <a:prstGeom prst="rect">
              <a:avLst/>
            </a:prstGeom>
            <a:ln w="57150">
              <a:solidFill>
                <a:schemeClr val="tx2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 dirty="0" smtClean="0">
                  <a:solidFill>
                    <a:srgbClr val="000099"/>
                  </a:solidFill>
                  <a:latin typeface="Georgia"/>
                </a:rPr>
                <a:t>V</a:t>
              </a:r>
              <a:r>
                <a:rPr lang="ru-RU" sz="3200" b="1" baseline="-25000" dirty="0" err="1" smtClean="0">
                  <a:solidFill>
                    <a:srgbClr val="000099"/>
                  </a:solidFill>
                  <a:latin typeface="Georgia"/>
                </a:rPr>
                <a:t>ш</a:t>
              </a:r>
              <a:r>
                <a:rPr lang="ru-RU" sz="3200" b="1" baseline="-25000" dirty="0" smtClean="0">
                  <a:solidFill>
                    <a:srgbClr val="000099"/>
                  </a:solidFill>
                  <a:latin typeface="Georgia"/>
                </a:rPr>
                <a:t>. сегмента</a:t>
              </a:r>
              <a:r>
                <a:rPr lang="en-US" sz="3200" b="1" dirty="0" smtClean="0">
                  <a:solidFill>
                    <a:srgbClr val="000099"/>
                  </a:solidFill>
                  <a:latin typeface="+mn-lt"/>
                </a:rPr>
                <a:t>=</a:t>
              </a:r>
              <a:r>
                <a:rPr lang="ru-RU" sz="3200" b="1" dirty="0" smtClean="0">
                  <a:solidFill>
                    <a:srgbClr val="000099"/>
                  </a:solidFill>
                  <a:latin typeface="+mn-lt"/>
                </a:rPr>
                <a:t> </a:t>
              </a:r>
              <a:r>
                <a:rPr lang="el-GR" sz="3200" b="1" dirty="0" smtClean="0">
                  <a:solidFill>
                    <a:srgbClr val="000099"/>
                  </a:solidFill>
                </a:rPr>
                <a:t>π</a:t>
              </a:r>
              <a:r>
                <a:rPr lang="ru-RU" sz="3200" b="1" dirty="0" smtClean="0">
                  <a:solidFill>
                    <a:srgbClr val="000099"/>
                  </a:solidFill>
                </a:rPr>
                <a:t>Н</a:t>
              </a:r>
              <a:r>
                <a:rPr lang="ru-RU" sz="3200" b="1" baseline="30000" dirty="0" smtClean="0">
                  <a:solidFill>
                    <a:srgbClr val="000099"/>
                  </a:solidFill>
                </a:rPr>
                <a:t>2</a:t>
              </a:r>
              <a:r>
                <a:rPr lang="ru-RU" sz="4000" b="1" dirty="0" smtClean="0">
                  <a:solidFill>
                    <a:srgbClr val="000099"/>
                  </a:solidFill>
                </a:rPr>
                <a:t>(</a:t>
              </a:r>
              <a:r>
                <a:rPr lang="en-US" sz="3200" b="1" dirty="0" smtClean="0">
                  <a:solidFill>
                    <a:srgbClr val="000099"/>
                  </a:solidFill>
                  <a:latin typeface="Georgia"/>
                </a:rPr>
                <a:t>R</a:t>
              </a:r>
              <a:r>
                <a:rPr lang="ru-RU" sz="3200" b="1" dirty="0" smtClean="0">
                  <a:solidFill>
                    <a:srgbClr val="000099"/>
                  </a:solidFill>
                  <a:latin typeface="Georgia"/>
                </a:rPr>
                <a:t> –    </a:t>
              </a:r>
              <a:r>
                <a:rPr lang="ru-RU" sz="4000" b="1" dirty="0" smtClean="0">
                  <a:solidFill>
                    <a:srgbClr val="000099"/>
                  </a:solidFill>
                  <a:latin typeface="Georgia"/>
                </a:rPr>
                <a:t>)</a:t>
              </a:r>
              <a:r>
                <a:rPr lang="ru-RU" sz="3200" b="1" dirty="0" smtClean="0">
                  <a:solidFill>
                    <a:srgbClr val="000099"/>
                  </a:solidFill>
                  <a:latin typeface="Georgia"/>
                </a:rPr>
                <a:t> </a:t>
              </a:r>
              <a:endParaRPr lang="en-US" sz="3200" b="1" dirty="0" smtClean="0">
                <a:solidFill>
                  <a:srgbClr val="000099"/>
                </a:solidFill>
              </a:endParaRPr>
            </a:p>
          </p:txBody>
        </p:sp>
        <p:grpSp>
          <p:nvGrpSpPr>
            <p:cNvPr id="56" name="Группа 29"/>
            <p:cNvGrpSpPr>
              <a:grpSpLocks/>
            </p:cNvGrpSpPr>
            <p:nvPr/>
          </p:nvGrpSpPr>
          <p:grpSpPr bwMode="auto">
            <a:xfrm>
              <a:off x="8267397" y="5213150"/>
              <a:ext cx="448007" cy="787618"/>
              <a:chOff x="6422016" y="3071751"/>
              <a:chExt cx="415288" cy="788759"/>
            </a:xfrm>
          </p:grpSpPr>
          <p:sp>
            <p:nvSpPr>
              <p:cNvPr id="57" name="Прямоугольник 30"/>
              <p:cNvSpPr>
                <a:spLocks noChangeArrowheads="1"/>
              </p:cNvSpPr>
              <p:nvPr/>
            </p:nvSpPr>
            <p:spPr bwMode="auto">
              <a:xfrm>
                <a:off x="6426889" y="3071751"/>
                <a:ext cx="410415" cy="4315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uLnTx/>
                    <a:uFillTx/>
                    <a:latin typeface="Georgia" pitchFamily="18" charset="0"/>
                    <a:ea typeface="+mn-ea"/>
                    <a:cs typeface="Arial" charset="0"/>
                  </a:rPr>
                  <a:t>Н</a:t>
                </a:r>
                <a:endParaRPr kumimoji="0" lang="ru-RU" sz="1800" b="1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58" name="Прямоугольник 31"/>
              <p:cNvSpPr>
                <a:spLocks noChangeArrowheads="1"/>
              </p:cNvSpPr>
              <p:nvPr/>
            </p:nvSpPr>
            <p:spPr bwMode="auto">
              <a:xfrm>
                <a:off x="6422016" y="3428999"/>
                <a:ext cx="334632" cy="4315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uLnTx/>
                    <a:uFillTx/>
                    <a:latin typeface="Georgia" pitchFamily="18" charset="0"/>
                    <a:ea typeface="+mn-ea"/>
                    <a:cs typeface="Arial" charset="0"/>
                  </a:rPr>
                  <a:t>3</a:t>
                </a:r>
                <a:endParaRPr kumimoji="0" lang="ru-RU" sz="1800" b="1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6441116" y="3500999"/>
                <a:ext cx="378221" cy="1"/>
              </a:xfrm>
              <a:prstGeom prst="line">
                <a:avLst/>
              </a:prstGeom>
              <a:noFill/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</p:grpSp>
      </p:grpSp>
      <p:sp>
        <p:nvSpPr>
          <p:cNvPr id="61" name="Полилиния 60"/>
          <p:cNvSpPr/>
          <p:nvPr/>
        </p:nvSpPr>
        <p:spPr>
          <a:xfrm>
            <a:off x="2178997" y="2349305"/>
            <a:ext cx="14068" cy="661181"/>
          </a:xfrm>
          <a:custGeom>
            <a:avLst/>
            <a:gdLst>
              <a:gd name="connsiteX0" fmla="*/ 0 w 14068"/>
              <a:gd name="connsiteY0" fmla="*/ 661181 h 661181"/>
              <a:gd name="connsiteX1" fmla="*/ 14068 w 14068"/>
              <a:gd name="connsiteY1" fmla="*/ 0 h 661181"/>
              <a:gd name="connsiteX0" fmla="*/ 0 w 14068"/>
              <a:gd name="connsiteY0" fmla="*/ 661181 h 661181"/>
              <a:gd name="connsiteX1" fmla="*/ 0 w 14068"/>
              <a:gd name="connsiteY1" fmla="*/ 661181 h 661181"/>
              <a:gd name="connsiteX2" fmla="*/ 14068 w 14068"/>
              <a:gd name="connsiteY2" fmla="*/ 0 h 66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68" h="661181">
                <a:moveTo>
                  <a:pt x="0" y="661181"/>
                </a:moveTo>
                <a:lnTo>
                  <a:pt x="0" y="661181"/>
                </a:lnTo>
                <a:lnTo>
                  <a:pt x="14068" y="0"/>
                </a:lnTo>
              </a:path>
            </a:pathLst>
          </a:custGeom>
          <a:ln w="57150">
            <a:solidFill>
              <a:schemeClr val="accent5">
                <a:lumMod val="75000"/>
              </a:schemeClr>
            </a:solidFill>
            <a:prstDash val="sysDash"/>
            <a:headEnd type="oval" w="med" len="med"/>
            <a:tailEnd type="oval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 Box 30"/>
          <p:cNvSpPr txBox="1">
            <a:spLocks noChangeArrowheads="1"/>
          </p:cNvSpPr>
          <p:nvPr/>
        </p:nvSpPr>
        <p:spPr bwMode="auto">
          <a:xfrm>
            <a:off x="1652542" y="2428868"/>
            <a:ext cx="4187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Н</a:t>
            </a:r>
            <a:endParaRPr lang="ru-RU" sz="2000" b="1" dirty="0">
              <a:solidFill>
                <a:srgbClr val="0066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63" name="Полилиния 62"/>
          <p:cNvSpPr/>
          <p:nvPr/>
        </p:nvSpPr>
        <p:spPr>
          <a:xfrm flipV="1">
            <a:off x="2224046" y="3004350"/>
            <a:ext cx="1428760" cy="1210468"/>
          </a:xfrm>
          <a:custGeom>
            <a:avLst/>
            <a:gdLst>
              <a:gd name="connsiteX0" fmla="*/ 0 w 1434905"/>
              <a:gd name="connsiteY0" fmla="*/ 0 h 0"/>
              <a:gd name="connsiteX1" fmla="*/ 1434905 w 1434905"/>
              <a:gd name="connsiteY1" fmla="*/ 0 h 0"/>
              <a:gd name="connsiteX0" fmla="*/ 0 w 1434905"/>
              <a:gd name="connsiteY0" fmla="*/ 0 h 1210468"/>
              <a:gd name="connsiteX1" fmla="*/ 1434905 w 1434905"/>
              <a:gd name="connsiteY1" fmla="*/ 1210468 h 1210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34905" h="1210468">
                <a:moveTo>
                  <a:pt x="0" y="0"/>
                </a:moveTo>
                <a:lnTo>
                  <a:pt x="1434905" y="1210468"/>
                </a:lnTo>
              </a:path>
            </a:pathLst>
          </a:custGeom>
          <a:ln w="57150">
            <a:solidFill>
              <a:schemeClr val="accent5">
                <a:lumMod val="75000"/>
              </a:schemeClr>
            </a:solidFill>
            <a:prstDash val="sysDash"/>
            <a:headEnd type="oval" w="med" len="med"/>
            <a:tailEnd type="oval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45" name="Oval 57"/>
          <p:cNvSpPr>
            <a:spLocks noChangeArrowheads="1"/>
          </p:cNvSpPr>
          <p:nvPr/>
        </p:nvSpPr>
        <p:spPr bwMode="auto">
          <a:xfrm rot="375847">
            <a:off x="2086108" y="2918330"/>
            <a:ext cx="213035" cy="228623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3009864" y="3500438"/>
            <a:ext cx="394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/>
              </a:rPr>
              <a:t>R</a:t>
            </a:r>
            <a:endParaRPr lang="ru-RU" sz="2000" b="1" dirty="0">
              <a:solidFill>
                <a:srgbClr val="0066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2319" name="Oval 31"/>
          <p:cNvSpPr>
            <a:spLocks noChangeArrowheads="1"/>
          </p:cNvSpPr>
          <p:nvPr/>
        </p:nvSpPr>
        <p:spPr bwMode="auto">
          <a:xfrm rot="375847">
            <a:off x="2097565" y="4073645"/>
            <a:ext cx="268457" cy="284046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391503" y="3244334"/>
            <a:ext cx="47524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99"/>
                </a:solidFill>
                <a:latin typeface="Georgia"/>
              </a:rPr>
              <a:t>где </a:t>
            </a:r>
            <a:r>
              <a:rPr lang="en-US" sz="2400" b="1" dirty="0" smtClean="0">
                <a:solidFill>
                  <a:srgbClr val="000099"/>
                </a:solidFill>
                <a:latin typeface="Georgia"/>
              </a:rPr>
              <a:t>R</a:t>
            </a:r>
            <a:r>
              <a:rPr lang="ru-RU" sz="2400" b="1" dirty="0" smtClean="0">
                <a:solidFill>
                  <a:srgbClr val="000099"/>
                </a:solidFill>
                <a:latin typeface="Georgia"/>
              </a:rPr>
              <a:t> – радиус шара, </a:t>
            </a:r>
          </a:p>
          <a:p>
            <a:r>
              <a:rPr lang="ru-RU" sz="2400" b="1" dirty="0" smtClean="0">
                <a:solidFill>
                  <a:srgbClr val="000099"/>
                </a:solidFill>
                <a:latin typeface="Georgia"/>
              </a:rPr>
              <a:t>Н – высота </a:t>
            </a:r>
            <a:r>
              <a:rPr lang="ru-RU" sz="2000" b="1" dirty="0" smtClean="0">
                <a:solidFill>
                  <a:srgbClr val="000099"/>
                </a:solidFill>
                <a:latin typeface="Georgia"/>
              </a:rPr>
              <a:t>шарового</a:t>
            </a:r>
            <a:r>
              <a:rPr lang="ru-RU" sz="2400" b="1" dirty="0" smtClean="0">
                <a:solidFill>
                  <a:srgbClr val="000099"/>
                </a:solidFill>
                <a:latin typeface="Georgia"/>
              </a:rPr>
              <a:t> </a:t>
            </a:r>
            <a:r>
              <a:rPr lang="ru-RU" sz="2000" b="1" dirty="0" smtClean="0">
                <a:solidFill>
                  <a:srgbClr val="000099"/>
                </a:solidFill>
                <a:latin typeface="Georgia"/>
              </a:rPr>
              <a:t>сегмента </a:t>
            </a:r>
            <a:endParaRPr lang="ru-RU" sz="1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/>
      <p:bldP spid="63" grpId="0" animBg="1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11"/>
          <p:cNvSpPr>
            <a:spLocks noChangeArrowheads="1"/>
          </p:cNvSpPr>
          <p:nvPr/>
        </p:nvSpPr>
        <p:spPr bwMode="auto">
          <a:xfrm>
            <a:off x="328610" y="2405082"/>
            <a:ext cx="3886200" cy="3810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62000"/>
                </a:schemeClr>
              </a:gs>
              <a:gs pos="50000">
                <a:schemeClr val="accent1">
                  <a:tint val="44500"/>
                  <a:satMod val="160000"/>
                  <a:alpha val="63000"/>
                </a:schemeClr>
              </a:gs>
              <a:gs pos="95000">
                <a:schemeClr val="accent1">
                  <a:tint val="23500"/>
                  <a:satMod val="160000"/>
                  <a:alpha val="5400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>
            <a:solidFill>
              <a:srgbClr val="1C1C1C"/>
            </a:solidFill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26" name="Freeform 16"/>
          <p:cNvSpPr>
            <a:spLocks/>
          </p:cNvSpPr>
          <p:nvPr/>
        </p:nvSpPr>
        <p:spPr bwMode="auto">
          <a:xfrm rot="10800000">
            <a:off x="785786" y="2500306"/>
            <a:ext cx="2857520" cy="1857388"/>
          </a:xfrm>
          <a:custGeom>
            <a:avLst/>
            <a:gdLst/>
            <a:ahLst/>
            <a:cxnLst>
              <a:cxn ang="0">
                <a:pos x="1194" y="5"/>
              </a:cxn>
              <a:cxn ang="0">
                <a:pos x="1264" y="89"/>
              </a:cxn>
              <a:cxn ang="0">
                <a:pos x="1424" y="311"/>
              </a:cxn>
              <a:cxn ang="0">
                <a:pos x="2335" y="1458"/>
              </a:cxn>
              <a:cxn ang="0">
                <a:pos x="2453" y="1757"/>
              </a:cxn>
              <a:cxn ang="0">
                <a:pos x="2335" y="1971"/>
              </a:cxn>
              <a:cxn ang="0">
                <a:pos x="2046" y="2152"/>
              </a:cxn>
              <a:cxn ang="0">
                <a:pos x="1510" y="2272"/>
              </a:cxn>
              <a:cxn ang="0">
                <a:pos x="1046" y="2280"/>
              </a:cxn>
              <a:cxn ang="0">
                <a:pos x="614" y="2216"/>
              </a:cxn>
              <a:cxn ang="0">
                <a:pos x="254" y="2048"/>
              </a:cxn>
              <a:cxn ang="0">
                <a:pos x="85" y="1914"/>
              </a:cxn>
              <a:cxn ang="0">
                <a:pos x="19" y="1737"/>
              </a:cxn>
              <a:cxn ang="0">
                <a:pos x="35" y="1624"/>
              </a:cxn>
              <a:cxn ang="0">
                <a:pos x="228" y="1340"/>
              </a:cxn>
              <a:cxn ang="0">
                <a:pos x="742" y="651"/>
              </a:cxn>
              <a:cxn ang="0">
                <a:pos x="1116" y="107"/>
              </a:cxn>
              <a:cxn ang="0">
                <a:pos x="1194" y="5"/>
              </a:cxn>
            </a:cxnLst>
            <a:rect l="0" t="0" r="r" b="b"/>
            <a:pathLst>
              <a:path w="2506" h="2293">
                <a:moveTo>
                  <a:pt x="1194" y="5"/>
                </a:moveTo>
                <a:cubicBezTo>
                  <a:pt x="1218" y="2"/>
                  <a:pt x="1225" y="38"/>
                  <a:pt x="1264" y="89"/>
                </a:cubicBezTo>
                <a:cubicBezTo>
                  <a:pt x="1302" y="139"/>
                  <a:pt x="1246" y="83"/>
                  <a:pt x="1424" y="311"/>
                </a:cubicBezTo>
                <a:cubicBezTo>
                  <a:pt x="1602" y="539"/>
                  <a:pt x="2164" y="1217"/>
                  <a:pt x="2335" y="1458"/>
                </a:cubicBezTo>
                <a:cubicBezTo>
                  <a:pt x="2506" y="1699"/>
                  <a:pt x="2453" y="1672"/>
                  <a:pt x="2453" y="1757"/>
                </a:cubicBezTo>
                <a:cubicBezTo>
                  <a:pt x="2453" y="1842"/>
                  <a:pt x="2403" y="1905"/>
                  <a:pt x="2335" y="1971"/>
                </a:cubicBezTo>
                <a:cubicBezTo>
                  <a:pt x="2267" y="2037"/>
                  <a:pt x="2183" y="2102"/>
                  <a:pt x="2046" y="2152"/>
                </a:cubicBezTo>
                <a:cubicBezTo>
                  <a:pt x="1909" y="2202"/>
                  <a:pt x="1677" y="2251"/>
                  <a:pt x="1510" y="2272"/>
                </a:cubicBezTo>
                <a:cubicBezTo>
                  <a:pt x="1343" y="2293"/>
                  <a:pt x="1195" y="2289"/>
                  <a:pt x="1046" y="2280"/>
                </a:cubicBezTo>
                <a:cubicBezTo>
                  <a:pt x="897" y="2271"/>
                  <a:pt x="746" y="2255"/>
                  <a:pt x="614" y="2216"/>
                </a:cubicBezTo>
                <a:cubicBezTo>
                  <a:pt x="482" y="2177"/>
                  <a:pt x="342" y="2098"/>
                  <a:pt x="254" y="2048"/>
                </a:cubicBezTo>
                <a:cubicBezTo>
                  <a:pt x="166" y="1998"/>
                  <a:pt x="124" y="1966"/>
                  <a:pt x="85" y="1914"/>
                </a:cubicBezTo>
                <a:cubicBezTo>
                  <a:pt x="46" y="1862"/>
                  <a:pt x="27" y="1785"/>
                  <a:pt x="19" y="1737"/>
                </a:cubicBezTo>
                <a:cubicBezTo>
                  <a:pt x="11" y="1689"/>
                  <a:pt x="0" y="1690"/>
                  <a:pt x="35" y="1624"/>
                </a:cubicBezTo>
                <a:cubicBezTo>
                  <a:pt x="70" y="1558"/>
                  <a:pt x="111" y="1502"/>
                  <a:pt x="228" y="1340"/>
                </a:cubicBezTo>
                <a:cubicBezTo>
                  <a:pt x="346" y="1178"/>
                  <a:pt x="594" y="856"/>
                  <a:pt x="742" y="651"/>
                </a:cubicBezTo>
                <a:cubicBezTo>
                  <a:pt x="889" y="446"/>
                  <a:pt x="1040" y="214"/>
                  <a:pt x="1116" y="107"/>
                </a:cubicBezTo>
                <a:cubicBezTo>
                  <a:pt x="1191" y="0"/>
                  <a:pt x="1178" y="27"/>
                  <a:pt x="1194" y="5"/>
                </a:cubicBezTo>
                <a:close/>
              </a:path>
            </a:pathLst>
          </a:custGeom>
          <a:gradFill rotWithShape="1">
            <a:gsLst>
              <a:gs pos="0">
                <a:schemeClr val="accent6">
                  <a:lumMod val="75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</a:gradFill>
          <a:ln w="38100" cap="flat" cmpd="sng">
            <a:noFill/>
            <a:prstDash val="solid"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+mn-lt"/>
            </a:endParaRPr>
          </a:p>
        </p:txBody>
      </p:sp>
      <p:sp>
        <p:nvSpPr>
          <p:cNvPr id="12360" name="Freeform 72"/>
          <p:cNvSpPr>
            <a:spLocks/>
          </p:cNvSpPr>
          <p:nvPr/>
        </p:nvSpPr>
        <p:spPr bwMode="auto">
          <a:xfrm>
            <a:off x="815945" y="2355850"/>
            <a:ext cx="2838450" cy="1023938"/>
          </a:xfrm>
          <a:custGeom>
            <a:avLst/>
            <a:gdLst/>
            <a:ahLst/>
            <a:cxnLst>
              <a:cxn ang="0">
                <a:pos x="36" y="346"/>
              </a:cxn>
              <a:cxn ang="0">
                <a:pos x="226" y="198"/>
              </a:cxn>
              <a:cxn ang="0">
                <a:pos x="548" y="50"/>
              </a:cxn>
              <a:cxn ang="0">
                <a:pos x="962" y="4"/>
              </a:cxn>
              <a:cxn ang="0">
                <a:pos x="1296" y="74"/>
              </a:cxn>
              <a:cxn ang="0">
                <a:pos x="1530" y="180"/>
              </a:cxn>
              <a:cxn ang="0">
                <a:pos x="1748" y="354"/>
              </a:cxn>
              <a:cxn ang="0">
                <a:pos x="1762" y="456"/>
              </a:cxn>
              <a:cxn ang="0">
                <a:pos x="1592" y="550"/>
              </a:cxn>
              <a:cxn ang="0">
                <a:pos x="1250" y="612"/>
              </a:cxn>
              <a:cxn ang="0">
                <a:pos x="890" y="644"/>
              </a:cxn>
              <a:cxn ang="0">
                <a:pos x="554" y="620"/>
              </a:cxn>
              <a:cxn ang="0">
                <a:pos x="218" y="548"/>
              </a:cxn>
              <a:cxn ang="0">
                <a:pos x="36" y="468"/>
              </a:cxn>
              <a:cxn ang="0">
                <a:pos x="4" y="412"/>
              </a:cxn>
              <a:cxn ang="0">
                <a:pos x="36" y="346"/>
              </a:cxn>
            </a:cxnLst>
            <a:rect l="0" t="0" r="r" b="b"/>
            <a:pathLst>
              <a:path w="1788" h="645">
                <a:moveTo>
                  <a:pt x="36" y="346"/>
                </a:moveTo>
                <a:cubicBezTo>
                  <a:pt x="73" y="311"/>
                  <a:pt x="141" y="247"/>
                  <a:pt x="226" y="198"/>
                </a:cubicBezTo>
                <a:cubicBezTo>
                  <a:pt x="311" y="149"/>
                  <a:pt x="425" y="82"/>
                  <a:pt x="548" y="50"/>
                </a:cubicBezTo>
                <a:cubicBezTo>
                  <a:pt x="671" y="18"/>
                  <a:pt x="837" y="0"/>
                  <a:pt x="962" y="4"/>
                </a:cubicBezTo>
                <a:cubicBezTo>
                  <a:pt x="1087" y="8"/>
                  <a:pt x="1201" y="45"/>
                  <a:pt x="1296" y="74"/>
                </a:cubicBezTo>
                <a:cubicBezTo>
                  <a:pt x="1391" y="103"/>
                  <a:pt x="1455" y="133"/>
                  <a:pt x="1530" y="180"/>
                </a:cubicBezTo>
                <a:cubicBezTo>
                  <a:pt x="1605" y="227"/>
                  <a:pt x="1709" y="308"/>
                  <a:pt x="1748" y="354"/>
                </a:cubicBezTo>
                <a:cubicBezTo>
                  <a:pt x="1787" y="400"/>
                  <a:pt x="1788" y="423"/>
                  <a:pt x="1762" y="456"/>
                </a:cubicBezTo>
                <a:cubicBezTo>
                  <a:pt x="1736" y="489"/>
                  <a:pt x="1677" y="524"/>
                  <a:pt x="1592" y="550"/>
                </a:cubicBezTo>
                <a:cubicBezTo>
                  <a:pt x="1507" y="576"/>
                  <a:pt x="1367" y="596"/>
                  <a:pt x="1250" y="612"/>
                </a:cubicBezTo>
                <a:cubicBezTo>
                  <a:pt x="1133" y="628"/>
                  <a:pt x="1006" y="643"/>
                  <a:pt x="890" y="644"/>
                </a:cubicBezTo>
                <a:cubicBezTo>
                  <a:pt x="774" y="645"/>
                  <a:pt x="666" y="636"/>
                  <a:pt x="554" y="620"/>
                </a:cubicBezTo>
                <a:cubicBezTo>
                  <a:pt x="442" y="604"/>
                  <a:pt x="304" y="573"/>
                  <a:pt x="218" y="548"/>
                </a:cubicBezTo>
                <a:cubicBezTo>
                  <a:pt x="132" y="523"/>
                  <a:pt x="72" y="491"/>
                  <a:pt x="36" y="468"/>
                </a:cubicBezTo>
                <a:cubicBezTo>
                  <a:pt x="0" y="445"/>
                  <a:pt x="4" y="432"/>
                  <a:pt x="4" y="412"/>
                </a:cubicBezTo>
                <a:cubicBezTo>
                  <a:pt x="4" y="392"/>
                  <a:pt x="29" y="360"/>
                  <a:pt x="36" y="346"/>
                </a:cubicBezTo>
                <a:close/>
              </a:path>
            </a:pathLst>
          </a:custGeom>
          <a:solidFill>
            <a:srgbClr val="FFFF00">
              <a:alpha val="63000"/>
            </a:srgbClr>
          </a:solidFill>
          <a:ln w="28575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+mn-lt"/>
            </a:endParaRP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1714480" y="4214818"/>
            <a:ext cx="394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</a:t>
            </a:r>
            <a:endParaRPr lang="ru-RU" sz="2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2336" name="Arc 48"/>
          <p:cNvSpPr>
            <a:spLocks/>
          </p:cNvSpPr>
          <p:nvPr/>
        </p:nvSpPr>
        <p:spPr bwMode="auto">
          <a:xfrm>
            <a:off x="819120" y="2941638"/>
            <a:ext cx="2819400" cy="438150"/>
          </a:xfrm>
          <a:custGeom>
            <a:avLst/>
            <a:gdLst>
              <a:gd name="G0" fmla="+- 21600 0 0"/>
              <a:gd name="G1" fmla="+- 3294 0 0"/>
              <a:gd name="G2" fmla="+- 21600 0 0"/>
              <a:gd name="T0" fmla="*/ 42947 w 43200"/>
              <a:gd name="T1" fmla="*/ 0 h 24894"/>
              <a:gd name="T2" fmla="*/ 63 w 43200"/>
              <a:gd name="T3" fmla="*/ 1640 h 24894"/>
              <a:gd name="T4" fmla="*/ 21600 w 43200"/>
              <a:gd name="T5" fmla="*/ 3294 h 24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4894" fill="none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</a:path>
              <a:path w="43200" h="24894" stroke="0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  <a:lnTo>
                  <a:pt x="21600" y="329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12337" name="Arc 49"/>
          <p:cNvSpPr>
            <a:spLocks/>
          </p:cNvSpPr>
          <p:nvPr/>
        </p:nvSpPr>
        <p:spPr bwMode="auto">
          <a:xfrm flipV="1">
            <a:off x="819120" y="2628900"/>
            <a:ext cx="2819400" cy="438150"/>
          </a:xfrm>
          <a:custGeom>
            <a:avLst/>
            <a:gdLst>
              <a:gd name="G0" fmla="+- 21600 0 0"/>
              <a:gd name="G1" fmla="+- 3294 0 0"/>
              <a:gd name="G2" fmla="+- 21600 0 0"/>
              <a:gd name="T0" fmla="*/ 42947 w 43200"/>
              <a:gd name="T1" fmla="*/ 0 h 24894"/>
              <a:gd name="T2" fmla="*/ 63 w 43200"/>
              <a:gd name="T3" fmla="*/ 1640 h 24894"/>
              <a:gd name="T4" fmla="*/ 21600 w 43200"/>
              <a:gd name="T5" fmla="*/ 3294 h 24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4894" fill="none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</a:path>
              <a:path w="43200" h="24894" stroke="0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  <a:lnTo>
                  <a:pt x="21600" y="329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12344" name="Text Box 56"/>
          <p:cNvSpPr txBox="1">
            <a:spLocks noChangeArrowheads="1"/>
          </p:cNvSpPr>
          <p:nvPr/>
        </p:nvSpPr>
        <p:spPr bwMode="auto">
          <a:xfrm>
            <a:off x="1581104" y="2857496"/>
            <a:ext cx="4780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</a:t>
            </a:r>
            <a:r>
              <a:rPr lang="en-US" sz="2000" b="1" baseline="-250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</a:t>
            </a:r>
            <a:endParaRPr lang="ru-RU" sz="2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50" name="Rectangle 2"/>
          <p:cNvSpPr>
            <a:spLocks noChangeArrowheads="1"/>
          </p:cNvSpPr>
          <p:nvPr/>
        </p:nvSpPr>
        <p:spPr bwMode="auto">
          <a:xfrm>
            <a:off x="755650" y="188913"/>
            <a:ext cx="58674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4200" b="1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ru-RU" sz="4200" b="1" dirty="0" err="1" smtClean="0">
                <a:solidFill>
                  <a:schemeClr val="accent2"/>
                </a:solidFill>
                <a:latin typeface="+mn-lt"/>
              </a:rPr>
              <a:t>Шаровый</a:t>
            </a:r>
            <a:r>
              <a:rPr lang="ru-RU" sz="4200" b="1" dirty="0" smtClean="0">
                <a:solidFill>
                  <a:schemeClr val="accent2"/>
                </a:solidFill>
                <a:latin typeface="+mn-lt"/>
              </a:rPr>
              <a:t> сектор.</a:t>
            </a:r>
            <a:endParaRPr lang="ru-RU" sz="42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51" name="Rectangle 32"/>
          <p:cNvSpPr>
            <a:spLocks noChangeArrowheads="1"/>
          </p:cNvSpPr>
          <p:nvPr/>
        </p:nvSpPr>
        <p:spPr bwMode="auto">
          <a:xfrm>
            <a:off x="304800" y="1090618"/>
            <a:ext cx="8534400" cy="8381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accent1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ru-RU" sz="2400" b="1" dirty="0" smtClean="0">
                <a:solidFill>
                  <a:srgbClr val="0000CC"/>
                </a:solidFill>
                <a:latin typeface="Georgia" pitchFamily="18" charset="0"/>
              </a:rPr>
              <a:t>Шаровым сектором</a:t>
            </a:r>
            <a:r>
              <a:rPr lang="ru-RU" sz="2400" b="1" dirty="0" smtClean="0">
                <a:latin typeface="Georgia" pitchFamily="18" charset="0"/>
              </a:rPr>
              <a:t> </a:t>
            </a:r>
            <a:r>
              <a:rPr lang="ru-RU" sz="2400" b="1" dirty="0" smtClean="0">
                <a:solidFill>
                  <a:srgbClr val="000066"/>
                </a:solidFill>
                <a:latin typeface="Georgia" pitchFamily="18" charset="0"/>
              </a:rPr>
              <a:t>называется тело, которое получается из шарового сегмента и конуса.</a:t>
            </a:r>
            <a:endParaRPr lang="ru-RU" sz="2400" b="1" dirty="0">
              <a:solidFill>
                <a:srgbClr val="000066"/>
              </a:solidFill>
              <a:latin typeface="Georgia" pitchFamily="18" charset="0"/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3714744" y="2071678"/>
            <a:ext cx="5214942" cy="787618"/>
            <a:chOff x="3714744" y="2071678"/>
            <a:chExt cx="5214942" cy="787618"/>
          </a:xfrm>
        </p:grpSpPr>
        <p:sp>
          <p:nvSpPr>
            <p:cNvPr id="55" name="Text Box 16"/>
            <p:cNvSpPr txBox="1">
              <a:spLocks noChangeArrowheads="1"/>
            </p:cNvSpPr>
            <p:nvPr/>
          </p:nvSpPr>
          <p:spPr bwMode="auto">
            <a:xfrm>
              <a:off x="3714744" y="2144916"/>
              <a:ext cx="5214942" cy="707886"/>
            </a:xfrm>
            <a:prstGeom prst="rect">
              <a:avLst/>
            </a:prstGeom>
            <a:ln w="57150">
              <a:solidFill>
                <a:schemeClr val="tx2"/>
              </a:solidFill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 b="1" dirty="0" smtClean="0">
                  <a:solidFill>
                    <a:srgbClr val="000099"/>
                  </a:solidFill>
                  <a:latin typeface="Georgia"/>
                </a:rPr>
                <a:t>V</a:t>
              </a:r>
              <a:r>
                <a:rPr lang="ru-RU" sz="3200" b="1" baseline="-25000" dirty="0" err="1" smtClean="0">
                  <a:solidFill>
                    <a:srgbClr val="000099"/>
                  </a:solidFill>
                  <a:latin typeface="Georgia"/>
                </a:rPr>
                <a:t>ш</a:t>
              </a:r>
              <a:r>
                <a:rPr lang="ru-RU" sz="3200" b="1" baseline="-25000" dirty="0" smtClean="0">
                  <a:solidFill>
                    <a:srgbClr val="000099"/>
                  </a:solidFill>
                  <a:latin typeface="Georgia"/>
                </a:rPr>
                <a:t>. сектора</a:t>
              </a:r>
              <a:r>
                <a:rPr lang="en-US" sz="3200" b="1" dirty="0" smtClean="0">
                  <a:solidFill>
                    <a:srgbClr val="000099"/>
                  </a:solidFill>
                  <a:latin typeface="+mn-lt"/>
                </a:rPr>
                <a:t>=</a:t>
              </a:r>
              <a:r>
                <a:rPr lang="ru-RU" sz="3200" b="1" dirty="0" smtClean="0">
                  <a:solidFill>
                    <a:srgbClr val="000099"/>
                  </a:solidFill>
                  <a:latin typeface="+mn-lt"/>
                </a:rPr>
                <a:t>    </a:t>
              </a:r>
              <a:r>
                <a:rPr lang="el-GR" sz="3200" b="1" dirty="0" smtClean="0">
                  <a:solidFill>
                    <a:srgbClr val="000099"/>
                  </a:solidFill>
                </a:rPr>
                <a:t>π</a:t>
              </a:r>
              <a:r>
                <a:rPr lang="en-US" sz="3200" b="1" dirty="0" smtClean="0">
                  <a:solidFill>
                    <a:srgbClr val="000099"/>
                  </a:solidFill>
                  <a:latin typeface="Georgia"/>
                </a:rPr>
                <a:t>R</a:t>
              </a:r>
              <a:r>
                <a:rPr lang="ru-RU" sz="3200" b="1" baseline="30000" dirty="0" smtClean="0">
                  <a:solidFill>
                    <a:srgbClr val="000099"/>
                  </a:solidFill>
                </a:rPr>
                <a:t>2</a:t>
              </a:r>
              <a:r>
                <a:rPr lang="ru-RU" sz="3200" b="1" dirty="0" smtClean="0">
                  <a:solidFill>
                    <a:srgbClr val="000099"/>
                  </a:solidFill>
                  <a:latin typeface="Georgia"/>
                </a:rPr>
                <a:t>Н </a:t>
              </a:r>
              <a:r>
                <a:rPr lang="ru-RU" sz="4000" b="1" dirty="0" smtClean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Georgia"/>
                </a:rPr>
                <a:t>)</a:t>
              </a:r>
              <a:r>
                <a:rPr lang="ru-RU" sz="3200" b="1" dirty="0" smtClean="0">
                  <a:solidFill>
                    <a:srgbClr val="000099"/>
                  </a:solidFill>
                  <a:latin typeface="Georgia"/>
                </a:rPr>
                <a:t> </a:t>
              </a:r>
              <a:endParaRPr lang="en-US" sz="3200" b="1" dirty="0" smtClean="0">
                <a:solidFill>
                  <a:srgbClr val="000099"/>
                </a:solidFill>
              </a:endParaRPr>
            </a:p>
          </p:txBody>
        </p:sp>
        <p:grpSp>
          <p:nvGrpSpPr>
            <p:cNvPr id="3" name="Группа 29"/>
            <p:cNvGrpSpPr>
              <a:grpSpLocks/>
            </p:cNvGrpSpPr>
            <p:nvPr/>
          </p:nvGrpSpPr>
          <p:grpSpPr bwMode="auto">
            <a:xfrm>
              <a:off x="6429392" y="2071678"/>
              <a:ext cx="428624" cy="787618"/>
              <a:chOff x="6422016" y="3071751"/>
              <a:chExt cx="397321" cy="788759"/>
            </a:xfrm>
          </p:grpSpPr>
          <p:sp>
            <p:nvSpPr>
              <p:cNvPr id="57" name="Прямоугольник 30"/>
              <p:cNvSpPr>
                <a:spLocks noChangeArrowheads="1"/>
              </p:cNvSpPr>
              <p:nvPr/>
            </p:nvSpPr>
            <p:spPr bwMode="auto">
              <a:xfrm>
                <a:off x="6426889" y="3071751"/>
                <a:ext cx="334632" cy="4315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uLnTx/>
                    <a:uFillTx/>
                    <a:latin typeface="Georgia" pitchFamily="18" charset="0"/>
                    <a:ea typeface="+mn-ea"/>
                    <a:cs typeface="Arial" charset="0"/>
                  </a:rPr>
                  <a:t>2</a:t>
                </a:r>
                <a:endParaRPr kumimoji="0" lang="ru-RU" sz="1800" b="1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58" name="Прямоугольник 31"/>
              <p:cNvSpPr>
                <a:spLocks noChangeArrowheads="1"/>
              </p:cNvSpPr>
              <p:nvPr/>
            </p:nvSpPr>
            <p:spPr bwMode="auto">
              <a:xfrm>
                <a:off x="6422016" y="3428999"/>
                <a:ext cx="334632" cy="4315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99"/>
                    </a:solidFill>
                    <a:effectLst/>
                    <a:uLnTx/>
                    <a:uFillTx/>
                    <a:latin typeface="Georgia" pitchFamily="18" charset="0"/>
                    <a:ea typeface="+mn-ea"/>
                    <a:cs typeface="Arial" charset="0"/>
                  </a:rPr>
                  <a:t>3</a:t>
                </a:r>
                <a:endParaRPr kumimoji="0" lang="ru-RU" sz="1800" b="1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6441116" y="3500999"/>
                <a:ext cx="378221" cy="1"/>
              </a:xfrm>
              <a:prstGeom prst="line">
                <a:avLst/>
              </a:prstGeom>
              <a:noFill/>
              <a:ln w="381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</p:grpSp>
      </p:grpSp>
      <p:sp>
        <p:nvSpPr>
          <p:cNvPr id="61" name="Полилиния 60"/>
          <p:cNvSpPr/>
          <p:nvPr/>
        </p:nvSpPr>
        <p:spPr>
          <a:xfrm>
            <a:off x="2178997" y="2349305"/>
            <a:ext cx="14068" cy="661181"/>
          </a:xfrm>
          <a:custGeom>
            <a:avLst/>
            <a:gdLst>
              <a:gd name="connsiteX0" fmla="*/ 0 w 14068"/>
              <a:gd name="connsiteY0" fmla="*/ 661181 h 661181"/>
              <a:gd name="connsiteX1" fmla="*/ 14068 w 14068"/>
              <a:gd name="connsiteY1" fmla="*/ 0 h 661181"/>
              <a:gd name="connsiteX0" fmla="*/ 0 w 14068"/>
              <a:gd name="connsiteY0" fmla="*/ 661181 h 661181"/>
              <a:gd name="connsiteX1" fmla="*/ 0 w 14068"/>
              <a:gd name="connsiteY1" fmla="*/ 661181 h 661181"/>
              <a:gd name="connsiteX2" fmla="*/ 14068 w 14068"/>
              <a:gd name="connsiteY2" fmla="*/ 0 h 66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68" h="661181">
                <a:moveTo>
                  <a:pt x="0" y="661181"/>
                </a:moveTo>
                <a:lnTo>
                  <a:pt x="0" y="661181"/>
                </a:lnTo>
                <a:lnTo>
                  <a:pt x="14068" y="0"/>
                </a:lnTo>
              </a:path>
            </a:pathLst>
          </a:custGeom>
          <a:ln w="57150">
            <a:solidFill>
              <a:schemeClr val="accent5">
                <a:lumMod val="75000"/>
              </a:schemeClr>
            </a:solidFill>
            <a:prstDash val="sysDash"/>
            <a:headEnd type="oval" w="med" len="med"/>
            <a:tailEnd type="oval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 Box 30"/>
          <p:cNvSpPr txBox="1">
            <a:spLocks noChangeArrowheads="1"/>
          </p:cNvSpPr>
          <p:nvPr/>
        </p:nvSpPr>
        <p:spPr bwMode="auto">
          <a:xfrm>
            <a:off x="1652542" y="2428868"/>
            <a:ext cx="4187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Н</a:t>
            </a:r>
            <a:endParaRPr lang="ru-RU" sz="2000" b="1" dirty="0">
              <a:solidFill>
                <a:srgbClr val="0066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63" name="Полилиния 62"/>
          <p:cNvSpPr/>
          <p:nvPr/>
        </p:nvSpPr>
        <p:spPr>
          <a:xfrm flipV="1">
            <a:off x="2357422" y="3000372"/>
            <a:ext cx="1285884" cy="1357322"/>
          </a:xfrm>
          <a:custGeom>
            <a:avLst/>
            <a:gdLst>
              <a:gd name="connsiteX0" fmla="*/ 0 w 1434905"/>
              <a:gd name="connsiteY0" fmla="*/ 0 h 0"/>
              <a:gd name="connsiteX1" fmla="*/ 1434905 w 1434905"/>
              <a:gd name="connsiteY1" fmla="*/ 0 h 0"/>
              <a:gd name="connsiteX0" fmla="*/ 0 w 1434905"/>
              <a:gd name="connsiteY0" fmla="*/ 0 h 1210468"/>
              <a:gd name="connsiteX1" fmla="*/ 1434905 w 1434905"/>
              <a:gd name="connsiteY1" fmla="*/ 1210468 h 1210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34905" h="1210468">
                <a:moveTo>
                  <a:pt x="0" y="0"/>
                </a:moveTo>
                <a:lnTo>
                  <a:pt x="1434905" y="1210468"/>
                </a:lnTo>
              </a:path>
            </a:pathLst>
          </a:custGeom>
          <a:ln w="57150">
            <a:solidFill>
              <a:schemeClr val="accent5">
                <a:lumMod val="75000"/>
              </a:schemeClr>
            </a:solidFill>
            <a:prstDash val="sysDash"/>
            <a:headEnd type="oval" w="med" len="med"/>
            <a:tailEnd type="oval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45" name="Oval 57"/>
          <p:cNvSpPr>
            <a:spLocks noChangeArrowheads="1"/>
          </p:cNvSpPr>
          <p:nvPr/>
        </p:nvSpPr>
        <p:spPr bwMode="auto">
          <a:xfrm rot="375847">
            <a:off x="2086108" y="2918330"/>
            <a:ext cx="213035" cy="228623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3000364" y="3643314"/>
            <a:ext cx="394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/>
              </a:rPr>
              <a:t>R</a:t>
            </a:r>
            <a:endParaRPr lang="ru-RU" sz="2000" b="1" dirty="0">
              <a:solidFill>
                <a:srgbClr val="0066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2319" name="Oval 31"/>
          <p:cNvSpPr>
            <a:spLocks noChangeArrowheads="1"/>
          </p:cNvSpPr>
          <p:nvPr/>
        </p:nvSpPr>
        <p:spPr bwMode="auto">
          <a:xfrm rot="375847">
            <a:off x="2157803" y="4157178"/>
            <a:ext cx="268457" cy="284046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4391503" y="3244334"/>
            <a:ext cx="47524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99"/>
                </a:solidFill>
                <a:latin typeface="Georgia"/>
              </a:rPr>
              <a:t>где </a:t>
            </a:r>
            <a:r>
              <a:rPr lang="en-US" sz="2400" b="1" dirty="0" smtClean="0">
                <a:solidFill>
                  <a:srgbClr val="000099"/>
                </a:solidFill>
                <a:latin typeface="Georgia"/>
              </a:rPr>
              <a:t>R</a:t>
            </a:r>
            <a:r>
              <a:rPr lang="ru-RU" sz="2400" b="1" dirty="0" smtClean="0">
                <a:solidFill>
                  <a:srgbClr val="000099"/>
                </a:solidFill>
                <a:latin typeface="Georgia"/>
              </a:rPr>
              <a:t> – радиус шара, </a:t>
            </a:r>
          </a:p>
          <a:p>
            <a:r>
              <a:rPr lang="ru-RU" sz="2400" b="1" dirty="0" smtClean="0">
                <a:solidFill>
                  <a:srgbClr val="000099"/>
                </a:solidFill>
                <a:latin typeface="Georgia"/>
              </a:rPr>
              <a:t>Н – высота </a:t>
            </a:r>
            <a:r>
              <a:rPr lang="ru-RU" sz="2000" b="1" dirty="0" smtClean="0">
                <a:solidFill>
                  <a:srgbClr val="000099"/>
                </a:solidFill>
                <a:latin typeface="Georgia"/>
              </a:rPr>
              <a:t>шарового</a:t>
            </a:r>
            <a:r>
              <a:rPr lang="ru-RU" sz="2400" b="1" dirty="0" smtClean="0">
                <a:solidFill>
                  <a:srgbClr val="000099"/>
                </a:solidFill>
                <a:latin typeface="Georgia"/>
              </a:rPr>
              <a:t> </a:t>
            </a:r>
            <a:r>
              <a:rPr lang="ru-RU" sz="2000" b="1" dirty="0" smtClean="0">
                <a:solidFill>
                  <a:srgbClr val="000099"/>
                </a:solidFill>
                <a:latin typeface="Georgia"/>
              </a:rPr>
              <a:t>сегмента </a:t>
            </a:r>
            <a:endParaRPr lang="ru-RU" sz="1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/>
      <p:bldP spid="63" grpId="0" animBg="1"/>
      <p:bldP spid="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b="1">
              <a:latin typeface="+mn-lt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285720" y="1142984"/>
            <a:ext cx="8643998" cy="928694"/>
          </a:xfrm>
          <a:prstGeom prst="roundRect">
            <a:avLst/>
          </a:prstGeom>
          <a:ln w="38100">
            <a:solidFill>
              <a:schemeClr val="accent5">
                <a:lumMod val="7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ru-RU" sz="2200" b="1" dirty="0" smtClean="0">
                <a:solidFill>
                  <a:srgbClr val="000066"/>
                </a:solidFill>
              </a:rPr>
              <a:t> </a:t>
            </a:r>
            <a:r>
              <a:rPr lang="ru-RU" sz="2400" b="1" dirty="0" smtClean="0">
                <a:solidFill>
                  <a:srgbClr val="000099"/>
                </a:solidFill>
              </a:rPr>
              <a:t>Найти </a:t>
            </a:r>
            <a:r>
              <a:rPr lang="en-US" sz="2400" b="1" dirty="0" smtClean="0">
                <a:solidFill>
                  <a:srgbClr val="000099"/>
                </a:solidFill>
                <a:latin typeface="Georgia"/>
              </a:rPr>
              <a:t>V</a:t>
            </a:r>
            <a:r>
              <a:rPr lang="ru-RU" sz="2400" b="1" dirty="0" smtClean="0">
                <a:solidFill>
                  <a:srgbClr val="000099"/>
                </a:solidFill>
                <a:latin typeface="Georgia"/>
              </a:rPr>
              <a:t> шара, диаметр которого равен 8</a:t>
            </a:r>
            <a:r>
              <a:rPr lang="ru-RU" sz="2400" b="1" dirty="0" smtClean="0">
                <a:solidFill>
                  <a:srgbClr val="000099"/>
                </a:solidFill>
              </a:rPr>
              <a:t>.</a:t>
            </a:r>
            <a:endParaRPr lang="ru-RU" sz="2200" b="1" dirty="0" smtClean="0">
              <a:solidFill>
                <a:srgbClr val="000099"/>
              </a:solidFill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500034" y="357166"/>
            <a:ext cx="3214710" cy="64294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Задача № 1 </a:t>
            </a:r>
            <a:endParaRPr lang="ru-RU" sz="3200" b="1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85720" y="4143380"/>
            <a:ext cx="8643998" cy="928694"/>
          </a:xfrm>
          <a:prstGeom prst="roundRect">
            <a:avLst/>
          </a:prstGeom>
          <a:ln w="38100">
            <a:solidFill>
              <a:schemeClr val="accent5">
                <a:lumMod val="7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ru-RU" sz="2200" b="1" dirty="0" smtClean="0">
                <a:solidFill>
                  <a:srgbClr val="000066"/>
                </a:solidFill>
              </a:rPr>
              <a:t> </a:t>
            </a:r>
            <a:r>
              <a:rPr lang="ru-RU" sz="2400" b="1" dirty="0" smtClean="0">
                <a:solidFill>
                  <a:srgbClr val="000099"/>
                </a:solidFill>
              </a:rPr>
              <a:t>Найти </a:t>
            </a:r>
            <a:r>
              <a:rPr lang="en-US" sz="2400" b="1" dirty="0" smtClean="0">
                <a:solidFill>
                  <a:srgbClr val="000099"/>
                </a:solidFill>
                <a:latin typeface="Georgia"/>
              </a:rPr>
              <a:t>V</a:t>
            </a:r>
            <a:r>
              <a:rPr lang="ru-RU" sz="2400" b="1" dirty="0" smtClean="0">
                <a:solidFill>
                  <a:srgbClr val="000099"/>
                </a:solidFill>
                <a:latin typeface="Georgia"/>
              </a:rPr>
              <a:t> шара, площадь поверхности которого равна 108 </a:t>
            </a:r>
            <a:r>
              <a:rPr lang="el-GR" sz="2400" b="1" dirty="0" smtClean="0">
                <a:solidFill>
                  <a:srgbClr val="000099"/>
                </a:solidFill>
                <a:latin typeface="Georgia"/>
              </a:rPr>
              <a:t>π</a:t>
            </a:r>
            <a:r>
              <a:rPr lang="ru-RU" sz="2400" b="1" dirty="0" smtClean="0">
                <a:solidFill>
                  <a:srgbClr val="000099"/>
                </a:solidFill>
              </a:rPr>
              <a:t>.</a:t>
            </a:r>
            <a:endParaRPr lang="ru-RU" sz="2200" b="1" dirty="0" smtClean="0">
              <a:solidFill>
                <a:srgbClr val="000099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00034" y="3357562"/>
            <a:ext cx="3214710" cy="64294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Задача № 2 </a:t>
            </a:r>
            <a:endParaRPr lang="ru-RU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Скругленный прямоугольник 91"/>
          <p:cNvSpPr/>
          <p:nvPr/>
        </p:nvSpPr>
        <p:spPr>
          <a:xfrm>
            <a:off x="285720" y="1214422"/>
            <a:ext cx="8643998" cy="1285884"/>
          </a:xfrm>
          <a:prstGeom prst="roundRect">
            <a:avLst/>
          </a:prstGeom>
          <a:ln w="38100">
            <a:solidFill>
              <a:schemeClr val="accent5">
                <a:lumMod val="7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ct val="50000"/>
              </a:spcBef>
            </a:pPr>
            <a:r>
              <a:rPr lang="ru-RU" sz="2400" b="1" dirty="0" smtClean="0">
                <a:solidFill>
                  <a:srgbClr val="000066"/>
                </a:solidFill>
              </a:rPr>
              <a:t> </a:t>
            </a:r>
            <a:r>
              <a:rPr lang="ru-RU" sz="2400" b="1" dirty="0" smtClean="0">
                <a:solidFill>
                  <a:srgbClr val="000099"/>
                </a:solidFill>
              </a:rPr>
              <a:t>Чему равен </a:t>
            </a:r>
            <a:r>
              <a:rPr lang="en-US" sz="2400" b="1" dirty="0" smtClean="0">
                <a:solidFill>
                  <a:srgbClr val="000099"/>
                </a:solidFill>
              </a:rPr>
              <a:t>V</a:t>
            </a:r>
            <a:r>
              <a:rPr lang="ru-RU" sz="2400" b="1" dirty="0" smtClean="0">
                <a:solidFill>
                  <a:srgbClr val="000099"/>
                </a:solidFill>
              </a:rPr>
              <a:t> шарового сектора, если радиус окружности его основания равен 60, а радиус шара равен 75.</a:t>
            </a:r>
          </a:p>
        </p:txBody>
      </p:sp>
      <p:sp>
        <p:nvSpPr>
          <p:cNvPr id="93" name="Скругленный прямоугольник 92"/>
          <p:cNvSpPr/>
          <p:nvPr/>
        </p:nvSpPr>
        <p:spPr>
          <a:xfrm>
            <a:off x="500034" y="357166"/>
            <a:ext cx="3214710" cy="64294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Задача № 3 </a:t>
            </a:r>
            <a:endParaRPr lang="ru-RU" sz="3200" b="1" dirty="0"/>
          </a:p>
        </p:txBody>
      </p:sp>
      <p:sp>
        <p:nvSpPr>
          <p:cNvPr id="47" name="Oval 11"/>
          <p:cNvSpPr>
            <a:spLocks noChangeArrowheads="1"/>
          </p:cNvSpPr>
          <p:nvPr/>
        </p:nvSpPr>
        <p:spPr bwMode="auto">
          <a:xfrm>
            <a:off x="4543452" y="3119462"/>
            <a:ext cx="3886200" cy="3810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62000"/>
                </a:schemeClr>
              </a:gs>
              <a:gs pos="50000">
                <a:schemeClr val="accent1">
                  <a:tint val="44500"/>
                  <a:satMod val="160000"/>
                  <a:alpha val="63000"/>
                </a:schemeClr>
              </a:gs>
              <a:gs pos="95000">
                <a:schemeClr val="accent1">
                  <a:tint val="23500"/>
                  <a:satMod val="160000"/>
                  <a:alpha val="54000"/>
                </a:schemeClr>
              </a:gs>
            </a:gsLst>
            <a:path path="shape">
              <a:fillToRect l="50000" t="50000" r="50000" b="50000"/>
            </a:path>
            <a:tileRect/>
          </a:gradFill>
          <a:ln w="12700">
            <a:solidFill>
              <a:srgbClr val="1C1C1C"/>
            </a:solidFill>
            <a:round/>
            <a:headEnd type="none" w="sm" len="sm"/>
            <a:tailEnd type="none" w="sm" len="sm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48" name="Freeform 16"/>
          <p:cNvSpPr>
            <a:spLocks/>
          </p:cNvSpPr>
          <p:nvPr/>
        </p:nvSpPr>
        <p:spPr bwMode="auto">
          <a:xfrm rot="10800000">
            <a:off x="5000628" y="3214686"/>
            <a:ext cx="2857520" cy="1857388"/>
          </a:xfrm>
          <a:custGeom>
            <a:avLst/>
            <a:gdLst/>
            <a:ahLst/>
            <a:cxnLst>
              <a:cxn ang="0">
                <a:pos x="1194" y="5"/>
              </a:cxn>
              <a:cxn ang="0">
                <a:pos x="1264" y="89"/>
              </a:cxn>
              <a:cxn ang="0">
                <a:pos x="1424" y="311"/>
              </a:cxn>
              <a:cxn ang="0">
                <a:pos x="2335" y="1458"/>
              </a:cxn>
              <a:cxn ang="0">
                <a:pos x="2453" y="1757"/>
              </a:cxn>
              <a:cxn ang="0">
                <a:pos x="2335" y="1971"/>
              </a:cxn>
              <a:cxn ang="0">
                <a:pos x="2046" y="2152"/>
              </a:cxn>
              <a:cxn ang="0">
                <a:pos x="1510" y="2272"/>
              </a:cxn>
              <a:cxn ang="0">
                <a:pos x="1046" y="2280"/>
              </a:cxn>
              <a:cxn ang="0">
                <a:pos x="614" y="2216"/>
              </a:cxn>
              <a:cxn ang="0">
                <a:pos x="254" y="2048"/>
              </a:cxn>
              <a:cxn ang="0">
                <a:pos x="85" y="1914"/>
              </a:cxn>
              <a:cxn ang="0">
                <a:pos x="19" y="1737"/>
              </a:cxn>
              <a:cxn ang="0">
                <a:pos x="35" y="1624"/>
              </a:cxn>
              <a:cxn ang="0">
                <a:pos x="228" y="1340"/>
              </a:cxn>
              <a:cxn ang="0">
                <a:pos x="742" y="651"/>
              </a:cxn>
              <a:cxn ang="0">
                <a:pos x="1116" y="107"/>
              </a:cxn>
              <a:cxn ang="0">
                <a:pos x="1194" y="5"/>
              </a:cxn>
            </a:cxnLst>
            <a:rect l="0" t="0" r="r" b="b"/>
            <a:pathLst>
              <a:path w="2506" h="2293">
                <a:moveTo>
                  <a:pt x="1194" y="5"/>
                </a:moveTo>
                <a:cubicBezTo>
                  <a:pt x="1218" y="2"/>
                  <a:pt x="1225" y="38"/>
                  <a:pt x="1264" y="89"/>
                </a:cubicBezTo>
                <a:cubicBezTo>
                  <a:pt x="1302" y="139"/>
                  <a:pt x="1246" y="83"/>
                  <a:pt x="1424" y="311"/>
                </a:cubicBezTo>
                <a:cubicBezTo>
                  <a:pt x="1602" y="539"/>
                  <a:pt x="2164" y="1217"/>
                  <a:pt x="2335" y="1458"/>
                </a:cubicBezTo>
                <a:cubicBezTo>
                  <a:pt x="2506" y="1699"/>
                  <a:pt x="2453" y="1672"/>
                  <a:pt x="2453" y="1757"/>
                </a:cubicBezTo>
                <a:cubicBezTo>
                  <a:pt x="2453" y="1842"/>
                  <a:pt x="2403" y="1905"/>
                  <a:pt x="2335" y="1971"/>
                </a:cubicBezTo>
                <a:cubicBezTo>
                  <a:pt x="2267" y="2037"/>
                  <a:pt x="2183" y="2102"/>
                  <a:pt x="2046" y="2152"/>
                </a:cubicBezTo>
                <a:cubicBezTo>
                  <a:pt x="1909" y="2202"/>
                  <a:pt x="1677" y="2251"/>
                  <a:pt x="1510" y="2272"/>
                </a:cubicBezTo>
                <a:cubicBezTo>
                  <a:pt x="1343" y="2293"/>
                  <a:pt x="1195" y="2289"/>
                  <a:pt x="1046" y="2280"/>
                </a:cubicBezTo>
                <a:cubicBezTo>
                  <a:pt x="897" y="2271"/>
                  <a:pt x="746" y="2255"/>
                  <a:pt x="614" y="2216"/>
                </a:cubicBezTo>
                <a:cubicBezTo>
                  <a:pt x="482" y="2177"/>
                  <a:pt x="342" y="2098"/>
                  <a:pt x="254" y="2048"/>
                </a:cubicBezTo>
                <a:cubicBezTo>
                  <a:pt x="166" y="1998"/>
                  <a:pt x="124" y="1966"/>
                  <a:pt x="85" y="1914"/>
                </a:cubicBezTo>
                <a:cubicBezTo>
                  <a:pt x="46" y="1862"/>
                  <a:pt x="27" y="1785"/>
                  <a:pt x="19" y="1737"/>
                </a:cubicBezTo>
                <a:cubicBezTo>
                  <a:pt x="11" y="1689"/>
                  <a:pt x="0" y="1690"/>
                  <a:pt x="35" y="1624"/>
                </a:cubicBezTo>
                <a:cubicBezTo>
                  <a:pt x="70" y="1558"/>
                  <a:pt x="111" y="1502"/>
                  <a:pt x="228" y="1340"/>
                </a:cubicBezTo>
                <a:cubicBezTo>
                  <a:pt x="346" y="1178"/>
                  <a:pt x="594" y="856"/>
                  <a:pt x="742" y="651"/>
                </a:cubicBezTo>
                <a:cubicBezTo>
                  <a:pt x="889" y="446"/>
                  <a:pt x="1040" y="214"/>
                  <a:pt x="1116" y="107"/>
                </a:cubicBezTo>
                <a:cubicBezTo>
                  <a:pt x="1191" y="0"/>
                  <a:pt x="1178" y="27"/>
                  <a:pt x="1194" y="5"/>
                </a:cubicBezTo>
                <a:close/>
              </a:path>
            </a:pathLst>
          </a:custGeom>
          <a:gradFill rotWithShape="1">
            <a:gsLst>
              <a:gs pos="0">
                <a:schemeClr val="accent6">
                  <a:lumMod val="75000"/>
                </a:schemeClr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</a:gradFill>
          <a:ln w="38100" cap="flat" cmpd="sng">
            <a:noFill/>
            <a:prstDash val="solid"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+mn-lt"/>
            </a:endParaRPr>
          </a:p>
        </p:txBody>
      </p:sp>
      <p:sp>
        <p:nvSpPr>
          <p:cNvPr id="49" name="Freeform 72"/>
          <p:cNvSpPr>
            <a:spLocks/>
          </p:cNvSpPr>
          <p:nvPr/>
        </p:nvSpPr>
        <p:spPr bwMode="auto">
          <a:xfrm>
            <a:off x="5030787" y="3070230"/>
            <a:ext cx="2838450" cy="1023938"/>
          </a:xfrm>
          <a:custGeom>
            <a:avLst/>
            <a:gdLst/>
            <a:ahLst/>
            <a:cxnLst>
              <a:cxn ang="0">
                <a:pos x="36" y="346"/>
              </a:cxn>
              <a:cxn ang="0">
                <a:pos x="226" y="198"/>
              </a:cxn>
              <a:cxn ang="0">
                <a:pos x="548" y="50"/>
              </a:cxn>
              <a:cxn ang="0">
                <a:pos x="962" y="4"/>
              </a:cxn>
              <a:cxn ang="0">
                <a:pos x="1296" y="74"/>
              </a:cxn>
              <a:cxn ang="0">
                <a:pos x="1530" y="180"/>
              </a:cxn>
              <a:cxn ang="0">
                <a:pos x="1748" y="354"/>
              </a:cxn>
              <a:cxn ang="0">
                <a:pos x="1762" y="456"/>
              </a:cxn>
              <a:cxn ang="0">
                <a:pos x="1592" y="550"/>
              </a:cxn>
              <a:cxn ang="0">
                <a:pos x="1250" y="612"/>
              </a:cxn>
              <a:cxn ang="0">
                <a:pos x="890" y="644"/>
              </a:cxn>
              <a:cxn ang="0">
                <a:pos x="554" y="620"/>
              </a:cxn>
              <a:cxn ang="0">
                <a:pos x="218" y="548"/>
              </a:cxn>
              <a:cxn ang="0">
                <a:pos x="36" y="468"/>
              </a:cxn>
              <a:cxn ang="0">
                <a:pos x="4" y="412"/>
              </a:cxn>
              <a:cxn ang="0">
                <a:pos x="36" y="346"/>
              </a:cxn>
            </a:cxnLst>
            <a:rect l="0" t="0" r="r" b="b"/>
            <a:pathLst>
              <a:path w="1788" h="645">
                <a:moveTo>
                  <a:pt x="36" y="346"/>
                </a:moveTo>
                <a:cubicBezTo>
                  <a:pt x="73" y="311"/>
                  <a:pt x="141" y="247"/>
                  <a:pt x="226" y="198"/>
                </a:cubicBezTo>
                <a:cubicBezTo>
                  <a:pt x="311" y="149"/>
                  <a:pt x="425" y="82"/>
                  <a:pt x="548" y="50"/>
                </a:cubicBezTo>
                <a:cubicBezTo>
                  <a:pt x="671" y="18"/>
                  <a:pt x="837" y="0"/>
                  <a:pt x="962" y="4"/>
                </a:cubicBezTo>
                <a:cubicBezTo>
                  <a:pt x="1087" y="8"/>
                  <a:pt x="1201" y="45"/>
                  <a:pt x="1296" y="74"/>
                </a:cubicBezTo>
                <a:cubicBezTo>
                  <a:pt x="1391" y="103"/>
                  <a:pt x="1455" y="133"/>
                  <a:pt x="1530" y="180"/>
                </a:cubicBezTo>
                <a:cubicBezTo>
                  <a:pt x="1605" y="227"/>
                  <a:pt x="1709" y="308"/>
                  <a:pt x="1748" y="354"/>
                </a:cubicBezTo>
                <a:cubicBezTo>
                  <a:pt x="1787" y="400"/>
                  <a:pt x="1788" y="423"/>
                  <a:pt x="1762" y="456"/>
                </a:cubicBezTo>
                <a:cubicBezTo>
                  <a:pt x="1736" y="489"/>
                  <a:pt x="1677" y="524"/>
                  <a:pt x="1592" y="550"/>
                </a:cubicBezTo>
                <a:cubicBezTo>
                  <a:pt x="1507" y="576"/>
                  <a:pt x="1367" y="596"/>
                  <a:pt x="1250" y="612"/>
                </a:cubicBezTo>
                <a:cubicBezTo>
                  <a:pt x="1133" y="628"/>
                  <a:pt x="1006" y="643"/>
                  <a:pt x="890" y="644"/>
                </a:cubicBezTo>
                <a:cubicBezTo>
                  <a:pt x="774" y="645"/>
                  <a:pt x="666" y="636"/>
                  <a:pt x="554" y="620"/>
                </a:cubicBezTo>
                <a:cubicBezTo>
                  <a:pt x="442" y="604"/>
                  <a:pt x="304" y="573"/>
                  <a:pt x="218" y="548"/>
                </a:cubicBezTo>
                <a:cubicBezTo>
                  <a:pt x="132" y="523"/>
                  <a:pt x="72" y="491"/>
                  <a:pt x="36" y="468"/>
                </a:cubicBezTo>
                <a:cubicBezTo>
                  <a:pt x="0" y="445"/>
                  <a:pt x="4" y="432"/>
                  <a:pt x="4" y="412"/>
                </a:cubicBezTo>
                <a:cubicBezTo>
                  <a:pt x="4" y="392"/>
                  <a:pt x="29" y="360"/>
                  <a:pt x="36" y="346"/>
                </a:cubicBezTo>
                <a:close/>
              </a:path>
            </a:pathLst>
          </a:custGeom>
          <a:solidFill>
            <a:srgbClr val="FFFF00">
              <a:alpha val="63000"/>
            </a:srgbClr>
          </a:solidFill>
          <a:ln w="28575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ru-RU" b="1">
              <a:latin typeface="+mn-lt"/>
            </a:endParaRPr>
          </a:p>
        </p:txBody>
      </p:sp>
      <p:sp>
        <p:nvSpPr>
          <p:cNvPr id="50" name="Text Box 30"/>
          <p:cNvSpPr txBox="1">
            <a:spLocks noChangeArrowheads="1"/>
          </p:cNvSpPr>
          <p:nvPr/>
        </p:nvSpPr>
        <p:spPr bwMode="auto">
          <a:xfrm>
            <a:off x="5929322" y="4929198"/>
            <a:ext cx="394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</a:t>
            </a:r>
            <a:endParaRPr lang="ru-RU" sz="2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51" name="Arc 48"/>
          <p:cNvSpPr>
            <a:spLocks/>
          </p:cNvSpPr>
          <p:nvPr/>
        </p:nvSpPr>
        <p:spPr bwMode="auto">
          <a:xfrm>
            <a:off x="5033962" y="3656018"/>
            <a:ext cx="2819400" cy="438150"/>
          </a:xfrm>
          <a:custGeom>
            <a:avLst/>
            <a:gdLst>
              <a:gd name="G0" fmla="+- 21600 0 0"/>
              <a:gd name="G1" fmla="+- 3294 0 0"/>
              <a:gd name="G2" fmla="+- 21600 0 0"/>
              <a:gd name="T0" fmla="*/ 42947 w 43200"/>
              <a:gd name="T1" fmla="*/ 0 h 24894"/>
              <a:gd name="T2" fmla="*/ 63 w 43200"/>
              <a:gd name="T3" fmla="*/ 1640 h 24894"/>
              <a:gd name="T4" fmla="*/ 21600 w 43200"/>
              <a:gd name="T5" fmla="*/ 3294 h 24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4894" fill="none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</a:path>
              <a:path w="43200" h="24894" stroke="0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  <a:lnTo>
                  <a:pt x="21600" y="329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52" name="Arc 49"/>
          <p:cNvSpPr>
            <a:spLocks/>
          </p:cNvSpPr>
          <p:nvPr/>
        </p:nvSpPr>
        <p:spPr bwMode="auto">
          <a:xfrm flipV="1">
            <a:off x="5033962" y="3343280"/>
            <a:ext cx="2819400" cy="438150"/>
          </a:xfrm>
          <a:custGeom>
            <a:avLst/>
            <a:gdLst>
              <a:gd name="G0" fmla="+- 21600 0 0"/>
              <a:gd name="G1" fmla="+- 3294 0 0"/>
              <a:gd name="G2" fmla="+- 21600 0 0"/>
              <a:gd name="T0" fmla="*/ 42947 w 43200"/>
              <a:gd name="T1" fmla="*/ 0 h 24894"/>
              <a:gd name="T2" fmla="*/ 63 w 43200"/>
              <a:gd name="T3" fmla="*/ 1640 h 24894"/>
              <a:gd name="T4" fmla="*/ 21600 w 43200"/>
              <a:gd name="T5" fmla="*/ 3294 h 248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4894" fill="none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</a:path>
              <a:path w="43200" h="24894" stroke="0" extrusionOk="0">
                <a:moveTo>
                  <a:pt x="42947" y="-1"/>
                </a:moveTo>
                <a:cubicBezTo>
                  <a:pt x="43115" y="1089"/>
                  <a:pt x="43200" y="2191"/>
                  <a:pt x="43200" y="3294"/>
                </a:cubicBezTo>
                <a:cubicBezTo>
                  <a:pt x="43200" y="15223"/>
                  <a:pt x="33529" y="24894"/>
                  <a:pt x="21600" y="24894"/>
                </a:cubicBezTo>
                <a:cubicBezTo>
                  <a:pt x="9670" y="24894"/>
                  <a:pt x="0" y="15223"/>
                  <a:pt x="0" y="3294"/>
                </a:cubicBezTo>
                <a:cubicBezTo>
                  <a:pt x="-1" y="2742"/>
                  <a:pt x="21" y="2190"/>
                  <a:pt x="63" y="1640"/>
                </a:cubicBezTo>
                <a:lnTo>
                  <a:pt x="21600" y="329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53" name="Text Box 56"/>
          <p:cNvSpPr txBox="1">
            <a:spLocks noChangeArrowheads="1"/>
          </p:cNvSpPr>
          <p:nvPr/>
        </p:nvSpPr>
        <p:spPr bwMode="auto">
          <a:xfrm>
            <a:off x="5795946" y="3571876"/>
            <a:ext cx="4780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O</a:t>
            </a:r>
            <a:r>
              <a:rPr lang="en-US" sz="2000" b="1" baseline="-250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</a:t>
            </a:r>
            <a:endParaRPr lang="ru-RU" sz="2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54" name="Полилиния 53"/>
          <p:cNvSpPr/>
          <p:nvPr/>
        </p:nvSpPr>
        <p:spPr>
          <a:xfrm>
            <a:off x="6393839" y="3063685"/>
            <a:ext cx="14068" cy="661181"/>
          </a:xfrm>
          <a:custGeom>
            <a:avLst/>
            <a:gdLst>
              <a:gd name="connsiteX0" fmla="*/ 0 w 14068"/>
              <a:gd name="connsiteY0" fmla="*/ 661181 h 661181"/>
              <a:gd name="connsiteX1" fmla="*/ 14068 w 14068"/>
              <a:gd name="connsiteY1" fmla="*/ 0 h 661181"/>
              <a:gd name="connsiteX0" fmla="*/ 0 w 14068"/>
              <a:gd name="connsiteY0" fmla="*/ 661181 h 661181"/>
              <a:gd name="connsiteX1" fmla="*/ 0 w 14068"/>
              <a:gd name="connsiteY1" fmla="*/ 661181 h 661181"/>
              <a:gd name="connsiteX2" fmla="*/ 14068 w 14068"/>
              <a:gd name="connsiteY2" fmla="*/ 0 h 66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068" h="661181">
                <a:moveTo>
                  <a:pt x="0" y="661181"/>
                </a:moveTo>
                <a:lnTo>
                  <a:pt x="0" y="661181"/>
                </a:lnTo>
                <a:lnTo>
                  <a:pt x="14068" y="0"/>
                </a:lnTo>
              </a:path>
            </a:pathLst>
          </a:custGeom>
          <a:ln w="57150">
            <a:solidFill>
              <a:schemeClr val="accent5">
                <a:lumMod val="75000"/>
              </a:schemeClr>
            </a:solidFill>
            <a:prstDash val="sysDash"/>
            <a:headEnd type="oval" w="med" len="med"/>
            <a:tailEnd type="oval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 Box 30"/>
          <p:cNvSpPr txBox="1">
            <a:spLocks noChangeArrowheads="1"/>
          </p:cNvSpPr>
          <p:nvPr/>
        </p:nvSpPr>
        <p:spPr bwMode="auto">
          <a:xfrm>
            <a:off x="5867384" y="3143248"/>
            <a:ext cx="4187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Н</a:t>
            </a:r>
            <a:endParaRPr lang="ru-RU" sz="2000" b="1" dirty="0">
              <a:solidFill>
                <a:srgbClr val="0066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56" name="Полилиния 55"/>
          <p:cNvSpPr/>
          <p:nvPr/>
        </p:nvSpPr>
        <p:spPr>
          <a:xfrm flipV="1">
            <a:off x="6572264" y="3714752"/>
            <a:ext cx="1285884" cy="1357322"/>
          </a:xfrm>
          <a:custGeom>
            <a:avLst/>
            <a:gdLst>
              <a:gd name="connsiteX0" fmla="*/ 0 w 1434905"/>
              <a:gd name="connsiteY0" fmla="*/ 0 h 0"/>
              <a:gd name="connsiteX1" fmla="*/ 1434905 w 1434905"/>
              <a:gd name="connsiteY1" fmla="*/ 0 h 0"/>
              <a:gd name="connsiteX0" fmla="*/ 0 w 1434905"/>
              <a:gd name="connsiteY0" fmla="*/ 0 h 1210468"/>
              <a:gd name="connsiteX1" fmla="*/ 1434905 w 1434905"/>
              <a:gd name="connsiteY1" fmla="*/ 1210468 h 1210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34905" h="1210468">
                <a:moveTo>
                  <a:pt x="0" y="0"/>
                </a:moveTo>
                <a:lnTo>
                  <a:pt x="1434905" y="1210468"/>
                </a:lnTo>
              </a:path>
            </a:pathLst>
          </a:custGeom>
          <a:ln w="57150">
            <a:solidFill>
              <a:schemeClr val="accent5">
                <a:lumMod val="75000"/>
              </a:schemeClr>
            </a:solidFill>
            <a:prstDash val="sysDash"/>
            <a:headEnd type="oval" w="med" len="med"/>
            <a:tailEnd type="oval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Oval 57"/>
          <p:cNvSpPr>
            <a:spLocks noChangeArrowheads="1"/>
          </p:cNvSpPr>
          <p:nvPr/>
        </p:nvSpPr>
        <p:spPr bwMode="auto">
          <a:xfrm rot="375847">
            <a:off x="6300950" y="3632710"/>
            <a:ext cx="213035" cy="228623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7215206" y="4357694"/>
            <a:ext cx="3946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/>
              </a:rPr>
              <a:t>R</a:t>
            </a:r>
            <a:endParaRPr lang="ru-RU" sz="2000" b="1" dirty="0">
              <a:solidFill>
                <a:srgbClr val="0066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59" name="Oval 31"/>
          <p:cNvSpPr>
            <a:spLocks noChangeArrowheads="1"/>
          </p:cNvSpPr>
          <p:nvPr/>
        </p:nvSpPr>
        <p:spPr bwMode="auto">
          <a:xfrm rot="375847">
            <a:off x="6372645" y="4871558"/>
            <a:ext cx="268457" cy="284046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endParaRPr lang="ru-RU" b="1">
              <a:latin typeface="+mn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Скругленный прямоугольник 91"/>
          <p:cNvSpPr/>
          <p:nvPr/>
        </p:nvSpPr>
        <p:spPr>
          <a:xfrm>
            <a:off x="285720" y="1071546"/>
            <a:ext cx="8643998" cy="2428892"/>
          </a:xfrm>
          <a:prstGeom prst="roundRect">
            <a:avLst/>
          </a:prstGeom>
          <a:ln w="38100">
            <a:solidFill>
              <a:schemeClr val="accent5">
                <a:lumMod val="7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ct val="50000"/>
              </a:spcBef>
            </a:pPr>
            <a:r>
              <a:rPr lang="ru-RU" sz="2400" b="1" dirty="0" smtClean="0">
                <a:solidFill>
                  <a:srgbClr val="000066"/>
                </a:solidFill>
              </a:rPr>
              <a:t>Стаканчик для мороженого конической формы имеет глубину 12 см и диаметр верхней части 5 см. На него сверху положили две ложки мороженого в виде полушарий диаметром 5 см. Переполнит ли мороженое стаканчик, если оно растает?</a:t>
            </a:r>
            <a:endParaRPr lang="ru-RU" sz="2400" b="1" dirty="0" smtClean="0">
              <a:solidFill>
                <a:srgbClr val="000099"/>
              </a:solidFill>
            </a:endParaRPr>
          </a:p>
        </p:txBody>
      </p:sp>
      <p:sp>
        <p:nvSpPr>
          <p:cNvPr id="93" name="Скругленный прямоугольник 92"/>
          <p:cNvSpPr/>
          <p:nvPr/>
        </p:nvSpPr>
        <p:spPr>
          <a:xfrm>
            <a:off x="500034" y="357166"/>
            <a:ext cx="3214710" cy="642942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Задача № 4 </a:t>
            </a:r>
            <a:endParaRPr lang="ru-RU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4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000066"/>
        </a:dk1>
        <a:lt1>
          <a:srgbClr val="FFFFFF"/>
        </a:lt1>
        <a:dk2>
          <a:srgbClr val="175B5B"/>
        </a:dk2>
        <a:lt2>
          <a:srgbClr val="C0C0C0"/>
        </a:lt2>
        <a:accent1>
          <a:srgbClr val="7DB038"/>
        </a:accent1>
        <a:accent2>
          <a:srgbClr val="6CA5D8"/>
        </a:accent2>
        <a:accent3>
          <a:srgbClr val="FFFFFF"/>
        </a:accent3>
        <a:accent4>
          <a:srgbClr val="000056"/>
        </a:accent4>
        <a:accent5>
          <a:srgbClr val="BFD4AE"/>
        </a:accent5>
        <a:accent6>
          <a:srgbClr val="6195C4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0000"/>
        </a:dk1>
        <a:lt1>
          <a:srgbClr val="FFFFFF"/>
        </a:lt1>
        <a:dk2>
          <a:srgbClr val="500E86"/>
        </a:dk2>
        <a:lt2>
          <a:srgbClr val="B2B2B2"/>
        </a:lt2>
        <a:accent1>
          <a:srgbClr val="3C96C8"/>
        </a:accent1>
        <a:accent2>
          <a:srgbClr val="E2AF52"/>
        </a:accent2>
        <a:accent3>
          <a:srgbClr val="FFFFFF"/>
        </a:accent3>
        <a:accent4>
          <a:srgbClr val="000000"/>
        </a:accent4>
        <a:accent5>
          <a:srgbClr val="AFC9E0"/>
        </a:accent5>
        <a:accent6>
          <a:srgbClr val="CD9E49"/>
        </a:accent6>
        <a:hlink>
          <a:srgbClr val="576CD5"/>
        </a:hlink>
        <a:folHlink>
          <a:srgbClr val="6EBCB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00"/>
        </a:dk1>
        <a:lt1>
          <a:srgbClr val="FFFFFF"/>
        </a:lt1>
        <a:dk2>
          <a:srgbClr val="0B3191"/>
        </a:dk2>
        <a:lt2>
          <a:srgbClr val="C0C0C0"/>
        </a:lt2>
        <a:accent1>
          <a:srgbClr val="3195D9"/>
        </a:accent1>
        <a:accent2>
          <a:srgbClr val="63C2F7"/>
        </a:accent2>
        <a:accent3>
          <a:srgbClr val="FFFFFF"/>
        </a:accent3>
        <a:accent4>
          <a:srgbClr val="000000"/>
        </a:accent4>
        <a:accent5>
          <a:srgbClr val="ADC8E9"/>
        </a:accent5>
        <a:accent6>
          <a:srgbClr val="59B0E0"/>
        </a:accent6>
        <a:hlink>
          <a:srgbClr val="4173F1"/>
        </a:hlink>
        <a:folHlink>
          <a:srgbClr val="3B97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1695</TotalTime>
  <Words>445</Words>
  <Application>Microsoft Office PowerPoint</Application>
  <PresentationFormat>Экран (4:3)</PresentationFormat>
  <Paragraphs>76</Paragraphs>
  <Slides>13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  <vt:variant>
        <vt:lpstr>Произвольные показы</vt:lpstr>
      </vt:variant>
      <vt:variant>
        <vt:i4>5</vt:i4>
      </vt:variant>
    </vt:vector>
  </HeadingPairs>
  <TitlesOfParts>
    <vt:vector size="19" baseType="lpstr">
      <vt:lpstr>Тема4</vt:lpstr>
      <vt:lpstr>Самостоятельная работа</vt:lpstr>
      <vt:lpstr>Самостоятельная работа: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Произвольный показ 1</vt:lpstr>
      <vt:lpstr>Произвольный показ 2</vt:lpstr>
      <vt:lpstr>Произвольный показ 3</vt:lpstr>
      <vt:lpstr>Произвольный показ 4</vt:lpstr>
      <vt:lpstr>Произвольный показ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Геометрия 11 класс</dc:subject>
  <dc:creator>Малая Елена Васильевна</dc:creator>
  <cp:lastModifiedBy>Юлия</cp:lastModifiedBy>
  <cp:revision>220</cp:revision>
  <dcterms:created xsi:type="dcterms:W3CDTF">2009-01-02T11:11:29Z</dcterms:created>
  <dcterms:modified xsi:type="dcterms:W3CDTF">2018-03-12T18:43:30Z</dcterms:modified>
</cp:coreProperties>
</file>