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60" r:id="rId3"/>
    <p:sldId id="266" r:id="rId4"/>
    <p:sldId id="267" r:id="rId5"/>
    <p:sldId id="268" r:id="rId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33CB3-7F95-41E1-81BF-E8064342392D}" type="datetime1">
              <a:rPr lang="ru-RU" smtClean="0"/>
              <a:t>01.03.2018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10190-6A87-4EFF-B67B-FD2B4955DE6B}" type="datetime1">
              <a:rPr lang="ru-RU" noProof="0" smtClean="0"/>
              <a:t>01.03.2018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4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83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24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3D273F9-4EFF-4F0B-9DF4-01F988EA6D1E}" type="datetime1">
              <a:rPr lang="ru-RU" smtClean="0"/>
              <a:t>01.03.2018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9B750-52B5-4380-A24A-7530EE5DCF6F}" type="datetime1">
              <a:rPr lang="ru-RU" smtClean="0"/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ADF49962-1D0D-4F31-AB9F-D72B431EE16F}" type="datetime1">
              <a:rPr lang="ru-RU" smtClean="0"/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3FD9A-4A31-4F86-93A4-8837C3CDE1A3}" type="datetime1">
              <a:rPr lang="ru-RU" smtClean="0"/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389B495-48D3-4554-8EC7-73D4659C5407}" type="datetime1">
              <a:rPr lang="ru-RU" smtClean="0"/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AA998-4B36-404A-8DEA-DA5BB2816D86}" type="datetime1">
              <a:rPr lang="ru-RU" smtClean="0"/>
              <a:t>01.03.2018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059E1-7810-4134-BA30-CD168ACA1ED0}" type="datetime1">
              <a:rPr lang="ru-RU" smtClean="0"/>
              <a:t>01.03.2018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DD942-3932-490C-965E-CE019573200E}" type="datetime1">
              <a:rPr lang="ru-RU" smtClean="0"/>
              <a:t>01.03.2018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3EE73-29DE-4D32-853F-71E261A37FAC}" type="datetime1">
              <a:rPr lang="ru-RU" smtClean="0"/>
              <a:t>01.03.2018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AA2DE-E044-4C5E-88E8-826FD672C224}" type="datetime1">
              <a:rPr lang="ru-RU" smtClean="0"/>
              <a:t>01.03.2018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9F6FF-325E-4839-A110-B16E8C0199BE}" type="datetime1">
              <a:rPr lang="ru-RU" smtClean="0"/>
              <a:t>01.03.2018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</a:t>
            </a:r>
          </a:p>
          <a:p>
            <a:pPr lvl="6" rtl="0"/>
            <a:r>
              <a:rPr lang="ru-RU" dirty="0"/>
              <a:t>Седьмой</a:t>
            </a:r>
          </a:p>
          <a:p>
            <a:pPr lvl="7" rtl="0"/>
            <a:r>
              <a:rPr lang="ru-RU" dirty="0"/>
              <a:t>Восьмой</a:t>
            </a:r>
          </a:p>
          <a:p>
            <a:pPr lvl="8" rtl="0"/>
            <a:r>
              <a:rPr lang="ru-RU" dirty="0"/>
              <a:t>Девятый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8ABFFF7-E2BC-4B90-8333-1B79B63513B3}" type="datetime1">
              <a:rPr lang="ru-RU" smtClean="0"/>
              <a:pPr/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Объем конуса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6000" dirty="0"/>
              <a:t>Теорема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909460-3B9F-437D-B4CB-9E08DCC24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rcRect l="409" r="1147" b="3791"/>
          <a:stretch/>
        </p:blipFill>
        <p:spPr>
          <a:xfrm>
            <a:off x="2707689" y="4119276"/>
            <a:ext cx="6320901" cy="1979684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конуса равен одной трети произведения площади основания на высоту</a:t>
            </a:r>
          </a:p>
          <a:p>
            <a:pPr marL="0" indent="0" rtl="0">
              <a:buNone/>
            </a:pP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5400" dirty="0"/>
              <a:t>Теорема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FE6A5A87-2D1B-4B69-9AB4-99931361EA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5825" y="2095025"/>
                <a:ext cx="9628632" cy="398621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3600" b="1" dirty="0">
                    <a:solidFill>
                      <a:schemeClr val="tx1">
                        <a:lumMod val="75000"/>
                      </a:schemeClr>
                    </a:solidFill>
                  </a:rPr>
                  <a:t>Дано:</a:t>
                </a:r>
              </a:p>
              <a:p>
                <a:pPr marL="0" indent="0">
                  <a:buNone/>
                </a:pPr>
                <a:r>
                  <a:rPr lang="ru-RU" sz="3200" dirty="0">
                    <a:solidFill>
                      <a:schemeClr val="tx1">
                        <a:lumMod val="75000"/>
                      </a:schemeClr>
                    </a:solidFill>
                  </a:rPr>
                  <a:t>конус</a:t>
                </a:r>
              </a:p>
              <a:p>
                <a:pPr marL="0" indent="0">
                  <a:buNone/>
                </a:pPr>
                <a:r>
                  <a:rPr lang="en-US" sz="3500" dirty="0"/>
                  <a:t>S</a:t>
                </a:r>
                <a:r>
                  <a:rPr lang="en-US" sz="3500" baseline="-25000" dirty="0"/>
                  <a:t>o</a:t>
                </a:r>
                <a:r>
                  <a:rPr lang="ru-RU" sz="3500" baseline="-25000" dirty="0" err="1"/>
                  <a:t>сн</a:t>
                </a:r>
                <a:r>
                  <a:rPr lang="ru-RU" sz="3500" baseline="-25000" dirty="0"/>
                  <a:t> </a:t>
                </a:r>
                <a:r>
                  <a:rPr lang="ru-RU" sz="3200" dirty="0">
                    <a:solidFill>
                      <a:schemeClr val="tx1">
                        <a:lumMod val="75000"/>
                      </a:schemeClr>
                    </a:solidFill>
                  </a:rPr>
                  <a:t>-площадь основания</a:t>
                </a:r>
                <a:r>
                  <a:rPr lang="en-US" sz="32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ru-RU" sz="3200" dirty="0">
                    <a:solidFill>
                      <a:schemeClr val="tx1">
                        <a:lumMod val="75000"/>
                      </a:schemeClr>
                    </a:solidFill>
                  </a:rPr>
                  <a:t>конуса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tx1">
                        <a:lumMod val="75000"/>
                      </a:schemeClr>
                    </a:solidFill>
                  </a:rPr>
                  <a:t>h-</a:t>
                </a:r>
                <a:r>
                  <a:rPr lang="ru-RU" sz="3200" dirty="0">
                    <a:solidFill>
                      <a:schemeClr val="tx1">
                        <a:lumMod val="75000"/>
                      </a:schemeClr>
                    </a:solidFill>
                  </a:rPr>
                  <a:t>высота конуса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tx1">
                        <a:lumMod val="75000"/>
                      </a:schemeClr>
                    </a:solidFill>
                  </a:rPr>
                  <a:t>V-</a:t>
                </a:r>
                <a:r>
                  <a:rPr lang="ru-RU" sz="3200" dirty="0">
                    <a:solidFill>
                      <a:schemeClr val="tx1">
                        <a:lumMod val="75000"/>
                      </a:schemeClr>
                    </a:solidFill>
                  </a:rPr>
                  <a:t>объем конуса</a:t>
                </a:r>
              </a:p>
              <a:p>
                <a:pPr marL="0" indent="0">
                  <a:buNone/>
                </a:pPr>
                <a:r>
                  <a:rPr lang="ru-RU" sz="3600" b="1" dirty="0"/>
                  <a:t>Доказать: </a:t>
                </a:r>
                <a:r>
                  <a:rPr lang="en-US" sz="3600" b="1" dirty="0"/>
                  <a:t>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/>
                  <a:t>S</a:t>
                </a:r>
                <a:r>
                  <a:rPr lang="ru-RU" sz="2800" b="1" dirty="0" err="1"/>
                  <a:t>осн</a:t>
                </a:r>
                <a:r>
                  <a:rPr lang="en-US" sz="2800" b="1" dirty="0"/>
                  <a:t> * </a:t>
                </a:r>
                <a:r>
                  <a:rPr lang="en-US" sz="3600" b="1" dirty="0"/>
                  <a:t>h</a:t>
                </a:r>
                <a:endParaRPr lang="ru-RU" sz="3200" b="1" dirty="0"/>
              </a:p>
              <a:p>
                <a:pPr marL="0" indent="0">
                  <a:buNone/>
                </a:pPr>
                <a:endParaRPr lang="ru-RU" sz="3600" b="1" dirty="0"/>
              </a:p>
            </p:txBody>
          </p:sp>
        </mc:Choice>
        <mc:Fallback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FE6A5A87-2D1B-4B69-9AB4-99931361EA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5825" y="2095025"/>
                <a:ext cx="9628632" cy="3986213"/>
              </a:xfrm>
              <a:blipFill>
                <a:blip r:embed="rId3"/>
                <a:stretch>
                  <a:fillRect l="-1709" t="-3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B48032-3223-45ED-BD12-C7C0E26D07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01433" y="2071521"/>
            <a:ext cx="3524742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0FE80-2D4A-421A-BF77-BDEE5556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Доказательство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59AA92-0516-4F6F-AEAB-F940844EC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788" y="2225691"/>
            <a:ext cx="5810318" cy="3711669"/>
          </a:xfrm>
        </p:spPr>
        <p:txBody>
          <a:bodyPr>
            <a:noAutofit/>
          </a:bodyPr>
          <a:lstStyle/>
          <a:p>
            <a:r>
              <a:rPr lang="ru-RU" sz="3200" dirty="0"/>
              <a:t>Введем ось </a:t>
            </a:r>
            <a:r>
              <a:rPr lang="en-US" sz="3200" dirty="0"/>
              <a:t>OX</a:t>
            </a:r>
            <a:endParaRPr lang="ru-RU" sz="3200" dirty="0"/>
          </a:p>
          <a:p>
            <a:r>
              <a:rPr lang="en-US" sz="3200" dirty="0"/>
              <a:t>OM-</a:t>
            </a:r>
            <a:r>
              <a:rPr lang="ru-RU" sz="3200" dirty="0"/>
              <a:t>ось конуса</a:t>
            </a:r>
          </a:p>
          <a:p>
            <a:r>
              <a:rPr lang="ru-RU" sz="3200" dirty="0"/>
              <a:t>М</a:t>
            </a:r>
            <a:r>
              <a:rPr lang="en-US" sz="2800" dirty="0"/>
              <a:t>1</a:t>
            </a:r>
            <a:r>
              <a:rPr lang="ru-RU" sz="3200" dirty="0"/>
              <a:t> – центр сечения</a:t>
            </a:r>
          </a:p>
          <a:p>
            <a:r>
              <a:rPr lang="en-US" sz="3200" dirty="0"/>
              <a:t>R</a:t>
            </a:r>
            <a:r>
              <a:rPr lang="en-US" sz="2800" dirty="0"/>
              <a:t>1-</a:t>
            </a:r>
            <a:r>
              <a:rPr lang="ru-RU" sz="3200" dirty="0"/>
              <a:t>радиус сечения</a:t>
            </a:r>
          </a:p>
          <a:p>
            <a:r>
              <a:rPr lang="en-US" sz="3200" dirty="0"/>
              <a:t>S(x) – </a:t>
            </a:r>
            <a:r>
              <a:rPr lang="ru-RU" sz="3200" dirty="0"/>
              <a:t>площадь сечения</a:t>
            </a:r>
          </a:p>
          <a:p>
            <a:r>
              <a:rPr lang="en-US" sz="3200" dirty="0"/>
              <a:t>x-</a:t>
            </a:r>
            <a:r>
              <a:rPr lang="ru-RU" sz="3200" dirty="0"/>
              <a:t>абсцисса точки М</a:t>
            </a:r>
            <a:r>
              <a:rPr lang="en-US" sz="2800" dirty="0"/>
              <a:t>1</a:t>
            </a:r>
            <a:endParaRPr lang="ru-RU" sz="3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EB645A-2C9B-4221-8E6C-E79835554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29098" y="2225691"/>
            <a:ext cx="3309114" cy="37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0FE80-2D4A-421A-BF77-BDEE5556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684" y="466343"/>
            <a:ext cx="9628632" cy="1362113"/>
          </a:xfrm>
        </p:spPr>
        <p:txBody>
          <a:bodyPr>
            <a:normAutofit/>
          </a:bodyPr>
          <a:lstStyle/>
          <a:p>
            <a:r>
              <a:rPr lang="ru-RU" sz="5400" dirty="0"/>
              <a:t>Доказательство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Текст 4">
                <a:extLst>
                  <a:ext uri="{FF2B5EF4-FFF2-40B4-BE49-F238E27FC236}">
                    <a16:creationId xmlns:a16="http://schemas.microsoft.com/office/drawing/2014/main" id="{B559AA92-0516-4F6F-AEAB-F940844EC164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72838" y="2040215"/>
                <a:ext cx="5810318" cy="2405344"/>
              </a:xfrm>
            </p:spPr>
            <p:txBody>
              <a:bodyPr>
                <a:normAutofit/>
              </a:bodyPr>
              <a:lstStyle/>
              <a:p>
                <a:r>
                  <a:rPr lang="ru-RU" sz="3200" dirty="0"/>
                  <a:t>∆</a:t>
                </a:r>
                <a:r>
                  <a:rPr lang="en-US" sz="3200" dirty="0"/>
                  <a:t>OM</a:t>
                </a:r>
                <a:r>
                  <a:rPr lang="en-US" sz="2800" dirty="0"/>
                  <a:t>1</a:t>
                </a:r>
                <a:r>
                  <a:rPr lang="en-US" sz="3200" dirty="0"/>
                  <a:t>A</a:t>
                </a:r>
                <a:r>
                  <a:rPr lang="en-US" sz="2800" dirty="0"/>
                  <a:t>1</a:t>
                </a:r>
                <a:r>
                  <a:rPr lang="en-US" sz="3200" dirty="0"/>
                  <a:t>∞∆OMA=&gt;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3200">
                            <a:latin typeface="Cambria Math" panose="02040503050406030204" pitchFamily="18" charset="0"/>
                          </a:rPr>
                          <m:t>OM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𝑂𝑀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200" dirty="0"/>
                  <a:t>, </a:t>
                </a:r>
                <a:r>
                  <a:rPr lang="ru-RU" sz="3200" dirty="0"/>
                  <a:t>или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ru-RU" dirty="0"/>
                  <a:t>=&gt;</a:t>
                </a:r>
                <a:r>
                  <a:rPr lang="en-US" dirty="0"/>
                  <a:t> </a:t>
                </a:r>
                <a:r>
                  <a:rPr lang="en-US" sz="3200" dirty="0"/>
                  <a:t>R</a:t>
                </a:r>
                <a:r>
                  <a:rPr lang="en-US" sz="2800" dirty="0"/>
                  <a:t>1</a:t>
                </a:r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3200" dirty="0"/>
                  <a:t>x</a:t>
                </a:r>
              </a:p>
              <a:p>
                <a:r>
                  <a:rPr lang="en-US" sz="3200" dirty="0"/>
                  <a:t>S(x)=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3200">
                        <a:latin typeface="Cambria Math" panose="02040503050406030204" pitchFamily="18" charset="0"/>
                      </a:rPr>
                      <m:t>πR</m:t>
                    </m:r>
                  </m:oMath>
                </a14:m>
                <a:r>
                  <a:rPr lang="en-US" sz="3200" baseline="-25000" dirty="0"/>
                  <a:t>1</a:t>
                </a:r>
                <a:r>
                  <a:rPr lang="en-US" sz="3200" baseline="30000" dirty="0"/>
                  <a:t>2</a:t>
                </a:r>
                <a:endParaRPr lang="ru-RU" sz="3200" dirty="0"/>
              </a:p>
              <a:p>
                <a:endParaRPr lang="ru-RU" b="1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sz="3200" dirty="0"/>
              </a:p>
              <a:p>
                <a:endParaRPr lang="ru-RU" sz="3200" dirty="0"/>
              </a:p>
              <a:p>
                <a:endParaRPr lang="ru-RU" dirty="0"/>
              </a:p>
              <a:p>
                <a:endParaRPr lang="en-US" sz="3200" dirty="0"/>
              </a:p>
              <a:p>
                <a:endParaRPr lang="ru-RU" sz="3200" dirty="0"/>
              </a:p>
            </p:txBody>
          </p:sp>
        </mc:Choice>
        <mc:Fallback>
          <p:sp>
            <p:nvSpPr>
              <p:cNvPr id="5" name="Текст 4">
                <a:extLst>
                  <a:ext uri="{FF2B5EF4-FFF2-40B4-BE49-F238E27FC236}">
                    <a16:creationId xmlns:a16="http://schemas.microsoft.com/office/drawing/2014/main" id="{B559AA92-0516-4F6F-AEAB-F940844EC1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72838" y="2040215"/>
                <a:ext cx="5810318" cy="2405344"/>
              </a:xfrm>
              <a:blipFill>
                <a:blip r:embed="rId2"/>
                <a:stretch>
                  <a:fillRect l="-2623" t="-3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EB645A-2C9B-4221-8E6C-E79835554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5012" y="1901956"/>
            <a:ext cx="3309114" cy="3711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74AFA2-0CFB-41AC-88D2-334D465A8077}"/>
              </a:ext>
            </a:extLst>
          </p:cNvPr>
          <p:cNvSpPr txBox="1"/>
          <p:nvPr/>
        </p:nvSpPr>
        <p:spPr>
          <a:xfrm>
            <a:off x="7940410" y="6014637"/>
            <a:ext cx="349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Теорема доказана.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62CDB2-7A7B-4D9D-A756-FC9091FA3C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rcRect l="5877" r="10280"/>
          <a:stretch/>
        </p:blipFill>
        <p:spPr>
          <a:xfrm>
            <a:off x="422238" y="4380075"/>
            <a:ext cx="6711518" cy="11679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A1633D-7A08-44F1-93FF-346297F32B25}"/>
                  </a:ext>
                </a:extLst>
              </p:cNvPr>
              <p:cNvSpPr txBox="1"/>
              <p:nvPr/>
            </p:nvSpPr>
            <p:spPr>
              <a:xfrm>
                <a:off x="872838" y="5482562"/>
                <a:ext cx="5572217" cy="909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07000"/>
                  </a:lnSpc>
                  <a:spcBef>
                    <a:spcPts val="1500"/>
                  </a:spcBef>
                  <a:spcAft>
                    <a:spcPts val="800"/>
                  </a:spcAft>
                </a:pPr>
                <a:r>
                  <a:rPr lang="en-US" sz="3200" dirty="0">
                    <a:solidFill>
                      <a:srgbClr val="3C474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lang="en-US" sz="3200" baseline="-25000" dirty="0">
                    <a:solidFill>
                      <a:srgbClr val="3C474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</a:t>
                </a:r>
                <a:r>
                  <a:rPr lang="ru-RU" sz="3200" baseline="-25000" dirty="0" err="1">
                    <a:solidFill>
                      <a:srgbClr val="3C474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aseline="-25000" dirty="0">
                    <a:solidFill>
                      <a:srgbClr val="3C474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000" dirty="0">
                    <a:solidFill>
                      <a:srgbClr val="3C4743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3200">
                        <a:solidFill>
                          <a:srgbClr val="3C4743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000" dirty="0">
                    <a:solidFill>
                      <a:srgbClr val="3C474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3000" baseline="30000" dirty="0">
                    <a:solidFill>
                      <a:srgbClr val="3C474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3000" dirty="0">
                    <a:solidFill>
                      <a:srgbClr val="3C474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=&gt;</a:t>
                </a:r>
                <a:r>
                  <a:rPr lang="en-US" sz="3000" dirty="0">
                    <a:solidFill>
                      <a:srgbClr val="3C474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>
                    <a:solidFill>
                      <a:srgbClr val="3C474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5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5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500" dirty="0" err="1">
                    <a:solidFill>
                      <a:srgbClr val="3C4743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Sh</a:t>
                </a:r>
                <a:endParaRPr lang="ru-RU" sz="3500" dirty="0">
                  <a:solidFill>
                    <a:srgbClr val="3C474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A1633D-7A08-44F1-93FF-346297F32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8" y="5482562"/>
                <a:ext cx="5572217" cy="909095"/>
              </a:xfrm>
              <a:prstGeom prst="rect">
                <a:avLst/>
              </a:prstGeom>
              <a:blipFill>
                <a:blip r:embed="rId5"/>
                <a:stretch>
                  <a:fillRect l="-295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2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Школьные предметы 16: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19_TF03462902_TF03462902.potx" id="{BAC63EC1-72D2-48C1-B41B-534A4895C3B1}" vid="{6FF2C71A-6631-4AB1-81A9-F18F0A42702E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учебных предметов, дизайн с рисунками на школьной доске (широкоэкранный формат)</Template>
  <TotalTime>122</TotalTime>
  <Words>106</Words>
  <Application>Microsoft Office PowerPoint</Application>
  <PresentationFormat>Широкоэкранный</PresentationFormat>
  <Paragraphs>32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Cambria Math</vt:lpstr>
      <vt:lpstr>Times New Roman</vt:lpstr>
      <vt:lpstr>Wingdings</vt:lpstr>
      <vt:lpstr>Школьные предметы 16:9</vt:lpstr>
      <vt:lpstr>Объем конуса</vt:lpstr>
      <vt:lpstr>Теорема</vt:lpstr>
      <vt:lpstr>Теорема</vt:lpstr>
      <vt:lpstr>Доказательство </vt:lpstr>
      <vt:lpstr>Доказательство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 конуса</dc:title>
  <dc:creator>pashinaviktoria01@mail.ru</dc:creator>
  <cp:lastModifiedBy>Виктория Пашина</cp:lastModifiedBy>
  <cp:revision>13</cp:revision>
  <dcterms:created xsi:type="dcterms:W3CDTF">2018-02-28T16:57:00Z</dcterms:created>
  <dcterms:modified xsi:type="dcterms:W3CDTF">2018-02-28T19:39:53Z</dcterms:modified>
</cp:coreProperties>
</file>