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20"/>
  </p:notesMasterIdLst>
  <p:handoutMasterIdLst>
    <p:handoutMasterId r:id="rId21"/>
  </p:handoutMasterIdLst>
  <p:sldIdLst>
    <p:sldId id="412" r:id="rId2"/>
    <p:sldId id="413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6" r:id="rId11"/>
    <p:sldId id="421" r:id="rId12"/>
    <p:sldId id="422" r:id="rId13"/>
    <p:sldId id="427" r:id="rId14"/>
    <p:sldId id="402" r:id="rId15"/>
    <p:sldId id="424" r:id="rId16"/>
    <p:sldId id="405" r:id="rId17"/>
    <p:sldId id="403" r:id="rId18"/>
    <p:sldId id="404" r:id="rId19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99"/>
    <a:srgbClr val="339966"/>
    <a:srgbClr val="FFFA00"/>
    <a:srgbClr val="99FF66"/>
    <a:srgbClr val="9933FF"/>
    <a:srgbClr val="CC3300"/>
    <a:srgbClr val="C8F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14" autoAdjust="0"/>
    <p:restoredTop sz="94660"/>
  </p:normalViewPr>
  <p:slideViewPr>
    <p:cSldViewPr>
      <p:cViewPr>
        <p:scale>
          <a:sx n="76" d="100"/>
          <a:sy n="76" d="100"/>
        </p:scale>
        <p:origin x="-9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83B08AFC-3330-46D8-92C6-164D8AFAFC58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A92EC662-6C96-4C84-A3A3-0DED53CB24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9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BCC9E6C3-7D78-4807-B427-02E3EB170480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A760539F-B509-4036-B3D0-55D7C5A296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900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0" i="0">
              <a:effectLst/>
              <a:latin typeface="Times New Roman" pitchFamily="18" charset="0"/>
            </a:endParaRPr>
          </a:p>
        </p:txBody>
      </p:sp>
      <p:sp>
        <p:nvSpPr>
          <p:cNvPr id="11366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0" i="0">
              <a:effectLst/>
              <a:latin typeface="Times New Roman" pitchFamily="18" charset="0"/>
            </a:endParaRPr>
          </a:p>
        </p:txBody>
      </p:sp>
      <p:sp>
        <p:nvSpPr>
          <p:cNvPr id="11366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i="0">
              <a:effectLst/>
              <a:latin typeface="Arial" charset="0"/>
            </a:endParaRP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5E768C8-8437-4E14-8BDF-F6A5414880E7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367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A5F187B4-DDC1-4AC2-AB42-B9A0B5425C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494C9F-1EEE-46BF-A25C-6F2E39523017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F2B42-B898-492E-A95A-71619FF8EE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FC4AE6-94E2-492C-9282-B404A35FE312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81701-86A6-41F4-9622-690292B845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09D1C8-1E46-4CB5-A8A3-76C6F6E65F03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3A455-4373-4AED-9464-97A1008DDA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FFF12E-A5C7-4279-9024-D33ECD6685CE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918EF-A09B-4CCE-8108-CF210EAC4F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837BB1-DE8C-4923-8A3C-D905439A19A0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33407-C089-40CC-B718-301BDCC8CB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03C620-5752-4235-A70C-11E7BDE74D34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255E6-ADC0-4876-AF47-DA2329EBC5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663310-9199-44C2-B454-89F81624B396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28E0F-7E1C-4154-8F61-7947277AB3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6EA35E-7F8C-4ED3-9378-7E466FDF8D0B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4DFC5-BF82-406E-817A-FDF584A789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4F6DA3-D0AB-4ADA-A387-B9084B873FDE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05CC0-ECD8-4101-8916-3A611FC560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93F61-15C1-495B-8C39-9A9519915DB7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671CF-5FF8-46E4-8DB5-3546C9A93D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EBEB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fld id="{BD563636-7B1B-4FCD-A4CA-006C51391AC1}" type="datetime1">
              <a:rPr lang="ru-RU"/>
              <a:pPr/>
              <a:t>25.02.2018</a:t>
            </a:fld>
            <a:endParaRPr lang="ru-RU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fld id="{C46B0F8C-3509-40AD-95DD-47DA53BABDDA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264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1264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 b="0" i="0">
                <a:effectLst/>
                <a:latin typeface="Times New Roman" pitchFamily="18" charset="0"/>
              </a:endParaRPr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spd="med"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7" name="Rectangle 3"/>
          <p:cNvSpPr>
            <a:spLocks noChangeArrowheads="1"/>
          </p:cNvSpPr>
          <p:nvPr/>
        </p:nvSpPr>
        <p:spPr bwMode="auto">
          <a:xfrm>
            <a:off x="609600" y="54435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54308" name="Rectangle 4"/>
          <p:cNvSpPr>
            <a:spLocks noChangeArrowheads="1"/>
          </p:cNvSpPr>
          <p:nvPr/>
        </p:nvSpPr>
        <p:spPr bwMode="auto">
          <a:xfrm>
            <a:off x="2408238" y="263525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54309" name="Rectangle 5"/>
          <p:cNvSpPr>
            <a:spLocks noChangeArrowheads="1"/>
          </p:cNvSpPr>
          <p:nvPr/>
        </p:nvSpPr>
        <p:spPr bwMode="auto">
          <a:xfrm>
            <a:off x="4857750" y="551656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54310" name="Freeform 6"/>
          <p:cNvSpPr>
            <a:spLocks/>
          </p:cNvSpPr>
          <p:nvPr/>
        </p:nvSpPr>
        <p:spPr bwMode="auto">
          <a:xfrm>
            <a:off x="1257300" y="2995613"/>
            <a:ext cx="3600450" cy="2952750"/>
          </a:xfrm>
          <a:custGeom>
            <a:avLst/>
            <a:gdLst/>
            <a:ahLst/>
            <a:cxnLst>
              <a:cxn ang="0">
                <a:pos x="0" y="1860"/>
              </a:cxn>
              <a:cxn ang="0">
                <a:pos x="2268" y="1860"/>
              </a:cxn>
              <a:cxn ang="0">
                <a:pos x="589" y="0"/>
              </a:cxn>
              <a:cxn ang="0">
                <a:pos x="0" y="1860"/>
              </a:cxn>
            </a:cxnLst>
            <a:rect l="0" t="0" r="r" b="b"/>
            <a:pathLst>
              <a:path w="2268" h="1860">
                <a:moveTo>
                  <a:pt x="0" y="1860"/>
                </a:moveTo>
                <a:lnTo>
                  <a:pt x="2268" y="1860"/>
                </a:lnTo>
                <a:lnTo>
                  <a:pt x="589" y="0"/>
                </a:lnTo>
                <a:lnTo>
                  <a:pt x="0" y="1860"/>
                </a:lnTo>
                <a:close/>
              </a:path>
            </a:pathLst>
          </a:custGeom>
          <a:gradFill rotWithShape="1">
            <a:gsLst>
              <a:gs pos="0">
                <a:srgbClr val="FFCCFF"/>
              </a:gs>
              <a:gs pos="100000">
                <a:srgbClr val="C5FFC5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3733800" y="53340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35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54312" name="Rectangle 8"/>
          <p:cNvSpPr>
            <a:spLocks noChangeArrowheads="1"/>
          </p:cNvSpPr>
          <p:nvPr/>
        </p:nvSpPr>
        <p:spPr bwMode="auto">
          <a:xfrm>
            <a:off x="1400175" y="5300663"/>
            <a:ext cx="1008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45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2057400" y="34290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4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4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7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314450"/>
            <a:ext cx="8839200" cy="2266950"/>
          </a:xfrm>
        </p:spPr>
        <p:txBody>
          <a:bodyPr/>
          <a:lstStyle/>
          <a:p>
            <a:pPr algn="r" eaLnBrk="1" hangingPunct="1"/>
            <a:r>
              <a:rPr lang="ru-RU" sz="5400" b="1" dirty="0" smtClean="0">
                <a:latin typeface="Georgia" pitchFamily="18" charset="0"/>
              </a:rPr>
              <a:t>Внешний угол треугольника</a:t>
            </a:r>
            <a:r>
              <a:rPr lang="ru-RU" sz="6000" b="1" dirty="0" smtClean="0">
                <a:latin typeface="Georgia" pitchFamily="18" charset="0"/>
              </a:rPr>
              <a:t>.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ru-RU" b="1" i="1" smtClean="0">
                <a:solidFill>
                  <a:srgbClr val="C00000"/>
                </a:solidFill>
                <a:latin typeface="Georgia" pitchFamily="18" charset="0"/>
              </a:rPr>
              <a:t>Урок геометрии</a:t>
            </a:r>
          </a:p>
          <a:p>
            <a:pPr algn="r" eaLnBrk="1" hangingPunct="1"/>
            <a:r>
              <a:rPr lang="ru-RU" b="1" i="1" smtClean="0">
                <a:solidFill>
                  <a:srgbClr val="C00000"/>
                </a:solidFill>
                <a:latin typeface="Georgia" pitchFamily="18" charset="0"/>
              </a:rPr>
              <a:t> в 7 классе.</a:t>
            </a:r>
          </a:p>
        </p:txBody>
      </p:sp>
      <p:sp>
        <p:nvSpPr>
          <p:cNvPr id="3077" name="Нижний колонтитул 2"/>
          <p:cNvSpPr>
            <a:spLocks noGrp="1"/>
          </p:cNvSpPr>
          <p:nvPr>
            <p:ph type="ftr" sz="quarter" idx="4294967295"/>
          </p:nvPr>
        </p:nvSpPr>
        <p:spPr>
          <a:xfrm>
            <a:off x="3287713" y="6165850"/>
            <a:ext cx="5551487" cy="365125"/>
          </a:xfrm>
          <a:prstGeom prst="rect">
            <a:avLst/>
          </a:prstGeom>
          <a:noFill/>
        </p:spPr>
        <p:txBody>
          <a:bodyPr/>
          <a:lstStyle/>
          <a:p>
            <a:pPr algn="r"/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304800" y="9144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урока:</a:t>
            </a:r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5638800" y="709613"/>
            <a:ext cx="28622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696FF86E-9C6F-40D6-B7F9-2CDC7EA8ECE9}" type="datetime1">
              <a:rPr lang="ru-RU" sz="32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25.02.2018</a:t>
            </a:fld>
            <a:endParaRPr lang="ru-RU" sz="32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3522" name="Group 2"/>
          <p:cNvGrpSpPr>
            <a:grpSpLocks/>
          </p:cNvGrpSpPr>
          <p:nvPr/>
        </p:nvGrpSpPr>
        <p:grpSpPr bwMode="auto">
          <a:xfrm>
            <a:off x="3924300" y="3900488"/>
            <a:ext cx="2371725" cy="1863725"/>
            <a:chOff x="2472" y="2160"/>
            <a:chExt cx="1494" cy="1174"/>
          </a:xfrm>
        </p:grpSpPr>
        <p:sp>
          <p:nvSpPr>
            <p:cNvPr id="363523" name="Freeform 3"/>
            <p:cNvSpPr>
              <a:spLocks/>
            </p:cNvSpPr>
            <p:nvPr/>
          </p:nvSpPr>
          <p:spPr bwMode="auto">
            <a:xfrm>
              <a:off x="2472" y="2160"/>
              <a:ext cx="1494" cy="1174"/>
            </a:xfrm>
            <a:custGeom>
              <a:avLst/>
              <a:gdLst/>
              <a:ahLst/>
              <a:cxnLst>
                <a:cxn ang="0">
                  <a:pos x="0" y="256"/>
                </a:cxn>
                <a:cxn ang="0">
                  <a:pos x="390" y="0"/>
                </a:cxn>
                <a:cxn ang="0">
                  <a:pos x="1075" y="161"/>
                </a:cxn>
                <a:cxn ang="0">
                  <a:pos x="1380" y="555"/>
                </a:cxn>
                <a:cxn ang="0">
                  <a:pos x="1406" y="926"/>
                </a:cxn>
                <a:cxn ang="0">
                  <a:pos x="1494" y="1174"/>
                </a:cxn>
                <a:cxn ang="0">
                  <a:pos x="371" y="1174"/>
                </a:cxn>
                <a:cxn ang="0">
                  <a:pos x="0" y="256"/>
                </a:cxn>
              </a:cxnLst>
              <a:rect l="0" t="0" r="r" b="b"/>
              <a:pathLst>
                <a:path w="1494" h="1174">
                  <a:moveTo>
                    <a:pt x="0" y="256"/>
                  </a:moveTo>
                  <a:lnTo>
                    <a:pt x="390" y="0"/>
                  </a:lnTo>
                  <a:lnTo>
                    <a:pt x="1075" y="161"/>
                  </a:lnTo>
                  <a:lnTo>
                    <a:pt x="1380" y="555"/>
                  </a:lnTo>
                  <a:lnTo>
                    <a:pt x="1406" y="926"/>
                  </a:lnTo>
                  <a:lnTo>
                    <a:pt x="1494" y="1174"/>
                  </a:lnTo>
                  <a:lnTo>
                    <a:pt x="371" y="1174"/>
                  </a:lnTo>
                  <a:lnTo>
                    <a:pt x="0" y="256"/>
                  </a:lnTo>
                  <a:close/>
                </a:path>
              </a:pathLst>
            </a:custGeom>
            <a:gradFill rotWithShape="1">
              <a:gsLst>
                <a:gs pos="0">
                  <a:srgbClr val="00BCB8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63524" name="Freeform 4"/>
            <p:cNvSpPr>
              <a:spLocks/>
            </p:cNvSpPr>
            <p:nvPr/>
          </p:nvSpPr>
          <p:spPr bwMode="auto">
            <a:xfrm>
              <a:off x="2747" y="3064"/>
              <a:ext cx="366" cy="2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4" y="9"/>
                </a:cxn>
                <a:cxn ang="0">
                  <a:pos x="156" y="57"/>
                </a:cxn>
                <a:cxn ang="0">
                  <a:pos x="192" y="141"/>
                </a:cxn>
              </a:cxnLst>
              <a:rect l="0" t="0" r="r" b="b"/>
              <a:pathLst>
                <a:path w="192" h="141">
                  <a:moveTo>
                    <a:pt x="0" y="1"/>
                  </a:moveTo>
                  <a:cubicBezTo>
                    <a:pt x="14" y="2"/>
                    <a:pt x="58" y="0"/>
                    <a:pt x="84" y="9"/>
                  </a:cubicBezTo>
                  <a:cubicBezTo>
                    <a:pt x="110" y="18"/>
                    <a:pt x="138" y="35"/>
                    <a:pt x="156" y="57"/>
                  </a:cubicBezTo>
                  <a:cubicBezTo>
                    <a:pt x="174" y="79"/>
                    <a:pt x="184" y="123"/>
                    <a:pt x="192" y="141"/>
                  </a:cubicBezTo>
                </a:path>
              </a:pathLst>
            </a:custGeom>
            <a:noFill/>
            <a:ln w="76200" cap="flat" cmpd="sng">
              <a:solidFill>
                <a:srgbClr val="0033CC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63525" name="AutoShape 5"/>
          <p:cNvSpPr>
            <a:spLocks noChangeArrowheads="1"/>
          </p:cNvSpPr>
          <p:nvPr/>
        </p:nvSpPr>
        <p:spPr bwMode="auto">
          <a:xfrm>
            <a:off x="747713" y="2881313"/>
            <a:ext cx="3744912" cy="2879725"/>
          </a:xfrm>
          <a:prstGeom prst="triangle">
            <a:avLst>
              <a:gd name="adj" fmla="val 70685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3526" name="Text Box 6"/>
          <p:cNvSpPr txBox="1">
            <a:spLocks noChangeArrowheads="1"/>
          </p:cNvSpPr>
          <p:nvPr/>
        </p:nvSpPr>
        <p:spPr bwMode="auto">
          <a:xfrm>
            <a:off x="385763" y="5595938"/>
            <a:ext cx="4921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99"/>
                </a:solidFill>
                <a:effectLst/>
              </a:rPr>
              <a:t>А</a:t>
            </a:r>
          </a:p>
        </p:txBody>
      </p:sp>
      <p:sp>
        <p:nvSpPr>
          <p:cNvPr id="363527" name="Text Box 7"/>
          <p:cNvSpPr txBox="1">
            <a:spLocks noChangeArrowheads="1"/>
          </p:cNvSpPr>
          <p:nvPr/>
        </p:nvSpPr>
        <p:spPr bwMode="auto">
          <a:xfrm>
            <a:off x="4275138" y="5668963"/>
            <a:ext cx="4921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99"/>
                </a:solidFill>
                <a:effectLst/>
              </a:rPr>
              <a:t>В</a:t>
            </a:r>
          </a:p>
        </p:txBody>
      </p:sp>
      <p:sp>
        <p:nvSpPr>
          <p:cNvPr id="363528" name="Text Box 8"/>
          <p:cNvSpPr txBox="1">
            <a:spLocks noChangeArrowheads="1"/>
          </p:cNvSpPr>
          <p:nvPr/>
        </p:nvSpPr>
        <p:spPr bwMode="auto">
          <a:xfrm>
            <a:off x="3268663" y="2376488"/>
            <a:ext cx="36671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99"/>
                </a:solidFill>
                <a:effectLst/>
              </a:rPr>
              <a:t>С</a:t>
            </a:r>
          </a:p>
        </p:txBody>
      </p:sp>
      <p:sp>
        <p:nvSpPr>
          <p:cNvPr id="363529" name="Line 9"/>
          <p:cNvSpPr>
            <a:spLocks noChangeShapeType="1"/>
          </p:cNvSpPr>
          <p:nvPr/>
        </p:nvSpPr>
        <p:spPr bwMode="auto">
          <a:xfrm>
            <a:off x="4492625" y="5761038"/>
            <a:ext cx="3203575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363530" name="Picture 10" descr="witch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814888"/>
            <a:ext cx="2552700" cy="962025"/>
          </a:xfrm>
          <a:prstGeom prst="rect">
            <a:avLst/>
          </a:prstGeom>
          <a:noFill/>
        </p:spPr>
      </p:pic>
      <p:sp>
        <p:nvSpPr>
          <p:cNvPr id="363531" name="Text Box 11"/>
          <p:cNvSpPr txBox="1">
            <a:spLocks noChangeArrowheads="1"/>
          </p:cNvSpPr>
          <p:nvPr/>
        </p:nvSpPr>
        <p:spPr bwMode="auto">
          <a:xfrm>
            <a:off x="7221538" y="5638800"/>
            <a:ext cx="5080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99"/>
                </a:solidFill>
                <a:effectLst/>
              </a:rPr>
              <a:t>К</a:t>
            </a:r>
          </a:p>
        </p:txBody>
      </p:sp>
      <p:sp>
        <p:nvSpPr>
          <p:cNvPr id="363533" name="Text Box 13"/>
          <p:cNvSpPr txBox="1">
            <a:spLocks noChangeArrowheads="1"/>
          </p:cNvSpPr>
          <p:nvPr/>
        </p:nvSpPr>
        <p:spPr bwMode="auto">
          <a:xfrm>
            <a:off x="1752600" y="228600"/>
            <a:ext cx="3124200" cy="519113"/>
          </a:xfrm>
          <a:prstGeom prst="rect">
            <a:avLst/>
          </a:prstGeom>
          <a:noFill/>
          <a:ln w="38100" cap="sq" cmpd="dbl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rgbClr val="0000CC"/>
                </a:solidFill>
                <a:effectLst/>
              </a:rPr>
              <a:t>Определение</a:t>
            </a:r>
          </a:p>
        </p:txBody>
      </p:sp>
      <p:sp>
        <p:nvSpPr>
          <p:cNvPr id="363536" name="Text Box 16"/>
          <p:cNvSpPr txBox="1">
            <a:spLocks noChangeArrowheads="1"/>
          </p:cNvSpPr>
          <p:nvPr/>
        </p:nvSpPr>
        <p:spPr bwMode="auto">
          <a:xfrm>
            <a:off x="939800" y="785813"/>
            <a:ext cx="7162800" cy="1590675"/>
          </a:xfrm>
          <a:prstGeom prst="rect">
            <a:avLst/>
          </a:prstGeom>
          <a:solidFill>
            <a:srgbClr val="DDFFDD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400">
                <a:solidFill>
                  <a:schemeClr val="tx2"/>
                </a:solidFill>
                <a:effectLst/>
              </a:rPr>
              <a:t>Внешним углом треугольника при данной вершине называется угол, смежный с углом треугольника при данной вершине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95486 0.00347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3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63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9" grpId="0" animBg="1"/>
      <p:bldP spid="363531" grpId="0"/>
      <p:bldP spid="363533" grpId="0"/>
      <p:bldP spid="3635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4547" name="Group 3"/>
          <p:cNvGrpSpPr>
            <a:grpSpLocks/>
          </p:cNvGrpSpPr>
          <p:nvPr/>
        </p:nvGrpSpPr>
        <p:grpSpPr bwMode="auto">
          <a:xfrm>
            <a:off x="3924300" y="3976688"/>
            <a:ext cx="2371725" cy="1863725"/>
            <a:chOff x="2472" y="2160"/>
            <a:chExt cx="1494" cy="1174"/>
          </a:xfrm>
        </p:grpSpPr>
        <p:sp>
          <p:nvSpPr>
            <p:cNvPr id="364548" name="Freeform 4"/>
            <p:cNvSpPr>
              <a:spLocks/>
            </p:cNvSpPr>
            <p:nvPr/>
          </p:nvSpPr>
          <p:spPr bwMode="auto">
            <a:xfrm>
              <a:off x="2472" y="2160"/>
              <a:ext cx="1494" cy="1174"/>
            </a:xfrm>
            <a:custGeom>
              <a:avLst/>
              <a:gdLst/>
              <a:ahLst/>
              <a:cxnLst>
                <a:cxn ang="0">
                  <a:pos x="0" y="256"/>
                </a:cxn>
                <a:cxn ang="0">
                  <a:pos x="390" y="0"/>
                </a:cxn>
                <a:cxn ang="0">
                  <a:pos x="1075" y="161"/>
                </a:cxn>
                <a:cxn ang="0">
                  <a:pos x="1380" y="555"/>
                </a:cxn>
                <a:cxn ang="0">
                  <a:pos x="1406" y="926"/>
                </a:cxn>
                <a:cxn ang="0">
                  <a:pos x="1494" y="1174"/>
                </a:cxn>
                <a:cxn ang="0">
                  <a:pos x="371" y="1174"/>
                </a:cxn>
                <a:cxn ang="0">
                  <a:pos x="0" y="256"/>
                </a:cxn>
              </a:cxnLst>
              <a:rect l="0" t="0" r="r" b="b"/>
              <a:pathLst>
                <a:path w="1494" h="1174">
                  <a:moveTo>
                    <a:pt x="0" y="256"/>
                  </a:moveTo>
                  <a:lnTo>
                    <a:pt x="390" y="0"/>
                  </a:lnTo>
                  <a:lnTo>
                    <a:pt x="1075" y="161"/>
                  </a:lnTo>
                  <a:lnTo>
                    <a:pt x="1380" y="555"/>
                  </a:lnTo>
                  <a:lnTo>
                    <a:pt x="1406" y="926"/>
                  </a:lnTo>
                  <a:lnTo>
                    <a:pt x="1494" y="1174"/>
                  </a:lnTo>
                  <a:lnTo>
                    <a:pt x="371" y="1174"/>
                  </a:lnTo>
                  <a:lnTo>
                    <a:pt x="0" y="256"/>
                  </a:lnTo>
                  <a:close/>
                </a:path>
              </a:pathLst>
            </a:custGeom>
            <a:gradFill rotWithShape="1">
              <a:gsLst>
                <a:gs pos="0">
                  <a:srgbClr val="00BCB8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64549" name="Freeform 5"/>
            <p:cNvSpPr>
              <a:spLocks/>
            </p:cNvSpPr>
            <p:nvPr/>
          </p:nvSpPr>
          <p:spPr bwMode="auto">
            <a:xfrm>
              <a:off x="2747" y="3064"/>
              <a:ext cx="366" cy="2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4" y="9"/>
                </a:cxn>
                <a:cxn ang="0">
                  <a:pos x="156" y="57"/>
                </a:cxn>
                <a:cxn ang="0">
                  <a:pos x="192" y="141"/>
                </a:cxn>
              </a:cxnLst>
              <a:rect l="0" t="0" r="r" b="b"/>
              <a:pathLst>
                <a:path w="192" h="141">
                  <a:moveTo>
                    <a:pt x="0" y="1"/>
                  </a:moveTo>
                  <a:cubicBezTo>
                    <a:pt x="14" y="2"/>
                    <a:pt x="58" y="0"/>
                    <a:pt x="84" y="9"/>
                  </a:cubicBezTo>
                  <a:cubicBezTo>
                    <a:pt x="110" y="18"/>
                    <a:pt x="138" y="35"/>
                    <a:pt x="156" y="57"/>
                  </a:cubicBezTo>
                  <a:cubicBezTo>
                    <a:pt x="174" y="79"/>
                    <a:pt x="184" y="123"/>
                    <a:pt x="192" y="141"/>
                  </a:cubicBezTo>
                </a:path>
              </a:pathLst>
            </a:custGeom>
            <a:noFill/>
            <a:ln w="79375" cap="flat" cmpd="sng">
              <a:solidFill>
                <a:srgbClr val="0033CC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64546" name="AutoShape 2"/>
          <p:cNvSpPr>
            <a:spLocks noChangeArrowheads="1"/>
          </p:cNvSpPr>
          <p:nvPr/>
        </p:nvSpPr>
        <p:spPr bwMode="auto">
          <a:xfrm>
            <a:off x="747713" y="2957513"/>
            <a:ext cx="3744912" cy="2879725"/>
          </a:xfrm>
          <a:prstGeom prst="triangle">
            <a:avLst>
              <a:gd name="adj" fmla="val 70685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4550" name="Freeform 6"/>
          <p:cNvSpPr>
            <a:spLocks/>
          </p:cNvSpPr>
          <p:nvPr/>
        </p:nvSpPr>
        <p:spPr bwMode="auto">
          <a:xfrm>
            <a:off x="2441575" y="3005138"/>
            <a:ext cx="1430338" cy="1633537"/>
          </a:xfrm>
          <a:custGeom>
            <a:avLst/>
            <a:gdLst/>
            <a:ahLst/>
            <a:cxnLst>
              <a:cxn ang="0">
                <a:pos x="597" y="0"/>
              </a:cxn>
              <a:cxn ang="0">
                <a:pos x="901" y="812"/>
              </a:cxn>
              <a:cxn ang="0">
                <a:pos x="734" y="1029"/>
              </a:cxn>
              <a:cxn ang="0">
                <a:pos x="606" y="1029"/>
              </a:cxn>
              <a:cxn ang="0">
                <a:pos x="350" y="981"/>
              </a:cxn>
              <a:cxn ang="0">
                <a:pos x="198" y="869"/>
              </a:cxn>
              <a:cxn ang="0">
                <a:pos x="0" y="650"/>
              </a:cxn>
              <a:cxn ang="0">
                <a:pos x="597" y="0"/>
              </a:cxn>
            </a:cxnLst>
            <a:rect l="0" t="0" r="r" b="b"/>
            <a:pathLst>
              <a:path w="901" h="1029">
                <a:moveTo>
                  <a:pt x="597" y="0"/>
                </a:moveTo>
                <a:lnTo>
                  <a:pt x="901" y="812"/>
                </a:lnTo>
                <a:lnTo>
                  <a:pt x="734" y="1029"/>
                </a:lnTo>
                <a:lnTo>
                  <a:pt x="606" y="1029"/>
                </a:lnTo>
                <a:lnTo>
                  <a:pt x="350" y="981"/>
                </a:lnTo>
                <a:lnTo>
                  <a:pt x="198" y="869"/>
                </a:lnTo>
                <a:lnTo>
                  <a:pt x="0" y="650"/>
                </a:lnTo>
                <a:lnTo>
                  <a:pt x="597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accent1">
                  <a:alpha val="9000"/>
                </a:schemeClr>
              </a:gs>
            </a:gsLst>
            <a:path path="rect">
              <a:fillToRect l="100000" b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64551" name="Freeform 7"/>
          <p:cNvSpPr>
            <a:spLocks/>
          </p:cNvSpPr>
          <p:nvPr/>
        </p:nvSpPr>
        <p:spPr bwMode="auto">
          <a:xfrm>
            <a:off x="781050" y="4738688"/>
            <a:ext cx="1695450" cy="1084262"/>
          </a:xfrm>
          <a:custGeom>
            <a:avLst/>
            <a:gdLst/>
            <a:ahLst/>
            <a:cxnLst>
              <a:cxn ang="0">
                <a:pos x="0" y="683"/>
              </a:cxn>
              <a:cxn ang="0">
                <a:pos x="638" y="0"/>
              </a:cxn>
              <a:cxn ang="0">
                <a:pos x="852" y="89"/>
              </a:cxn>
              <a:cxn ang="0">
                <a:pos x="1036" y="249"/>
              </a:cxn>
              <a:cxn ang="0">
                <a:pos x="1044" y="369"/>
              </a:cxn>
              <a:cxn ang="0">
                <a:pos x="1068" y="505"/>
              </a:cxn>
              <a:cxn ang="0">
                <a:pos x="1055" y="669"/>
              </a:cxn>
              <a:cxn ang="0">
                <a:pos x="0" y="683"/>
              </a:cxn>
            </a:cxnLst>
            <a:rect l="0" t="0" r="r" b="b"/>
            <a:pathLst>
              <a:path w="1068" h="683">
                <a:moveTo>
                  <a:pt x="0" y="683"/>
                </a:moveTo>
                <a:lnTo>
                  <a:pt x="638" y="0"/>
                </a:lnTo>
                <a:lnTo>
                  <a:pt x="852" y="89"/>
                </a:lnTo>
                <a:lnTo>
                  <a:pt x="1036" y="249"/>
                </a:lnTo>
                <a:lnTo>
                  <a:pt x="1044" y="369"/>
                </a:lnTo>
                <a:lnTo>
                  <a:pt x="1068" y="505"/>
                </a:lnTo>
                <a:lnTo>
                  <a:pt x="1055" y="669"/>
                </a:lnTo>
                <a:lnTo>
                  <a:pt x="0" y="683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accent1">
                  <a:alpha val="17000"/>
                </a:schemeClr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364552" name="Picture 8" descr="anim07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570618">
            <a:off x="2863850" y="3578226"/>
            <a:ext cx="757237" cy="379412"/>
          </a:xfrm>
          <a:prstGeom prst="rect">
            <a:avLst/>
          </a:prstGeom>
          <a:noFill/>
        </p:spPr>
      </p:pic>
      <p:pic>
        <p:nvPicPr>
          <p:cNvPr id="364553" name="Picture 9" descr="anim07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838653">
            <a:off x="1179513" y="5260975"/>
            <a:ext cx="830262" cy="415925"/>
          </a:xfrm>
          <a:prstGeom prst="rect">
            <a:avLst/>
          </a:prstGeom>
          <a:noFill/>
        </p:spPr>
      </p:pic>
      <p:sp>
        <p:nvSpPr>
          <p:cNvPr id="364554" name="Text Box 10"/>
          <p:cNvSpPr txBox="1">
            <a:spLocks noChangeArrowheads="1"/>
          </p:cNvSpPr>
          <p:nvPr/>
        </p:nvSpPr>
        <p:spPr bwMode="auto">
          <a:xfrm>
            <a:off x="385763" y="5672138"/>
            <a:ext cx="4921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99"/>
                </a:solidFill>
                <a:effectLst/>
              </a:rPr>
              <a:t>А</a:t>
            </a:r>
          </a:p>
        </p:txBody>
      </p:sp>
      <p:sp>
        <p:nvSpPr>
          <p:cNvPr id="364555" name="Text Box 11"/>
          <p:cNvSpPr txBox="1">
            <a:spLocks noChangeArrowheads="1"/>
          </p:cNvSpPr>
          <p:nvPr/>
        </p:nvSpPr>
        <p:spPr bwMode="auto">
          <a:xfrm>
            <a:off x="4275138" y="5745163"/>
            <a:ext cx="4921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99"/>
                </a:solidFill>
                <a:effectLst/>
              </a:rPr>
              <a:t>В</a:t>
            </a:r>
          </a:p>
        </p:txBody>
      </p:sp>
      <p:sp>
        <p:nvSpPr>
          <p:cNvPr id="364556" name="Text Box 12"/>
          <p:cNvSpPr txBox="1">
            <a:spLocks noChangeArrowheads="1"/>
          </p:cNvSpPr>
          <p:nvPr/>
        </p:nvSpPr>
        <p:spPr bwMode="auto">
          <a:xfrm>
            <a:off x="3268663" y="2452688"/>
            <a:ext cx="366712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99"/>
                </a:solidFill>
                <a:effectLst/>
              </a:rPr>
              <a:t>С</a:t>
            </a:r>
          </a:p>
        </p:txBody>
      </p:sp>
      <p:sp>
        <p:nvSpPr>
          <p:cNvPr id="364557" name="Line 13"/>
          <p:cNvSpPr>
            <a:spLocks noChangeShapeType="1"/>
          </p:cNvSpPr>
          <p:nvPr/>
        </p:nvSpPr>
        <p:spPr bwMode="auto">
          <a:xfrm>
            <a:off x="4492625" y="5837238"/>
            <a:ext cx="3203575" cy="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364558" name="Picture 14" descr="witch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125" y="5045075"/>
            <a:ext cx="2552700" cy="962025"/>
          </a:xfrm>
          <a:prstGeom prst="rect">
            <a:avLst/>
          </a:prstGeom>
          <a:noFill/>
        </p:spPr>
      </p:pic>
      <p:sp>
        <p:nvSpPr>
          <p:cNvPr id="364559" name="Text Box 15"/>
          <p:cNvSpPr txBox="1">
            <a:spLocks noChangeArrowheads="1"/>
          </p:cNvSpPr>
          <p:nvPr/>
        </p:nvSpPr>
        <p:spPr bwMode="auto">
          <a:xfrm>
            <a:off x="7221538" y="5715000"/>
            <a:ext cx="5080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99"/>
                </a:solidFill>
                <a:effectLst/>
              </a:rPr>
              <a:t>К</a:t>
            </a:r>
          </a:p>
        </p:txBody>
      </p:sp>
      <p:sp>
        <p:nvSpPr>
          <p:cNvPr id="364560" name="Text Box 16"/>
          <p:cNvSpPr txBox="1">
            <a:spLocks noChangeArrowheads="1"/>
          </p:cNvSpPr>
          <p:nvPr/>
        </p:nvSpPr>
        <p:spPr bwMode="auto">
          <a:xfrm>
            <a:off x="890588" y="5400675"/>
            <a:ext cx="3587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800">
                <a:solidFill>
                  <a:srgbClr val="FF0000"/>
                </a:solidFill>
                <a:effectLst/>
                <a:cs typeface="Arial" charset="0"/>
              </a:rPr>
              <a:t>1</a:t>
            </a:r>
          </a:p>
        </p:txBody>
      </p:sp>
      <p:sp>
        <p:nvSpPr>
          <p:cNvPr id="364561" name="Text Box 17"/>
          <p:cNvSpPr txBox="1">
            <a:spLocks noChangeArrowheads="1"/>
          </p:cNvSpPr>
          <p:nvPr/>
        </p:nvSpPr>
        <p:spPr bwMode="auto">
          <a:xfrm>
            <a:off x="3148013" y="2978150"/>
            <a:ext cx="406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800">
                <a:solidFill>
                  <a:srgbClr val="FF0000"/>
                </a:solidFill>
                <a:effectLst/>
                <a:cs typeface="Arial" charset="0"/>
              </a:rPr>
              <a:t>2</a:t>
            </a:r>
          </a:p>
        </p:txBody>
      </p:sp>
      <p:sp>
        <p:nvSpPr>
          <p:cNvPr id="364563" name="Text Box 19"/>
          <p:cNvSpPr txBox="1">
            <a:spLocks noChangeArrowheads="1"/>
          </p:cNvSpPr>
          <p:nvPr/>
        </p:nvSpPr>
        <p:spPr bwMode="auto">
          <a:xfrm>
            <a:off x="1219200" y="173038"/>
            <a:ext cx="7924800" cy="519112"/>
          </a:xfrm>
          <a:prstGeom prst="rect">
            <a:avLst/>
          </a:prstGeom>
          <a:noFill/>
          <a:ln w="38100" cap="sq" cmpd="dbl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Теорема </a:t>
            </a:r>
            <a:r>
              <a:rPr lang="ru-RU" sz="2000">
                <a:solidFill>
                  <a:schemeClr val="tx2"/>
                </a:solidFill>
                <a:effectLst/>
              </a:rPr>
              <a:t>(свойство внешнего угла треугольника):</a:t>
            </a:r>
          </a:p>
        </p:txBody>
      </p:sp>
      <p:sp>
        <p:nvSpPr>
          <p:cNvPr id="364564" name="Text Box 20"/>
          <p:cNvSpPr txBox="1">
            <a:spLocks noChangeArrowheads="1"/>
          </p:cNvSpPr>
          <p:nvPr/>
        </p:nvSpPr>
        <p:spPr bwMode="auto">
          <a:xfrm>
            <a:off x="5562600" y="2535238"/>
            <a:ext cx="34020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chemeClr val="tx2"/>
                </a:solidFill>
                <a:effectLst/>
              </a:rPr>
              <a:t>Дано:  </a:t>
            </a:r>
            <a:r>
              <a:rPr lang="el-GR" sz="32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3200">
                <a:solidFill>
                  <a:schemeClr val="tx2"/>
                </a:solidFill>
                <a:effectLst/>
              </a:rPr>
              <a:t>АВС</a:t>
            </a:r>
          </a:p>
          <a:p>
            <a:pPr algn="l"/>
            <a:r>
              <a:rPr lang="ru-RU" sz="3200">
                <a:solidFill>
                  <a:schemeClr val="tx2"/>
                </a:solidFill>
                <a:effectLst/>
                <a:sym typeface="Symbol" pitchFamily="18" charset="2"/>
              </a:rPr>
              <a:t>СВК – </a:t>
            </a:r>
            <a:r>
              <a:rPr lang="ru-RU" sz="2400">
                <a:solidFill>
                  <a:schemeClr val="tx2"/>
                </a:solidFill>
                <a:effectLst/>
                <a:sym typeface="Symbol" pitchFamily="18" charset="2"/>
              </a:rPr>
              <a:t>внешний</a:t>
            </a:r>
          </a:p>
        </p:txBody>
      </p:sp>
      <p:sp>
        <p:nvSpPr>
          <p:cNvPr id="364565" name="Text Box 21"/>
          <p:cNvSpPr txBox="1">
            <a:spLocks noChangeArrowheads="1"/>
          </p:cNvSpPr>
          <p:nvPr/>
        </p:nvSpPr>
        <p:spPr bwMode="auto">
          <a:xfrm>
            <a:off x="5334000" y="3595688"/>
            <a:ext cx="36274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chemeClr val="tx2"/>
                </a:solidFill>
                <a:effectLst/>
              </a:rPr>
              <a:t>Доказать:</a:t>
            </a:r>
          </a:p>
          <a:p>
            <a:pPr algn="l"/>
            <a:r>
              <a:rPr lang="ru-RU" sz="3200">
                <a:solidFill>
                  <a:schemeClr val="tx2"/>
                </a:solidFill>
                <a:effectLst/>
              </a:rPr>
              <a:t> </a:t>
            </a:r>
            <a:r>
              <a:rPr lang="ru-RU" sz="3200">
                <a:solidFill>
                  <a:schemeClr val="tx2"/>
                </a:solidFill>
                <a:effectLst/>
                <a:sym typeface="Symbol" pitchFamily="18" charset="2"/>
              </a:rPr>
              <a:t>СВК =А + С</a:t>
            </a:r>
          </a:p>
        </p:txBody>
      </p:sp>
      <p:sp>
        <p:nvSpPr>
          <p:cNvPr id="364567" name="Text Box 23"/>
          <p:cNvSpPr txBox="1">
            <a:spLocks noChangeArrowheads="1"/>
          </p:cNvSpPr>
          <p:nvPr/>
        </p:nvSpPr>
        <p:spPr bwMode="auto">
          <a:xfrm>
            <a:off x="1056753" y="692150"/>
            <a:ext cx="7391400" cy="1411288"/>
          </a:xfrm>
          <a:prstGeom prst="rect">
            <a:avLst/>
          </a:prstGeom>
          <a:solidFill>
            <a:srgbClr val="DDFFDD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chemeClr val="tx2"/>
                </a:solidFill>
                <a:effectLst/>
              </a:rPr>
              <a:t>Внешний угол треугольника равен сумме двух углов треугольника, не смежных с ним</a:t>
            </a:r>
          </a:p>
        </p:txBody>
      </p:sp>
      <p:sp>
        <p:nvSpPr>
          <p:cNvPr id="364568" name="Text Box 24"/>
          <p:cNvSpPr txBox="1">
            <a:spLocks noChangeArrowheads="1"/>
          </p:cNvSpPr>
          <p:nvPr/>
        </p:nvSpPr>
        <p:spPr bwMode="auto">
          <a:xfrm>
            <a:off x="228600" y="5181600"/>
            <a:ext cx="8763000" cy="1411288"/>
          </a:xfrm>
          <a:prstGeom prst="rect">
            <a:avLst/>
          </a:prstGeom>
          <a:solidFill>
            <a:srgbClr val="DDFFDD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 u="sng">
                <a:solidFill>
                  <a:schemeClr val="tx2"/>
                </a:solidFill>
                <a:effectLst/>
              </a:rPr>
              <a:t>Следствие:</a:t>
            </a:r>
            <a:r>
              <a:rPr lang="ru-RU" sz="2800">
                <a:solidFill>
                  <a:schemeClr val="tx2"/>
                </a:solidFill>
                <a:effectLst/>
              </a:rPr>
              <a:t> Внешний угол треугольника больше любого внутреннего угла не смежного с ним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4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4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64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4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95486 0.00347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364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4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4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64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6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6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6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64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64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4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4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64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50" grpId="0" animBg="1"/>
      <p:bldP spid="364551" grpId="0" animBg="1"/>
      <p:bldP spid="364557" grpId="0" animBg="1"/>
      <p:bldP spid="364559" grpId="0"/>
      <p:bldP spid="364560" grpId="0"/>
      <p:bldP spid="364561" grpId="0"/>
      <p:bldP spid="364564" grpId="0"/>
      <p:bldP spid="364565" grpId="0"/>
      <p:bldP spid="364567" grpId="0" animBg="1"/>
      <p:bldP spid="3645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AutoShape 2"/>
          <p:cNvSpPr>
            <a:spLocks noChangeArrowheads="1"/>
          </p:cNvSpPr>
          <p:nvPr/>
        </p:nvSpPr>
        <p:spPr bwMode="auto">
          <a:xfrm>
            <a:off x="6781800" y="1981200"/>
            <a:ext cx="1828800" cy="28956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73763" name="Text Box 3"/>
          <p:cNvSpPr txBox="1">
            <a:spLocks noChangeArrowheads="1"/>
          </p:cNvSpPr>
          <p:nvPr/>
        </p:nvSpPr>
        <p:spPr bwMode="auto">
          <a:xfrm>
            <a:off x="1970088" y="152400"/>
            <a:ext cx="5573712" cy="4572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2400">
                <a:solidFill>
                  <a:srgbClr val="0000CC"/>
                </a:solidFill>
                <a:effectLst/>
              </a:rPr>
              <a:t>Определения</a:t>
            </a:r>
          </a:p>
        </p:txBody>
      </p:sp>
      <p:sp>
        <p:nvSpPr>
          <p:cNvPr id="373764" name="Text Box 4"/>
          <p:cNvSpPr txBox="1">
            <a:spLocks noChangeArrowheads="1"/>
          </p:cNvSpPr>
          <p:nvPr/>
        </p:nvSpPr>
        <p:spPr bwMode="auto">
          <a:xfrm>
            <a:off x="431800" y="1835998"/>
            <a:ext cx="5905500" cy="1323439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/>
            <a:r>
              <a:rPr lang="ru-RU" sz="2000" dirty="0">
                <a:effectLst/>
              </a:rPr>
              <a:t>Если один из углов треугольника прямой, </a:t>
            </a:r>
          </a:p>
          <a:p>
            <a:pPr algn="l"/>
            <a:r>
              <a:rPr lang="ru-RU" sz="2000" dirty="0">
                <a:effectLst/>
              </a:rPr>
              <a:t>то треугольник называется</a:t>
            </a:r>
          </a:p>
          <a:p>
            <a:pPr algn="l"/>
            <a:r>
              <a:rPr lang="ru-RU" sz="2000" dirty="0">
                <a:solidFill>
                  <a:srgbClr val="E21088"/>
                </a:solidFill>
                <a:effectLst/>
              </a:rPr>
              <a:t>прямоугольным.</a:t>
            </a:r>
          </a:p>
        </p:txBody>
      </p:sp>
      <p:sp>
        <p:nvSpPr>
          <p:cNvPr id="373765" name="Line 5"/>
          <p:cNvSpPr>
            <a:spLocks noChangeShapeType="1"/>
          </p:cNvSpPr>
          <p:nvPr/>
        </p:nvSpPr>
        <p:spPr bwMode="auto">
          <a:xfrm>
            <a:off x="6781800" y="1997075"/>
            <a:ext cx="0" cy="289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3766" name="Line 6"/>
          <p:cNvSpPr>
            <a:spLocks noChangeShapeType="1"/>
          </p:cNvSpPr>
          <p:nvPr/>
        </p:nvSpPr>
        <p:spPr bwMode="auto">
          <a:xfrm>
            <a:off x="6781800" y="489267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3767" name="Line 7"/>
          <p:cNvSpPr>
            <a:spLocks noChangeShapeType="1"/>
          </p:cNvSpPr>
          <p:nvPr/>
        </p:nvSpPr>
        <p:spPr bwMode="auto">
          <a:xfrm>
            <a:off x="6772275" y="1987550"/>
            <a:ext cx="1828800" cy="289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73768" name="Group 8"/>
          <p:cNvGrpSpPr>
            <a:grpSpLocks/>
          </p:cNvGrpSpPr>
          <p:nvPr/>
        </p:nvGrpSpPr>
        <p:grpSpPr bwMode="auto">
          <a:xfrm>
            <a:off x="6791325" y="4632325"/>
            <a:ext cx="228600" cy="228600"/>
            <a:chOff x="3840" y="2496"/>
            <a:chExt cx="144" cy="144"/>
          </a:xfrm>
        </p:grpSpPr>
        <p:sp>
          <p:nvSpPr>
            <p:cNvPr id="373769" name="Line 9"/>
            <p:cNvSpPr>
              <a:spLocks noChangeShapeType="1"/>
            </p:cNvSpPr>
            <p:nvPr/>
          </p:nvSpPr>
          <p:spPr bwMode="auto">
            <a:xfrm>
              <a:off x="3840" y="2496"/>
              <a:ext cx="1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70" name="Line 10"/>
            <p:cNvSpPr>
              <a:spLocks noChangeShapeType="1"/>
            </p:cNvSpPr>
            <p:nvPr/>
          </p:nvSpPr>
          <p:spPr bwMode="auto">
            <a:xfrm>
              <a:off x="3984" y="2496"/>
              <a:ext cx="0" cy="144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3772" name="Text Box 12"/>
          <p:cNvSpPr txBox="1">
            <a:spLocks noChangeArrowheads="1"/>
          </p:cNvSpPr>
          <p:nvPr/>
        </p:nvSpPr>
        <p:spPr bwMode="auto">
          <a:xfrm>
            <a:off x="8610600" y="4724400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effectLst/>
              </a:rPr>
              <a:t>В</a:t>
            </a:r>
          </a:p>
        </p:txBody>
      </p:sp>
      <p:sp>
        <p:nvSpPr>
          <p:cNvPr id="373773" name="Text Box 13"/>
          <p:cNvSpPr txBox="1">
            <a:spLocks noChangeArrowheads="1"/>
          </p:cNvSpPr>
          <p:nvPr/>
        </p:nvSpPr>
        <p:spPr bwMode="auto">
          <a:xfrm>
            <a:off x="6324600" y="4800600"/>
            <a:ext cx="40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effectLst/>
              </a:rPr>
              <a:t>С</a:t>
            </a:r>
          </a:p>
        </p:txBody>
      </p:sp>
      <p:sp>
        <p:nvSpPr>
          <p:cNvPr id="373774" name="Text Box 14"/>
          <p:cNvSpPr txBox="1">
            <a:spLocks noChangeArrowheads="1"/>
          </p:cNvSpPr>
          <p:nvPr/>
        </p:nvSpPr>
        <p:spPr bwMode="auto">
          <a:xfrm>
            <a:off x="368300" y="3348017"/>
            <a:ext cx="6032500" cy="1339850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l"/>
            <a:r>
              <a:rPr lang="ru-RU" sz="2000" dirty="0">
                <a:effectLst/>
              </a:rPr>
              <a:t>Сторона прямоугольного треугольника,</a:t>
            </a:r>
          </a:p>
          <a:p>
            <a:pPr algn="l"/>
            <a:r>
              <a:rPr lang="ru-RU" sz="2000" dirty="0">
                <a:effectLst/>
              </a:rPr>
              <a:t> лежащая против прямого угла, </a:t>
            </a:r>
          </a:p>
          <a:p>
            <a:pPr algn="l"/>
            <a:r>
              <a:rPr lang="ru-RU" sz="2000" dirty="0">
                <a:effectLst/>
              </a:rPr>
              <a:t>называется </a:t>
            </a:r>
            <a:r>
              <a:rPr lang="ru-RU" sz="2000" dirty="0">
                <a:solidFill>
                  <a:srgbClr val="E21088"/>
                </a:solidFill>
                <a:effectLst/>
              </a:rPr>
              <a:t>гипотенузой</a:t>
            </a:r>
            <a:r>
              <a:rPr lang="ru-RU" sz="2000" dirty="0">
                <a:effectLst/>
              </a:rPr>
              <a:t>, </a:t>
            </a:r>
          </a:p>
          <a:p>
            <a:pPr algn="l"/>
            <a:endParaRPr lang="ru-RU" sz="2000" dirty="0">
              <a:effectLst/>
            </a:endParaRPr>
          </a:p>
        </p:txBody>
      </p:sp>
      <p:sp>
        <p:nvSpPr>
          <p:cNvPr id="373775" name="WordArt 15"/>
          <p:cNvSpPr>
            <a:spLocks noChangeArrowheads="1" noChangeShapeType="1" noTextEdit="1"/>
          </p:cNvSpPr>
          <p:nvPr/>
        </p:nvSpPr>
        <p:spPr bwMode="auto">
          <a:xfrm rot="3415957">
            <a:off x="6720681" y="3178969"/>
            <a:ext cx="2290763" cy="231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E21088"/>
                </a:solidFill>
                <a:effectLst/>
                <a:latin typeface="Georgia"/>
              </a:rPr>
              <a:t>гипотенуза</a:t>
            </a:r>
          </a:p>
        </p:txBody>
      </p:sp>
      <p:sp>
        <p:nvSpPr>
          <p:cNvPr id="373776" name="Line 16"/>
          <p:cNvSpPr>
            <a:spLocks noChangeShapeType="1"/>
          </p:cNvSpPr>
          <p:nvPr/>
        </p:nvSpPr>
        <p:spPr bwMode="auto">
          <a:xfrm>
            <a:off x="6781800" y="1997075"/>
            <a:ext cx="1828800" cy="28956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/>
          </a:p>
        </p:txBody>
      </p:sp>
      <p:sp>
        <p:nvSpPr>
          <p:cNvPr id="373777" name="Line 17"/>
          <p:cNvSpPr>
            <a:spLocks noChangeShapeType="1"/>
          </p:cNvSpPr>
          <p:nvPr/>
        </p:nvSpPr>
        <p:spPr bwMode="auto">
          <a:xfrm>
            <a:off x="6781800" y="4892675"/>
            <a:ext cx="1828800" cy="0"/>
          </a:xfrm>
          <a:prstGeom prst="lin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/>
          </a:p>
        </p:txBody>
      </p:sp>
      <p:sp>
        <p:nvSpPr>
          <p:cNvPr id="373778" name="Line 18"/>
          <p:cNvSpPr>
            <a:spLocks noChangeShapeType="1"/>
          </p:cNvSpPr>
          <p:nvPr/>
        </p:nvSpPr>
        <p:spPr bwMode="auto">
          <a:xfrm>
            <a:off x="6781800" y="1987550"/>
            <a:ext cx="0" cy="2895600"/>
          </a:xfrm>
          <a:prstGeom prst="lin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endParaRPr lang="ru-RU"/>
          </a:p>
        </p:txBody>
      </p:sp>
      <p:sp>
        <p:nvSpPr>
          <p:cNvPr id="373779" name="WordArt 19"/>
          <p:cNvSpPr>
            <a:spLocks noChangeArrowheads="1" noChangeShapeType="1" noTextEdit="1"/>
          </p:cNvSpPr>
          <p:nvPr/>
        </p:nvSpPr>
        <p:spPr bwMode="auto">
          <a:xfrm>
            <a:off x="6858000" y="5013325"/>
            <a:ext cx="1524000" cy="244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Georgia"/>
              </a:rPr>
              <a:t>катет</a:t>
            </a:r>
          </a:p>
        </p:txBody>
      </p:sp>
      <p:sp>
        <p:nvSpPr>
          <p:cNvPr id="373780" name="WordArt 20"/>
          <p:cNvSpPr>
            <a:spLocks noChangeArrowheads="1" noChangeShapeType="1" noTextEdit="1"/>
          </p:cNvSpPr>
          <p:nvPr/>
        </p:nvSpPr>
        <p:spPr bwMode="auto">
          <a:xfrm rot="16200000">
            <a:off x="5867400" y="3505200"/>
            <a:ext cx="14478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/>
                <a:latin typeface="Georgia"/>
              </a:rPr>
              <a:t>катет</a:t>
            </a:r>
          </a:p>
        </p:txBody>
      </p:sp>
      <p:sp>
        <p:nvSpPr>
          <p:cNvPr id="373781" name="Rectangle 21"/>
          <p:cNvSpPr>
            <a:spLocks noChangeArrowheads="1"/>
          </p:cNvSpPr>
          <p:nvPr/>
        </p:nvSpPr>
        <p:spPr bwMode="auto">
          <a:xfrm>
            <a:off x="431800" y="4235450"/>
            <a:ext cx="3817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000" dirty="0">
                <a:effectLst/>
              </a:rPr>
              <a:t>а две другие – </a:t>
            </a:r>
            <a:r>
              <a:rPr lang="ru-RU" sz="2000" dirty="0">
                <a:solidFill>
                  <a:srgbClr val="E21088"/>
                </a:solidFill>
                <a:effectLst/>
              </a:rPr>
              <a:t>катетами</a:t>
            </a:r>
            <a:r>
              <a:rPr lang="ru-RU" sz="2000" dirty="0">
                <a:effectLst/>
              </a:rPr>
              <a:t>.</a:t>
            </a:r>
          </a:p>
        </p:txBody>
      </p:sp>
      <p:sp>
        <p:nvSpPr>
          <p:cNvPr id="373782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304800" cy="304800"/>
          </a:xfrm>
          <a:prstGeom prst="actionButtonReturn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3783" name="AutoShape 23"/>
          <p:cNvSpPr>
            <a:spLocks noChangeArrowheads="1"/>
          </p:cNvSpPr>
          <p:nvPr/>
        </p:nvSpPr>
        <p:spPr bwMode="auto">
          <a:xfrm>
            <a:off x="381000" y="5181600"/>
            <a:ext cx="2895600" cy="1143000"/>
          </a:xfrm>
          <a:prstGeom prst="rtTriangle">
            <a:avLst/>
          </a:prstGeom>
          <a:solidFill>
            <a:srgbClr val="00FF99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endParaRPr lang="ru-RU" b="0" i="0"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sp>
        <p:nvSpPr>
          <p:cNvPr id="373784" name="AutoShape 24"/>
          <p:cNvSpPr>
            <a:spLocks noChangeArrowheads="1"/>
          </p:cNvSpPr>
          <p:nvPr/>
        </p:nvSpPr>
        <p:spPr bwMode="auto">
          <a:xfrm rot="8024519">
            <a:off x="4470400" y="5524500"/>
            <a:ext cx="1600200" cy="1676400"/>
          </a:xfrm>
          <a:prstGeom prst="rtTriangle">
            <a:avLst/>
          </a:prstGeom>
          <a:solidFill>
            <a:srgbClr val="FF9933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73785" name="AutoShape 25"/>
          <p:cNvSpPr>
            <a:spLocks noChangeArrowheads="1"/>
          </p:cNvSpPr>
          <p:nvPr/>
        </p:nvSpPr>
        <p:spPr bwMode="auto">
          <a:xfrm rot="-3799244">
            <a:off x="6819900" y="4533900"/>
            <a:ext cx="838200" cy="1828800"/>
          </a:xfrm>
          <a:prstGeom prst="rtTriangle">
            <a:avLst/>
          </a:prstGeom>
          <a:solidFill>
            <a:srgbClr val="FFFF66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eaVert" wrap="none" anchor="ctr"/>
          <a:lstStyle/>
          <a:p>
            <a:pPr algn="ctr"/>
            <a:endParaRPr lang="ru-RU" b="0" i="0">
              <a:effectLst/>
              <a:latin typeface="Tahoma" pitchFamily="34" charset="0"/>
            </a:endParaRPr>
          </a:p>
        </p:txBody>
      </p:sp>
      <p:sp>
        <p:nvSpPr>
          <p:cNvPr id="373786" name="AutoShape 26"/>
          <p:cNvSpPr>
            <a:spLocks noChangeArrowheads="1"/>
          </p:cNvSpPr>
          <p:nvPr/>
        </p:nvSpPr>
        <p:spPr bwMode="auto">
          <a:xfrm rot="9214116">
            <a:off x="2895600" y="5257800"/>
            <a:ext cx="838200" cy="1828800"/>
          </a:xfrm>
          <a:prstGeom prst="rtTriangle">
            <a:avLst/>
          </a:prstGeom>
          <a:solidFill>
            <a:schemeClr val="accent1"/>
          </a:solidFill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ot="10800000" wrap="none" anchor="ctr"/>
          <a:lstStyle/>
          <a:p>
            <a:pPr algn="ctr"/>
            <a:endParaRPr lang="ru-RU" b="0" i="0">
              <a:solidFill>
                <a:schemeClr val="bg2"/>
              </a:solidFill>
              <a:effectLst/>
              <a:latin typeface="Tahoma" pitchFamily="34" charset="0"/>
            </a:endParaRPr>
          </a:p>
        </p:txBody>
      </p:sp>
      <p:grpSp>
        <p:nvGrpSpPr>
          <p:cNvPr id="373787" name="Group 27"/>
          <p:cNvGrpSpPr>
            <a:grpSpLocks/>
          </p:cNvGrpSpPr>
          <p:nvPr/>
        </p:nvGrpSpPr>
        <p:grpSpPr bwMode="auto">
          <a:xfrm>
            <a:off x="381000" y="6096000"/>
            <a:ext cx="228600" cy="228600"/>
            <a:chOff x="240" y="3552"/>
            <a:chExt cx="144" cy="144"/>
          </a:xfrm>
        </p:grpSpPr>
        <p:sp>
          <p:nvSpPr>
            <p:cNvPr id="373788" name="Line 28"/>
            <p:cNvSpPr>
              <a:spLocks noChangeShapeType="1"/>
            </p:cNvSpPr>
            <p:nvPr/>
          </p:nvSpPr>
          <p:spPr bwMode="auto">
            <a:xfrm>
              <a:off x="240" y="3552"/>
              <a:ext cx="14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89" name="Line 29"/>
            <p:cNvSpPr>
              <a:spLocks noChangeShapeType="1"/>
            </p:cNvSpPr>
            <p:nvPr/>
          </p:nvSpPr>
          <p:spPr bwMode="auto">
            <a:xfrm>
              <a:off x="384" y="3552"/>
              <a:ext cx="0" cy="14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3790" name="Group 30"/>
          <p:cNvGrpSpPr>
            <a:grpSpLocks/>
          </p:cNvGrpSpPr>
          <p:nvPr/>
        </p:nvGrpSpPr>
        <p:grpSpPr bwMode="auto">
          <a:xfrm rot="9042059">
            <a:off x="3200400" y="5181600"/>
            <a:ext cx="152400" cy="228600"/>
            <a:chOff x="240" y="3552"/>
            <a:chExt cx="144" cy="144"/>
          </a:xfrm>
        </p:grpSpPr>
        <p:sp>
          <p:nvSpPr>
            <p:cNvPr id="373791" name="Line 31"/>
            <p:cNvSpPr>
              <a:spLocks noChangeShapeType="1"/>
            </p:cNvSpPr>
            <p:nvPr/>
          </p:nvSpPr>
          <p:spPr bwMode="auto">
            <a:xfrm>
              <a:off x="240" y="3552"/>
              <a:ext cx="14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92" name="Line 32"/>
            <p:cNvSpPr>
              <a:spLocks noChangeShapeType="1"/>
            </p:cNvSpPr>
            <p:nvPr/>
          </p:nvSpPr>
          <p:spPr bwMode="auto">
            <a:xfrm>
              <a:off x="384" y="3552"/>
              <a:ext cx="0" cy="14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3793" name="Group 33"/>
          <p:cNvGrpSpPr>
            <a:grpSpLocks/>
          </p:cNvGrpSpPr>
          <p:nvPr/>
        </p:nvGrpSpPr>
        <p:grpSpPr bwMode="auto">
          <a:xfrm rot="-3643011">
            <a:off x="7708900" y="5956300"/>
            <a:ext cx="228600" cy="203200"/>
            <a:chOff x="240" y="3552"/>
            <a:chExt cx="144" cy="144"/>
          </a:xfrm>
        </p:grpSpPr>
        <p:sp>
          <p:nvSpPr>
            <p:cNvPr id="373794" name="Line 34"/>
            <p:cNvSpPr>
              <a:spLocks noChangeShapeType="1"/>
            </p:cNvSpPr>
            <p:nvPr/>
          </p:nvSpPr>
          <p:spPr bwMode="auto">
            <a:xfrm>
              <a:off x="240" y="3552"/>
              <a:ext cx="14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95" name="Line 35"/>
            <p:cNvSpPr>
              <a:spLocks noChangeShapeType="1"/>
            </p:cNvSpPr>
            <p:nvPr/>
          </p:nvSpPr>
          <p:spPr bwMode="auto">
            <a:xfrm>
              <a:off x="384" y="3552"/>
              <a:ext cx="0" cy="14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73796" name="Group 36"/>
          <p:cNvGrpSpPr>
            <a:grpSpLocks/>
          </p:cNvGrpSpPr>
          <p:nvPr/>
        </p:nvGrpSpPr>
        <p:grpSpPr bwMode="auto">
          <a:xfrm rot="8200821">
            <a:off x="5122863" y="5283200"/>
            <a:ext cx="204787" cy="174625"/>
            <a:chOff x="240" y="3552"/>
            <a:chExt cx="144" cy="144"/>
          </a:xfrm>
        </p:grpSpPr>
        <p:sp>
          <p:nvSpPr>
            <p:cNvPr id="373797" name="Line 37"/>
            <p:cNvSpPr>
              <a:spLocks noChangeShapeType="1"/>
            </p:cNvSpPr>
            <p:nvPr/>
          </p:nvSpPr>
          <p:spPr bwMode="auto">
            <a:xfrm>
              <a:off x="240" y="3552"/>
              <a:ext cx="14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3798" name="Line 38"/>
            <p:cNvSpPr>
              <a:spLocks noChangeShapeType="1"/>
            </p:cNvSpPr>
            <p:nvPr/>
          </p:nvSpPr>
          <p:spPr bwMode="auto">
            <a:xfrm>
              <a:off x="384" y="3552"/>
              <a:ext cx="0" cy="14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3799" name="Text Box 39"/>
          <p:cNvSpPr txBox="1">
            <a:spLocks noChangeArrowheads="1"/>
          </p:cNvSpPr>
          <p:nvPr/>
        </p:nvSpPr>
        <p:spPr bwMode="auto">
          <a:xfrm>
            <a:off x="381000" y="560388"/>
            <a:ext cx="8534400" cy="1015663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l"/>
            <a:r>
              <a:rPr lang="ru-RU" sz="2000" dirty="0">
                <a:solidFill>
                  <a:srgbClr val="E21088"/>
                </a:solidFill>
                <a:effectLst/>
              </a:rPr>
              <a:t>Треугольник</a:t>
            </a:r>
            <a:r>
              <a:rPr lang="ru-RU" sz="2000" dirty="0">
                <a:effectLst/>
              </a:rPr>
              <a:t> – это геометрическая фигура, </a:t>
            </a:r>
          </a:p>
          <a:p>
            <a:pPr algn="l"/>
            <a:r>
              <a:rPr lang="ru-RU" sz="2000" dirty="0">
                <a:effectLst/>
              </a:rPr>
              <a:t>состоящая из трёх точек, не лежащих на одной прямой, и трёх отрезков, соединяющих эти точки.</a:t>
            </a:r>
          </a:p>
        </p:txBody>
      </p:sp>
      <p:sp>
        <p:nvSpPr>
          <p:cNvPr id="373800" name="Oval 40"/>
          <p:cNvSpPr>
            <a:spLocks noChangeArrowheads="1"/>
          </p:cNvSpPr>
          <p:nvPr/>
        </p:nvSpPr>
        <p:spPr bwMode="auto">
          <a:xfrm>
            <a:off x="6629400" y="1905000"/>
            <a:ext cx="304800" cy="315912"/>
          </a:xfrm>
          <a:prstGeom prst="ellipse">
            <a:avLst/>
          </a:prstGeom>
          <a:solidFill>
            <a:srgbClr val="CC0099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b="0" i="0">
              <a:effectLst/>
              <a:latin typeface="Times New Roman" pitchFamily="18" charset="0"/>
            </a:endParaRPr>
          </a:p>
        </p:txBody>
      </p:sp>
      <p:sp>
        <p:nvSpPr>
          <p:cNvPr id="373801" name="Oval 41"/>
          <p:cNvSpPr>
            <a:spLocks noChangeArrowheads="1"/>
          </p:cNvSpPr>
          <p:nvPr/>
        </p:nvSpPr>
        <p:spPr bwMode="auto">
          <a:xfrm>
            <a:off x="8458200" y="4724400"/>
            <a:ext cx="304800" cy="294443"/>
          </a:xfrm>
          <a:prstGeom prst="ellipse">
            <a:avLst/>
          </a:prstGeom>
          <a:solidFill>
            <a:srgbClr val="CC0099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b="0" i="0">
              <a:effectLst/>
              <a:latin typeface="Times New Roman" pitchFamily="18" charset="0"/>
            </a:endParaRPr>
          </a:p>
        </p:txBody>
      </p:sp>
      <p:sp>
        <p:nvSpPr>
          <p:cNvPr id="373802" name="Oval 42"/>
          <p:cNvSpPr>
            <a:spLocks noChangeArrowheads="1"/>
          </p:cNvSpPr>
          <p:nvPr/>
        </p:nvSpPr>
        <p:spPr bwMode="auto">
          <a:xfrm>
            <a:off x="6629400" y="4724401"/>
            <a:ext cx="304800" cy="309300"/>
          </a:xfrm>
          <a:prstGeom prst="ellipse">
            <a:avLst/>
          </a:prstGeom>
          <a:solidFill>
            <a:srgbClr val="CC0099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b="0" i="0">
              <a:effectLst/>
              <a:latin typeface="Times New Roman" pitchFamily="18" charset="0"/>
            </a:endParaRPr>
          </a:p>
        </p:txBody>
      </p:sp>
      <p:sp>
        <p:nvSpPr>
          <p:cNvPr id="373771" name="Text Box 11"/>
          <p:cNvSpPr txBox="1">
            <a:spLocks noChangeArrowheads="1"/>
          </p:cNvSpPr>
          <p:nvPr/>
        </p:nvSpPr>
        <p:spPr bwMode="auto">
          <a:xfrm>
            <a:off x="6858000" y="1843087"/>
            <a:ext cx="454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800" dirty="0">
                <a:effectLst/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296761736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3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7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7" dur="500"/>
                                        <p:tgtEl>
                                          <p:spTgt spid="373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737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4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73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7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7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2" dur="500"/>
                                        <p:tgtEl>
                                          <p:spTgt spid="37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5" dur="500"/>
                                        <p:tgtEl>
                                          <p:spTgt spid="37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3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3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3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3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73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73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73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73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7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73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7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37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4" grpId="0" animBg="1"/>
      <p:bldP spid="373765" grpId="0" animBg="1"/>
      <p:bldP spid="373766" grpId="0" animBg="1"/>
      <p:bldP spid="373767" grpId="0" animBg="1"/>
      <p:bldP spid="373772" grpId="0"/>
      <p:bldP spid="373773" grpId="0"/>
      <p:bldP spid="373774" grpId="0" animBg="1"/>
      <p:bldP spid="373775" grpId="0" animBg="1"/>
      <p:bldP spid="373775" grpId="1" animBg="1"/>
      <p:bldP spid="373776" grpId="0" animBg="1"/>
      <p:bldP spid="373776" grpId="1" animBg="1"/>
      <p:bldP spid="373777" grpId="0" animBg="1"/>
      <p:bldP spid="373777" grpId="1" animBg="1"/>
      <p:bldP spid="373778" grpId="0" animBg="1"/>
      <p:bldP spid="373778" grpId="1" animBg="1"/>
      <p:bldP spid="373778" grpId="2" animBg="1"/>
      <p:bldP spid="373779" grpId="0" animBg="1"/>
      <p:bldP spid="373779" grpId="1" animBg="1"/>
      <p:bldP spid="373780" grpId="0" animBg="1"/>
      <p:bldP spid="373780" grpId="1" animBg="1"/>
      <p:bldP spid="373781" grpId="0"/>
      <p:bldP spid="373783" grpId="0" animBg="1"/>
      <p:bldP spid="373784" grpId="0" animBg="1"/>
      <p:bldP spid="373785" grpId="0" animBg="1"/>
      <p:bldP spid="373786" grpId="0" animBg="1"/>
      <p:bldP spid="373799" grpId="0" animBg="1"/>
      <p:bldP spid="373800" grpId="0" animBg="1"/>
      <p:bldP spid="373801" grpId="0" animBg="1"/>
      <p:bldP spid="373802" grpId="0" animBg="1"/>
      <p:bldP spid="3737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/>
          <p:cNvSpPr>
            <a:spLocks noChangeArrowheads="1"/>
          </p:cNvSpPr>
          <p:nvPr/>
        </p:nvSpPr>
        <p:spPr bwMode="auto">
          <a:xfrm>
            <a:off x="609600" y="54435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38948" name="Rectangle 4"/>
          <p:cNvSpPr>
            <a:spLocks noChangeArrowheads="1"/>
          </p:cNvSpPr>
          <p:nvPr/>
        </p:nvSpPr>
        <p:spPr bwMode="auto">
          <a:xfrm>
            <a:off x="1676400" y="26670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4857750" y="551656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38952" name="Freeform 8"/>
          <p:cNvSpPr>
            <a:spLocks/>
          </p:cNvSpPr>
          <p:nvPr/>
        </p:nvSpPr>
        <p:spPr bwMode="auto">
          <a:xfrm>
            <a:off x="1257300" y="2995613"/>
            <a:ext cx="3600450" cy="2952750"/>
          </a:xfrm>
          <a:custGeom>
            <a:avLst/>
            <a:gdLst/>
            <a:ahLst/>
            <a:cxnLst>
              <a:cxn ang="0">
                <a:pos x="0" y="1860"/>
              </a:cxn>
              <a:cxn ang="0">
                <a:pos x="2268" y="1860"/>
              </a:cxn>
              <a:cxn ang="0">
                <a:pos x="589" y="0"/>
              </a:cxn>
              <a:cxn ang="0">
                <a:pos x="0" y="1860"/>
              </a:cxn>
            </a:cxnLst>
            <a:rect l="0" t="0" r="r" b="b"/>
            <a:pathLst>
              <a:path w="2268" h="1860">
                <a:moveTo>
                  <a:pt x="0" y="1860"/>
                </a:moveTo>
                <a:lnTo>
                  <a:pt x="2268" y="1860"/>
                </a:lnTo>
                <a:lnTo>
                  <a:pt x="589" y="0"/>
                </a:lnTo>
                <a:lnTo>
                  <a:pt x="0" y="1860"/>
                </a:lnTo>
                <a:close/>
              </a:path>
            </a:pathLst>
          </a:custGeom>
          <a:gradFill rotWithShape="1">
            <a:gsLst>
              <a:gs pos="0">
                <a:srgbClr val="FFCCFF"/>
              </a:gs>
              <a:gs pos="100000">
                <a:srgbClr val="C5FFC5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954" name="Rectangle 10"/>
          <p:cNvSpPr>
            <a:spLocks noChangeArrowheads="1"/>
          </p:cNvSpPr>
          <p:nvPr/>
        </p:nvSpPr>
        <p:spPr bwMode="auto">
          <a:xfrm>
            <a:off x="2286000" y="2590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121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38955" name="Rectangle 11"/>
          <p:cNvSpPr>
            <a:spLocks noChangeArrowheads="1"/>
          </p:cNvSpPr>
          <p:nvPr/>
        </p:nvSpPr>
        <p:spPr bwMode="auto">
          <a:xfrm>
            <a:off x="1600200" y="53340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38956" name="Rectangle 12"/>
          <p:cNvSpPr>
            <a:spLocks noChangeArrowheads="1"/>
          </p:cNvSpPr>
          <p:nvPr/>
        </p:nvSpPr>
        <p:spPr bwMode="auto">
          <a:xfrm>
            <a:off x="3992563" y="5372100"/>
            <a:ext cx="1008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2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38957" name="Text Box 13"/>
          <p:cNvSpPr txBox="1">
            <a:spLocks noChangeArrowheads="1"/>
          </p:cNvSpPr>
          <p:nvPr/>
        </p:nvSpPr>
        <p:spPr bwMode="auto">
          <a:xfrm>
            <a:off x="990600" y="457200"/>
            <a:ext cx="32004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Вычислить:</a:t>
            </a:r>
          </a:p>
        </p:txBody>
      </p:sp>
      <p:sp>
        <p:nvSpPr>
          <p:cNvPr id="338958" name="Oval 14"/>
          <p:cNvSpPr>
            <a:spLocks noChangeArrowheads="1"/>
          </p:cNvSpPr>
          <p:nvPr/>
        </p:nvSpPr>
        <p:spPr bwMode="auto">
          <a:xfrm>
            <a:off x="228600" y="7620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1</a:t>
            </a:r>
          </a:p>
        </p:txBody>
      </p:sp>
      <p:sp>
        <p:nvSpPr>
          <p:cNvPr id="338960" name="Text Box 16"/>
          <p:cNvSpPr txBox="1">
            <a:spLocks noChangeArrowheads="1"/>
          </p:cNvSpPr>
          <p:nvPr/>
        </p:nvSpPr>
        <p:spPr bwMode="auto">
          <a:xfrm>
            <a:off x="4343400" y="457200"/>
            <a:ext cx="3733800" cy="1069975"/>
          </a:xfrm>
          <a:prstGeom prst="rect">
            <a:avLst/>
          </a:prstGeom>
          <a:solidFill>
            <a:srgbClr val="EBEB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1 : </a:t>
            </a: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2 = 4 : 7, 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Найти </a:t>
            </a: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1;  </a:t>
            </a: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2</a:t>
            </a:r>
            <a:endParaRPr lang="en-US" sz="2800">
              <a:solidFill>
                <a:srgbClr val="000099"/>
              </a:solidFill>
              <a:effectLst/>
              <a:sym typeface="Symbol" pitchFamily="18" charset="2"/>
            </a:endParaRPr>
          </a:p>
        </p:txBody>
      </p:sp>
      <p:sp>
        <p:nvSpPr>
          <p:cNvPr id="338961" name="Freeform 17"/>
          <p:cNvSpPr>
            <a:spLocks/>
          </p:cNvSpPr>
          <p:nvPr/>
        </p:nvSpPr>
        <p:spPr bwMode="auto">
          <a:xfrm>
            <a:off x="1279525" y="1589088"/>
            <a:ext cx="1350963" cy="4360862"/>
          </a:xfrm>
          <a:custGeom>
            <a:avLst/>
            <a:gdLst/>
            <a:ahLst/>
            <a:cxnLst>
              <a:cxn ang="0">
                <a:pos x="0" y="2747"/>
              </a:cxn>
              <a:cxn ang="0">
                <a:pos x="851" y="0"/>
              </a:cxn>
            </a:cxnLst>
            <a:rect l="0" t="0" r="r" b="b"/>
            <a:pathLst>
              <a:path w="851" h="2747">
                <a:moveTo>
                  <a:pt x="0" y="2747"/>
                </a:moveTo>
                <a:lnTo>
                  <a:pt x="851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ChangeArrowheads="1"/>
          </p:cNvSpPr>
          <p:nvPr/>
        </p:nvSpPr>
        <p:spPr bwMode="auto">
          <a:xfrm>
            <a:off x="2209800" y="1828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381000" y="5257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67620" name="Rectangle 4"/>
          <p:cNvSpPr>
            <a:spLocks noChangeArrowheads="1"/>
          </p:cNvSpPr>
          <p:nvPr/>
        </p:nvSpPr>
        <p:spPr bwMode="auto">
          <a:xfrm>
            <a:off x="3810000" y="5257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67621" name="Freeform 5"/>
          <p:cNvSpPr>
            <a:spLocks/>
          </p:cNvSpPr>
          <p:nvPr/>
        </p:nvSpPr>
        <p:spPr bwMode="auto">
          <a:xfrm>
            <a:off x="381000" y="2057400"/>
            <a:ext cx="3600450" cy="3149600"/>
          </a:xfrm>
          <a:custGeom>
            <a:avLst/>
            <a:gdLst/>
            <a:ahLst/>
            <a:cxnLst>
              <a:cxn ang="0">
                <a:pos x="0" y="1984"/>
              </a:cxn>
              <a:cxn ang="0">
                <a:pos x="2268" y="1984"/>
              </a:cxn>
              <a:cxn ang="0">
                <a:pos x="1583" y="0"/>
              </a:cxn>
              <a:cxn ang="0">
                <a:pos x="0" y="1984"/>
              </a:cxn>
            </a:cxnLst>
            <a:rect l="0" t="0" r="r" b="b"/>
            <a:pathLst>
              <a:path w="2268" h="1984">
                <a:moveTo>
                  <a:pt x="0" y="1984"/>
                </a:moveTo>
                <a:lnTo>
                  <a:pt x="2268" y="1984"/>
                </a:lnTo>
                <a:lnTo>
                  <a:pt x="1583" y="0"/>
                </a:lnTo>
                <a:lnTo>
                  <a:pt x="0" y="1984"/>
                </a:lnTo>
                <a:close/>
              </a:path>
            </a:pathLst>
          </a:custGeom>
          <a:gradFill rotWithShape="1">
            <a:gsLst>
              <a:gs pos="0">
                <a:srgbClr val="FFCCFF"/>
              </a:gs>
              <a:gs pos="100000">
                <a:srgbClr val="C8F7FC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3886200" y="4572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115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723900" y="4592638"/>
            <a:ext cx="1008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3116263" y="4630738"/>
            <a:ext cx="1008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7625" name="Text Box 9"/>
          <p:cNvSpPr txBox="1">
            <a:spLocks noChangeArrowheads="1"/>
          </p:cNvSpPr>
          <p:nvPr/>
        </p:nvSpPr>
        <p:spPr bwMode="auto">
          <a:xfrm>
            <a:off x="990600" y="457200"/>
            <a:ext cx="32004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Вычислить:</a:t>
            </a:r>
          </a:p>
        </p:txBody>
      </p:sp>
      <p:sp>
        <p:nvSpPr>
          <p:cNvPr id="367626" name="Oval 10"/>
          <p:cNvSpPr>
            <a:spLocks noChangeArrowheads="1"/>
          </p:cNvSpPr>
          <p:nvPr/>
        </p:nvSpPr>
        <p:spPr bwMode="auto">
          <a:xfrm>
            <a:off x="228600" y="7620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2</a:t>
            </a:r>
          </a:p>
        </p:txBody>
      </p:sp>
      <p:sp>
        <p:nvSpPr>
          <p:cNvPr id="367628" name="Text Box 12"/>
          <p:cNvSpPr txBox="1">
            <a:spLocks noChangeArrowheads="1"/>
          </p:cNvSpPr>
          <p:nvPr/>
        </p:nvSpPr>
        <p:spPr bwMode="auto">
          <a:xfrm>
            <a:off x="4343400" y="457200"/>
            <a:ext cx="4114800" cy="1069975"/>
          </a:xfrm>
          <a:prstGeom prst="rect">
            <a:avLst/>
          </a:prstGeom>
          <a:solidFill>
            <a:srgbClr val="EBEB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А – </a:t>
            </a: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В = 25</a:t>
            </a:r>
            <a:r>
              <a:rPr lang="ru-RU" sz="2800" baseline="30000">
                <a:solidFill>
                  <a:srgbClr val="000099"/>
                </a:solidFill>
                <a:effectLst/>
                <a:sym typeface="Symbol" pitchFamily="18" charset="2"/>
              </a:rPr>
              <a:t>0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, 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Найти </a:t>
            </a: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А;  </a:t>
            </a: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В; </a:t>
            </a: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C</a:t>
            </a:r>
          </a:p>
        </p:txBody>
      </p:sp>
      <p:sp>
        <p:nvSpPr>
          <p:cNvPr id="367629" name="Freeform 13"/>
          <p:cNvSpPr>
            <a:spLocks/>
          </p:cNvSpPr>
          <p:nvPr/>
        </p:nvSpPr>
        <p:spPr bwMode="auto">
          <a:xfrm>
            <a:off x="419100" y="5195888"/>
            <a:ext cx="5724525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3606" y="0"/>
              </a:cxn>
            </a:cxnLst>
            <a:rect l="0" t="0" r="r" b="b"/>
            <a:pathLst>
              <a:path w="3606" h="15">
                <a:moveTo>
                  <a:pt x="0" y="15"/>
                </a:moveTo>
                <a:lnTo>
                  <a:pt x="3606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/>
        </p:nvSpPr>
        <p:spPr bwMode="auto">
          <a:xfrm>
            <a:off x="2514600" y="25146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Freeform 2"/>
          <p:cNvSpPr>
            <a:spLocks/>
          </p:cNvSpPr>
          <p:nvPr/>
        </p:nvSpPr>
        <p:spPr bwMode="auto">
          <a:xfrm rot="-13572571">
            <a:off x="2528888" y="1758950"/>
            <a:ext cx="361950" cy="1152525"/>
          </a:xfrm>
          <a:custGeom>
            <a:avLst/>
            <a:gdLst/>
            <a:ahLst/>
            <a:cxnLst>
              <a:cxn ang="0">
                <a:pos x="228" y="0"/>
              </a:cxn>
              <a:cxn ang="0">
                <a:pos x="0" y="726"/>
              </a:cxn>
            </a:cxnLst>
            <a:rect l="0" t="0" r="r" b="b"/>
            <a:pathLst>
              <a:path w="228" h="726">
                <a:moveTo>
                  <a:pt x="228" y="0"/>
                </a:moveTo>
                <a:lnTo>
                  <a:pt x="0" y="726"/>
                </a:lnTo>
              </a:path>
            </a:pathLst>
          </a:custGeom>
          <a:noFill/>
          <a:ln w="57150" cmpd="sng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2020" name="Rectangle 4"/>
          <p:cNvSpPr>
            <a:spLocks noChangeArrowheads="1"/>
          </p:cNvSpPr>
          <p:nvPr/>
        </p:nvSpPr>
        <p:spPr bwMode="auto">
          <a:xfrm>
            <a:off x="3200400" y="25273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42021" name="Rectangle 5"/>
          <p:cNvSpPr>
            <a:spLocks noChangeArrowheads="1"/>
          </p:cNvSpPr>
          <p:nvPr/>
        </p:nvSpPr>
        <p:spPr bwMode="auto">
          <a:xfrm>
            <a:off x="4267200" y="57150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42022" name="Rectangle 6"/>
          <p:cNvSpPr>
            <a:spLocks noChangeArrowheads="1"/>
          </p:cNvSpPr>
          <p:nvPr/>
        </p:nvSpPr>
        <p:spPr bwMode="auto">
          <a:xfrm>
            <a:off x="457200" y="5638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42024" name="Freeform 8"/>
          <p:cNvSpPr>
            <a:spLocks/>
          </p:cNvSpPr>
          <p:nvPr/>
        </p:nvSpPr>
        <p:spPr bwMode="auto">
          <a:xfrm rot="-13572571">
            <a:off x="1073944" y="3685382"/>
            <a:ext cx="3538537" cy="2952750"/>
          </a:xfrm>
          <a:custGeom>
            <a:avLst/>
            <a:gdLst/>
            <a:ahLst/>
            <a:cxnLst>
              <a:cxn ang="0">
                <a:pos x="0" y="1860"/>
              </a:cxn>
              <a:cxn ang="0">
                <a:pos x="2229" y="1847"/>
              </a:cxn>
              <a:cxn ang="0">
                <a:pos x="589" y="0"/>
              </a:cxn>
              <a:cxn ang="0">
                <a:pos x="0" y="1860"/>
              </a:cxn>
            </a:cxnLst>
            <a:rect l="0" t="0" r="r" b="b"/>
            <a:pathLst>
              <a:path w="2229" h="1860">
                <a:moveTo>
                  <a:pt x="0" y="1860"/>
                </a:moveTo>
                <a:lnTo>
                  <a:pt x="2229" y="1847"/>
                </a:lnTo>
                <a:lnTo>
                  <a:pt x="589" y="0"/>
                </a:lnTo>
                <a:lnTo>
                  <a:pt x="0" y="186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36000"/>
                </a:srgbClr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2028" name="Freeform 12"/>
          <p:cNvSpPr>
            <a:spLocks/>
          </p:cNvSpPr>
          <p:nvPr/>
        </p:nvSpPr>
        <p:spPr bwMode="auto">
          <a:xfrm rot="-13572571">
            <a:off x="2813050" y="2419350"/>
            <a:ext cx="1223963" cy="11113"/>
          </a:xfrm>
          <a:custGeom>
            <a:avLst/>
            <a:gdLst/>
            <a:ahLst/>
            <a:cxnLst>
              <a:cxn ang="0">
                <a:pos x="771" y="0"/>
              </a:cxn>
              <a:cxn ang="0">
                <a:pos x="0" y="7"/>
              </a:cxn>
            </a:cxnLst>
            <a:rect l="0" t="0" r="r" b="b"/>
            <a:pathLst>
              <a:path w="771" h="7">
                <a:moveTo>
                  <a:pt x="771" y="0"/>
                </a:moveTo>
                <a:lnTo>
                  <a:pt x="0" y="7"/>
                </a:lnTo>
              </a:path>
            </a:pathLst>
          </a:custGeom>
          <a:noFill/>
          <a:ln w="57150" cmpd="sng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2029" name="Rectangle 13"/>
          <p:cNvSpPr>
            <a:spLocks noChangeArrowheads="1"/>
          </p:cNvSpPr>
          <p:nvPr/>
        </p:nvSpPr>
        <p:spPr bwMode="auto">
          <a:xfrm>
            <a:off x="2762250" y="18288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40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42030" name="Rectangle 14"/>
          <p:cNvSpPr>
            <a:spLocks noChangeArrowheads="1"/>
          </p:cNvSpPr>
          <p:nvPr/>
        </p:nvSpPr>
        <p:spPr bwMode="auto">
          <a:xfrm rot="-21866603">
            <a:off x="3849688" y="19542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D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42031" name="Rectangle 15"/>
          <p:cNvSpPr>
            <a:spLocks noChangeArrowheads="1"/>
          </p:cNvSpPr>
          <p:nvPr/>
        </p:nvSpPr>
        <p:spPr bwMode="auto">
          <a:xfrm>
            <a:off x="2019300" y="199231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K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42032" name="Rectangle 16"/>
          <p:cNvSpPr>
            <a:spLocks noChangeArrowheads="1"/>
          </p:cNvSpPr>
          <p:nvPr/>
        </p:nvSpPr>
        <p:spPr bwMode="auto">
          <a:xfrm>
            <a:off x="4419600" y="4953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120</a:t>
            </a:r>
            <a:r>
              <a:rPr lang="en-US" sz="3200" baseline="30000">
                <a:solidFill>
                  <a:srgbClr val="000000"/>
                </a:solidFill>
                <a:effectLst/>
              </a:rPr>
              <a:t>0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42033" name="Rectangle 17"/>
          <p:cNvSpPr>
            <a:spLocks noChangeArrowheads="1"/>
          </p:cNvSpPr>
          <p:nvPr/>
        </p:nvSpPr>
        <p:spPr bwMode="auto">
          <a:xfrm rot="-21359392">
            <a:off x="990600" y="485616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42034" name="Oval 18"/>
          <p:cNvSpPr>
            <a:spLocks noChangeArrowheads="1"/>
          </p:cNvSpPr>
          <p:nvPr/>
        </p:nvSpPr>
        <p:spPr bwMode="auto">
          <a:xfrm rot="-13572571">
            <a:off x="3526632" y="2167731"/>
            <a:ext cx="144462" cy="142875"/>
          </a:xfrm>
          <a:prstGeom prst="ellipse">
            <a:avLst/>
          </a:prstGeom>
          <a:solidFill>
            <a:srgbClr val="000000"/>
          </a:solidFill>
          <a:ln w="381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2035" name="Oval 19"/>
          <p:cNvSpPr>
            <a:spLocks noChangeArrowheads="1"/>
          </p:cNvSpPr>
          <p:nvPr/>
        </p:nvSpPr>
        <p:spPr bwMode="auto">
          <a:xfrm rot="-13572571">
            <a:off x="2504282" y="1986756"/>
            <a:ext cx="144462" cy="142875"/>
          </a:xfrm>
          <a:prstGeom prst="ellipse">
            <a:avLst/>
          </a:prstGeom>
          <a:solidFill>
            <a:srgbClr val="000000"/>
          </a:solidFill>
          <a:ln w="381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2036" name="Text Box 20"/>
          <p:cNvSpPr txBox="1">
            <a:spLocks noChangeArrowheads="1"/>
          </p:cNvSpPr>
          <p:nvPr/>
        </p:nvSpPr>
        <p:spPr bwMode="auto">
          <a:xfrm>
            <a:off x="990600" y="457200"/>
            <a:ext cx="32004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Вычислить:</a:t>
            </a:r>
          </a:p>
        </p:txBody>
      </p:sp>
      <p:sp>
        <p:nvSpPr>
          <p:cNvPr id="342037" name="Oval 21"/>
          <p:cNvSpPr>
            <a:spLocks noChangeArrowheads="1"/>
          </p:cNvSpPr>
          <p:nvPr/>
        </p:nvSpPr>
        <p:spPr bwMode="auto">
          <a:xfrm>
            <a:off x="228600" y="7620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3</a:t>
            </a:r>
          </a:p>
        </p:txBody>
      </p:sp>
      <p:sp>
        <p:nvSpPr>
          <p:cNvPr id="342040" name="Line 24"/>
          <p:cNvSpPr>
            <a:spLocks noChangeShapeType="1"/>
          </p:cNvSpPr>
          <p:nvPr/>
        </p:nvSpPr>
        <p:spPr bwMode="auto">
          <a:xfrm>
            <a:off x="533400" y="5410200"/>
            <a:ext cx="57150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2041" name="Rectangle 25"/>
          <p:cNvSpPr>
            <a:spLocks noChangeArrowheads="1"/>
          </p:cNvSpPr>
          <p:nvPr/>
        </p:nvSpPr>
        <p:spPr bwMode="auto">
          <a:xfrm rot="-21359392">
            <a:off x="2743200" y="3124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42042" name="Rectangle 26"/>
          <p:cNvSpPr>
            <a:spLocks noChangeArrowheads="1"/>
          </p:cNvSpPr>
          <p:nvPr/>
        </p:nvSpPr>
        <p:spPr bwMode="auto">
          <a:xfrm rot="-21359392">
            <a:off x="3733800" y="4953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AutoShape 2"/>
          <p:cNvSpPr>
            <a:spLocks noChangeArrowheads="1"/>
          </p:cNvSpPr>
          <p:nvPr/>
        </p:nvSpPr>
        <p:spPr bwMode="auto">
          <a:xfrm>
            <a:off x="1181100" y="2378075"/>
            <a:ext cx="5219700" cy="2879725"/>
          </a:xfrm>
          <a:prstGeom prst="rtTriangle">
            <a:avLst/>
          </a:prstGeom>
          <a:gradFill rotWithShape="1">
            <a:gsLst>
              <a:gs pos="0">
                <a:srgbClr val="0000CC">
                  <a:alpha val="44000"/>
                </a:srgbClr>
              </a:gs>
              <a:gs pos="100000">
                <a:srgbClr val="E1AFEF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571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9971" name="Rectangle 3"/>
          <p:cNvSpPr>
            <a:spLocks noChangeArrowheads="1"/>
          </p:cNvSpPr>
          <p:nvPr/>
        </p:nvSpPr>
        <p:spPr bwMode="auto">
          <a:xfrm>
            <a:off x="1181100" y="4970463"/>
            <a:ext cx="287338" cy="287337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6019800" y="53340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auto">
          <a:xfrm>
            <a:off x="609600" y="52879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39974" name="Rectangle 6"/>
          <p:cNvSpPr>
            <a:spLocks noChangeArrowheads="1"/>
          </p:cNvSpPr>
          <p:nvPr/>
        </p:nvSpPr>
        <p:spPr bwMode="auto">
          <a:xfrm>
            <a:off x="533400" y="21336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39979" name="Rectangle 11"/>
          <p:cNvSpPr>
            <a:spLocks noChangeArrowheads="1"/>
          </p:cNvSpPr>
          <p:nvPr/>
        </p:nvSpPr>
        <p:spPr bwMode="auto">
          <a:xfrm>
            <a:off x="3557588" y="46101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39981" name="Text Box 13"/>
          <p:cNvSpPr txBox="1">
            <a:spLocks noChangeArrowheads="1"/>
          </p:cNvSpPr>
          <p:nvPr/>
        </p:nvSpPr>
        <p:spPr bwMode="auto">
          <a:xfrm>
            <a:off x="990600" y="457200"/>
            <a:ext cx="32004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Вычислить:</a:t>
            </a:r>
          </a:p>
        </p:txBody>
      </p:sp>
      <p:sp>
        <p:nvSpPr>
          <p:cNvPr id="339982" name="Oval 14"/>
          <p:cNvSpPr>
            <a:spLocks noChangeArrowheads="1"/>
          </p:cNvSpPr>
          <p:nvPr/>
        </p:nvSpPr>
        <p:spPr bwMode="auto">
          <a:xfrm>
            <a:off x="228600" y="7620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4</a:t>
            </a:r>
          </a:p>
        </p:txBody>
      </p:sp>
      <p:sp>
        <p:nvSpPr>
          <p:cNvPr id="339984" name="Text Box 16"/>
          <p:cNvSpPr txBox="1">
            <a:spLocks noChangeArrowheads="1"/>
          </p:cNvSpPr>
          <p:nvPr/>
        </p:nvSpPr>
        <p:spPr bwMode="auto">
          <a:xfrm>
            <a:off x="4343400" y="457200"/>
            <a:ext cx="3733800" cy="557213"/>
          </a:xfrm>
          <a:prstGeom prst="rect">
            <a:avLst/>
          </a:prstGeom>
          <a:solidFill>
            <a:srgbClr val="EBEB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В;  </a:t>
            </a:r>
            <a:r>
              <a:rPr lang="en-US" sz="2800">
                <a:solidFill>
                  <a:srgbClr val="000099"/>
                </a:solidFill>
                <a:effectLst/>
                <a:sym typeface="Symbol" pitchFamily="18" charset="2"/>
              </a:rPr>
              <a:t></a:t>
            </a:r>
            <a:r>
              <a:rPr lang="ru-RU" sz="2800">
                <a:solidFill>
                  <a:srgbClr val="000099"/>
                </a:solidFill>
                <a:effectLst/>
                <a:sym typeface="Symbol" pitchFamily="18" charset="2"/>
              </a:rPr>
              <a:t>С</a:t>
            </a:r>
            <a:endParaRPr lang="en-US" sz="2800">
              <a:solidFill>
                <a:srgbClr val="000099"/>
              </a:solidFill>
              <a:effectLst/>
              <a:sym typeface="Symbol" pitchFamily="18" charset="2"/>
            </a:endParaRPr>
          </a:p>
        </p:txBody>
      </p:sp>
      <p:sp>
        <p:nvSpPr>
          <p:cNvPr id="339985" name="Freeform 17"/>
          <p:cNvSpPr>
            <a:spLocks/>
          </p:cNvSpPr>
          <p:nvPr/>
        </p:nvSpPr>
        <p:spPr bwMode="auto">
          <a:xfrm>
            <a:off x="1143000" y="2362200"/>
            <a:ext cx="5257800" cy="2895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4" y="1824"/>
              </a:cxn>
              <a:cxn ang="0">
                <a:pos x="3312" y="1824"/>
              </a:cxn>
              <a:cxn ang="0">
                <a:pos x="0" y="0"/>
              </a:cxn>
            </a:cxnLst>
            <a:rect l="0" t="0" r="r" b="b"/>
            <a:pathLst>
              <a:path w="3312" h="1824">
                <a:moveTo>
                  <a:pt x="0" y="0"/>
                </a:moveTo>
                <a:lnTo>
                  <a:pt x="1344" y="1824"/>
                </a:lnTo>
                <a:lnTo>
                  <a:pt x="3312" y="18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75" name="Rectangle 7"/>
          <p:cNvSpPr>
            <a:spLocks noChangeArrowheads="1"/>
          </p:cNvSpPr>
          <p:nvPr/>
        </p:nvSpPr>
        <p:spPr bwMode="auto">
          <a:xfrm>
            <a:off x="3124200" y="4648200"/>
            <a:ext cx="1109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120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39986" name="Rectangle 18"/>
          <p:cNvSpPr>
            <a:spLocks noChangeArrowheads="1"/>
          </p:cNvSpPr>
          <p:nvPr/>
        </p:nvSpPr>
        <p:spPr bwMode="auto">
          <a:xfrm>
            <a:off x="3048000" y="5211763"/>
            <a:ext cx="509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Д</a:t>
            </a:r>
          </a:p>
        </p:txBody>
      </p:sp>
      <p:sp>
        <p:nvSpPr>
          <p:cNvPr id="339987" name="Arc 19"/>
          <p:cNvSpPr>
            <a:spLocks/>
          </p:cNvSpPr>
          <p:nvPr/>
        </p:nvSpPr>
        <p:spPr bwMode="auto">
          <a:xfrm flipV="1">
            <a:off x="1143000" y="3048000"/>
            <a:ext cx="457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CC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9988" name="Arc 20"/>
          <p:cNvSpPr>
            <a:spLocks/>
          </p:cNvSpPr>
          <p:nvPr/>
        </p:nvSpPr>
        <p:spPr bwMode="auto">
          <a:xfrm flipV="1">
            <a:off x="1600200" y="2895600"/>
            <a:ext cx="457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CC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ChangeArrowheads="1"/>
          </p:cNvSpPr>
          <p:nvPr/>
        </p:nvSpPr>
        <p:spPr bwMode="auto">
          <a:xfrm>
            <a:off x="457200" y="506095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40995" name="AutoShape 3"/>
          <p:cNvSpPr>
            <a:spLocks noChangeArrowheads="1"/>
          </p:cNvSpPr>
          <p:nvPr/>
        </p:nvSpPr>
        <p:spPr bwMode="auto">
          <a:xfrm>
            <a:off x="1033463" y="1890713"/>
            <a:ext cx="4103687" cy="3744912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99CC">
                  <a:alpha val="49001"/>
                </a:srgbClr>
              </a:gs>
              <a:gs pos="100000">
                <a:srgbClr val="9FFF9F">
                  <a:alpha val="53999"/>
                </a:srgbClr>
              </a:gs>
            </a:gsLst>
            <a:path path="shape">
              <a:fillToRect l="50000" t="50000" r="50000" b="50000"/>
            </a:path>
          </a:gradFill>
          <a:ln w="57150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0996" name="Rectangle 4"/>
          <p:cNvSpPr>
            <a:spLocks noChangeArrowheads="1"/>
          </p:cNvSpPr>
          <p:nvPr/>
        </p:nvSpPr>
        <p:spPr bwMode="auto">
          <a:xfrm>
            <a:off x="3336925" y="16049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40997" name="Rectangle 5"/>
          <p:cNvSpPr>
            <a:spLocks noChangeArrowheads="1"/>
          </p:cNvSpPr>
          <p:nvPr/>
        </p:nvSpPr>
        <p:spPr bwMode="auto">
          <a:xfrm>
            <a:off x="5210175" y="4989513"/>
            <a:ext cx="474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41004" name="Rectangle 12"/>
          <p:cNvSpPr>
            <a:spLocks noChangeArrowheads="1"/>
          </p:cNvSpPr>
          <p:nvPr/>
        </p:nvSpPr>
        <p:spPr bwMode="auto">
          <a:xfrm>
            <a:off x="1393825" y="4987925"/>
            <a:ext cx="1120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60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41008" name="Rectangle 16"/>
          <p:cNvSpPr>
            <a:spLocks noChangeArrowheads="1"/>
          </p:cNvSpPr>
          <p:nvPr/>
        </p:nvSpPr>
        <p:spPr bwMode="auto">
          <a:xfrm>
            <a:off x="4114800" y="51054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80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41009" name="Rectangle 17"/>
          <p:cNvSpPr>
            <a:spLocks noChangeArrowheads="1"/>
          </p:cNvSpPr>
          <p:nvPr/>
        </p:nvSpPr>
        <p:spPr bwMode="auto">
          <a:xfrm>
            <a:off x="2895600" y="36576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41011" name="Text Box 19"/>
          <p:cNvSpPr txBox="1">
            <a:spLocks noChangeArrowheads="1"/>
          </p:cNvSpPr>
          <p:nvPr/>
        </p:nvSpPr>
        <p:spPr bwMode="auto">
          <a:xfrm>
            <a:off x="990600" y="457200"/>
            <a:ext cx="32004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Вычислить:</a:t>
            </a:r>
          </a:p>
        </p:txBody>
      </p:sp>
      <p:sp>
        <p:nvSpPr>
          <p:cNvPr id="341012" name="Oval 20"/>
          <p:cNvSpPr>
            <a:spLocks noChangeArrowheads="1"/>
          </p:cNvSpPr>
          <p:nvPr/>
        </p:nvSpPr>
        <p:spPr bwMode="auto">
          <a:xfrm>
            <a:off x="228600" y="7620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5</a:t>
            </a:r>
          </a:p>
        </p:txBody>
      </p:sp>
      <p:sp>
        <p:nvSpPr>
          <p:cNvPr id="341014" name="Freeform 22"/>
          <p:cNvSpPr>
            <a:spLocks/>
          </p:cNvSpPr>
          <p:nvPr/>
        </p:nvSpPr>
        <p:spPr bwMode="auto">
          <a:xfrm>
            <a:off x="1905000" y="3657600"/>
            <a:ext cx="2438400" cy="5334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768" y="0"/>
              </a:cxn>
              <a:cxn ang="0">
                <a:pos x="1536" y="336"/>
              </a:cxn>
            </a:cxnLst>
            <a:rect l="0" t="0" r="r" b="b"/>
            <a:pathLst>
              <a:path w="1536" h="336">
                <a:moveTo>
                  <a:pt x="0" y="240"/>
                </a:moveTo>
                <a:lnTo>
                  <a:pt x="768" y="0"/>
                </a:lnTo>
                <a:lnTo>
                  <a:pt x="1536" y="336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1015" name="Rectangle 23"/>
          <p:cNvSpPr>
            <a:spLocks noChangeArrowheads="1"/>
          </p:cNvSpPr>
          <p:nvPr/>
        </p:nvSpPr>
        <p:spPr bwMode="auto">
          <a:xfrm>
            <a:off x="2819400" y="3048000"/>
            <a:ext cx="604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М</a:t>
            </a:r>
          </a:p>
        </p:txBody>
      </p:sp>
      <p:sp>
        <p:nvSpPr>
          <p:cNvPr id="341016" name="Rectangle 24"/>
          <p:cNvSpPr>
            <a:spLocks noChangeArrowheads="1"/>
          </p:cNvSpPr>
          <p:nvPr/>
        </p:nvSpPr>
        <p:spPr bwMode="auto">
          <a:xfrm>
            <a:off x="1371600" y="3657600"/>
            <a:ext cx="50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К</a:t>
            </a:r>
          </a:p>
        </p:txBody>
      </p:sp>
      <p:sp>
        <p:nvSpPr>
          <p:cNvPr id="341017" name="Rectangle 25"/>
          <p:cNvSpPr>
            <a:spLocks noChangeArrowheads="1"/>
          </p:cNvSpPr>
          <p:nvPr/>
        </p:nvSpPr>
        <p:spPr bwMode="auto">
          <a:xfrm>
            <a:off x="4419600" y="3733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Е</a:t>
            </a:r>
          </a:p>
        </p:txBody>
      </p:sp>
      <p:sp>
        <p:nvSpPr>
          <p:cNvPr id="341018" name="Rectangle 26"/>
          <p:cNvSpPr>
            <a:spLocks noChangeArrowheads="1"/>
          </p:cNvSpPr>
          <p:nvPr/>
        </p:nvSpPr>
        <p:spPr bwMode="auto">
          <a:xfrm>
            <a:off x="1828800" y="39624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sz="3200" dirty="0">
                <a:solidFill>
                  <a:srgbClr val="000000"/>
                </a:solidFill>
                <a:effectLst/>
              </a:rPr>
              <a:t>140</a:t>
            </a:r>
            <a:r>
              <a:rPr lang="ru-RU" sz="3200" baseline="30000" dirty="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41019" name="Rectangle 27"/>
          <p:cNvSpPr>
            <a:spLocks noChangeArrowheads="1"/>
          </p:cNvSpPr>
          <p:nvPr/>
        </p:nvSpPr>
        <p:spPr bwMode="auto">
          <a:xfrm>
            <a:off x="3352800" y="4038600"/>
            <a:ext cx="1120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130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ChangeArrowheads="1"/>
          </p:cNvSpPr>
          <p:nvPr/>
        </p:nvSpPr>
        <p:spPr bwMode="auto">
          <a:xfrm>
            <a:off x="457200" y="55927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55331" name="AutoShape 3"/>
          <p:cNvSpPr>
            <a:spLocks noChangeArrowheads="1"/>
          </p:cNvSpPr>
          <p:nvPr/>
        </p:nvSpPr>
        <p:spPr bwMode="auto">
          <a:xfrm>
            <a:off x="1033463" y="2422525"/>
            <a:ext cx="4103687" cy="374491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A00">
                  <a:alpha val="49001"/>
                </a:srgbClr>
              </a:gs>
              <a:gs pos="100000">
                <a:srgbClr val="9FFF9F">
                  <a:alpha val="53999"/>
                </a:srgbClr>
              </a:gs>
            </a:gsLst>
            <a:path path="shape">
              <a:fillToRect l="50000" t="50000" r="50000" b="50000"/>
            </a:path>
          </a:gradFill>
          <a:ln w="38100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3336925" y="2136775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55333" name="Rectangle 5"/>
          <p:cNvSpPr>
            <a:spLocks noChangeArrowheads="1"/>
          </p:cNvSpPr>
          <p:nvPr/>
        </p:nvSpPr>
        <p:spPr bwMode="auto">
          <a:xfrm>
            <a:off x="5210175" y="5521325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grpSp>
        <p:nvGrpSpPr>
          <p:cNvPr id="355334" name="Group 6"/>
          <p:cNvGrpSpPr>
            <a:grpSpLocks/>
          </p:cNvGrpSpPr>
          <p:nvPr/>
        </p:nvGrpSpPr>
        <p:grpSpPr bwMode="auto">
          <a:xfrm>
            <a:off x="1825625" y="4367213"/>
            <a:ext cx="431800" cy="71437"/>
            <a:chOff x="1150" y="2416"/>
            <a:chExt cx="272" cy="45"/>
          </a:xfrm>
        </p:grpSpPr>
        <p:sp>
          <p:nvSpPr>
            <p:cNvPr id="355335" name="Line 7"/>
            <p:cNvSpPr>
              <a:spLocks noChangeShapeType="1"/>
            </p:cNvSpPr>
            <p:nvPr/>
          </p:nvSpPr>
          <p:spPr bwMode="auto">
            <a:xfrm>
              <a:off x="1150" y="2461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5336" name="Line 8"/>
            <p:cNvSpPr>
              <a:spLocks noChangeShapeType="1"/>
            </p:cNvSpPr>
            <p:nvPr/>
          </p:nvSpPr>
          <p:spPr bwMode="auto">
            <a:xfrm>
              <a:off x="1150" y="2416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5337" name="Group 9"/>
          <p:cNvGrpSpPr>
            <a:grpSpLocks/>
          </p:cNvGrpSpPr>
          <p:nvPr/>
        </p:nvGrpSpPr>
        <p:grpSpPr bwMode="auto">
          <a:xfrm>
            <a:off x="3986213" y="4367213"/>
            <a:ext cx="431800" cy="71437"/>
            <a:chOff x="2511" y="2416"/>
            <a:chExt cx="272" cy="45"/>
          </a:xfrm>
        </p:grpSpPr>
        <p:sp>
          <p:nvSpPr>
            <p:cNvPr id="355338" name="Line 10"/>
            <p:cNvSpPr>
              <a:spLocks noChangeShapeType="1"/>
            </p:cNvSpPr>
            <p:nvPr/>
          </p:nvSpPr>
          <p:spPr bwMode="auto">
            <a:xfrm>
              <a:off x="2511" y="2461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5339" name="Line 11"/>
            <p:cNvSpPr>
              <a:spLocks noChangeShapeType="1"/>
            </p:cNvSpPr>
            <p:nvPr/>
          </p:nvSpPr>
          <p:spPr bwMode="auto">
            <a:xfrm>
              <a:off x="2511" y="2416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5340" name="Rectangle 12"/>
          <p:cNvSpPr>
            <a:spLocks noChangeArrowheads="1"/>
          </p:cNvSpPr>
          <p:nvPr/>
        </p:nvSpPr>
        <p:spPr bwMode="auto">
          <a:xfrm>
            <a:off x="1393825" y="5519738"/>
            <a:ext cx="968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70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55341" name="Rectangle 13"/>
          <p:cNvSpPr>
            <a:spLocks noChangeArrowheads="1"/>
          </p:cNvSpPr>
          <p:nvPr/>
        </p:nvSpPr>
        <p:spPr bwMode="auto">
          <a:xfrm>
            <a:off x="2833688" y="292735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5343" name="Text Box 15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55344" name="Rectangle 16"/>
          <p:cNvSpPr>
            <a:spLocks noChangeArrowheads="1"/>
          </p:cNvSpPr>
          <p:nvPr/>
        </p:nvSpPr>
        <p:spPr bwMode="auto">
          <a:xfrm>
            <a:off x="4343400" y="5561013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5345" name="Text Box 17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4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ChangeArrowheads="1"/>
          </p:cNvSpPr>
          <p:nvPr/>
        </p:nvSpPr>
        <p:spPr bwMode="auto">
          <a:xfrm>
            <a:off x="457200" y="506095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56355" name="AutoShape 3"/>
          <p:cNvSpPr>
            <a:spLocks noChangeArrowheads="1"/>
          </p:cNvSpPr>
          <p:nvPr/>
        </p:nvSpPr>
        <p:spPr bwMode="auto">
          <a:xfrm>
            <a:off x="1066800" y="1905000"/>
            <a:ext cx="4103688" cy="374491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99FF"/>
              </a:gs>
              <a:gs pos="50000">
                <a:srgbClr val="33CCCC">
                  <a:alpha val="25000"/>
                </a:srgbClr>
              </a:gs>
              <a:gs pos="100000">
                <a:srgbClr val="FF99FF"/>
              </a:gs>
            </a:gsLst>
            <a:lin ang="0" scaled="1"/>
          </a:gradFill>
          <a:ln w="38100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3336925" y="16049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56357" name="Rectangle 5"/>
          <p:cNvSpPr>
            <a:spLocks noChangeArrowheads="1"/>
          </p:cNvSpPr>
          <p:nvPr/>
        </p:nvSpPr>
        <p:spPr bwMode="auto">
          <a:xfrm>
            <a:off x="5210175" y="4989513"/>
            <a:ext cx="474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grpSp>
        <p:nvGrpSpPr>
          <p:cNvPr id="356358" name="Group 6"/>
          <p:cNvGrpSpPr>
            <a:grpSpLocks/>
          </p:cNvGrpSpPr>
          <p:nvPr/>
        </p:nvGrpSpPr>
        <p:grpSpPr bwMode="auto">
          <a:xfrm>
            <a:off x="1825625" y="3835400"/>
            <a:ext cx="431800" cy="71438"/>
            <a:chOff x="1150" y="2416"/>
            <a:chExt cx="272" cy="45"/>
          </a:xfrm>
        </p:grpSpPr>
        <p:sp>
          <p:nvSpPr>
            <p:cNvPr id="356359" name="Line 7"/>
            <p:cNvSpPr>
              <a:spLocks noChangeShapeType="1"/>
            </p:cNvSpPr>
            <p:nvPr/>
          </p:nvSpPr>
          <p:spPr bwMode="auto">
            <a:xfrm>
              <a:off x="1150" y="2461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6360" name="Line 8"/>
            <p:cNvSpPr>
              <a:spLocks noChangeShapeType="1"/>
            </p:cNvSpPr>
            <p:nvPr/>
          </p:nvSpPr>
          <p:spPr bwMode="auto">
            <a:xfrm>
              <a:off x="1150" y="2416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6361" name="Group 9"/>
          <p:cNvGrpSpPr>
            <a:grpSpLocks/>
          </p:cNvGrpSpPr>
          <p:nvPr/>
        </p:nvGrpSpPr>
        <p:grpSpPr bwMode="auto">
          <a:xfrm>
            <a:off x="3986213" y="3835400"/>
            <a:ext cx="431800" cy="71438"/>
            <a:chOff x="2511" y="2416"/>
            <a:chExt cx="272" cy="45"/>
          </a:xfrm>
        </p:grpSpPr>
        <p:sp>
          <p:nvSpPr>
            <p:cNvPr id="356362" name="Line 10"/>
            <p:cNvSpPr>
              <a:spLocks noChangeShapeType="1"/>
            </p:cNvSpPr>
            <p:nvPr/>
          </p:nvSpPr>
          <p:spPr bwMode="auto">
            <a:xfrm>
              <a:off x="2511" y="2461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6363" name="Line 11"/>
            <p:cNvSpPr>
              <a:spLocks noChangeShapeType="1"/>
            </p:cNvSpPr>
            <p:nvPr/>
          </p:nvSpPr>
          <p:spPr bwMode="auto">
            <a:xfrm>
              <a:off x="2511" y="2416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6364" name="Rectangle 12"/>
          <p:cNvSpPr>
            <a:spLocks noChangeArrowheads="1"/>
          </p:cNvSpPr>
          <p:nvPr/>
        </p:nvSpPr>
        <p:spPr bwMode="auto">
          <a:xfrm>
            <a:off x="2667000" y="2438400"/>
            <a:ext cx="968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50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56365" name="Rectangle 13"/>
          <p:cNvSpPr>
            <a:spLocks noChangeArrowheads="1"/>
          </p:cNvSpPr>
          <p:nvPr/>
        </p:nvSpPr>
        <p:spPr bwMode="auto">
          <a:xfrm>
            <a:off x="1371600" y="50292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6367" name="Text Box 15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56368" name="Rectangle 16"/>
          <p:cNvSpPr>
            <a:spLocks noChangeArrowheads="1"/>
          </p:cNvSpPr>
          <p:nvPr/>
        </p:nvSpPr>
        <p:spPr bwMode="auto">
          <a:xfrm>
            <a:off x="4343400" y="50292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6369" name="Text Box 17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6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ChangeArrowheads="1"/>
          </p:cNvSpPr>
          <p:nvPr/>
        </p:nvSpPr>
        <p:spPr bwMode="auto">
          <a:xfrm>
            <a:off x="381000" y="56388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57379" name="AutoShape 3"/>
          <p:cNvSpPr>
            <a:spLocks noChangeArrowheads="1"/>
          </p:cNvSpPr>
          <p:nvPr/>
        </p:nvSpPr>
        <p:spPr bwMode="auto">
          <a:xfrm>
            <a:off x="304800" y="1905000"/>
            <a:ext cx="4103688" cy="374491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78DCA"/>
              </a:gs>
            </a:gsLst>
            <a:lin ang="5400000" scaled="1"/>
          </a:gradFill>
          <a:ln w="38100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2574925" y="16049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4114800" y="56388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grpSp>
        <p:nvGrpSpPr>
          <p:cNvPr id="357382" name="Group 6"/>
          <p:cNvGrpSpPr>
            <a:grpSpLocks/>
          </p:cNvGrpSpPr>
          <p:nvPr/>
        </p:nvGrpSpPr>
        <p:grpSpPr bwMode="auto">
          <a:xfrm>
            <a:off x="1063625" y="3835400"/>
            <a:ext cx="431800" cy="71438"/>
            <a:chOff x="1150" y="2416"/>
            <a:chExt cx="272" cy="45"/>
          </a:xfrm>
        </p:grpSpPr>
        <p:sp>
          <p:nvSpPr>
            <p:cNvPr id="357383" name="Line 7"/>
            <p:cNvSpPr>
              <a:spLocks noChangeShapeType="1"/>
            </p:cNvSpPr>
            <p:nvPr/>
          </p:nvSpPr>
          <p:spPr bwMode="auto">
            <a:xfrm>
              <a:off x="1150" y="2461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7384" name="Line 8"/>
            <p:cNvSpPr>
              <a:spLocks noChangeShapeType="1"/>
            </p:cNvSpPr>
            <p:nvPr/>
          </p:nvSpPr>
          <p:spPr bwMode="auto">
            <a:xfrm>
              <a:off x="1150" y="2416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57385" name="Group 9"/>
          <p:cNvGrpSpPr>
            <a:grpSpLocks/>
          </p:cNvGrpSpPr>
          <p:nvPr/>
        </p:nvGrpSpPr>
        <p:grpSpPr bwMode="auto">
          <a:xfrm>
            <a:off x="3224213" y="3835400"/>
            <a:ext cx="431800" cy="71438"/>
            <a:chOff x="2511" y="2416"/>
            <a:chExt cx="272" cy="45"/>
          </a:xfrm>
        </p:grpSpPr>
        <p:sp>
          <p:nvSpPr>
            <p:cNvPr id="357386" name="Line 10"/>
            <p:cNvSpPr>
              <a:spLocks noChangeShapeType="1"/>
            </p:cNvSpPr>
            <p:nvPr/>
          </p:nvSpPr>
          <p:spPr bwMode="auto">
            <a:xfrm>
              <a:off x="2511" y="2461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7387" name="Line 11"/>
            <p:cNvSpPr>
              <a:spLocks noChangeShapeType="1"/>
            </p:cNvSpPr>
            <p:nvPr/>
          </p:nvSpPr>
          <p:spPr bwMode="auto">
            <a:xfrm>
              <a:off x="2511" y="2416"/>
              <a:ext cx="272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7388" name="Rectangle 12"/>
          <p:cNvSpPr>
            <a:spLocks noChangeArrowheads="1"/>
          </p:cNvSpPr>
          <p:nvPr/>
        </p:nvSpPr>
        <p:spPr bwMode="auto">
          <a:xfrm>
            <a:off x="4343400" y="4876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125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57389" name="Rectangle 13"/>
          <p:cNvSpPr>
            <a:spLocks noChangeArrowheads="1"/>
          </p:cNvSpPr>
          <p:nvPr/>
        </p:nvSpPr>
        <p:spPr bwMode="auto">
          <a:xfrm>
            <a:off x="609600" y="50292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7391" name="Text Box 15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57392" name="Rectangle 16"/>
          <p:cNvSpPr>
            <a:spLocks noChangeArrowheads="1"/>
          </p:cNvSpPr>
          <p:nvPr/>
        </p:nvSpPr>
        <p:spPr bwMode="auto">
          <a:xfrm>
            <a:off x="3581400" y="50292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7393" name="Line 17"/>
          <p:cNvSpPr>
            <a:spLocks noChangeShapeType="1"/>
          </p:cNvSpPr>
          <p:nvPr/>
        </p:nvSpPr>
        <p:spPr bwMode="auto">
          <a:xfrm>
            <a:off x="304800" y="5638800"/>
            <a:ext cx="563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7394" name="Rectangle 18"/>
          <p:cNvSpPr>
            <a:spLocks noChangeArrowheads="1"/>
          </p:cNvSpPr>
          <p:nvPr/>
        </p:nvSpPr>
        <p:spPr bwMode="auto">
          <a:xfrm>
            <a:off x="5562600" y="5638800"/>
            <a:ext cx="523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D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57395" name="Rectangle 19"/>
          <p:cNvSpPr>
            <a:spLocks noChangeArrowheads="1"/>
          </p:cNvSpPr>
          <p:nvPr/>
        </p:nvSpPr>
        <p:spPr bwMode="auto">
          <a:xfrm>
            <a:off x="2133600" y="22860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7396" name="Text Box 20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9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AutoShape 2"/>
          <p:cNvSpPr>
            <a:spLocks noChangeArrowheads="1"/>
          </p:cNvSpPr>
          <p:nvPr/>
        </p:nvSpPr>
        <p:spPr bwMode="auto">
          <a:xfrm>
            <a:off x="952500" y="2378075"/>
            <a:ext cx="3384550" cy="2879725"/>
          </a:xfrm>
          <a:prstGeom prst="rtTriangle">
            <a:avLst/>
          </a:prstGeom>
          <a:gradFill rotWithShape="1">
            <a:gsLst>
              <a:gs pos="0">
                <a:srgbClr val="9933FF">
                  <a:alpha val="44000"/>
                </a:srgbClr>
              </a:gs>
              <a:gs pos="100000">
                <a:srgbClr val="E1AFEF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571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auto">
          <a:xfrm>
            <a:off x="952500" y="4970463"/>
            <a:ext cx="287338" cy="2873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33FF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04" name="Rectangle 4"/>
          <p:cNvSpPr>
            <a:spLocks noChangeArrowheads="1"/>
          </p:cNvSpPr>
          <p:nvPr/>
        </p:nvSpPr>
        <p:spPr bwMode="auto">
          <a:xfrm>
            <a:off x="304800" y="475615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58405" name="Rectangle 5"/>
          <p:cNvSpPr>
            <a:spLocks noChangeArrowheads="1"/>
          </p:cNvSpPr>
          <p:nvPr/>
        </p:nvSpPr>
        <p:spPr bwMode="auto">
          <a:xfrm>
            <a:off x="304800" y="19478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58406" name="Rectangle 6"/>
          <p:cNvSpPr>
            <a:spLocks noChangeArrowheads="1"/>
          </p:cNvSpPr>
          <p:nvPr/>
        </p:nvSpPr>
        <p:spPr bwMode="auto">
          <a:xfrm>
            <a:off x="4481513" y="4683125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58407" name="Rectangle 7"/>
          <p:cNvSpPr>
            <a:spLocks noChangeArrowheads="1"/>
          </p:cNvSpPr>
          <p:nvPr/>
        </p:nvSpPr>
        <p:spPr bwMode="auto">
          <a:xfrm>
            <a:off x="1023938" y="2955925"/>
            <a:ext cx="911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30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58408" name="Rectangle 8"/>
          <p:cNvSpPr>
            <a:spLocks noChangeArrowheads="1"/>
          </p:cNvSpPr>
          <p:nvPr/>
        </p:nvSpPr>
        <p:spPr bwMode="auto">
          <a:xfrm>
            <a:off x="3328988" y="46101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8410" name="Text Box 10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58411" name="Text Box 11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1219200" y="51054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2460625" y="16414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5268913" y="488156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59430" name="Freeform 6"/>
          <p:cNvSpPr>
            <a:spLocks/>
          </p:cNvSpPr>
          <p:nvPr/>
        </p:nvSpPr>
        <p:spPr bwMode="auto">
          <a:xfrm>
            <a:off x="1668463" y="2144713"/>
            <a:ext cx="3538537" cy="2952750"/>
          </a:xfrm>
          <a:custGeom>
            <a:avLst/>
            <a:gdLst/>
            <a:ahLst/>
            <a:cxnLst>
              <a:cxn ang="0">
                <a:pos x="0" y="1860"/>
              </a:cxn>
              <a:cxn ang="0">
                <a:pos x="2229" y="1847"/>
              </a:cxn>
              <a:cxn ang="0">
                <a:pos x="589" y="0"/>
              </a:cxn>
              <a:cxn ang="0">
                <a:pos x="0" y="1860"/>
              </a:cxn>
            </a:cxnLst>
            <a:rect l="0" t="0" r="r" b="b"/>
            <a:pathLst>
              <a:path w="2229" h="1860">
                <a:moveTo>
                  <a:pt x="0" y="1860"/>
                </a:moveTo>
                <a:lnTo>
                  <a:pt x="2229" y="1847"/>
                </a:lnTo>
                <a:lnTo>
                  <a:pt x="589" y="0"/>
                </a:lnTo>
                <a:lnTo>
                  <a:pt x="0" y="186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36000"/>
                </a:srgbClr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9431" name="Freeform 7"/>
          <p:cNvSpPr>
            <a:spLocks/>
          </p:cNvSpPr>
          <p:nvPr/>
        </p:nvSpPr>
        <p:spPr bwMode="auto">
          <a:xfrm>
            <a:off x="446088" y="5087938"/>
            <a:ext cx="1223962" cy="11112"/>
          </a:xfrm>
          <a:custGeom>
            <a:avLst/>
            <a:gdLst/>
            <a:ahLst/>
            <a:cxnLst>
              <a:cxn ang="0">
                <a:pos x="771" y="0"/>
              </a:cxn>
              <a:cxn ang="0">
                <a:pos x="0" y="7"/>
              </a:cxn>
            </a:cxnLst>
            <a:rect l="0" t="0" r="r" b="b"/>
            <a:pathLst>
              <a:path w="771" h="7">
                <a:moveTo>
                  <a:pt x="771" y="0"/>
                </a:moveTo>
                <a:lnTo>
                  <a:pt x="0" y="7"/>
                </a:lnTo>
              </a:path>
            </a:pathLst>
          </a:custGeom>
          <a:noFill/>
          <a:ln w="57150" cmpd="sng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838200" y="4419600"/>
            <a:ext cx="1236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110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228600" y="5257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D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59434" name="Rectangle 10"/>
          <p:cNvSpPr>
            <a:spLocks noChangeArrowheads="1"/>
          </p:cNvSpPr>
          <p:nvPr/>
        </p:nvSpPr>
        <p:spPr bwMode="auto">
          <a:xfrm>
            <a:off x="2316163" y="2720975"/>
            <a:ext cx="1008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40</a:t>
            </a:r>
            <a:r>
              <a:rPr lang="en-US" sz="3200" baseline="30000">
                <a:solidFill>
                  <a:srgbClr val="000000"/>
                </a:solidFill>
                <a:effectLst/>
              </a:rPr>
              <a:t>0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9435" name="Rectangle 11"/>
          <p:cNvSpPr>
            <a:spLocks noChangeArrowheads="1"/>
          </p:cNvSpPr>
          <p:nvPr/>
        </p:nvSpPr>
        <p:spPr bwMode="auto">
          <a:xfrm>
            <a:off x="4403725" y="45212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9436" name="Oval 12"/>
          <p:cNvSpPr>
            <a:spLocks noChangeArrowheads="1"/>
          </p:cNvSpPr>
          <p:nvPr/>
        </p:nvSpPr>
        <p:spPr bwMode="auto">
          <a:xfrm>
            <a:off x="731838" y="5026025"/>
            <a:ext cx="144462" cy="142875"/>
          </a:xfrm>
          <a:prstGeom prst="ellipse">
            <a:avLst/>
          </a:prstGeom>
          <a:solidFill>
            <a:srgbClr val="000000"/>
          </a:solidFill>
          <a:ln w="381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9437" name="Text Box 13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59438" name="Rectangle 14"/>
          <p:cNvSpPr>
            <a:spLocks noChangeArrowheads="1"/>
          </p:cNvSpPr>
          <p:nvPr/>
        </p:nvSpPr>
        <p:spPr bwMode="auto">
          <a:xfrm>
            <a:off x="1905000" y="44958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59439" name="Text Box 15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3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Freeform 2"/>
          <p:cNvSpPr>
            <a:spLocks/>
          </p:cNvSpPr>
          <p:nvPr/>
        </p:nvSpPr>
        <p:spPr bwMode="auto">
          <a:xfrm>
            <a:off x="3708400" y="3938588"/>
            <a:ext cx="1295400" cy="1651000"/>
          </a:xfrm>
          <a:custGeom>
            <a:avLst/>
            <a:gdLst/>
            <a:ahLst/>
            <a:cxnLst>
              <a:cxn ang="0">
                <a:pos x="435" y="1040"/>
              </a:cxn>
              <a:cxn ang="0">
                <a:pos x="0" y="248"/>
              </a:cxn>
              <a:cxn ang="0">
                <a:pos x="120" y="23"/>
              </a:cxn>
              <a:cxn ang="0">
                <a:pos x="246" y="0"/>
              </a:cxn>
              <a:cxn ang="0">
                <a:pos x="506" y="3"/>
              </a:cxn>
              <a:cxn ang="0">
                <a:pos x="675" y="87"/>
              </a:cxn>
              <a:cxn ang="0">
                <a:pos x="816" y="245"/>
              </a:cxn>
              <a:cxn ang="0">
                <a:pos x="435" y="1040"/>
              </a:cxn>
            </a:cxnLst>
            <a:rect l="0" t="0" r="r" b="b"/>
            <a:pathLst>
              <a:path w="816" h="1040">
                <a:moveTo>
                  <a:pt x="435" y="1040"/>
                </a:moveTo>
                <a:lnTo>
                  <a:pt x="0" y="248"/>
                </a:lnTo>
                <a:lnTo>
                  <a:pt x="120" y="23"/>
                </a:lnTo>
                <a:lnTo>
                  <a:pt x="246" y="0"/>
                </a:lnTo>
                <a:lnTo>
                  <a:pt x="506" y="3"/>
                </a:lnTo>
                <a:lnTo>
                  <a:pt x="675" y="87"/>
                </a:lnTo>
                <a:lnTo>
                  <a:pt x="816" y="245"/>
                </a:lnTo>
                <a:lnTo>
                  <a:pt x="435" y="104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9000"/>
                </a:schemeClr>
              </a:gs>
              <a:gs pos="100000">
                <a:srgbClr val="FFFF00"/>
              </a:gs>
            </a:gsLst>
            <a:lin ang="5400000" scaled="1"/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60451" name="Freeform 3"/>
          <p:cNvSpPr>
            <a:spLocks/>
          </p:cNvSpPr>
          <p:nvPr/>
        </p:nvSpPr>
        <p:spPr bwMode="auto">
          <a:xfrm>
            <a:off x="4467225" y="4264025"/>
            <a:ext cx="1501775" cy="1346200"/>
          </a:xfrm>
          <a:custGeom>
            <a:avLst/>
            <a:gdLst/>
            <a:ahLst/>
            <a:cxnLst>
              <a:cxn ang="0">
                <a:pos x="0" y="848"/>
              </a:cxn>
              <a:cxn ang="0">
                <a:pos x="394" y="0"/>
              </a:cxn>
              <a:cxn ang="0">
                <a:pos x="719" y="12"/>
              </a:cxn>
              <a:cxn ang="0">
                <a:pos x="802" y="109"/>
              </a:cxn>
              <a:cxn ang="0">
                <a:pos x="932" y="335"/>
              </a:cxn>
              <a:cxn ang="0">
                <a:pos x="946" y="523"/>
              </a:cxn>
              <a:cxn ang="0">
                <a:pos x="908" y="846"/>
              </a:cxn>
              <a:cxn ang="0">
                <a:pos x="0" y="848"/>
              </a:cxn>
            </a:cxnLst>
            <a:rect l="0" t="0" r="r" b="b"/>
            <a:pathLst>
              <a:path w="946" h="848">
                <a:moveTo>
                  <a:pt x="0" y="848"/>
                </a:moveTo>
                <a:lnTo>
                  <a:pt x="394" y="0"/>
                </a:lnTo>
                <a:lnTo>
                  <a:pt x="719" y="12"/>
                </a:lnTo>
                <a:lnTo>
                  <a:pt x="802" y="109"/>
                </a:lnTo>
                <a:lnTo>
                  <a:pt x="932" y="335"/>
                </a:lnTo>
                <a:lnTo>
                  <a:pt x="946" y="523"/>
                </a:lnTo>
                <a:lnTo>
                  <a:pt x="908" y="846"/>
                </a:lnTo>
                <a:lnTo>
                  <a:pt x="0" y="848"/>
                </a:lnTo>
                <a:close/>
              </a:path>
            </a:pathLst>
          </a:custGeom>
          <a:gradFill rotWithShape="1">
            <a:gsLst>
              <a:gs pos="0">
                <a:srgbClr val="F78DCA"/>
              </a:gs>
              <a:gs pos="100000">
                <a:schemeClr val="accent1">
                  <a:alpha val="9000"/>
                </a:schemeClr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304800" y="57150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60453" name="AutoShape 5"/>
          <p:cNvSpPr>
            <a:spLocks noChangeArrowheads="1"/>
          </p:cNvSpPr>
          <p:nvPr/>
        </p:nvSpPr>
        <p:spPr bwMode="auto">
          <a:xfrm>
            <a:off x="304800" y="1905000"/>
            <a:ext cx="4103688" cy="374491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0B41E">
                  <a:alpha val="25000"/>
                </a:srgbClr>
              </a:gs>
              <a:gs pos="50000">
                <a:srgbClr val="50B41E">
                  <a:gamma/>
                  <a:tint val="40000"/>
                  <a:invGamma/>
                </a:srgbClr>
              </a:gs>
              <a:gs pos="100000">
                <a:srgbClr val="50B41E">
                  <a:alpha val="25000"/>
                </a:srgbClr>
              </a:gs>
            </a:gsLst>
            <a:lin ang="18900000" scaled="1"/>
          </a:gradFill>
          <a:ln w="38100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0454" name="Rectangle 6"/>
          <p:cNvSpPr>
            <a:spLocks noChangeArrowheads="1"/>
          </p:cNvSpPr>
          <p:nvPr/>
        </p:nvSpPr>
        <p:spPr bwMode="auto">
          <a:xfrm>
            <a:off x="2574925" y="16049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60455" name="Rectangle 7"/>
          <p:cNvSpPr>
            <a:spLocks noChangeArrowheads="1"/>
          </p:cNvSpPr>
          <p:nvPr/>
        </p:nvSpPr>
        <p:spPr bwMode="auto">
          <a:xfrm>
            <a:off x="4114800" y="56388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60456" name="Rectangle 8"/>
          <p:cNvSpPr>
            <a:spLocks noChangeArrowheads="1"/>
          </p:cNvSpPr>
          <p:nvPr/>
        </p:nvSpPr>
        <p:spPr bwMode="auto">
          <a:xfrm>
            <a:off x="4724400" y="49530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50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60457" name="Rectangle 9"/>
          <p:cNvSpPr>
            <a:spLocks noChangeArrowheads="1"/>
          </p:cNvSpPr>
          <p:nvPr/>
        </p:nvSpPr>
        <p:spPr bwMode="auto">
          <a:xfrm>
            <a:off x="609600" y="50292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0459" name="Text Box 11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60460" name="Rectangle 12"/>
          <p:cNvSpPr>
            <a:spLocks noChangeArrowheads="1"/>
          </p:cNvSpPr>
          <p:nvPr/>
        </p:nvSpPr>
        <p:spPr bwMode="auto">
          <a:xfrm>
            <a:off x="3581400" y="50292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0461" name="Line 13"/>
          <p:cNvSpPr>
            <a:spLocks noChangeShapeType="1"/>
          </p:cNvSpPr>
          <p:nvPr/>
        </p:nvSpPr>
        <p:spPr bwMode="auto">
          <a:xfrm>
            <a:off x="304800" y="5638800"/>
            <a:ext cx="6934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0462" name="Rectangle 14"/>
          <p:cNvSpPr>
            <a:spLocks noChangeArrowheads="1"/>
          </p:cNvSpPr>
          <p:nvPr/>
        </p:nvSpPr>
        <p:spPr bwMode="auto">
          <a:xfrm>
            <a:off x="5257800" y="1828800"/>
            <a:ext cx="533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D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60463" name="Rectangle 15"/>
          <p:cNvSpPr>
            <a:spLocks noChangeArrowheads="1"/>
          </p:cNvSpPr>
          <p:nvPr/>
        </p:nvSpPr>
        <p:spPr bwMode="auto">
          <a:xfrm>
            <a:off x="2133600" y="22860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0464" name="Line 16"/>
          <p:cNvSpPr>
            <a:spLocks noChangeShapeType="1"/>
          </p:cNvSpPr>
          <p:nvPr/>
        </p:nvSpPr>
        <p:spPr bwMode="auto">
          <a:xfrm flipV="1">
            <a:off x="4419600" y="2057400"/>
            <a:ext cx="1676400" cy="3581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0465" name="Rectangle 17"/>
          <p:cNvSpPr>
            <a:spLocks noChangeArrowheads="1"/>
          </p:cNvSpPr>
          <p:nvPr/>
        </p:nvSpPr>
        <p:spPr bwMode="auto">
          <a:xfrm>
            <a:off x="3962400" y="44196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60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60466" name="Rectangle 18"/>
          <p:cNvSpPr>
            <a:spLocks noChangeArrowheads="1"/>
          </p:cNvSpPr>
          <p:nvPr/>
        </p:nvSpPr>
        <p:spPr bwMode="auto">
          <a:xfrm>
            <a:off x="6477000" y="17526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АВ </a:t>
            </a:r>
            <a:r>
              <a:rPr lang="en-US" sz="3200">
                <a:solidFill>
                  <a:srgbClr val="000000"/>
                </a:solidFill>
                <a:effectLst/>
              </a:rPr>
              <a:t>||</a:t>
            </a:r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  <a:r>
              <a:rPr lang="en-US" sz="3200">
                <a:solidFill>
                  <a:srgbClr val="000000"/>
                </a:solidFill>
                <a:effectLst/>
              </a:rPr>
              <a:t>D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60467" name="Text Box 19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0" grpId="0" animBg="1"/>
      <p:bldP spid="360451" grpId="0" animBg="1"/>
      <p:bldP spid="36045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ChangeArrowheads="1"/>
          </p:cNvSpPr>
          <p:nvPr/>
        </p:nvSpPr>
        <p:spPr bwMode="auto">
          <a:xfrm>
            <a:off x="0" y="506095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61476" name="Freeform 4"/>
          <p:cNvSpPr>
            <a:spLocks/>
          </p:cNvSpPr>
          <p:nvPr/>
        </p:nvSpPr>
        <p:spPr bwMode="auto">
          <a:xfrm>
            <a:off x="647700" y="3048000"/>
            <a:ext cx="3267075" cy="2209800"/>
          </a:xfrm>
          <a:custGeom>
            <a:avLst/>
            <a:gdLst/>
            <a:ahLst/>
            <a:cxnLst>
              <a:cxn ang="0">
                <a:pos x="0" y="1860"/>
              </a:cxn>
              <a:cxn ang="0">
                <a:pos x="2268" y="1860"/>
              </a:cxn>
              <a:cxn ang="0">
                <a:pos x="589" y="0"/>
              </a:cxn>
              <a:cxn ang="0">
                <a:pos x="0" y="1860"/>
              </a:cxn>
            </a:cxnLst>
            <a:rect l="0" t="0" r="r" b="b"/>
            <a:pathLst>
              <a:path w="2268" h="1860">
                <a:moveTo>
                  <a:pt x="0" y="1860"/>
                </a:moveTo>
                <a:lnTo>
                  <a:pt x="2268" y="1860"/>
                </a:lnTo>
                <a:lnTo>
                  <a:pt x="589" y="0"/>
                </a:lnTo>
                <a:lnTo>
                  <a:pt x="0" y="186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rgbClr val="FF99CC">
                  <a:alpha val="45000"/>
                </a:srgbClr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>
            <a:off x="942975" y="25908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B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61478" name="Rectangle 6"/>
          <p:cNvSpPr>
            <a:spLocks noChangeArrowheads="1"/>
          </p:cNvSpPr>
          <p:nvPr/>
        </p:nvSpPr>
        <p:spPr bwMode="auto">
          <a:xfrm>
            <a:off x="3686175" y="52578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C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61479" name="Rectangle 7"/>
          <p:cNvSpPr>
            <a:spLocks noChangeArrowheads="1"/>
          </p:cNvSpPr>
          <p:nvPr/>
        </p:nvSpPr>
        <p:spPr bwMode="auto">
          <a:xfrm>
            <a:off x="1628775" y="2590800"/>
            <a:ext cx="1109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120</a:t>
            </a:r>
            <a:r>
              <a:rPr lang="en-US" sz="3200" baseline="30000">
                <a:solidFill>
                  <a:srgbClr val="000000"/>
                </a:solidFill>
                <a:effectLst/>
              </a:rPr>
              <a:t>0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1480" name="Rectangle 8"/>
          <p:cNvSpPr>
            <a:spLocks noChangeArrowheads="1"/>
          </p:cNvSpPr>
          <p:nvPr/>
        </p:nvSpPr>
        <p:spPr bwMode="auto">
          <a:xfrm>
            <a:off x="3762375" y="4572000"/>
            <a:ext cx="1054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110</a:t>
            </a:r>
            <a:r>
              <a:rPr lang="en-US" sz="3200" baseline="30000">
                <a:solidFill>
                  <a:srgbClr val="000000"/>
                </a:solidFill>
                <a:effectLst/>
              </a:rPr>
              <a:t>0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1481" name="Rectangle 9"/>
          <p:cNvSpPr>
            <a:spLocks noChangeArrowheads="1"/>
          </p:cNvSpPr>
          <p:nvPr/>
        </p:nvSpPr>
        <p:spPr bwMode="auto">
          <a:xfrm>
            <a:off x="1247775" y="1600200"/>
            <a:ext cx="509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К</a:t>
            </a:r>
          </a:p>
        </p:txBody>
      </p:sp>
      <p:sp>
        <p:nvSpPr>
          <p:cNvPr id="361482" name="Rectangle 10"/>
          <p:cNvSpPr>
            <a:spLocks noChangeArrowheads="1"/>
          </p:cNvSpPr>
          <p:nvPr/>
        </p:nvSpPr>
        <p:spPr bwMode="auto">
          <a:xfrm>
            <a:off x="4981575" y="5181600"/>
            <a:ext cx="523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D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61483" name="Rectangle 11"/>
          <p:cNvSpPr>
            <a:spLocks noChangeArrowheads="1"/>
          </p:cNvSpPr>
          <p:nvPr/>
        </p:nvSpPr>
        <p:spPr bwMode="auto">
          <a:xfrm>
            <a:off x="863600" y="462915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1484" name="Rectangle 12"/>
          <p:cNvSpPr>
            <a:spLocks noChangeArrowheads="1"/>
          </p:cNvSpPr>
          <p:nvPr/>
        </p:nvSpPr>
        <p:spPr bwMode="auto">
          <a:xfrm>
            <a:off x="1323975" y="32766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1485" name="Line 13"/>
          <p:cNvSpPr>
            <a:spLocks noChangeShapeType="1"/>
          </p:cNvSpPr>
          <p:nvPr/>
        </p:nvSpPr>
        <p:spPr bwMode="auto">
          <a:xfrm>
            <a:off x="638175" y="5257800"/>
            <a:ext cx="495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1486" name="Line 14"/>
          <p:cNvSpPr>
            <a:spLocks noChangeShapeType="1"/>
          </p:cNvSpPr>
          <p:nvPr/>
        </p:nvSpPr>
        <p:spPr bwMode="auto">
          <a:xfrm flipV="1">
            <a:off x="638175" y="1752600"/>
            <a:ext cx="137160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1487" name="Rectangle 15"/>
          <p:cNvSpPr>
            <a:spLocks noChangeArrowheads="1"/>
          </p:cNvSpPr>
          <p:nvPr/>
        </p:nvSpPr>
        <p:spPr bwMode="auto">
          <a:xfrm>
            <a:off x="2847975" y="47244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1488" name="Text Box 16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61489" name="Text Box 17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1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1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8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1295400" y="44196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62500" name="Rectangle 4"/>
          <p:cNvSpPr>
            <a:spLocks noChangeArrowheads="1"/>
          </p:cNvSpPr>
          <p:nvPr/>
        </p:nvSpPr>
        <p:spPr bwMode="auto">
          <a:xfrm>
            <a:off x="6781800" y="19812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62501" name="Rectangle 5"/>
          <p:cNvSpPr>
            <a:spLocks noChangeArrowheads="1"/>
          </p:cNvSpPr>
          <p:nvPr/>
        </p:nvSpPr>
        <p:spPr bwMode="auto">
          <a:xfrm>
            <a:off x="5268913" y="488156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62502" name="Freeform 6"/>
          <p:cNvSpPr>
            <a:spLocks/>
          </p:cNvSpPr>
          <p:nvPr/>
        </p:nvSpPr>
        <p:spPr bwMode="auto">
          <a:xfrm>
            <a:off x="1668463" y="2319338"/>
            <a:ext cx="5046662" cy="2778125"/>
          </a:xfrm>
          <a:custGeom>
            <a:avLst/>
            <a:gdLst/>
            <a:ahLst/>
            <a:cxnLst>
              <a:cxn ang="0">
                <a:pos x="0" y="1750"/>
              </a:cxn>
              <a:cxn ang="0">
                <a:pos x="2229" y="1737"/>
              </a:cxn>
              <a:cxn ang="0">
                <a:pos x="3179" y="0"/>
              </a:cxn>
              <a:cxn ang="0">
                <a:pos x="0" y="1750"/>
              </a:cxn>
            </a:cxnLst>
            <a:rect l="0" t="0" r="r" b="b"/>
            <a:pathLst>
              <a:path w="3179" h="1750">
                <a:moveTo>
                  <a:pt x="0" y="1750"/>
                </a:moveTo>
                <a:lnTo>
                  <a:pt x="2229" y="1737"/>
                </a:lnTo>
                <a:lnTo>
                  <a:pt x="3179" y="0"/>
                </a:lnTo>
                <a:lnTo>
                  <a:pt x="0" y="1750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36000"/>
                </a:srgbClr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571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2503" name="Freeform 7"/>
          <p:cNvSpPr>
            <a:spLocks/>
          </p:cNvSpPr>
          <p:nvPr/>
        </p:nvSpPr>
        <p:spPr bwMode="auto">
          <a:xfrm>
            <a:off x="446088" y="5087938"/>
            <a:ext cx="1223962" cy="11112"/>
          </a:xfrm>
          <a:custGeom>
            <a:avLst/>
            <a:gdLst/>
            <a:ahLst/>
            <a:cxnLst>
              <a:cxn ang="0">
                <a:pos x="771" y="0"/>
              </a:cxn>
              <a:cxn ang="0">
                <a:pos x="0" y="7"/>
              </a:cxn>
            </a:cxnLst>
            <a:rect l="0" t="0" r="r" b="b"/>
            <a:pathLst>
              <a:path w="771" h="7">
                <a:moveTo>
                  <a:pt x="771" y="0"/>
                </a:moveTo>
                <a:lnTo>
                  <a:pt x="0" y="7"/>
                </a:lnTo>
              </a:path>
            </a:pathLst>
          </a:custGeom>
          <a:noFill/>
          <a:ln w="57150" cmpd="sng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2504" name="Rectangle 8"/>
          <p:cNvSpPr>
            <a:spLocks noChangeArrowheads="1"/>
          </p:cNvSpPr>
          <p:nvPr/>
        </p:nvSpPr>
        <p:spPr bwMode="auto">
          <a:xfrm>
            <a:off x="4191000" y="4495800"/>
            <a:ext cx="1236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105</a:t>
            </a:r>
            <a:r>
              <a:rPr lang="ru-RU" sz="3200" baseline="30000">
                <a:solidFill>
                  <a:srgbClr val="000000"/>
                </a:solidFill>
                <a:effectLst/>
              </a:rPr>
              <a:t>0</a:t>
            </a:r>
          </a:p>
        </p:txBody>
      </p:sp>
      <p:sp>
        <p:nvSpPr>
          <p:cNvPr id="362505" name="Rectangle 9"/>
          <p:cNvSpPr>
            <a:spLocks noChangeArrowheads="1"/>
          </p:cNvSpPr>
          <p:nvPr/>
        </p:nvSpPr>
        <p:spPr bwMode="auto">
          <a:xfrm>
            <a:off x="228600" y="44958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D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62506" name="Rectangle 10"/>
          <p:cNvSpPr>
            <a:spLocks noChangeArrowheads="1"/>
          </p:cNvSpPr>
          <p:nvPr/>
        </p:nvSpPr>
        <p:spPr bwMode="auto">
          <a:xfrm>
            <a:off x="228600" y="50292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40</a:t>
            </a:r>
            <a:r>
              <a:rPr lang="en-US" sz="3200" baseline="30000">
                <a:solidFill>
                  <a:srgbClr val="000000"/>
                </a:solidFill>
                <a:effectLst/>
              </a:rPr>
              <a:t>0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2507" name="Rectangle 11"/>
          <p:cNvSpPr>
            <a:spLocks noChangeArrowheads="1"/>
          </p:cNvSpPr>
          <p:nvPr/>
        </p:nvSpPr>
        <p:spPr bwMode="auto">
          <a:xfrm>
            <a:off x="5715000" y="26670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2508" name="Text Box 12"/>
          <p:cNvSpPr txBox="1">
            <a:spLocks noChangeArrowheads="1"/>
          </p:cNvSpPr>
          <p:nvPr/>
        </p:nvSpPr>
        <p:spPr bwMode="auto">
          <a:xfrm>
            <a:off x="304800" y="1066800"/>
            <a:ext cx="6934200" cy="547688"/>
          </a:xfrm>
          <a:prstGeom prst="rect">
            <a:avLst/>
          </a:prstGeom>
          <a:solidFill>
            <a:schemeClr val="accent1"/>
          </a:solidFill>
          <a:ln w="28575" cap="sq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chemeClr val="tx2"/>
                </a:solidFill>
                <a:effectLst/>
              </a:rPr>
              <a:t>Найти неизвестные углы </a:t>
            </a:r>
            <a:r>
              <a:rPr lang="el-GR" sz="28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2800">
                <a:solidFill>
                  <a:schemeClr val="tx2"/>
                </a:solidFill>
                <a:effectLst/>
              </a:rPr>
              <a:t> АВС?</a:t>
            </a:r>
          </a:p>
        </p:txBody>
      </p:sp>
      <p:sp>
        <p:nvSpPr>
          <p:cNvPr id="362509" name="Rectangle 13"/>
          <p:cNvSpPr>
            <a:spLocks noChangeArrowheads="1"/>
          </p:cNvSpPr>
          <p:nvPr/>
        </p:nvSpPr>
        <p:spPr bwMode="auto">
          <a:xfrm>
            <a:off x="2590800" y="4495800"/>
            <a:ext cx="1008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?</a:t>
            </a:r>
            <a:endParaRPr lang="ru-RU" sz="3200" baseline="30000">
              <a:solidFill>
                <a:srgbClr val="000000"/>
              </a:solidFill>
              <a:effectLst/>
            </a:endParaRPr>
          </a:p>
        </p:txBody>
      </p:sp>
      <p:sp>
        <p:nvSpPr>
          <p:cNvPr id="362510" name="Line 14"/>
          <p:cNvSpPr>
            <a:spLocks noChangeShapeType="1"/>
          </p:cNvSpPr>
          <p:nvPr/>
        </p:nvSpPr>
        <p:spPr bwMode="auto">
          <a:xfrm flipH="1">
            <a:off x="381000" y="2286000"/>
            <a:ext cx="6324600" cy="3581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2511" name="Text Box 15"/>
          <p:cNvSpPr txBox="1">
            <a:spLocks noChangeArrowheads="1"/>
          </p:cNvSpPr>
          <p:nvPr/>
        </p:nvSpPr>
        <p:spPr bwMode="auto">
          <a:xfrm>
            <a:off x="457200" y="533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8" grpId="0" animBg="1" autoUpdateAnimBg="0"/>
    </p:bldLst>
  </p:timing>
</p:sld>
</file>

<file path=ppt/theme/theme1.xml><?xml version="1.0" encoding="utf-8"?>
<a:theme xmlns:a="http://schemas.openxmlformats.org/drawingml/2006/main" name="Студия">
  <a:themeElements>
    <a:clrScheme name="Студия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lnDef>
  </a:objectDefaults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2172</TotalTime>
  <Words>414</Words>
  <Application>Microsoft Office PowerPoint</Application>
  <PresentationFormat>Экран (4:3)</PresentationFormat>
  <Paragraphs>181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Студия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Внешний угол треугольника.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Геометрия 7 класс</dc:subject>
  <dc:creator>Малая</dc:creator>
  <cp:lastModifiedBy>Юлия</cp:lastModifiedBy>
  <cp:revision>77</cp:revision>
  <cp:lastPrinted>1601-01-01T00:00:00Z</cp:lastPrinted>
  <dcterms:created xsi:type="dcterms:W3CDTF">1601-01-01T00:00:00Z</dcterms:created>
  <dcterms:modified xsi:type="dcterms:W3CDTF">2018-02-25T18:16:31Z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