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13"/>
  </p:notesMasterIdLst>
  <p:handoutMasterIdLst>
    <p:handoutMasterId r:id="rId14"/>
  </p:handoutMasterIdLst>
  <p:sldIdLst>
    <p:sldId id="425" r:id="rId2"/>
    <p:sldId id="422" r:id="rId3"/>
    <p:sldId id="424" r:id="rId4"/>
    <p:sldId id="415" r:id="rId5"/>
    <p:sldId id="416" r:id="rId6"/>
    <p:sldId id="412" r:id="rId7"/>
    <p:sldId id="413" r:id="rId8"/>
    <p:sldId id="414" r:id="rId9"/>
    <p:sldId id="418" r:id="rId10"/>
    <p:sldId id="419" r:id="rId11"/>
    <p:sldId id="420" r:id="rId12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99"/>
    <a:srgbClr val="339966"/>
    <a:srgbClr val="CC3300"/>
    <a:srgbClr val="FFFED1"/>
    <a:srgbClr val="FF66FF"/>
    <a:srgbClr val="808080"/>
    <a:srgbClr val="00B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92" autoAdjust="0"/>
    <p:restoredTop sz="94660"/>
  </p:normalViewPr>
  <p:slideViewPr>
    <p:cSldViewPr>
      <p:cViewPr>
        <p:scale>
          <a:sx n="76" d="100"/>
          <a:sy n="76" d="100"/>
        </p:scale>
        <p:origin x="-9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C0EA1386-A1DE-4623-BCE5-4D2F446FF1E7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A64686CF-599D-4B31-B155-82F11F5DD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7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64B7D924-8E98-456D-9F87-AB271EBE7AE1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effectLst/>
                <a:latin typeface="Arial" charset="0"/>
              </a:defRPr>
            </a:lvl1pPr>
          </a:lstStyle>
          <a:p>
            <a:pPr>
              <a:defRPr/>
            </a:pPr>
            <a:fld id="{D639C217-D866-412D-8F62-DAFBA449E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8326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 b="0" i="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 b="0" i="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b="0" i="0">
              <a:latin typeface="Arial" charset="0"/>
            </a:endParaRP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37C0B2-D597-4D11-8D9B-4D115DA1C142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EBB1A5-97BF-4F0C-BFB5-163D7955B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337DD-DAA7-4EAC-B2D1-37968A3D68AC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9197F-554B-4994-970A-A38923C02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559C0-B593-4038-9E28-463F34620EBC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E141A-6044-4ADF-A9DB-4833850C0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C01E-062B-439F-8E97-D18B986F5970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EB038-5925-4D02-8895-1CC682FBB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2F327-F182-4733-BDB2-8C048CFF0428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F35F0-9822-4264-B81E-4274E14F5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4D63B-3E3E-4EFA-BEBE-6574BAEB2EFE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114EB-9DAE-4721-8F59-9D77CC255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A6C74-BAD0-416F-930C-B44746CBBF8E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CC245-090C-41EA-8F41-D680E7474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0F627-EDDA-48C1-B285-BED27C9178F6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2058B-155D-43E0-99A6-7268BB9FA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23971-9F46-4DF0-BA4B-DF1FF167ED55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0CA3-27B9-472A-9BC1-5598BD274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1CC28-51BD-49E0-BD23-57C3B270FD44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02447-2C9D-421F-8D6F-61603A497C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4CE59-C66B-4238-B28B-5DFEE351FE3D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C42D2-24BB-4522-94BC-53236B964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BEB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smtClean="0">
                <a:effectLst/>
                <a:latin typeface="+mn-lt"/>
              </a:defRPr>
            </a:lvl1pPr>
          </a:lstStyle>
          <a:p>
            <a:pPr>
              <a:defRPr/>
            </a:pPr>
            <a:fld id="{9019D1F8-DDEC-447B-B2D4-24BED2231731}" type="datetime1">
              <a:rPr lang="ru-RU"/>
              <a:pPr>
                <a:defRPr/>
              </a:pPr>
              <a:t>18.02.2018</a:t>
            </a:fld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smtClean="0">
                <a:effectLst/>
                <a:latin typeface="+mn-lt"/>
              </a:defRPr>
            </a:lvl1pPr>
          </a:lstStyle>
          <a:p>
            <a:pPr>
              <a:defRPr/>
            </a:pPr>
            <a:fld id="{3E6CF095-1B65-4577-8F53-60241D663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b="0" i="0">
                <a:latin typeface="Times New Roman" pitchFamily="18" charset="0"/>
              </a:endParaRP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spd="med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314450"/>
            <a:ext cx="8839200" cy="2266950"/>
          </a:xfrm>
        </p:spPr>
        <p:txBody>
          <a:bodyPr/>
          <a:lstStyle/>
          <a:p>
            <a:pPr algn="r" eaLnBrk="1" hangingPunct="1"/>
            <a:r>
              <a:rPr lang="ru-RU" sz="5400" b="1" smtClean="0">
                <a:latin typeface="Georgia" pitchFamily="18" charset="0"/>
              </a:rPr>
              <a:t>Сумма углов треугольника</a:t>
            </a:r>
            <a:r>
              <a:rPr lang="ru-RU" sz="6000" b="1" smtClean="0">
                <a:latin typeface="Georgia" pitchFamily="18" charset="0"/>
              </a:rPr>
              <a:t>.</a:t>
            </a:r>
            <a:endParaRPr lang="ru-RU" sz="3600" b="1" smtClean="0">
              <a:latin typeface="Georgia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Урок геометрии</a:t>
            </a:r>
          </a:p>
          <a:p>
            <a:pPr algn="r" eaLnBrk="1" hangingPunct="1"/>
            <a:r>
              <a:rPr lang="ru-RU" b="1" i="1" smtClean="0">
                <a:solidFill>
                  <a:srgbClr val="C00000"/>
                </a:solidFill>
                <a:latin typeface="Georgia" pitchFamily="18" charset="0"/>
              </a:rPr>
              <a:t> в 7 классе.</a:t>
            </a:r>
          </a:p>
        </p:txBody>
      </p:sp>
      <p:sp>
        <p:nvSpPr>
          <p:cNvPr id="3077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287713" y="6165850"/>
            <a:ext cx="5551487" cy="365125"/>
          </a:xfrm>
          <a:noFill/>
        </p:spPr>
        <p:txBody>
          <a:bodyPr/>
          <a:lstStyle/>
          <a:p>
            <a:pPr algn="r"/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304800" y="9144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урока: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5638800" y="709613"/>
            <a:ext cx="28622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fld id="{696FF86E-9C6F-40D6-B7F9-2CDC7EA8ECE9}" type="datetime1">
              <a:rPr lang="ru-RU" sz="32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18.02.2018</a:t>
            </a:fld>
            <a:endParaRPr lang="ru-RU" sz="32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Freeform 2"/>
          <p:cNvSpPr>
            <a:spLocks/>
          </p:cNvSpPr>
          <p:nvPr/>
        </p:nvSpPr>
        <p:spPr bwMode="auto">
          <a:xfrm>
            <a:off x="900113" y="3662363"/>
            <a:ext cx="7175500" cy="2116137"/>
          </a:xfrm>
          <a:custGeom>
            <a:avLst/>
            <a:gdLst/>
            <a:ahLst/>
            <a:cxnLst>
              <a:cxn ang="0">
                <a:pos x="0" y="1333"/>
              </a:cxn>
              <a:cxn ang="0">
                <a:pos x="4520" y="1316"/>
              </a:cxn>
              <a:cxn ang="0">
                <a:pos x="2978" y="0"/>
              </a:cxn>
              <a:cxn ang="0">
                <a:pos x="2933" y="1316"/>
              </a:cxn>
              <a:cxn ang="0">
                <a:pos x="1792" y="1321"/>
              </a:cxn>
              <a:cxn ang="0">
                <a:pos x="2978" y="0"/>
              </a:cxn>
              <a:cxn ang="0">
                <a:pos x="0" y="1333"/>
              </a:cxn>
            </a:cxnLst>
            <a:rect l="0" t="0" r="r" b="b"/>
            <a:pathLst>
              <a:path w="4520" h="1333">
                <a:moveTo>
                  <a:pt x="0" y="1333"/>
                </a:moveTo>
                <a:lnTo>
                  <a:pt x="4520" y="1316"/>
                </a:lnTo>
                <a:lnTo>
                  <a:pt x="2978" y="0"/>
                </a:lnTo>
                <a:lnTo>
                  <a:pt x="2933" y="1316"/>
                </a:lnTo>
                <a:lnTo>
                  <a:pt x="1792" y="1321"/>
                </a:lnTo>
                <a:lnTo>
                  <a:pt x="2978" y="0"/>
                </a:lnTo>
                <a:lnTo>
                  <a:pt x="0" y="1333"/>
                </a:lnTo>
                <a:close/>
              </a:path>
            </a:pathLst>
          </a:custGeom>
          <a:gradFill rotWithShape="1">
            <a:gsLst>
              <a:gs pos="0">
                <a:srgbClr val="FFFED1">
                  <a:alpha val="83000"/>
                </a:srgbClr>
              </a:gs>
              <a:gs pos="100000">
                <a:srgbClr val="72DDF6">
                  <a:alpha val="81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75" name="Line 3"/>
          <p:cNvSpPr>
            <a:spLocks noChangeShapeType="1"/>
          </p:cNvSpPr>
          <p:nvPr/>
        </p:nvSpPr>
        <p:spPr bwMode="auto">
          <a:xfrm>
            <a:off x="6372225" y="5535613"/>
            <a:ext cx="215900" cy="3603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79" name="Line 7"/>
          <p:cNvSpPr>
            <a:spLocks noChangeShapeType="1"/>
          </p:cNvSpPr>
          <p:nvPr/>
        </p:nvSpPr>
        <p:spPr bwMode="auto">
          <a:xfrm>
            <a:off x="6443663" y="5535613"/>
            <a:ext cx="215900" cy="3603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80" name="Line 8"/>
          <p:cNvSpPr>
            <a:spLocks noChangeShapeType="1"/>
          </p:cNvSpPr>
          <p:nvPr/>
        </p:nvSpPr>
        <p:spPr bwMode="auto">
          <a:xfrm>
            <a:off x="4500563" y="4598988"/>
            <a:ext cx="215900" cy="3603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81" name="Line 9"/>
          <p:cNvSpPr>
            <a:spLocks noChangeShapeType="1"/>
          </p:cNvSpPr>
          <p:nvPr/>
        </p:nvSpPr>
        <p:spPr bwMode="auto">
          <a:xfrm>
            <a:off x="2771775" y="5607050"/>
            <a:ext cx="215900" cy="3603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82" name="Line 10"/>
          <p:cNvSpPr>
            <a:spLocks noChangeShapeType="1"/>
          </p:cNvSpPr>
          <p:nvPr/>
        </p:nvSpPr>
        <p:spPr bwMode="auto">
          <a:xfrm flipV="1">
            <a:off x="5364163" y="4886325"/>
            <a:ext cx="431800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83" name="Line 11"/>
          <p:cNvSpPr>
            <a:spLocks noChangeShapeType="1"/>
          </p:cNvSpPr>
          <p:nvPr/>
        </p:nvSpPr>
        <p:spPr bwMode="auto">
          <a:xfrm flipV="1">
            <a:off x="5364163" y="4959350"/>
            <a:ext cx="431800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21" name="Rectangle 12"/>
          <p:cNvSpPr>
            <a:spLocks noChangeArrowheads="1"/>
          </p:cNvSpPr>
          <p:nvPr/>
        </p:nvSpPr>
        <p:spPr bwMode="auto">
          <a:xfrm>
            <a:off x="3492500" y="589597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5435600" y="301625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8027988" y="5753100"/>
            <a:ext cx="50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5364163" y="5824538"/>
            <a:ext cx="474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468313" y="5753100"/>
            <a:ext cx="52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D</a:t>
            </a:r>
            <a:endParaRPr lang="ru-RU" sz="3200" i="0">
              <a:solidFill>
                <a:srgbClr val="000000"/>
              </a:solidFill>
            </a:endParaRPr>
          </a:p>
        </p:txBody>
      </p:sp>
      <p:sp>
        <p:nvSpPr>
          <p:cNvPr id="361489" name="Arc 17"/>
          <p:cNvSpPr>
            <a:spLocks/>
          </p:cNvSpPr>
          <p:nvPr/>
        </p:nvSpPr>
        <p:spPr bwMode="auto">
          <a:xfrm flipV="1">
            <a:off x="5580063" y="3590925"/>
            <a:ext cx="936625" cy="7921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CC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1490" name="Line 18"/>
          <p:cNvSpPr>
            <a:spLocks noChangeShapeType="1"/>
          </p:cNvSpPr>
          <p:nvPr/>
        </p:nvSpPr>
        <p:spPr bwMode="auto">
          <a:xfrm>
            <a:off x="6516688" y="3590925"/>
            <a:ext cx="792162" cy="1588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28" name="Rectangle 19"/>
          <p:cNvSpPr>
            <a:spLocks noChangeArrowheads="1"/>
          </p:cNvSpPr>
          <p:nvPr/>
        </p:nvSpPr>
        <p:spPr bwMode="auto">
          <a:xfrm>
            <a:off x="6443663" y="2943225"/>
            <a:ext cx="1223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56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329" name="Rectangle 20"/>
          <p:cNvSpPr>
            <a:spLocks noChangeArrowheads="1"/>
          </p:cNvSpPr>
          <p:nvPr/>
        </p:nvSpPr>
        <p:spPr bwMode="auto">
          <a:xfrm>
            <a:off x="4067175" y="5246688"/>
            <a:ext cx="1223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48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330" name="Rectangle 21"/>
          <p:cNvSpPr>
            <a:spLocks noChangeArrowheads="1"/>
          </p:cNvSpPr>
          <p:nvPr/>
        </p:nvSpPr>
        <p:spPr bwMode="auto">
          <a:xfrm>
            <a:off x="1908175" y="52466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?</a:t>
            </a:r>
            <a:endParaRPr lang="ru-RU" sz="3200" i="0" baseline="30000">
              <a:solidFill>
                <a:srgbClr val="000000"/>
              </a:solidFill>
            </a:endParaRPr>
          </a:p>
        </p:txBody>
      </p:sp>
      <p:sp>
        <p:nvSpPr>
          <p:cNvPr id="361496" name="Text Box 24"/>
          <p:cNvSpPr txBox="1">
            <a:spLocks noChangeArrowheads="1"/>
          </p:cNvSpPr>
          <p:nvPr/>
        </p:nvSpPr>
        <p:spPr bwMode="auto">
          <a:xfrm>
            <a:off x="1371600" y="1143000"/>
            <a:ext cx="7467600" cy="557213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Д; ДВК</a:t>
            </a:r>
            <a:r>
              <a:rPr lang="ru-RU" sz="28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361497" name="Oval 25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9</a:t>
            </a:r>
          </a:p>
        </p:txBody>
      </p:sp>
      <p:sp>
        <p:nvSpPr>
          <p:cNvPr id="13337" name="WordArt 26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AutoShape 2"/>
          <p:cNvSpPr>
            <a:spLocks noChangeArrowheads="1"/>
          </p:cNvSpPr>
          <p:nvPr/>
        </p:nvSpPr>
        <p:spPr bwMode="auto">
          <a:xfrm>
            <a:off x="884238" y="2713038"/>
            <a:ext cx="3744912" cy="33845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99CC">
                  <a:alpha val="39999"/>
                </a:srgbClr>
              </a:gs>
              <a:gs pos="50000">
                <a:srgbClr val="27CCDD">
                  <a:alpha val="41000"/>
                </a:srgbClr>
              </a:gs>
              <a:gs pos="100000">
                <a:srgbClr val="FF99CC">
                  <a:alpha val="39999"/>
                </a:srgbClr>
              </a:gs>
            </a:gsLst>
            <a:lin ang="18900000" scaled="1"/>
          </a:gradFill>
          <a:ln w="381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2499" name="Freeform 3"/>
          <p:cNvSpPr>
            <a:spLocks/>
          </p:cNvSpPr>
          <p:nvPr/>
        </p:nvSpPr>
        <p:spPr bwMode="auto">
          <a:xfrm>
            <a:off x="884238" y="4675188"/>
            <a:ext cx="2957512" cy="1401762"/>
          </a:xfrm>
          <a:custGeom>
            <a:avLst/>
            <a:gdLst/>
            <a:ahLst/>
            <a:cxnLst>
              <a:cxn ang="0">
                <a:pos x="0" y="883"/>
              </a:cxn>
              <a:cxn ang="0">
                <a:pos x="1863" y="0"/>
              </a:cxn>
            </a:cxnLst>
            <a:rect l="0" t="0" r="r" b="b"/>
            <a:pathLst>
              <a:path w="1863" h="883">
                <a:moveTo>
                  <a:pt x="0" y="883"/>
                </a:moveTo>
                <a:lnTo>
                  <a:pt x="1863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 rot="3811150">
            <a:off x="3621882" y="4728369"/>
            <a:ext cx="287337" cy="288925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2784475" y="23161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381000" y="5595938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4773613" y="5595938"/>
            <a:ext cx="474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3981450" y="4083050"/>
            <a:ext cx="52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D</a:t>
            </a:r>
            <a:endParaRPr lang="ru-RU" sz="3200" i="0">
              <a:solidFill>
                <a:srgbClr val="000000"/>
              </a:solidFill>
            </a:endParaRP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2325688" y="3433763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54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1892300" y="552132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?</a:t>
            </a:r>
            <a:endParaRPr lang="ru-RU" sz="3200" i="0" baseline="30000">
              <a:solidFill>
                <a:srgbClr val="000000"/>
              </a:solidFill>
            </a:endParaRPr>
          </a:p>
        </p:txBody>
      </p:sp>
      <p:sp>
        <p:nvSpPr>
          <p:cNvPr id="362513" name="Text Box 17"/>
          <p:cNvSpPr txBox="1">
            <a:spLocks noChangeArrowheads="1"/>
          </p:cNvSpPr>
          <p:nvPr/>
        </p:nvSpPr>
        <p:spPr bwMode="auto">
          <a:xfrm>
            <a:off x="1371600" y="1143000"/>
            <a:ext cx="7467600" cy="1069975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Дано: АВ=ВС.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ДАС</a:t>
            </a:r>
            <a:r>
              <a:rPr lang="ru-RU" sz="2800">
                <a:solidFill>
                  <a:srgbClr val="000099"/>
                </a:solidFill>
              </a:rPr>
              <a:t>:  </a:t>
            </a:r>
          </a:p>
        </p:txBody>
      </p:sp>
      <p:sp>
        <p:nvSpPr>
          <p:cNvPr id="362514" name="Oval 18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10</a:t>
            </a:r>
          </a:p>
        </p:txBody>
      </p:sp>
      <p:sp>
        <p:nvSpPr>
          <p:cNvPr id="14355" name="WordArt 19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Text Box 2"/>
          <p:cNvSpPr txBox="1">
            <a:spLocks noChangeArrowheads="1"/>
          </p:cNvSpPr>
          <p:nvPr/>
        </p:nvSpPr>
        <p:spPr bwMode="auto">
          <a:xfrm>
            <a:off x="1371600" y="1143000"/>
            <a:ext cx="7467600" cy="141128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В треугольнике АВС найдите неизвестные углы, если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 А на 30</a:t>
            </a:r>
            <a:r>
              <a:rPr lang="ru-RU" sz="2800" baseline="30000">
                <a:solidFill>
                  <a:srgbClr val="000099"/>
                </a:solidFill>
                <a:sym typeface="Symbol" pitchFamily="18" charset="2"/>
              </a:rPr>
              <a:t>0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 больше  В, а  С = 85</a:t>
            </a:r>
            <a:r>
              <a:rPr lang="ru-RU" sz="2800" baseline="30000">
                <a:solidFill>
                  <a:srgbClr val="000099"/>
                </a:solidFill>
                <a:sym typeface="Symbol" pitchFamily="18" charset="2"/>
              </a:rPr>
              <a:t>0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364547" name="Oval 3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1</a:t>
            </a:r>
          </a:p>
        </p:txBody>
      </p:sp>
      <p:sp>
        <p:nvSpPr>
          <p:cNvPr id="5129" name="WordArt 5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Text Box 2"/>
          <p:cNvSpPr txBox="1">
            <a:spLocks noChangeArrowheads="1"/>
          </p:cNvSpPr>
          <p:nvPr/>
        </p:nvSpPr>
        <p:spPr bwMode="auto">
          <a:xfrm>
            <a:off x="1752600" y="1143000"/>
            <a:ext cx="7086600" cy="1411288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 А </a:t>
            </a:r>
            <a:r>
              <a:rPr lang="ru-RU" sz="2800">
                <a:solidFill>
                  <a:srgbClr val="000099"/>
                </a:solidFill>
              </a:rPr>
              <a:t>  треугольника АВС составляет 20%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 В, а  С = 100</a:t>
            </a:r>
            <a:r>
              <a:rPr lang="ru-RU" sz="2800" baseline="30000">
                <a:solidFill>
                  <a:srgbClr val="000099"/>
                </a:solidFill>
                <a:sym typeface="Symbol" pitchFamily="18" charset="2"/>
              </a:rPr>
              <a:t>0</a:t>
            </a:r>
            <a:r>
              <a:rPr lang="ru-RU" sz="2800">
                <a:solidFill>
                  <a:srgbClr val="000099"/>
                </a:solidFill>
              </a:rPr>
              <a:t> . Найдите углы треугольника АВС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366595" name="Oval 3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2</a:t>
            </a:r>
          </a:p>
        </p:txBody>
      </p:sp>
      <p:sp>
        <p:nvSpPr>
          <p:cNvPr id="6153" name="WordArt 5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228600" y="55626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357382" name="AutoShape 6"/>
          <p:cNvSpPr>
            <a:spLocks noChangeArrowheads="1"/>
          </p:cNvSpPr>
          <p:nvPr/>
        </p:nvSpPr>
        <p:spPr bwMode="auto">
          <a:xfrm>
            <a:off x="292100" y="1911350"/>
            <a:ext cx="4103688" cy="374491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ED1">
                  <a:alpha val="36000"/>
                </a:srgbClr>
              </a:gs>
              <a:gs pos="100000">
                <a:schemeClr val="hlink">
                  <a:alpha val="42000"/>
                </a:scheme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2595563" y="16256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4108450" y="5729288"/>
            <a:ext cx="474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357386" name="Line 10"/>
          <p:cNvSpPr>
            <a:spLocks noChangeShapeType="1"/>
          </p:cNvSpPr>
          <p:nvPr/>
        </p:nvSpPr>
        <p:spPr bwMode="auto">
          <a:xfrm>
            <a:off x="1084263" y="3927475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387" name="Line 11"/>
          <p:cNvSpPr>
            <a:spLocks noChangeShapeType="1"/>
          </p:cNvSpPr>
          <p:nvPr/>
        </p:nvSpPr>
        <p:spPr bwMode="auto">
          <a:xfrm>
            <a:off x="1084263" y="3856038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388" name="Line 12"/>
          <p:cNvSpPr>
            <a:spLocks noChangeShapeType="1"/>
          </p:cNvSpPr>
          <p:nvPr/>
        </p:nvSpPr>
        <p:spPr bwMode="auto">
          <a:xfrm>
            <a:off x="3244850" y="3927475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389" name="Line 13"/>
          <p:cNvSpPr>
            <a:spLocks noChangeShapeType="1"/>
          </p:cNvSpPr>
          <p:nvPr/>
        </p:nvSpPr>
        <p:spPr bwMode="auto">
          <a:xfrm>
            <a:off x="3244850" y="3856038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393" name="Line 17"/>
          <p:cNvSpPr>
            <a:spLocks noChangeShapeType="1"/>
          </p:cNvSpPr>
          <p:nvPr/>
        </p:nvSpPr>
        <p:spPr bwMode="auto">
          <a:xfrm>
            <a:off x="292100" y="5656263"/>
            <a:ext cx="5832475" cy="1587"/>
          </a:xfrm>
          <a:prstGeom prst="line">
            <a:avLst/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7394" name="Oval 18"/>
          <p:cNvSpPr>
            <a:spLocks noChangeArrowheads="1"/>
          </p:cNvSpPr>
          <p:nvPr/>
        </p:nvSpPr>
        <p:spPr bwMode="auto">
          <a:xfrm>
            <a:off x="5410200" y="5562600"/>
            <a:ext cx="144463" cy="142875"/>
          </a:xfrm>
          <a:prstGeom prst="ellipse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0" name="Rectangle 19"/>
          <p:cNvSpPr>
            <a:spLocks noChangeArrowheads="1"/>
          </p:cNvSpPr>
          <p:nvPr/>
        </p:nvSpPr>
        <p:spPr bwMode="auto">
          <a:xfrm>
            <a:off x="5257800" y="4953000"/>
            <a:ext cx="52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D</a:t>
            </a:r>
            <a:endParaRPr lang="ru-RU" sz="3200" i="0">
              <a:solidFill>
                <a:srgbClr val="000000"/>
              </a:solidFill>
            </a:endParaRPr>
          </a:p>
        </p:txBody>
      </p:sp>
      <p:sp>
        <p:nvSpPr>
          <p:cNvPr id="7181" name="Rectangle 21"/>
          <p:cNvSpPr>
            <a:spLocks noChangeArrowheads="1"/>
          </p:cNvSpPr>
          <p:nvPr/>
        </p:nvSpPr>
        <p:spPr bwMode="auto">
          <a:xfrm>
            <a:off x="4191000" y="4876800"/>
            <a:ext cx="1223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124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182" name="Rectangle 22"/>
          <p:cNvSpPr>
            <a:spLocks noChangeArrowheads="1"/>
          </p:cNvSpPr>
          <p:nvPr/>
        </p:nvSpPr>
        <p:spPr bwMode="auto">
          <a:xfrm>
            <a:off x="2163763" y="2271713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CC0099"/>
                </a:solidFill>
              </a:rPr>
              <a:t>?</a:t>
            </a:r>
            <a:endParaRPr lang="ru-RU" sz="3200" i="0" baseline="30000">
              <a:solidFill>
                <a:srgbClr val="CC0099"/>
              </a:solidFill>
            </a:endParaRPr>
          </a:p>
        </p:txBody>
      </p:sp>
      <p:sp>
        <p:nvSpPr>
          <p:cNvPr id="357401" name="Text Box 25"/>
          <p:cNvSpPr txBox="1">
            <a:spLocks noChangeArrowheads="1"/>
          </p:cNvSpPr>
          <p:nvPr/>
        </p:nvSpPr>
        <p:spPr bwMode="auto">
          <a:xfrm>
            <a:off x="1371600" y="1143000"/>
            <a:ext cx="7467600" cy="557213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В</a:t>
            </a:r>
            <a:r>
              <a:rPr lang="ru-RU" sz="28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357402" name="Oval 26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3</a:t>
            </a:r>
          </a:p>
        </p:txBody>
      </p:sp>
      <p:sp>
        <p:nvSpPr>
          <p:cNvPr id="7189" name="WordArt 27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714375" y="5729288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358406" name="AutoShape 6"/>
          <p:cNvSpPr>
            <a:spLocks noChangeArrowheads="1"/>
          </p:cNvSpPr>
          <p:nvPr/>
        </p:nvSpPr>
        <p:spPr bwMode="auto">
          <a:xfrm>
            <a:off x="1219200" y="3208338"/>
            <a:ext cx="4103688" cy="30241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>
                  <a:alpha val="38000"/>
                </a:schemeClr>
              </a:gs>
              <a:gs pos="100000">
                <a:srgbClr val="FF99CC">
                  <a:alpha val="44000"/>
                </a:srgbClr>
              </a:gs>
            </a:gsLst>
            <a:path path="shape">
              <a:fillToRect l="50000" t="50000" r="50000" b="50000"/>
            </a:path>
          </a:gradFill>
          <a:ln w="38100" algn="ctr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3306763" y="24892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5395913" y="5586413"/>
            <a:ext cx="474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358410" name="Line 10"/>
          <p:cNvSpPr>
            <a:spLocks noChangeShapeType="1"/>
          </p:cNvSpPr>
          <p:nvPr/>
        </p:nvSpPr>
        <p:spPr bwMode="auto">
          <a:xfrm>
            <a:off x="1866900" y="4864100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1" name="Line 11"/>
          <p:cNvSpPr>
            <a:spLocks noChangeShapeType="1"/>
          </p:cNvSpPr>
          <p:nvPr/>
        </p:nvSpPr>
        <p:spPr bwMode="auto">
          <a:xfrm>
            <a:off x="1938338" y="4719638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2" name="Line 12"/>
          <p:cNvSpPr>
            <a:spLocks noChangeShapeType="1"/>
          </p:cNvSpPr>
          <p:nvPr/>
        </p:nvSpPr>
        <p:spPr bwMode="auto">
          <a:xfrm>
            <a:off x="4098925" y="4719638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3" name="Line 13"/>
          <p:cNvSpPr>
            <a:spLocks noChangeShapeType="1"/>
          </p:cNvSpPr>
          <p:nvPr/>
        </p:nvSpPr>
        <p:spPr bwMode="auto">
          <a:xfrm>
            <a:off x="4171950" y="4864100"/>
            <a:ext cx="431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7" name="Oval 17"/>
          <p:cNvSpPr>
            <a:spLocks noChangeArrowheads="1"/>
          </p:cNvSpPr>
          <p:nvPr/>
        </p:nvSpPr>
        <p:spPr bwMode="auto">
          <a:xfrm>
            <a:off x="2514600" y="2127250"/>
            <a:ext cx="144463" cy="142875"/>
          </a:xfrm>
          <a:prstGeom prst="ellipse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03" name="Rectangle 18"/>
          <p:cNvSpPr>
            <a:spLocks noChangeArrowheads="1"/>
          </p:cNvSpPr>
          <p:nvPr/>
        </p:nvSpPr>
        <p:spPr bwMode="auto">
          <a:xfrm>
            <a:off x="2659063" y="1554163"/>
            <a:ext cx="523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D</a:t>
            </a:r>
            <a:endParaRPr lang="ru-RU" sz="3200" i="0">
              <a:solidFill>
                <a:srgbClr val="000000"/>
              </a:solidFill>
            </a:endParaRPr>
          </a:p>
        </p:txBody>
      </p:sp>
      <p:sp>
        <p:nvSpPr>
          <p:cNvPr id="358420" name="Freeform 20"/>
          <p:cNvSpPr>
            <a:spLocks/>
          </p:cNvSpPr>
          <p:nvPr/>
        </p:nvSpPr>
        <p:spPr bwMode="auto">
          <a:xfrm>
            <a:off x="2436813" y="1966913"/>
            <a:ext cx="2887662" cy="4267200"/>
          </a:xfrm>
          <a:custGeom>
            <a:avLst/>
            <a:gdLst/>
            <a:ahLst/>
            <a:cxnLst>
              <a:cxn ang="0">
                <a:pos x="1819" y="2688"/>
              </a:cxn>
              <a:cxn ang="0">
                <a:pos x="0" y="0"/>
              </a:cxn>
            </a:cxnLst>
            <a:rect l="0" t="0" r="r" b="b"/>
            <a:pathLst>
              <a:path w="1819" h="2688">
                <a:moveTo>
                  <a:pt x="1819" y="2688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05" name="Rectangle 21"/>
          <p:cNvSpPr>
            <a:spLocks noChangeArrowheads="1"/>
          </p:cNvSpPr>
          <p:nvPr/>
        </p:nvSpPr>
        <p:spPr bwMode="auto">
          <a:xfrm>
            <a:off x="2011363" y="2847975"/>
            <a:ext cx="1223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112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8206" name="Rectangle 23"/>
          <p:cNvSpPr>
            <a:spLocks noChangeArrowheads="1"/>
          </p:cNvSpPr>
          <p:nvPr/>
        </p:nvSpPr>
        <p:spPr bwMode="auto">
          <a:xfrm>
            <a:off x="1795463" y="55133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?</a:t>
            </a:r>
            <a:endParaRPr lang="ru-RU" sz="3200" i="0" baseline="30000">
              <a:solidFill>
                <a:srgbClr val="000000"/>
              </a:solidFill>
            </a:endParaRPr>
          </a:p>
        </p:txBody>
      </p:sp>
      <p:sp>
        <p:nvSpPr>
          <p:cNvPr id="8207" name="Rectangle 24"/>
          <p:cNvSpPr>
            <a:spLocks noChangeArrowheads="1"/>
          </p:cNvSpPr>
          <p:nvPr/>
        </p:nvSpPr>
        <p:spPr bwMode="auto">
          <a:xfrm>
            <a:off x="4460875" y="558482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?</a:t>
            </a:r>
            <a:endParaRPr lang="ru-RU" sz="3200" i="0" baseline="30000">
              <a:solidFill>
                <a:srgbClr val="000000"/>
              </a:solidFill>
            </a:endParaRPr>
          </a:p>
        </p:txBody>
      </p:sp>
      <p:sp>
        <p:nvSpPr>
          <p:cNvPr id="358427" name="Text Box 27"/>
          <p:cNvSpPr txBox="1">
            <a:spLocks noChangeArrowheads="1"/>
          </p:cNvSpPr>
          <p:nvPr/>
        </p:nvSpPr>
        <p:spPr bwMode="auto">
          <a:xfrm>
            <a:off x="1371600" y="1143000"/>
            <a:ext cx="7467600" cy="557213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А; С</a:t>
            </a:r>
            <a:r>
              <a:rPr lang="ru-RU" sz="28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358428" name="Oval 28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4</a:t>
            </a:r>
          </a:p>
        </p:txBody>
      </p:sp>
      <p:sp>
        <p:nvSpPr>
          <p:cNvPr id="8214" name="WordArt 29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Freeform 2"/>
          <p:cNvSpPr>
            <a:spLocks/>
          </p:cNvSpPr>
          <p:nvPr/>
        </p:nvSpPr>
        <p:spPr bwMode="auto">
          <a:xfrm>
            <a:off x="881063" y="2497138"/>
            <a:ext cx="5327650" cy="2768600"/>
          </a:xfrm>
          <a:custGeom>
            <a:avLst/>
            <a:gdLst/>
            <a:ahLst/>
            <a:cxnLst>
              <a:cxn ang="0">
                <a:pos x="596" y="0"/>
              </a:cxn>
              <a:cxn ang="0">
                <a:pos x="3356" y="1744"/>
              </a:cxn>
              <a:cxn ang="0">
                <a:pos x="0" y="1744"/>
              </a:cxn>
              <a:cxn ang="0">
                <a:pos x="1542" y="610"/>
              </a:cxn>
            </a:cxnLst>
            <a:rect l="0" t="0" r="r" b="b"/>
            <a:pathLst>
              <a:path w="3356" h="1744">
                <a:moveTo>
                  <a:pt x="596" y="0"/>
                </a:moveTo>
                <a:lnTo>
                  <a:pt x="3356" y="1744"/>
                </a:lnTo>
                <a:lnTo>
                  <a:pt x="0" y="1744"/>
                </a:lnTo>
                <a:lnTo>
                  <a:pt x="1542" y="610"/>
                </a:lnTo>
              </a:path>
            </a:pathLst>
          </a:custGeom>
          <a:gradFill rotWithShape="1">
            <a:gsLst>
              <a:gs pos="0">
                <a:srgbClr val="FFFA00"/>
              </a:gs>
              <a:gs pos="100000">
                <a:srgbClr val="00BCB8">
                  <a:alpha val="41000"/>
                </a:srgbClr>
              </a:gs>
            </a:gsLst>
            <a:lin ang="2700000" scaled="1"/>
          </a:gra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4307" name="Freeform 3"/>
          <p:cNvSpPr>
            <a:spLocks/>
          </p:cNvSpPr>
          <p:nvPr/>
        </p:nvSpPr>
        <p:spPr bwMode="auto">
          <a:xfrm>
            <a:off x="881063" y="2813050"/>
            <a:ext cx="1468437" cy="2454275"/>
          </a:xfrm>
          <a:custGeom>
            <a:avLst/>
            <a:gdLst/>
            <a:ahLst/>
            <a:cxnLst>
              <a:cxn ang="0">
                <a:pos x="0" y="1546"/>
              </a:cxn>
              <a:cxn ang="0">
                <a:pos x="925" y="0"/>
              </a:cxn>
            </a:cxnLst>
            <a:rect l="0" t="0" r="r" b="b"/>
            <a:pathLst>
              <a:path w="925" h="1546">
                <a:moveTo>
                  <a:pt x="0" y="1546"/>
                </a:moveTo>
                <a:lnTo>
                  <a:pt x="925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4308" name="Rectangle 4"/>
          <p:cNvSpPr>
            <a:spLocks noChangeArrowheads="1"/>
          </p:cNvSpPr>
          <p:nvPr/>
        </p:nvSpPr>
        <p:spPr bwMode="auto">
          <a:xfrm rot="1870614">
            <a:off x="2249488" y="2889250"/>
            <a:ext cx="287337" cy="2873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328988" y="281781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04800" y="49069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281738" y="4906963"/>
            <a:ext cx="474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20925" y="2098675"/>
            <a:ext cx="50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897188" y="3681413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110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481513" y="4689475"/>
            <a:ext cx="1223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50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54320" name="Text Box 16"/>
          <p:cNvSpPr txBox="1">
            <a:spLocks noChangeArrowheads="1"/>
          </p:cNvSpPr>
          <p:nvPr/>
        </p:nvSpPr>
        <p:spPr bwMode="auto">
          <a:xfrm>
            <a:off x="1371600" y="1143000"/>
            <a:ext cx="7467600" cy="557213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КАС</a:t>
            </a:r>
            <a:r>
              <a:rPr lang="ru-RU" sz="28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354321" name="Oval 17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dirty="0"/>
              <a:t>№ 5</a:t>
            </a:r>
          </a:p>
        </p:txBody>
      </p:sp>
      <p:sp>
        <p:nvSpPr>
          <p:cNvPr id="9233" name="WordArt 18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Freeform 2"/>
          <p:cNvSpPr>
            <a:spLocks/>
          </p:cNvSpPr>
          <p:nvPr/>
        </p:nvSpPr>
        <p:spPr bwMode="auto">
          <a:xfrm>
            <a:off x="423863" y="2928938"/>
            <a:ext cx="5472112" cy="2519362"/>
          </a:xfrm>
          <a:custGeom>
            <a:avLst/>
            <a:gdLst/>
            <a:ahLst/>
            <a:cxnLst>
              <a:cxn ang="0">
                <a:pos x="0" y="1587"/>
              </a:cxn>
              <a:cxn ang="0">
                <a:pos x="3447" y="1587"/>
              </a:cxn>
              <a:cxn ang="0">
                <a:pos x="1134" y="0"/>
              </a:cxn>
              <a:cxn ang="0">
                <a:pos x="0" y="1587"/>
              </a:cxn>
            </a:cxnLst>
            <a:rect l="0" t="0" r="r" b="b"/>
            <a:pathLst>
              <a:path w="3447" h="1587">
                <a:moveTo>
                  <a:pt x="0" y="1587"/>
                </a:moveTo>
                <a:lnTo>
                  <a:pt x="3447" y="1587"/>
                </a:lnTo>
                <a:lnTo>
                  <a:pt x="1134" y="0"/>
                </a:lnTo>
                <a:lnTo>
                  <a:pt x="0" y="1587"/>
                </a:lnTo>
                <a:close/>
              </a:path>
            </a:pathLst>
          </a:custGeom>
          <a:gradFill rotWithShape="1">
            <a:gsLst>
              <a:gs pos="0">
                <a:srgbClr val="FF66FF">
                  <a:alpha val="47000"/>
                </a:srgbClr>
              </a:gs>
              <a:gs pos="100000">
                <a:srgbClr val="CCFF33">
                  <a:alpha val="41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5331" name="Freeform 3"/>
          <p:cNvSpPr>
            <a:spLocks/>
          </p:cNvSpPr>
          <p:nvPr/>
        </p:nvSpPr>
        <p:spPr bwMode="auto">
          <a:xfrm>
            <a:off x="423863" y="3984625"/>
            <a:ext cx="3344862" cy="1465263"/>
          </a:xfrm>
          <a:custGeom>
            <a:avLst/>
            <a:gdLst/>
            <a:ahLst/>
            <a:cxnLst>
              <a:cxn ang="0">
                <a:pos x="0" y="923"/>
              </a:cxn>
              <a:cxn ang="0">
                <a:pos x="2107" y="0"/>
              </a:cxn>
            </a:cxnLst>
            <a:rect l="0" t="0" r="r" b="b"/>
            <a:pathLst>
              <a:path w="2107" h="923">
                <a:moveTo>
                  <a:pt x="0" y="923"/>
                </a:moveTo>
                <a:lnTo>
                  <a:pt x="2107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5332" name="Arc 4"/>
          <p:cNvSpPr>
            <a:spLocks/>
          </p:cNvSpPr>
          <p:nvPr/>
        </p:nvSpPr>
        <p:spPr bwMode="auto">
          <a:xfrm>
            <a:off x="1360488" y="5016500"/>
            <a:ext cx="71437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99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5333" name="Arc 5"/>
          <p:cNvSpPr>
            <a:spLocks/>
          </p:cNvSpPr>
          <p:nvPr/>
        </p:nvSpPr>
        <p:spPr bwMode="auto">
          <a:xfrm>
            <a:off x="928688" y="4659313"/>
            <a:ext cx="431800" cy="369887"/>
          </a:xfrm>
          <a:custGeom>
            <a:avLst/>
            <a:gdLst>
              <a:gd name="G0" fmla="+- 0 0 0"/>
              <a:gd name="G1" fmla="+- 21480 0 0"/>
              <a:gd name="G2" fmla="+- 21600 0 0"/>
              <a:gd name="T0" fmla="*/ 2272 w 21600"/>
              <a:gd name="T1" fmla="*/ 0 h 22145"/>
              <a:gd name="T2" fmla="*/ 21590 w 21600"/>
              <a:gd name="T3" fmla="*/ 22145 h 22145"/>
              <a:gd name="T4" fmla="*/ 0 w 21600"/>
              <a:gd name="T5" fmla="*/ 21480 h 22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45" fill="none" extrusionOk="0">
                <a:moveTo>
                  <a:pt x="2272" y="-1"/>
                </a:moveTo>
                <a:cubicBezTo>
                  <a:pt x="13260" y="1162"/>
                  <a:pt x="21600" y="10430"/>
                  <a:pt x="21600" y="21480"/>
                </a:cubicBezTo>
                <a:cubicBezTo>
                  <a:pt x="21600" y="21701"/>
                  <a:pt x="21596" y="21923"/>
                  <a:pt x="21589" y="22144"/>
                </a:cubicBezTo>
              </a:path>
              <a:path w="21600" h="22145" stroke="0" extrusionOk="0">
                <a:moveTo>
                  <a:pt x="2272" y="-1"/>
                </a:moveTo>
                <a:cubicBezTo>
                  <a:pt x="13260" y="1162"/>
                  <a:pt x="21600" y="10430"/>
                  <a:pt x="21600" y="21480"/>
                </a:cubicBezTo>
                <a:cubicBezTo>
                  <a:pt x="21600" y="21701"/>
                  <a:pt x="21596" y="21923"/>
                  <a:pt x="21589" y="22144"/>
                </a:cubicBezTo>
                <a:lnTo>
                  <a:pt x="0" y="21480"/>
                </a:lnTo>
                <a:close/>
              </a:path>
            </a:pathLst>
          </a:custGeom>
          <a:noFill/>
          <a:ln w="76200">
            <a:solidFill>
              <a:srgbClr val="9933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8600" y="46482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008188" y="22098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181600" y="54864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736975" y="3433763"/>
            <a:ext cx="523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D</a:t>
            </a:r>
            <a:endParaRPr lang="ru-RU" sz="3200" i="0">
              <a:solidFill>
                <a:srgbClr val="000000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313238" y="4872038"/>
            <a:ext cx="1008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33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087688" y="4224338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110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252" name="Rectangle 16"/>
          <p:cNvSpPr>
            <a:spLocks noChangeArrowheads="1"/>
          </p:cNvSpPr>
          <p:nvPr/>
        </p:nvSpPr>
        <p:spPr bwMode="auto">
          <a:xfrm>
            <a:off x="2079625" y="31448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CC0099"/>
                </a:solidFill>
              </a:rPr>
              <a:t>?</a:t>
            </a:r>
            <a:endParaRPr lang="ru-RU" sz="3200" i="0" baseline="30000">
              <a:solidFill>
                <a:srgbClr val="CC0099"/>
              </a:solidFill>
            </a:endParaRPr>
          </a:p>
        </p:txBody>
      </p:sp>
      <p:sp>
        <p:nvSpPr>
          <p:cNvPr id="355347" name="Text Box 19"/>
          <p:cNvSpPr txBox="1">
            <a:spLocks noChangeArrowheads="1"/>
          </p:cNvSpPr>
          <p:nvPr/>
        </p:nvSpPr>
        <p:spPr bwMode="auto">
          <a:xfrm>
            <a:off x="1371600" y="1143000"/>
            <a:ext cx="7467600" cy="1069975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Дано: АD  – биссектриса.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АВС</a:t>
            </a:r>
            <a:r>
              <a:rPr lang="ru-RU" sz="2800">
                <a:solidFill>
                  <a:srgbClr val="000099"/>
                </a:solidFill>
              </a:rPr>
              <a:t>:  </a:t>
            </a:r>
          </a:p>
        </p:txBody>
      </p:sp>
      <p:sp>
        <p:nvSpPr>
          <p:cNvPr id="355348" name="Oval 20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6</a:t>
            </a:r>
          </a:p>
        </p:txBody>
      </p:sp>
      <p:sp>
        <p:nvSpPr>
          <p:cNvPr id="10259" name="WordArt 21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Freeform 2"/>
          <p:cNvSpPr>
            <a:spLocks/>
          </p:cNvSpPr>
          <p:nvPr/>
        </p:nvSpPr>
        <p:spPr bwMode="auto">
          <a:xfrm>
            <a:off x="563563" y="2392363"/>
            <a:ext cx="4751387" cy="3240087"/>
          </a:xfrm>
          <a:custGeom>
            <a:avLst/>
            <a:gdLst/>
            <a:ahLst/>
            <a:cxnLst>
              <a:cxn ang="0">
                <a:pos x="0" y="2041"/>
              </a:cxn>
              <a:cxn ang="0">
                <a:pos x="2993" y="2041"/>
              </a:cxn>
              <a:cxn ang="0">
                <a:pos x="907" y="0"/>
              </a:cxn>
              <a:cxn ang="0">
                <a:pos x="0" y="2041"/>
              </a:cxn>
            </a:cxnLst>
            <a:rect l="0" t="0" r="r" b="b"/>
            <a:pathLst>
              <a:path w="2993" h="2041">
                <a:moveTo>
                  <a:pt x="0" y="2041"/>
                </a:moveTo>
                <a:lnTo>
                  <a:pt x="2993" y="2041"/>
                </a:lnTo>
                <a:lnTo>
                  <a:pt x="907" y="0"/>
                </a:lnTo>
                <a:lnTo>
                  <a:pt x="0" y="2041"/>
                </a:lnTo>
                <a:close/>
              </a:path>
            </a:pathLst>
          </a:custGeom>
          <a:gradFill rotWithShape="1">
            <a:gsLst>
              <a:gs pos="0">
                <a:srgbClr val="66FFFF">
                  <a:alpha val="47000"/>
                </a:srgbClr>
              </a:gs>
              <a:gs pos="100000">
                <a:srgbClr val="FF99CC">
                  <a:alpha val="49001"/>
                </a:srgbClr>
              </a:gs>
            </a:gsLst>
            <a:lin ang="2700000" scaled="1"/>
          </a:gra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6355" name="Freeform 3"/>
          <p:cNvSpPr>
            <a:spLocks/>
          </p:cNvSpPr>
          <p:nvPr/>
        </p:nvSpPr>
        <p:spPr bwMode="auto">
          <a:xfrm>
            <a:off x="563563" y="3878263"/>
            <a:ext cx="2968625" cy="1754187"/>
          </a:xfrm>
          <a:custGeom>
            <a:avLst/>
            <a:gdLst/>
            <a:ahLst/>
            <a:cxnLst>
              <a:cxn ang="0">
                <a:pos x="0" y="1105"/>
              </a:cxn>
              <a:cxn ang="0">
                <a:pos x="1870" y="0"/>
              </a:cxn>
            </a:cxnLst>
            <a:rect l="0" t="0" r="r" b="b"/>
            <a:pathLst>
              <a:path w="1870" h="1105">
                <a:moveTo>
                  <a:pt x="0" y="1105"/>
                </a:moveTo>
                <a:lnTo>
                  <a:pt x="1870" y="0"/>
                </a:ln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6356" name="Arc 4"/>
          <p:cNvSpPr>
            <a:spLocks/>
          </p:cNvSpPr>
          <p:nvPr/>
        </p:nvSpPr>
        <p:spPr bwMode="auto">
          <a:xfrm>
            <a:off x="1571625" y="5057775"/>
            <a:ext cx="360363" cy="5746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6357" name="Arc 5"/>
          <p:cNvSpPr>
            <a:spLocks/>
          </p:cNvSpPr>
          <p:nvPr/>
        </p:nvSpPr>
        <p:spPr bwMode="auto">
          <a:xfrm>
            <a:off x="1036638" y="4484688"/>
            <a:ext cx="504825" cy="581025"/>
          </a:xfrm>
          <a:custGeom>
            <a:avLst/>
            <a:gdLst>
              <a:gd name="G0" fmla="+- 0 0 0"/>
              <a:gd name="G1" fmla="+- 21510 0 0"/>
              <a:gd name="G2" fmla="+- 21600 0 0"/>
              <a:gd name="T0" fmla="*/ 1968 w 21600"/>
              <a:gd name="T1" fmla="*/ 0 h 21855"/>
              <a:gd name="T2" fmla="*/ 21597 w 21600"/>
              <a:gd name="T3" fmla="*/ 21855 h 21855"/>
              <a:gd name="T4" fmla="*/ 0 w 21600"/>
              <a:gd name="T5" fmla="*/ 21510 h 21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855" fill="none" extrusionOk="0">
                <a:moveTo>
                  <a:pt x="1968" y="-1"/>
                </a:moveTo>
                <a:cubicBezTo>
                  <a:pt x="13088" y="1017"/>
                  <a:pt x="21600" y="10343"/>
                  <a:pt x="21600" y="21510"/>
                </a:cubicBezTo>
                <a:cubicBezTo>
                  <a:pt x="21600" y="21625"/>
                  <a:pt x="21599" y="21740"/>
                  <a:pt x="21597" y="21855"/>
                </a:cubicBezTo>
              </a:path>
              <a:path w="21600" h="21855" stroke="0" extrusionOk="0">
                <a:moveTo>
                  <a:pt x="1968" y="-1"/>
                </a:moveTo>
                <a:cubicBezTo>
                  <a:pt x="13088" y="1017"/>
                  <a:pt x="21600" y="10343"/>
                  <a:pt x="21600" y="21510"/>
                </a:cubicBezTo>
                <a:cubicBezTo>
                  <a:pt x="21600" y="21625"/>
                  <a:pt x="21599" y="21740"/>
                  <a:pt x="21597" y="21855"/>
                </a:cubicBezTo>
                <a:lnTo>
                  <a:pt x="0" y="2151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0325" y="51308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571625" y="189071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461000" y="5059363"/>
            <a:ext cx="474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587750" y="3259138"/>
            <a:ext cx="509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К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860550" y="4840288"/>
            <a:ext cx="1223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35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787525" y="2968625"/>
            <a:ext cx="1223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68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1276" name="Rectangle 15"/>
          <p:cNvSpPr>
            <a:spLocks noChangeArrowheads="1"/>
          </p:cNvSpPr>
          <p:nvPr/>
        </p:nvSpPr>
        <p:spPr bwMode="auto">
          <a:xfrm>
            <a:off x="4379913" y="50577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CC0099"/>
                </a:solidFill>
              </a:rPr>
              <a:t>?</a:t>
            </a:r>
            <a:endParaRPr lang="ru-RU" sz="3200" i="0" baseline="30000">
              <a:solidFill>
                <a:srgbClr val="CC0099"/>
              </a:solidFill>
            </a:endParaRPr>
          </a:p>
        </p:txBody>
      </p:sp>
      <p:sp>
        <p:nvSpPr>
          <p:cNvPr id="11277" name="Rectangle 16"/>
          <p:cNvSpPr>
            <a:spLocks noChangeArrowheads="1"/>
          </p:cNvSpPr>
          <p:nvPr/>
        </p:nvSpPr>
        <p:spPr bwMode="auto">
          <a:xfrm>
            <a:off x="3300413" y="404812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CC0099"/>
                </a:solidFill>
              </a:rPr>
              <a:t>?</a:t>
            </a:r>
            <a:endParaRPr lang="ru-RU" sz="3200" i="0" baseline="30000">
              <a:solidFill>
                <a:srgbClr val="CC0099"/>
              </a:solidFill>
            </a:endParaRPr>
          </a:p>
        </p:txBody>
      </p:sp>
      <p:sp>
        <p:nvSpPr>
          <p:cNvPr id="356371" name="Text Box 19"/>
          <p:cNvSpPr txBox="1">
            <a:spLocks noChangeArrowheads="1"/>
          </p:cNvSpPr>
          <p:nvPr/>
        </p:nvSpPr>
        <p:spPr bwMode="auto">
          <a:xfrm>
            <a:off x="1371600" y="1143000"/>
            <a:ext cx="7467600" cy="557213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</a:t>
            </a: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C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; АКС</a:t>
            </a:r>
            <a:r>
              <a:rPr lang="ru-RU" sz="28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356372" name="Oval 20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7</a:t>
            </a:r>
          </a:p>
        </p:txBody>
      </p:sp>
      <p:sp>
        <p:nvSpPr>
          <p:cNvPr id="11284" name="WordArt 21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Freeform 2"/>
          <p:cNvSpPr>
            <a:spLocks/>
          </p:cNvSpPr>
          <p:nvPr/>
        </p:nvSpPr>
        <p:spPr bwMode="auto">
          <a:xfrm>
            <a:off x="-76200" y="3003550"/>
            <a:ext cx="6562725" cy="2320925"/>
          </a:xfrm>
          <a:custGeom>
            <a:avLst/>
            <a:gdLst/>
            <a:ahLst/>
            <a:cxnLst>
              <a:cxn ang="0">
                <a:pos x="0" y="1462"/>
              </a:cxn>
              <a:cxn ang="0">
                <a:pos x="4134" y="1452"/>
              </a:cxn>
              <a:cxn ang="0">
                <a:pos x="2365" y="0"/>
              </a:cxn>
              <a:cxn ang="0">
                <a:pos x="641" y="1452"/>
              </a:cxn>
            </a:cxnLst>
            <a:rect l="0" t="0" r="r" b="b"/>
            <a:pathLst>
              <a:path w="4134" h="1462">
                <a:moveTo>
                  <a:pt x="0" y="1462"/>
                </a:moveTo>
                <a:lnTo>
                  <a:pt x="4134" y="1452"/>
                </a:lnTo>
                <a:lnTo>
                  <a:pt x="2365" y="0"/>
                </a:lnTo>
                <a:lnTo>
                  <a:pt x="641" y="1452"/>
                </a:lnTo>
              </a:path>
            </a:pathLst>
          </a:custGeom>
          <a:gradFill rotWithShape="1">
            <a:gsLst>
              <a:gs pos="0">
                <a:schemeClr val="bg1">
                  <a:alpha val="39999"/>
                </a:schemeClr>
              </a:gs>
              <a:gs pos="100000">
                <a:srgbClr val="CC3300">
                  <a:alpha val="38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0451" name="Line 3"/>
          <p:cNvSpPr>
            <a:spLocks noChangeShapeType="1"/>
          </p:cNvSpPr>
          <p:nvPr/>
        </p:nvSpPr>
        <p:spPr bwMode="auto">
          <a:xfrm>
            <a:off x="3678238" y="3003550"/>
            <a:ext cx="863600" cy="2305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0452" name="Line 4"/>
          <p:cNvSpPr>
            <a:spLocks noChangeShapeType="1"/>
          </p:cNvSpPr>
          <p:nvPr/>
        </p:nvSpPr>
        <p:spPr bwMode="auto">
          <a:xfrm>
            <a:off x="3173413" y="5092700"/>
            <a:ext cx="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0453" name="Line 5"/>
          <p:cNvSpPr>
            <a:spLocks noChangeShapeType="1"/>
          </p:cNvSpPr>
          <p:nvPr/>
        </p:nvSpPr>
        <p:spPr bwMode="auto">
          <a:xfrm>
            <a:off x="2381250" y="3795713"/>
            <a:ext cx="288925" cy="288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7788" y="4659313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140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54050" y="54530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462338" y="22860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342063" y="5381625"/>
            <a:ext cx="474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 i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325938" y="5453063"/>
            <a:ext cx="523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D</a:t>
            </a:r>
            <a:endParaRPr lang="ru-RU" sz="3200" i="0">
              <a:solidFill>
                <a:srgbClr val="000000"/>
              </a:solidFill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189538" y="4732338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0">
                <a:solidFill>
                  <a:srgbClr val="000000"/>
                </a:solidFill>
              </a:rPr>
              <a:t>35</a:t>
            </a:r>
            <a:r>
              <a:rPr lang="ru-RU" sz="3200" i="0" baseline="30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60463" name="Arc 15"/>
          <p:cNvSpPr>
            <a:spLocks/>
          </p:cNvSpPr>
          <p:nvPr/>
        </p:nvSpPr>
        <p:spPr bwMode="auto">
          <a:xfrm flipV="1">
            <a:off x="4038600" y="3724275"/>
            <a:ext cx="503238" cy="2873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01" name="Rectangle 16"/>
          <p:cNvSpPr>
            <a:spLocks noChangeArrowheads="1"/>
          </p:cNvSpPr>
          <p:nvPr/>
        </p:nvSpPr>
        <p:spPr bwMode="auto">
          <a:xfrm>
            <a:off x="3965575" y="3411538"/>
            <a:ext cx="379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2800" i="0">
                <a:solidFill>
                  <a:srgbClr val="CC0099"/>
                </a:solidFill>
              </a:rPr>
              <a:t>?</a:t>
            </a:r>
          </a:p>
        </p:txBody>
      </p:sp>
      <p:sp>
        <p:nvSpPr>
          <p:cNvPr id="360467" name="Text Box 19"/>
          <p:cNvSpPr txBox="1">
            <a:spLocks noChangeArrowheads="1"/>
          </p:cNvSpPr>
          <p:nvPr/>
        </p:nvSpPr>
        <p:spPr bwMode="auto">
          <a:xfrm>
            <a:off x="1371600" y="1143000"/>
            <a:ext cx="7467600" cy="557213"/>
          </a:xfrm>
          <a:prstGeom prst="rect">
            <a:avLst/>
          </a:prstGeom>
          <a:solidFill>
            <a:srgbClr val="EBEBFF"/>
          </a:solidFill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99"/>
                </a:solidFill>
              </a:rPr>
              <a:t>Найти </a:t>
            </a:r>
            <a:r>
              <a:rPr lang="ru-RU" sz="2800">
                <a:solidFill>
                  <a:srgbClr val="000099"/>
                </a:solidFill>
                <a:sym typeface="Symbol" pitchFamily="18" charset="2"/>
              </a:rPr>
              <a:t>ДВС</a:t>
            </a:r>
            <a:r>
              <a:rPr lang="ru-RU" sz="2800">
                <a:solidFill>
                  <a:srgbClr val="000099"/>
                </a:solidFill>
              </a:rPr>
              <a:t>:</a:t>
            </a:r>
          </a:p>
        </p:txBody>
      </p:sp>
      <p:sp>
        <p:nvSpPr>
          <p:cNvPr id="360468" name="Oval 20"/>
          <p:cNvSpPr>
            <a:spLocks noChangeArrowheads="1"/>
          </p:cNvSpPr>
          <p:nvPr/>
        </p:nvSpPr>
        <p:spPr bwMode="auto">
          <a:xfrm>
            <a:off x="228600" y="2286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/>
              <a:t>№ 8</a:t>
            </a:r>
          </a:p>
        </p:txBody>
      </p:sp>
      <p:sp>
        <p:nvSpPr>
          <p:cNvPr id="12308" name="WordArt 21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2109</TotalTime>
  <Words>221</Words>
  <Application>Microsoft Office PowerPoint</Application>
  <PresentationFormat>Экран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Студия</vt:lpstr>
      <vt:lpstr>Сумма углов треугольника.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Геометрия 7 класс</dc:subject>
  <dc:creator>Малая</dc:creator>
  <cp:lastModifiedBy>Юлия</cp:lastModifiedBy>
  <cp:revision>75</cp:revision>
  <cp:lastPrinted>1601-01-01T00:00:00Z</cp:lastPrinted>
  <dcterms:created xsi:type="dcterms:W3CDTF">1601-01-01T00:00:00Z</dcterms:created>
  <dcterms:modified xsi:type="dcterms:W3CDTF">2018-02-18T14:10:52Z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