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83" r:id="rId2"/>
    <p:sldId id="499" r:id="rId3"/>
    <p:sldId id="520" r:id="rId4"/>
    <p:sldId id="513" r:id="rId5"/>
    <p:sldId id="256" r:id="rId6"/>
    <p:sldId id="509" r:id="rId7"/>
    <p:sldId id="521" r:id="rId8"/>
    <p:sldId id="517" r:id="rId9"/>
    <p:sldId id="51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A3"/>
    <a:srgbClr val="0000FF"/>
    <a:srgbClr val="CC0099"/>
    <a:srgbClr val="FFFF66"/>
    <a:srgbClr val="FFFF00"/>
    <a:srgbClr val="0066FF"/>
    <a:srgbClr val="FFFF8F"/>
    <a:srgbClr val="B7FFB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3528" y="3329697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21.01.2018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87624" y="458112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6024" y="332656"/>
            <a:ext cx="4932040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Georgia" pitchFamily="18" charset="0"/>
              </a:rPr>
              <a:t>Раскрыть скобки:</a:t>
            </a:r>
            <a:endParaRPr lang="ru-RU" sz="2800" b="1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18794" y="1052736"/>
            <a:ext cx="39260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CC0099"/>
                </a:solidFill>
                <a:latin typeface="Georgia" pitchFamily="18" charset="0"/>
              </a:rPr>
              <a:t>2(</a:t>
            </a:r>
            <a:r>
              <a:rPr lang="ru-RU" sz="7200" b="1" dirty="0" err="1" smtClean="0">
                <a:solidFill>
                  <a:srgbClr val="CC0099"/>
                </a:solidFill>
                <a:latin typeface="Georgia" pitchFamily="18" charset="0"/>
              </a:rPr>
              <a:t>а+с</a:t>
            </a:r>
            <a:r>
              <a:rPr lang="ru-RU" sz="7200" b="1" dirty="0" smtClean="0">
                <a:solidFill>
                  <a:srgbClr val="CC0099"/>
                </a:solidFill>
                <a:latin typeface="Georgia" pitchFamily="18" charset="0"/>
              </a:rPr>
              <a:t>)=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940152" y="1052736"/>
            <a:ext cx="30315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2а+2</a:t>
            </a:r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438131" y="2102804"/>
            <a:ext cx="4706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8000"/>
                </a:solidFill>
                <a:latin typeface="Georgia" pitchFamily="18" charset="0"/>
              </a:rPr>
              <a:t>-4(</a:t>
            </a:r>
            <a:r>
              <a:rPr lang="en-US" sz="7200" b="1" dirty="0" smtClean="0">
                <a:solidFill>
                  <a:srgbClr val="008000"/>
                </a:solidFill>
                <a:latin typeface="Georgia" pitchFamily="18" charset="0"/>
              </a:rPr>
              <a:t>m</a:t>
            </a:r>
            <a:r>
              <a:rPr lang="ru-RU" sz="7200" b="1" dirty="0" smtClean="0">
                <a:solidFill>
                  <a:srgbClr val="008000"/>
                </a:solidFill>
                <a:latin typeface="Georgia" pitchFamily="18" charset="0"/>
              </a:rPr>
              <a:t>- 2)=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796136" y="2102804"/>
            <a:ext cx="3345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-4</a:t>
            </a:r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</a:t>
            </a:r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+8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331640" y="3152872"/>
            <a:ext cx="48132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7200" b="1" dirty="0" smtClean="0">
                <a:solidFill>
                  <a:srgbClr val="CC0099"/>
                </a:solidFill>
                <a:latin typeface="Georgia" pitchFamily="18" charset="0"/>
              </a:rPr>
              <a:t>12(-5 - t)=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724128" y="3152872"/>
            <a:ext cx="3526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-60-12t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641351" y="4202940"/>
            <a:ext cx="45035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8000"/>
                </a:solidFill>
                <a:latin typeface="Georgia" pitchFamily="18" charset="0"/>
              </a:rPr>
              <a:t>3(-а - 2)=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5940152" y="4202940"/>
            <a:ext cx="307648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-3а - 6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752382" y="5253007"/>
            <a:ext cx="4392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CC0099"/>
                </a:solidFill>
                <a:latin typeface="Georgia" pitchFamily="18" charset="0"/>
              </a:rPr>
              <a:t>-3(-а-2)=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940152" y="5253007"/>
            <a:ext cx="25587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3а+6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6024" y="332656"/>
            <a:ext cx="8748464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Georgia" pitchFamily="18" charset="0"/>
              </a:rPr>
              <a:t>Вынесите  общий  множитель  за  скобки:</a:t>
            </a:r>
            <a:endParaRPr lang="ru-RU" sz="2800" b="1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906208" y="1052736"/>
            <a:ext cx="37866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CC0099"/>
                </a:solidFill>
                <a:latin typeface="Georgia" pitchFamily="18" charset="0"/>
              </a:rPr>
              <a:t>2а+2</a:t>
            </a:r>
            <a:r>
              <a:rPr lang="en-US" sz="7200" b="1" dirty="0" smtClean="0">
                <a:solidFill>
                  <a:srgbClr val="CC0099"/>
                </a:solidFill>
                <a:latin typeface="Georgia" pitchFamily="18" charset="0"/>
              </a:rPr>
              <a:t>b=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99326" y="1052736"/>
            <a:ext cx="33826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2(</a:t>
            </a:r>
            <a:r>
              <a:rPr lang="ru-RU" sz="7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а+</a:t>
            </a:r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b)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697016" y="2102804"/>
            <a:ext cx="36567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8000"/>
                </a:solidFill>
                <a:latin typeface="Georgia" pitchFamily="18" charset="0"/>
              </a:rPr>
              <a:t>4а -4</a:t>
            </a:r>
            <a:r>
              <a:rPr lang="en-US" sz="7200" b="1" dirty="0" smtClean="0">
                <a:solidFill>
                  <a:srgbClr val="008000"/>
                </a:solidFill>
                <a:latin typeface="Georgia" pitchFamily="18" charset="0"/>
              </a:rPr>
              <a:t>c=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148064" y="2102804"/>
            <a:ext cx="29979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4(а-</a:t>
            </a:r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c)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847003" y="3152872"/>
            <a:ext cx="48132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CC0099"/>
                </a:solidFill>
                <a:latin typeface="Georgia" pitchFamily="18" charset="0"/>
              </a:rPr>
              <a:t>2а+3</a:t>
            </a:r>
            <a:r>
              <a:rPr lang="en-US" sz="7200" b="1" dirty="0" smtClean="0">
                <a:solidFill>
                  <a:srgbClr val="CC0099"/>
                </a:solidFill>
                <a:latin typeface="Georgia" pitchFamily="18" charset="0"/>
              </a:rPr>
              <a:t>a=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995936" y="3812847"/>
            <a:ext cx="51155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а(2+3)=5</a:t>
            </a:r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012698" y="4604935"/>
            <a:ext cx="45035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7200" b="1" dirty="0" smtClean="0">
                <a:solidFill>
                  <a:srgbClr val="008000"/>
                </a:solidFill>
                <a:latin typeface="Georgia" pitchFamily="18" charset="0"/>
              </a:rPr>
              <a:t>-3x+7x=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635896" y="5373216"/>
            <a:ext cx="54312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7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x(-3+7)=4x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043608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1043608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1043608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2913457" y="1412776"/>
          <a:ext cx="604996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r:id="rId3" imgW="1409088" imgH="215806" progId="">
                  <p:embed/>
                </p:oleObj>
              </mc:Choice>
              <mc:Fallback>
                <p:oleObj r:id="rId3" imgW="1409088" imgH="21580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457" y="1412776"/>
                        <a:ext cx="6049963" cy="941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1043608" y="3125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1043608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graphicFrame>
        <p:nvGraphicFramePr>
          <p:cNvPr id="179211" name="Object 11"/>
          <p:cNvGraphicFramePr>
            <a:graphicFrameLocks noChangeAspect="1"/>
          </p:cNvGraphicFramePr>
          <p:nvPr/>
        </p:nvGraphicFramePr>
        <p:xfrm>
          <a:off x="2842020" y="3505249"/>
          <a:ext cx="61214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r:id="rId5" imgW="1434477" imgH="215806" progId="">
                  <p:embed/>
                </p:oleObj>
              </mc:Choice>
              <mc:Fallback>
                <p:oleObj r:id="rId5" imgW="1434477" imgH="215806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020" y="3505249"/>
                        <a:ext cx="6121400" cy="931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2662632" y="1412776"/>
            <a:ext cx="1655763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5939232" y="1412776"/>
            <a:ext cx="1655763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16" name="Oval 16"/>
          <p:cNvSpPr>
            <a:spLocks noChangeArrowheads="1"/>
          </p:cNvSpPr>
          <p:nvPr/>
        </p:nvSpPr>
        <p:spPr bwMode="auto">
          <a:xfrm>
            <a:off x="2842020" y="3505249"/>
            <a:ext cx="1655763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17" name="Oval 17"/>
          <p:cNvSpPr>
            <a:spLocks noChangeArrowheads="1"/>
          </p:cNvSpPr>
          <p:nvPr/>
        </p:nvSpPr>
        <p:spPr bwMode="auto">
          <a:xfrm>
            <a:off x="6155133" y="3505249"/>
            <a:ext cx="1655762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24" name="AutoShape 24"/>
          <p:cNvSpPr>
            <a:spLocks noChangeArrowheads="1"/>
          </p:cNvSpPr>
          <p:nvPr/>
        </p:nvSpPr>
        <p:spPr bwMode="auto">
          <a:xfrm>
            <a:off x="251521" y="1196752"/>
            <a:ext cx="1800200" cy="1008062"/>
          </a:xfrm>
          <a:prstGeom prst="wedgeRoundRectCallout">
            <a:avLst>
              <a:gd name="adj1" fmla="val -23088"/>
              <a:gd name="adj2" fmla="val 47436"/>
              <a:gd name="adj3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tint val="23529"/>
                  <a:invGamma/>
                </a:srgbClr>
              </a:gs>
            </a:gsLst>
            <a:path path="rect">
              <a:fillToRect t="100000" r="100000"/>
            </a:path>
          </a:gra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ru-RU" sz="4400" b="1" dirty="0">
                <a:solidFill>
                  <a:schemeClr val="folHlink"/>
                </a:solidFill>
                <a:latin typeface="Georgia" pitchFamily="18" charset="0"/>
              </a:rPr>
              <a:t>144</a:t>
            </a:r>
          </a:p>
        </p:txBody>
      </p:sp>
      <p:sp>
        <p:nvSpPr>
          <p:cNvPr id="179225" name="AutoShape 25"/>
          <p:cNvSpPr>
            <a:spLocks noChangeArrowheads="1"/>
          </p:cNvSpPr>
          <p:nvPr/>
        </p:nvSpPr>
        <p:spPr bwMode="auto">
          <a:xfrm>
            <a:off x="1691680" y="2204864"/>
            <a:ext cx="1691679" cy="1008063"/>
          </a:xfrm>
          <a:prstGeom prst="wedgeRoundRectCallout">
            <a:avLst>
              <a:gd name="adj1" fmla="val -44346"/>
              <a:gd name="adj2" fmla="val 37341"/>
              <a:gd name="adj3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tint val="23529"/>
                  <a:invGamma/>
                </a:srgbClr>
              </a:gs>
            </a:gsLst>
            <a:path path="rect">
              <a:fillToRect t="100000" r="100000"/>
            </a:path>
          </a:gra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ru-RU" sz="4400" b="1">
                <a:solidFill>
                  <a:schemeClr val="folHlink"/>
                </a:solidFill>
                <a:latin typeface="Georgia" pitchFamily="18" charset="0"/>
              </a:rPr>
              <a:t>188</a:t>
            </a:r>
          </a:p>
        </p:txBody>
      </p:sp>
      <p:sp>
        <p:nvSpPr>
          <p:cNvPr id="179226" name="AutoShape 26"/>
          <p:cNvSpPr>
            <a:spLocks noChangeArrowheads="1"/>
          </p:cNvSpPr>
          <p:nvPr/>
        </p:nvSpPr>
        <p:spPr bwMode="auto">
          <a:xfrm>
            <a:off x="1619672" y="4221088"/>
            <a:ext cx="1583953" cy="1008063"/>
          </a:xfrm>
          <a:prstGeom prst="wedgeRoundRectCallout">
            <a:avLst>
              <a:gd name="adj1" fmla="val -74160"/>
              <a:gd name="adj2" fmla="val -29914"/>
              <a:gd name="adj3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tint val="23529"/>
                  <a:invGamma/>
                </a:srgbClr>
              </a:gs>
            </a:gsLst>
            <a:path path="rect">
              <a:fillToRect t="100000" r="100000"/>
            </a:path>
          </a:gra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ru-RU" sz="4400" b="1">
                <a:solidFill>
                  <a:schemeClr val="folHlink"/>
                </a:solidFill>
                <a:latin typeface="Georgia" pitchFamily="18" charset="0"/>
              </a:rPr>
              <a:t>118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6024" y="332656"/>
            <a:ext cx="2843808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Georgia" pitchFamily="18" charset="0"/>
              </a:rPr>
              <a:t>Вычислить:</a:t>
            </a:r>
            <a:endParaRPr lang="ru-RU" sz="2800" b="1" dirty="0">
              <a:solidFill>
                <a:srgbClr val="0000CC"/>
              </a:solidFill>
              <a:latin typeface="Georgia" pitchFamily="18" charset="0"/>
            </a:endParaRPr>
          </a:p>
        </p:txBody>
      </p:sp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828104" y="5280049"/>
          <a:ext cx="82804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r:id="rId7" imgW="1892300" imgH="215900" progId="">
                  <p:embed/>
                </p:oleObj>
              </mc:Choice>
              <mc:Fallback>
                <p:oleObj r:id="rId7" imgW="1892300" imgH="2159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04" y="5280049"/>
                        <a:ext cx="8280400" cy="9572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18" name="Oval 18"/>
          <p:cNvSpPr>
            <a:spLocks noChangeArrowheads="1"/>
          </p:cNvSpPr>
          <p:nvPr/>
        </p:nvSpPr>
        <p:spPr bwMode="auto">
          <a:xfrm>
            <a:off x="828104" y="5280049"/>
            <a:ext cx="1655763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7452741" y="5280049"/>
            <a:ext cx="1655763" cy="865188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4" grpId="0" animBg="1"/>
      <p:bldP spid="179215" grpId="0" animBg="1"/>
      <p:bldP spid="179216" grpId="0" animBg="1"/>
      <p:bldP spid="179217" grpId="0" animBg="1"/>
      <p:bldP spid="179224" grpId="0" animBg="1"/>
      <p:bldP spid="179224" grpId="1" animBg="1"/>
      <p:bldP spid="179225" grpId="0" animBg="1"/>
      <p:bldP spid="179225" grpId="1" animBg="1"/>
      <p:bldP spid="179226" grpId="0" animBg="1"/>
      <p:bldP spid="179226" grpId="1" animBg="1"/>
      <p:bldP spid="179218" grpId="0" animBg="1"/>
      <p:bldP spid="1792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7544" y="2708920"/>
            <a:ext cx="849694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Вынесение общего множителя за скобки.</a:t>
            </a:r>
            <a:endParaRPr lang="ru-RU" sz="6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21.01.2018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508521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/>
          <p:cNvSpPr txBox="1">
            <a:spLocks noChangeArrowheads="1"/>
          </p:cNvSpPr>
          <p:nvPr/>
        </p:nvSpPr>
        <p:spPr bwMode="auto">
          <a:xfrm>
            <a:off x="3348038" y="2126734"/>
            <a:ext cx="734496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c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250825" y="2045772"/>
            <a:ext cx="86273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1069975" y="2020372"/>
            <a:ext cx="643125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(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1570038" y="2066409"/>
            <a:ext cx="84991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b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3924300" y="1982272"/>
            <a:ext cx="643125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)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487863" y="2147372"/>
            <a:ext cx="90601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=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5516563" y="2017197"/>
            <a:ext cx="1527982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ab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6789738" y="2053709"/>
            <a:ext cx="213391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+</a:t>
            </a:r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ac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6923" name="Text Box 11"/>
          <p:cNvSpPr txBox="1">
            <a:spLocks noChangeArrowheads="1"/>
          </p:cNvSpPr>
          <p:nvPr/>
        </p:nvSpPr>
        <p:spPr bwMode="auto">
          <a:xfrm>
            <a:off x="250825" y="2045772"/>
            <a:ext cx="86273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66924" name="Text Box 12"/>
          <p:cNvSpPr txBox="1">
            <a:spLocks noChangeArrowheads="1"/>
          </p:cNvSpPr>
          <p:nvPr/>
        </p:nvSpPr>
        <p:spPr bwMode="auto">
          <a:xfrm>
            <a:off x="1570038" y="2066409"/>
            <a:ext cx="84991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b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166925" name="Object 13"/>
          <p:cNvGraphicFramePr>
            <a:graphicFrameLocks noChangeAspect="1"/>
          </p:cNvGraphicFramePr>
          <p:nvPr/>
        </p:nvGraphicFramePr>
        <p:xfrm>
          <a:off x="1270000" y="1199634"/>
          <a:ext cx="558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75960" imgH="75960" progId="Equation.3">
                  <p:embed/>
                </p:oleObj>
              </mc:Choice>
              <mc:Fallback>
                <p:oleObj name="Формула" r:id="rId3" imgW="75960" imgH="75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199634"/>
                        <a:ext cx="558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26" name="Text Box 14"/>
          <p:cNvSpPr txBox="1">
            <a:spLocks noChangeArrowheads="1"/>
          </p:cNvSpPr>
          <p:nvPr/>
        </p:nvSpPr>
        <p:spPr bwMode="auto">
          <a:xfrm>
            <a:off x="2339975" y="2126734"/>
            <a:ext cx="171713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+ c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66927" name="Freeform 15"/>
          <p:cNvSpPr>
            <a:spLocks/>
          </p:cNvSpPr>
          <p:nvPr/>
        </p:nvSpPr>
        <p:spPr bwMode="auto">
          <a:xfrm>
            <a:off x="5219700" y="2594868"/>
            <a:ext cx="215900" cy="546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171"/>
              </a:cxn>
              <a:cxn ang="0">
                <a:pos x="8" y="344"/>
              </a:cxn>
            </a:cxnLst>
            <a:rect l="0" t="0" r="r" b="b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140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6928" name="Freeform 16"/>
          <p:cNvSpPr>
            <a:spLocks/>
          </p:cNvSpPr>
          <p:nvPr/>
        </p:nvSpPr>
        <p:spPr bwMode="auto">
          <a:xfrm>
            <a:off x="1619250" y="1518722"/>
            <a:ext cx="5473700" cy="671512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769" y="15"/>
              </a:cxn>
              <a:cxn ang="0">
                <a:pos x="3448" y="423"/>
              </a:cxn>
            </a:cxnLst>
            <a:rect l="0" t="0" r="r" b="b"/>
            <a:pathLst>
              <a:path w="3448" h="423">
                <a:moveTo>
                  <a:pt x="0" y="332"/>
                </a:moveTo>
                <a:cubicBezTo>
                  <a:pt x="597" y="166"/>
                  <a:pt x="1194" y="0"/>
                  <a:pt x="1769" y="15"/>
                </a:cubicBezTo>
                <a:cubicBezTo>
                  <a:pt x="2344" y="30"/>
                  <a:pt x="3161" y="355"/>
                  <a:pt x="3448" y="423"/>
                </a:cubicBezTo>
              </a:path>
            </a:pathLst>
          </a:custGeom>
          <a:noFill/>
          <a:ln w="50800" cmpd="sng">
            <a:solidFill>
              <a:srgbClr val="CC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 sz="140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2699792" y="3492297"/>
            <a:ext cx="6048375" cy="646986"/>
          </a:xfrm>
          <a:prstGeom prst="roundRect">
            <a:avLst>
              <a:gd name="adj" fmla="val 50000"/>
            </a:avLst>
          </a:prstGeom>
          <a:ln w="38100">
            <a:solidFill>
              <a:srgbClr val="C0000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00CC"/>
                </a:solidFill>
                <a:latin typeface="Georgia" pitchFamily="18" charset="0"/>
              </a:rPr>
              <a:t>Раскрытие скобок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60648"/>
            <a:ext cx="9144000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Мы знаем ! Распределительный закон умножения.</a:t>
            </a:r>
            <a:endParaRPr lang="ru-RU" sz="2400" b="1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907704" y="4581872"/>
            <a:ext cx="7056784" cy="1871464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CC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Georgia" pitchFamily="18" charset="0"/>
              </a:rPr>
              <a:t>Чтобы умножить число на сумму, можно умножить это число на каждое слагаемое и результаты сложить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12139E-6 L 0.04201 -0.2147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-10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00139 -0.221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0.18091 -0.0013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-1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2 -0.21481 L 0.22431 -0.21829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-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4509E-6 L -0.00173 -0.22451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6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166914" grpId="1"/>
      <p:bldP spid="166921" grpId="0"/>
      <p:bldP spid="166922" grpId="0"/>
      <p:bldP spid="166923" grpId="0"/>
      <p:bldP spid="166923" grpId="1"/>
      <p:bldP spid="166923" grpId="2"/>
      <p:bldP spid="166924" grpId="0"/>
      <p:bldP spid="166924" grpId="1"/>
      <p:bldP spid="166927" grpId="0" animBg="1"/>
      <p:bldP spid="166928" grpId="0" animBg="1"/>
      <p:bldP spid="16693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2699792" y="4434507"/>
            <a:ext cx="6048375" cy="1514773"/>
          </a:xfrm>
          <a:prstGeom prst="roundRect">
            <a:avLst>
              <a:gd name="adj" fmla="val 50000"/>
            </a:avLst>
          </a:prstGeom>
          <a:ln w="38100">
            <a:solidFill>
              <a:srgbClr val="C0000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CC"/>
                </a:solidFill>
                <a:latin typeface="Georgia" pitchFamily="18" charset="0"/>
              </a:rPr>
              <a:t>Вынесение за скобки общего множителя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60648"/>
            <a:ext cx="9144000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Мы знаем ! Распределительный закон умножения.</a:t>
            </a:r>
            <a:endParaRPr lang="ru-RU" sz="2400" b="1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6197157" y="1764531"/>
            <a:ext cx="84991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b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557395" y="1731194"/>
            <a:ext cx="86273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</a:t>
            </a:r>
            <a:endParaRPr lang="ru-RU" sz="6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493820" y="1686704"/>
            <a:ext cx="93006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</a:t>
            </a:r>
            <a:endParaRPr lang="ru-RU" sz="8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528695" y="1861369"/>
            <a:ext cx="90601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=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6830570" y="1767706"/>
            <a:ext cx="213391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+</a:t>
            </a:r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ac</a:t>
            </a:r>
            <a:endParaRPr lang="ru-RU" sz="80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1110807" y="1813595"/>
            <a:ext cx="3497263" cy="1463675"/>
            <a:chOff x="674" y="1797"/>
            <a:chExt cx="2203" cy="922"/>
          </a:xfrm>
        </p:grpSpPr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674" y="1823"/>
              <a:ext cx="405" cy="83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8000" b="1" dirty="0">
                  <a:solidFill>
                    <a:srgbClr val="C00000"/>
                  </a:solidFill>
                  <a:latin typeface="Georgia" pitchFamily="18" charset="0"/>
                  <a:cs typeface="Arial" charset="0"/>
                </a:rPr>
                <a:t>(</a:t>
              </a:r>
              <a:endParaRPr lang="ru-RU" sz="8000" b="1" dirty="0">
                <a:solidFill>
                  <a:srgbClr val="C0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2472" y="1797"/>
              <a:ext cx="405" cy="83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8000" b="1">
                  <a:solidFill>
                    <a:srgbClr val="C00000"/>
                  </a:solidFill>
                  <a:latin typeface="Georgia" pitchFamily="18" charset="0"/>
                  <a:cs typeface="Arial" charset="0"/>
                </a:rPr>
                <a:t>)</a:t>
              </a:r>
              <a:endParaRPr lang="ru-RU" sz="8000" b="1">
                <a:solidFill>
                  <a:srgbClr val="C0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30" name="Text Box 10"/>
            <p:cNvSpPr txBox="1">
              <a:spLocks noChangeArrowheads="1"/>
            </p:cNvSpPr>
            <p:nvPr/>
          </p:nvSpPr>
          <p:spPr bwMode="auto">
            <a:xfrm>
              <a:off x="1475" y="1885"/>
              <a:ext cx="571" cy="83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8000" b="1" i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+</a:t>
              </a:r>
              <a:endParaRPr lang="ru-RU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Freeform 11"/>
          <p:cNvSpPr>
            <a:spLocks/>
          </p:cNvSpPr>
          <p:nvPr/>
        </p:nvSpPr>
        <p:spPr bwMode="auto">
          <a:xfrm flipH="1">
            <a:off x="4468370" y="2276872"/>
            <a:ext cx="215900" cy="546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171"/>
              </a:cxn>
              <a:cxn ang="0">
                <a:pos x="8" y="344"/>
              </a:cxn>
            </a:cxnLst>
            <a:rect l="0" t="0" r="r" b="b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14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>
            <a:off x="1949007" y="3274244"/>
            <a:ext cx="5473700" cy="658812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890" y="333"/>
              </a:cxn>
              <a:cxn ang="0">
                <a:pos x="1769" y="408"/>
              </a:cxn>
              <a:cxn ang="0">
                <a:pos x="2728" y="290"/>
              </a:cxn>
              <a:cxn ang="0">
                <a:pos x="3448" y="0"/>
              </a:cxn>
            </a:cxnLst>
            <a:rect l="0" t="0" r="r" b="b"/>
            <a:pathLst>
              <a:path w="3448" h="415">
                <a:moveTo>
                  <a:pt x="0" y="91"/>
                </a:moveTo>
                <a:cubicBezTo>
                  <a:pt x="148" y="131"/>
                  <a:pt x="595" y="280"/>
                  <a:pt x="890" y="333"/>
                </a:cubicBezTo>
                <a:cubicBezTo>
                  <a:pt x="1185" y="386"/>
                  <a:pt x="1463" y="415"/>
                  <a:pt x="1769" y="408"/>
                </a:cubicBezTo>
                <a:cubicBezTo>
                  <a:pt x="2075" y="401"/>
                  <a:pt x="2448" y="358"/>
                  <a:pt x="2728" y="290"/>
                </a:cubicBezTo>
                <a:cubicBezTo>
                  <a:pt x="3008" y="222"/>
                  <a:pt x="3298" y="60"/>
                  <a:pt x="3448" y="0"/>
                </a:cubicBezTo>
              </a:path>
            </a:pathLst>
          </a:custGeom>
          <a:noFill/>
          <a:ln w="69850" cmpd="sng">
            <a:solidFill>
              <a:srgbClr val="CC0000"/>
            </a:solidFill>
            <a:round/>
            <a:headEnd type="stealth" w="lg" len="lg"/>
            <a:tailEnd type="none" w="lg" len="lg"/>
          </a:ln>
          <a:effectLst/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140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7492557" y="1693094"/>
            <a:ext cx="93006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a</a:t>
            </a:r>
            <a:endParaRPr lang="ru-RU" sz="8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8141845" y="1693094"/>
            <a:ext cx="78899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c</a:t>
            </a:r>
            <a:endParaRPr lang="ru-RU" sz="8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6197157" y="1764531"/>
            <a:ext cx="84991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b</a:t>
            </a:r>
            <a:endParaRPr lang="ru-RU" sz="80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12292 -0.199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-0.33577 -0.2085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0" y="-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92 -0.19954 C -0.16233 -0.21227 -0.20156 -0.22477 -0.24097 -0.22986 C -0.28038 -0.23495 -0.32275 -0.23634 -0.3592 -0.22986 C -0.39601 -0.22315 -0.43004 -0.21296 -0.46146 -0.18935 C -0.49288 -0.16597 -0.52847 -0.12245 -0.54809 -0.08889 C -0.56771 -0.05532 -0.57448 -0.00486 -0.57969 0.01204 " pathEditMode="relative" rAng="0" ptsTypes="a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592 -0.207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-10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-0.05608 -0.209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 -0.20787 C -0.10469 -0.2301 -0.15 -0.25209 -0.1974 -0.25209 C -0.24479 -0.25209 -0.29584 -0.2301 -0.34306 -0.20787 C -0.39045 -0.18542 -0.45434 -0.15209 -0.48125 -0.11852 C -0.50799 -0.08519 -0.50035 -0.0257 -0.50417 -0.00695 " pathEditMode="relative" rAng="0" ptsTypes="aaa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0" y="7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08 -0.20995 C -0.09028 -0.22916 -0.12431 -0.24791 -0.16632 -0.25555 C -0.20834 -0.26296 -0.26216 -0.26296 -0.30816 -0.25555 C -0.35417 -0.24791 -0.40921 -0.22916 -0.44202 -0.20995 C -0.47483 -0.19074 -0.49184 -0.17569 -0.50504 -0.14143 C -0.51823 -0.10717 -0.51823 -0.02708 -0.52066 -0.00416 " pathEditMode="relative" rAng="0" ptsTypes="aaaaaA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6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30" grpId="0" animBg="1"/>
      <p:bldP spid="22" grpId="0"/>
      <p:bldP spid="22" grpId="1"/>
      <p:bldP spid="24" grpId="0"/>
      <p:bldP spid="24" grpId="1"/>
      <p:bldP spid="31" grpId="0" animBg="1"/>
      <p:bldP spid="32" grpId="0" animBg="1"/>
      <p:bldP spid="33" grpId="0"/>
      <p:bldP spid="33" grpId="1"/>
      <p:bldP spid="34" grpId="0"/>
      <p:bldP spid="3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8" name="Oval 10"/>
          <p:cNvSpPr>
            <a:spLocks noChangeArrowheads="1"/>
          </p:cNvSpPr>
          <p:nvPr/>
        </p:nvSpPr>
        <p:spPr bwMode="auto">
          <a:xfrm>
            <a:off x="5724128" y="4149080"/>
            <a:ext cx="718691" cy="100811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6137" name="Oval 9"/>
          <p:cNvSpPr>
            <a:spLocks noChangeArrowheads="1"/>
          </p:cNvSpPr>
          <p:nvPr/>
        </p:nvSpPr>
        <p:spPr bwMode="auto">
          <a:xfrm>
            <a:off x="3995936" y="4149080"/>
            <a:ext cx="718691" cy="100811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6136" name="Oval 8"/>
          <p:cNvSpPr>
            <a:spLocks noChangeArrowheads="1"/>
          </p:cNvSpPr>
          <p:nvPr/>
        </p:nvSpPr>
        <p:spPr bwMode="auto">
          <a:xfrm>
            <a:off x="2843808" y="4149080"/>
            <a:ext cx="718691" cy="100811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268413"/>
            <a:ext cx="7416824" cy="2520950"/>
          </a:xfrm>
          <a:solidFill>
            <a:srgbClr val="FFFF99"/>
          </a:solidFill>
          <a:ln w="38100">
            <a:solidFill>
              <a:srgbClr val="000080"/>
            </a:solidFill>
          </a:ln>
        </p:spPr>
        <p:txBody>
          <a:bodyPr>
            <a:normAutofit fontScale="90000"/>
          </a:bodyPr>
          <a:lstStyle/>
          <a:p>
            <a:r>
              <a:rPr lang="ru-RU" sz="2800" dirty="0">
                <a:ln>
                  <a:noFill/>
                </a:ln>
                <a:solidFill>
                  <a:srgbClr val="0000CC"/>
                </a:solidFill>
                <a:latin typeface="Georgia" pitchFamily="18" charset="0"/>
              </a:rPr>
              <a:t>Из каждого слагаемого, входящего в многочлен, выносится некоторый одночлен, входящий в качестве множителя во все слагаемые.</a:t>
            </a:r>
            <a:br>
              <a:rPr lang="ru-RU" sz="2800" dirty="0">
                <a:ln>
                  <a:noFill/>
                </a:ln>
                <a:solidFill>
                  <a:srgbClr val="0000CC"/>
                </a:solidFill>
                <a:latin typeface="Georgia" pitchFamily="18" charset="0"/>
              </a:rPr>
            </a:br>
            <a:r>
              <a:rPr lang="ru-RU" sz="2800" dirty="0">
                <a:ln>
                  <a:noFill/>
                </a:ln>
                <a:solidFill>
                  <a:srgbClr val="0000CC"/>
                </a:solidFill>
                <a:latin typeface="Georgia" pitchFamily="18" charset="0"/>
              </a:rPr>
              <a:t>Таким общим множителем может быть не только одночлен, но и многочлен.</a:t>
            </a:r>
            <a:endParaRPr lang="ru-RU" sz="3200" dirty="0">
              <a:ln>
                <a:noFill/>
              </a:ln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2339752" y="4004220"/>
            <a:ext cx="53254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b="1" dirty="0">
                <a:solidFill>
                  <a:srgbClr val="0000FF"/>
                </a:solidFill>
                <a:latin typeface="Georgia" pitchFamily="18" charset="0"/>
              </a:rPr>
              <a:t>5х+ху+хс=</a:t>
            </a:r>
            <a:endParaRPr lang="en-US" sz="7200" b="1" baseline="30000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76139" name="Text Box 11"/>
          <p:cNvSpPr txBox="1">
            <a:spLocks noChangeArrowheads="1"/>
          </p:cNvSpPr>
          <p:nvPr/>
        </p:nvSpPr>
        <p:spPr bwMode="auto">
          <a:xfrm>
            <a:off x="3779912" y="5036983"/>
            <a:ext cx="50626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b="1" dirty="0" err="1">
                <a:solidFill>
                  <a:srgbClr val="0000FF"/>
                </a:solidFill>
                <a:latin typeface="Georgia" pitchFamily="18" charset="0"/>
              </a:rPr>
              <a:t>=х</a:t>
            </a:r>
            <a:r>
              <a:rPr lang="ru-RU" sz="7200" b="1" dirty="0">
                <a:solidFill>
                  <a:srgbClr val="0000FF"/>
                </a:solidFill>
                <a:latin typeface="Georgia" pitchFamily="18" charset="0"/>
              </a:rPr>
              <a:t>(5+у+с)</a:t>
            </a:r>
            <a:endParaRPr lang="en-US" sz="7200" b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040" y="260648"/>
            <a:ext cx="8100392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Вынесение общего множителя за скобки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5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8" grpId="0" animBg="1"/>
      <p:bldP spid="176137" grpId="0" animBg="1"/>
      <p:bldP spid="176136" grpId="0" animBg="1"/>
      <p:bldP spid="176130" grpId="0" animBg="1"/>
      <p:bldP spid="176135" grpId="0" autoUpdateAnimBg="0"/>
      <p:bldP spid="17613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1676789" y="836712"/>
            <a:ext cx="735970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9х</a:t>
            </a:r>
            <a:r>
              <a:rPr lang="ru-RU" sz="6200" b="1" baseline="3000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</a:t>
            </a:r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у</a:t>
            </a:r>
            <a:r>
              <a:rPr lang="ru-RU" sz="6200" b="1" baseline="3000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</a:t>
            </a:r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–3х</a:t>
            </a:r>
            <a:r>
              <a:rPr lang="ru-RU" sz="6200" b="1" baseline="3000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</a:t>
            </a:r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у</a:t>
            </a:r>
            <a:r>
              <a:rPr lang="ru-RU" sz="6200" b="1" baseline="3000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</a:t>
            </a:r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+6х</a:t>
            </a:r>
            <a:r>
              <a:rPr lang="ru-RU" sz="6200" b="1" baseline="3000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</a:t>
            </a:r>
            <a:r>
              <a:rPr lang="ru-RU" sz="6200" b="1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=</a:t>
            </a:r>
            <a:endParaRPr lang="en-US" sz="6200" b="1" baseline="3000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1115616" y="1844824"/>
            <a:ext cx="5003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400" b="1" u="sng" dirty="0">
                <a:solidFill>
                  <a:srgbClr val="CC0099"/>
                </a:solidFill>
                <a:latin typeface="Georgia" pitchFamily="18" charset="0"/>
              </a:rPr>
              <a:t>Воспользуемся </a:t>
            </a:r>
            <a:r>
              <a:rPr lang="ru-RU" sz="2400" b="1" u="sng" dirty="0" smtClean="0">
                <a:solidFill>
                  <a:srgbClr val="CC0099"/>
                </a:solidFill>
                <a:latin typeface="Georgia" pitchFamily="18" charset="0"/>
              </a:rPr>
              <a:t>алгоритмом</a:t>
            </a:r>
            <a:r>
              <a:rPr lang="ru-RU" sz="2400" b="1" u="sng" dirty="0">
                <a:solidFill>
                  <a:srgbClr val="CC0099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1691681" y="2276872"/>
            <a:ext cx="7272808" cy="863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Наибольший общий делитель коэффициентов </a:t>
            </a:r>
            <a:r>
              <a:rPr lang="en-US" sz="2400" b="1" dirty="0" smtClean="0">
                <a:solidFill>
                  <a:srgbClr val="000066"/>
                </a:solidFill>
                <a:latin typeface="Georgia" pitchFamily="18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9, –3 и 6 равен 3.</a:t>
            </a:r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1691681" y="3284414"/>
            <a:ext cx="7272808" cy="1368722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   Переменная </a:t>
            </a:r>
            <a:r>
              <a:rPr lang="en-US" sz="2400" b="1" i="1" dirty="0">
                <a:solidFill>
                  <a:srgbClr val="000066"/>
                </a:solidFill>
                <a:latin typeface="Georgia" pitchFamily="18" charset="0"/>
              </a:rPr>
              <a:t>x</a:t>
            </a:r>
            <a:r>
              <a:rPr lang="en-US" sz="2400" b="1" dirty="0">
                <a:solidFill>
                  <a:srgbClr val="000066"/>
                </a:solidFill>
                <a:latin typeface="Georgia" pitchFamily="18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входит во все слагаемые с показателями соответственно 4, 3, 2; следовательно, можно вынести за скобки </a:t>
            </a:r>
            <a:r>
              <a:rPr lang="en-US" sz="2400" b="1" i="1" dirty="0">
                <a:solidFill>
                  <a:srgbClr val="000066"/>
                </a:solidFill>
                <a:latin typeface="Georgia" pitchFamily="18" charset="0"/>
              </a:rPr>
              <a:t>x</a:t>
            </a:r>
            <a:r>
              <a:rPr lang="ru-RU" sz="2400" b="1" baseline="30000" dirty="0">
                <a:solidFill>
                  <a:srgbClr val="000066"/>
                </a:solidFill>
                <a:latin typeface="Georgia" pitchFamily="18" charset="0"/>
              </a:rPr>
              <a:t>2</a:t>
            </a: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1691681" y="4797077"/>
            <a:ext cx="7272808" cy="792163"/>
          </a:xfrm>
          <a:prstGeom prst="rect">
            <a:avLst/>
          </a:prstGeom>
          <a:solidFill>
            <a:srgbClr val="E2C5FF"/>
          </a:solidFill>
          <a:ln w="38100">
            <a:solidFill>
              <a:srgbClr val="0000CC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Переменная </a:t>
            </a:r>
            <a:r>
              <a:rPr lang="en-US" sz="2400" b="1" i="1" dirty="0">
                <a:solidFill>
                  <a:srgbClr val="000066"/>
                </a:solidFill>
                <a:latin typeface="Georgia" pitchFamily="18" charset="0"/>
              </a:rPr>
              <a:t>y</a:t>
            </a:r>
            <a:r>
              <a:rPr lang="ru-RU" sz="2400" b="1" i="1" dirty="0">
                <a:solidFill>
                  <a:srgbClr val="000066"/>
                </a:solidFill>
                <a:latin typeface="Georgia" pitchFamily="18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Georgia" pitchFamily="18" charset="0"/>
              </a:rPr>
              <a:t>входит не во все слагаемые; значит, ее нельзя вынести за скобки.</a:t>
            </a:r>
            <a:endParaRPr lang="ru-RU" sz="4000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1403648" y="5550912"/>
            <a:ext cx="7693132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=3х</a:t>
            </a:r>
            <a:r>
              <a:rPr lang="ru-RU" sz="6200" b="1" baseline="30000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</a:t>
            </a:r>
            <a:r>
              <a:rPr lang="ru-RU" sz="62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(3х</a:t>
            </a:r>
            <a:r>
              <a:rPr lang="ru-RU" sz="6200" b="1" baseline="30000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</a:t>
            </a:r>
            <a:r>
              <a:rPr lang="ru-RU" sz="62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у</a:t>
            </a:r>
            <a:r>
              <a:rPr lang="ru-RU" sz="6200" b="1" baseline="30000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</a:t>
            </a:r>
            <a:r>
              <a:rPr lang="ru-RU" sz="62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–ху</a:t>
            </a:r>
            <a:r>
              <a:rPr lang="ru-RU" sz="6200" b="1" baseline="30000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</a:t>
            </a:r>
            <a:r>
              <a:rPr lang="ru-RU" sz="62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+2)</a:t>
            </a:r>
            <a:endParaRPr lang="en-US" sz="6200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040" y="260648"/>
            <a:ext cx="6660232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Разложить многочлен на множители:</a:t>
            </a:r>
            <a:endParaRPr lang="ru-RU" sz="2400" b="1" dirty="0">
              <a:solidFill>
                <a:srgbClr val="0000CC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8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178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3" grpId="0" autoUpdateAnimBg="0"/>
      <p:bldP spid="178186" grpId="0" animBg="1"/>
      <p:bldP spid="178187" grpId="0" animBg="1"/>
      <p:bldP spid="178188" grpId="0" animBg="1"/>
      <p:bldP spid="178190" grpId="0" autoUpdateAnimBg="0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1925</TotalTime>
  <Words>284</Words>
  <Application>Microsoft Office PowerPoint</Application>
  <PresentationFormat>Экран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Презентация БЛОКНОТ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 каждого слагаемого, входящего в многочлен, выносится некоторый одночлен, входящий в качестве множителя во все слагаемые. Таким общим множителем может быть не только одночлен, но и многочлен.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Юлия</cp:lastModifiedBy>
  <cp:revision>217</cp:revision>
  <dcterms:created xsi:type="dcterms:W3CDTF">2011-07-10T05:40:54Z</dcterms:created>
  <dcterms:modified xsi:type="dcterms:W3CDTF">2018-01-21T13:59:49Z</dcterms:modified>
</cp:coreProperties>
</file>