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483" r:id="rId2"/>
    <p:sldId id="500" r:id="rId3"/>
    <p:sldId id="501" r:id="rId4"/>
    <p:sldId id="502" r:id="rId5"/>
    <p:sldId id="503" r:id="rId6"/>
    <p:sldId id="256" r:id="rId7"/>
    <p:sldId id="476" r:id="rId8"/>
    <p:sldId id="489" r:id="rId9"/>
    <p:sldId id="490" r:id="rId10"/>
    <p:sldId id="491" r:id="rId11"/>
    <p:sldId id="49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99"/>
    <a:srgbClr val="FFFFA3"/>
    <a:srgbClr val="0000CC"/>
    <a:srgbClr val="FFFF66"/>
    <a:srgbClr val="FFFF00"/>
    <a:srgbClr val="0066FF"/>
    <a:srgbClr val="FFFF8F"/>
    <a:srgbClr val="B7FFB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BE4512E-58E4-4570-A196-FF6D1D4ABD22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CC54D7-718C-418A-A327-4EB69454E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964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928934"/>
            <a:ext cx="7772400" cy="1470025"/>
          </a:xfrm>
        </p:spPr>
        <p:txBody>
          <a:bodyPr/>
          <a:lstStyle>
            <a:lvl1pPr algn="ctr">
              <a:defRPr b="1" cap="none" spc="0">
                <a:ln/>
                <a:solidFill>
                  <a:srgbClr val="29331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500570"/>
            <a:ext cx="4414846" cy="13954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4054-53F9-46BA-AE4E-D84A7BE6C59F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65BA-F8EB-4A33-B5B7-EE5839080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8A03B-814B-4868-9087-4D83BD6D7ECF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E24C-8F4A-48C0-B73A-578F9E959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03939-2B25-47BA-B44B-995F2CE7FC7F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3614-9731-47AA-B541-3B7ED6FCF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A3B56-4BD5-472A-AC9C-1A0D364425CC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2F996-C80E-449B-832D-1A9C99C64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E2C2-0749-4F6F-B82F-A3FAF640B34C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DBCD-CA9F-43C5-8417-9EFAA53BD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EC02-03E2-4AC7-B45A-18CFABE8A725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6BE19-0A3C-40D6-BA6B-5B4ADB8C3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9283F-E145-4F18-B899-8ED9598FFBC2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B6654-BB17-4D08-A906-D3FB55216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6A3B-8D5B-43C2-B1E5-57301D1DB195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B048-0693-4414-BC20-A2171BD35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7CE-3CF2-4DD1-84D0-B37610F3311B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A604-5D13-4054-AC2F-6868CAF65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17418-41B5-4FDE-8376-F17D43BEFBC1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01206-AE65-4A17-8369-BD041B908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35883-BD87-4CC4-99FA-0AC024105622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56BB-C30A-4DC5-BF9A-E3BBC972E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285750"/>
            <a:ext cx="7115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1714500" y="1643063"/>
            <a:ext cx="71151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016E5E-792F-48A3-96B2-8D49021E2876}" type="datetimeFigureOut">
              <a:rPr lang="ru-RU"/>
              <a:pPr>
                <a:defRPr/>
              </a:pPr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0FB4A3-D3B0-480F-B8B7-861E18D1B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/>
          <a:solidFill>
            <a:srgbClr val="2E391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F6228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F6228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F6228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F622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165850"/>
            <a:ext cx="5551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23528" y="3329697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03.12.2017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7950" y="188913"/>
            <a:ext cx="35766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187624" y="458112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260649"/>
            <a:ext cx="3096344" cy="587693"/>
          </a:xfrm>
          <a:prstGeom prst="roundRect">
            <a:avLst>
              <a:gd name="adj" fmla="val 28659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</a:rPr>
              <a:t>Теорема 5: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1268760"/>
            <a:ext cx="8496944" cy="1323439"/>
          </a:xfrm>
          <a:prstGeom prst="rect">
            <a:avLst/>
          </a:prstGeom>
          <a:ln w="28575">
            <a:solidFill>
              <a:srgbClr val="0000CC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Для любых рациональных чисел </a:t>
            </a:r>
            <a:r>
              <a:rPr lang="ru-RU" sz="2800" b="1" i="1" dirty="0" smtClean="0">
                <a:solidFill>
                  <a:srgbClr val="CC0099"/>
                </a:solidFill>
                <a:latin typeface="Georgia" pitchFamily="18" charset="0"/>
              </a:rPr>
              <a:t>а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и </a:t>
            </a:r>
            <a:r>
              <a:rPr lang="en-US" sz="2800" b="1" i="1" dirty="0" smtClean="0">
                <a:solidFill>
                  <a:srgbClr val="CC0099"/>
                </a:solidFill>
                <a:latin typeface="Georgia" pitchFamily="18" charset="0"/>
              </a:rPr>
              <a:t>b</a:t>
            </a: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 , где </a:t>
            </a:r>
            <a:r>
              <a:rPr lang="en-US" sz="2800" b="1" i="1" dirty="0" smtClean="0">
                <a:solidFill>
                  <a:srgbClr val="002060"/>
                </a:solidFill>
                <a:latin typeface="Georgia" pitchFamily="18" charset="0"/>
              </a:rPr>
              <a:t>b</a:t>
            </a:r>
            <a:r>
              <a:rPr lang="en-US" sz="2800" b="1" i="1" dirty="0" smtClean="0">
                <a:solidFill>
                  <a:srgbClr val="002060"/>
                </a:solidFill>
                <a:latin typeface="Georgia" pitchFamily="18" charset="0"/>
                <a:sym typeface="Symbol"/>
              </a:rPr>
              <a:t></a:t>
            </a:r>
            <a:r>
              <a:rPr lang="ru-RU" sz="2800" b="1" i="1" dirty="0" smtClean="0">
                <a:solidFill>
                  <a:srgbClr val="002060"/>
                </a:solidFill>
                <a:latin typeface="Georgia" pitchFamily="18" charset="0"/>
                <a:sym typeface="Symbol"/>
              </a:rPr>
              <a:t> 0</a:t>
            </a: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  любого натурального числа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b="1" i="1" dirty="0" smtClean="0">
                <a:solidFill>
                  <a:srgbClr val="CC0099"/>
                </a:solidFill>
                <a:latin typeface="Georgia" pitchFamily="18" charset="0"/>
              </a:rPr>
              <a:t>n</a:t>
            </a:r>
            <a:endParaRPr lang="ru-RU" sz="2400" b="1" i="1" dirty="0" smtClean="0">
              <a:solidFill>
                <a:srgbClr val="CC0099"/>
              </a:solidFill>
              <a:latin typeface="Georgia" pitchFamily="18" charset="0"/>
            </a:endParaRPr>
          </a:p>
          <a:p>
            <a:pPr algn="ctr">
              <a:buNone/>
            </a:pPr>
            <a:endParaRPr lang="en-US" sz="2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59832" y="620688"/>
            <a:ext cx="5832648" cy="587693"/>
          </a:xfrm>
          <a:prstGeom prst="roundRect">
            <a:avLst>
              <a:gd name="adj" fmla="val 28659"/>
            </a:avLst>
          </a:prstGeom>
          <a:solidFill>
            <a:srgbClr val="FFFFA3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</a:rPr>
              <a:t>Степень дроби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71801" y="3212976"/>
            <a:ext cx="63721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Значит, в числителе приведенного ранее примера мы можем выполнить следующие преобразования: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843808" y="4365104"/>
          <a:ext cx="2448272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Формула" r:id="rId3" imgW="901440" imgH="469800" progId="Equation.3">
                  <p:embed/>
                </p:oleObj>
              </mc:Choice>
              <mc:Fallback>
                <p:oleObj name="Формула" r:id="rId3" imgW="901440" imgH="46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365104"/>
                        <a:ext cx="2448272" cy="150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5220072" y="4457477"/>
          <a:ext cx="2540000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9" name="Формула" r:id="rId5" imgW="761760" imgH="419040" progId="Equation.3">
                  <p:embed/>
                </p:oleObj>
              </mc:Choice>
              <mc:Fallback>
                <p:oleObj name="Формула" r:id="rId5" imgW="76176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457477"/>
                        <a:ext cx="2540000" cy="1347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5580112" y="1628800"/>
            <a:ext cx="3348880" cy="1508125"/>
            <a:chOff x="5580112" y="2060848"/>
            <a:chExt cx="3348880" cy="1508125"/>
          </a:xfrm>
        </p:grpSpPr>
        <p:sp>
          <p:nvSpPr>
            <p:cNvPr id="21" name="TextBox 20"/>
            <p:cNvSpPr txBox="1"/>
            <p:nvPr/>
          </p:nvSpPr>
          <p:spPr>
            <a:xfrm>
              <a:off x="5580112" y="2221245"/>
              <a:ext cx="3348880" cy="1285577"/>
            </a:xfrm>
            <a:prstGeom prst="roundRect">
              <a:avLst>
                <a:gd name="adj" fmla="val 28659"/>
              </a:avLst>
            </a:prstGeom>
            <a:solidFill>
              <a:srgbClr val="FFFFA3"/>
            </a:solidFill>
            <a:ln w="38100">
              <a:solidFill>
                <a:srgbClr val="0000FF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  <a:defRPr/>
              </a:pPr>
              <a:endParaRPr lang="ru-RU" sz="4800" b="1" i="1" baseline="30000" dirty="0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graphicFrame>
          <p:nvGraphicFramePr>
            <p:cNvPr id="27655" name="Object 2"/>
            <p:cNvGraphicFramePr>
              <a:graphicFrameLocks noChangeAspect="1"/>
            </p:cNvGraphicFramePr>
            <p:nvPr/>
          </p:nvGraphicFramePr>
          <p:xfrm>
            <a:off x="6224091" y="2060848"/>
            <a:ext cx="2092325" cy="1508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0" name="Формула" r:id="rId7" imgW="799920" imgH="469800" progId="Equation.3">
                    <p:embed/>
                  </p:oleObj>
                </mc:Choice>
                <mc:Fallback>
                  <p:oleObj name="Формула" r:id="rId7" imgW="799920" imgH="4698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24091" y="2060848"/>
                          <a:ext cx="2092325" cy="15081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656" name="Object 3"/>
          <p:cNvGraphicFramePr>
            <a:graphicFrameLocks noChangeAspect="1"/>
          </p:cNvGraphicFramePr>
          <p:nvPr/>
        </p:nvGraphicFramePr>
        <p:xfrm>
          <a:off x="7668344" y="4437112"/>
          <a:ext cx="1481138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Формула" r:id="rId9" imgW="444240" imgH="419040" progId="Equation.3">
                  <p:embed/>
                </p:oleObj>
              </mc:Choice>
              <mc:Fallback>
                <p:oleObj name="Формула" r:id="rId9" imgW="444240" imgH="419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4437112"/>
                        <a:ext cx="1481138" cy="134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3"/>
          <p:cNvGraphicFramePr>
            <a:graphicFrameLocks noChangeAspect="1"/>
          </p:cNvGraphicFramePr>
          <p:nvPr/>
        </p:nvGraphicFramePr>
        <p:xfrm>
          <a:off x="6444208" y="5877272"/>
          <a:ext cx="23272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2" name="Формула" r:id="rId11" imgW="698400" imgH="190440" progId="Equation.3">
                  <p:embed/>
                </p:oleObj>
              </mc:Choice>
              <mc:Fallback>
                <p:oleObj name="Формула" r:id="rId11" imgW="698400" imgH="1904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5877272"/>
                        <a:ext cx="232727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932040" y="188640"/>
            <a:ext cx="3888432" cy="844808"/>
          </a:xfrm>
          <a:prstGeom prst="roundRect">
            <a:avLst>
              <a:gd name="adj" fmla="val 28659"/>
            </a:avLst>
          </a:prstGeom>
          <a:solidFill>
            <a:srgbClr val="FFFFA3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2060"/>
                </a:solidFill>
                <a:latin typeface="Georgia" pitchFamily="18" charset="0"/>
              </a:rPr>
              <a:t>(а</a:t>
            </a:r>
            <a:r>
              <a:rPr lang="en-US" sz="4000" b="1" i="1" baseline="30000" dirty="0" smtClean="0">
                <a:solidFill>
                  <a:srgbClr val="002060"/>
                </a:solidFill>
                <a:latin typeface="Georgia" pitchFamily="18" charset="0"/>
              </a:rPr>
              <a:t>m</a:t>
            </a:r>
            <a:r>
              <a:rPr lang="ru-RU" sz="4000" b="1" i="1" dirty="0" smtClean="0">
                <a:solidFill>
                  <a:srgbClr val="002060"/>
                </a:solidFill>
                <a:latin typeface="Georgia" pitchFamily="18" charset="0"/>
                <a:sym typeface="Symbol"/>
              </a:rPr>
              <a:t>)</a:t>
            </a:r>
            <a:r>
              <a:rPr lang="en-US" sz="4000" b="1" i="1" baseline="30000" dirty="0" smtClean="0">
                <a:solidFill>
                  <a:srgbClr val="002060"/>
                </a:solidFill>
                <a:latin typeface="Georgia" pitchFamily="18" charset="0"/>
              </a:rPr>
              <a:t>n</a:t>
            </a:r>
            <a:r>
              <a:rPr lang="ru-RU" sz="4000" b="1" i="1" dirty="0" smtClean="0">
                <a:solidFill>
                  <a:srgbClr val="002060"/>
                </a:solidFill>
                <a:latin typeface="Georgia" pitchFamily="18" charset="0"/>
              </a:rPr>
              <a:t> = а</a:t>
            </a:r>
            <a:r>
              <a:rPr lang="en-US" sz="4000" b="1" i="1" baseline="30000" dirty="0" smtClean="0">
                <a:solidFill>
                  <a:srgbClr val="002060"/>
                </a:solidFill>
                <a:latin typeface="Georgia" pitchFamily="18" charset="0"/>
              </a:rPr>
              <a:t>m</a:t>
            </a:r>
            <a:r>
              <a:rPr lang="ru-RU" sz="4000" b="1" i="1" baseline="30000" dirty="0" smtClean="0">
                <a:solidFill>
                  <a:srgbClr val="002060"/>
                </a:solidFill>
                <a:latin typeface="Georgia" pitchFamily="18" charset="0"/>
                <a:sym typeface="Symbol"/>
              </a:rPr>
              <a:t> </a:t>
            </a:r>
            <a:r>
              <a:rPr lang="en-US" sz="4000" b="1" i="1" baseline="30000" dirty="0" smtClean="0">
                <a:solidFill>
                  <a:srgbClr val="002060"/>
                </a:solidFill>
                <a:latin typeface="Georgia" pitchFamily="18" charset="0"/>
              </a:rPr>
              <a:t>n</a:t>
            </a:r>
            <a:endParaRPr lang="ru-RU" sz="4000" b="1" i="1" baseline="30000" dirty="0" smtClean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6024" y="188640"/>
            <a:ext cx="3635896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Вычислить устно: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980728"/>
            <a:ext cx="5400600" cy="550962"/>
          </a:xfrm>
          <a:prstGeom prst="roundRect">
            <a:avLst>
              <a:gd name="adj" fmla="val 28659"/>
            </a:avLst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Возведение степени в степень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700808"/>
            <a:ext cx="8640960" cy="1200329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При возведении степени в степень </a:t>
            </a:r>
            <a:b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надо основание __________________________, </a:t>
            </a:r>
            <a:b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а показатели степеней _____________________.</a:t>
            </a:r>
            <a:endParaRPr lang="ru-RU" sz="2400" b="1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742356" y="2996952"/>
            <a:ext cx="2013693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200" b="1" dirty="0" smtClean="0">
                <a:solidFill>
                  <a:srgbClr val="CC0099"/>
                </a:solidFill>
                <a:latin typeface="Georgia" pitchFamily="18" charset="0"/>
              </a:rPr>
              <a:t>(х</a:t>
            </a:r>
            <a:r>
              <a:rPr lang="ru-RU" sz="6200" b="1" baseline="30000" dirty="0" smtClean="0">
                <a:solidFill>
                  <a:srgbClr val="CC0099"/>
                </a:solidFill>
                <a:latin typeface="Georgia" pitchFamily="18" charset="0"/>
              </a:rPr>
              <a:t>5</a:t>
            </a:r>
            <a:r>
              <a:rPr lang="ru-RU" sz="6200" b="1" dirty="0" smtClean="0">
                <a:solidFill>
                  <a:srgbClr val="CC0099"/>
                </a:solidFill>
                <a:latin typeface="Georgia" pitchFamily="18" charset="0"/>
              </a:rPr>
              <a:t>)</a:t>
            </a:r>
            <a:r>
              <a:rPr lang="ru-RU" sz="6200" b="1" baseline="30000" dirty="0" smtClean="0">
                <a:solidFill>
                  <a:srgbClr val="CC0099"/>
                </a:solidFill>
                <a:latin typeface="Georgia" pitchFamily="18" charset="0"/>
              </a:rPr>
              <a:t>3</a:t>
            </a:r>
            <a:endParaRPr lang="en-US" sz="6200" b="1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734862" y="3006755"/>
            <a:ext cx="1991251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2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</a:t>
            </a:r>
            <a:r>
              <a:rPr lang="ru-RU" sz="6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х</a:t>
            </a:r>
            <a:r>
              <a:rPr lang="ru-RU" sz="6200" b="1" baseline="30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15</a:t>
            </a:r>
            <a:endParaRPr lang="en-US" sz="6200" b="1" baseline="300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63688" y="3923253"/>
            <a:ext cx="2331087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200" b="1" dirty="0" smtClean="0">
                <a:solidFill>
                  <a:srgbClr val="CC0099"/>
                </a:solidFill>
                <a:latin typeface="Georgia" pitchFamily="18" charset="0"/>
              </a:rPr>
              <a:t>(</a:t>
            </a:r>
            <a:r>
              <a:rPr lang="en-US" sz="6200" b="1" dirty="0" smtClean="0">
                <a:solidFill>
                  <a:srgbClr val="CC0099"/>
                </a:solidFill>
                <a:latin typeface="Georgia" pitchFamily="18" charset="0"/>
              </a:rPr>
              <a:t>b</a:t>
            </a:r>
            <a:r>
              <a:rPr lang="en-US" sz="6200" b="1" baseline="30000" dirty="0" smtClean="0">
                <a:solidFill>
                  <a:srgbClr val="CC0099"/>
                </a:solidFill>
                <a:latin typeface="Georgia" pitchFamily="18" charset="0"/>
              </a:rPr>
              <a:t>14</a:t>
            </a:r>
            <a:r>
              <a:rPr lang="ru-RU" sz="6200" b="1" dirty="0" smtClean="0">
                <a:solidFill>
                  <a:srgbClr val="CC0099"/>
                </a:solidFill>
                <a:latin typeface="Georgia" pitchFamily="18" charset="0"/>
              </a:rPr>
              <a:t>)</a:t>
            </a:r>
            <a:r>
              <a:rPr lang="ru-RU" sz="6200" b="1" baseline="30000" dirty="0" smtClean="0">
                <a:solidFill>
                  <a:srgbClr val="CC0099"/>
                </a:solidFill>
                <a:latin typeface="Georgia" pitchFamily="18" charset="0"/>
              </a:rPr>
              <a:t>5</a:t>
            </a:r>
            <a:endParaRPr lang="en-US" sz="6200" b="1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022894" y="3933056"/>
            <a:ext cx="1922321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=b</a:t>
            </a:r>
            <a:r>
              <a:rPr lang="ru-RU" sz="6200" b="1" baseline="30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70</a:t>
            </a:r>
            <a:endParaRPr lang="en-US" sz="6200" b="1" baseline="300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76954" y="4691464"/>
            <a:ext cx="2071401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200" b="1" dirty="0" smtClean="0">
                <a:solidFill>
                  <a:srgbClr val="CC0099"/>
                </a:solidFill>
                <a:latin typeface="Georgia" pitchFamily="18" charset="0"/>
              </a:rPr>
              <a:t>(2</a:t>
            </a:r>
            <a:r>
              <a:rPr lang="ru-RU" sz="6200" b="1" baseline="30000" dirty="0" smtClean="0">
                <a:solidFill>
                  <a:srgbClr val="CC0099"/>
                </a:solidFill>
                <a:latin typeface="Georgia" pitchFamily="18" charset="0"/>
              </a:rPr>
              <a:t>2</a:t>
            </a:r>
            <a:r>
              <a:rPr lang="ru-RU" sz="6200" b="1" dirty="0" smtClean="0">
                <a:solidFill>
                  <a:srgbClr val="CC0099"/>
                </a:solidFill>
                <a:latin typeface="Georgia" pitchFamily="18" charset="0"/>
                <a:sym typeface="Symbol"/>
              </a:rPr>
              <a:t>)</a:t>
            </a:r>
            <a:r>
              <a:rPr lang="ru-RU" sz="6200" b="1" baseline="30000" dirty="0" smtClean="0">
                <a:solidFill>
                  <a:srgbClr val="CC0099"/>
                </a:solidFill>
                <a:latin typeface="Georgia" pitchFamily="18" charset="0"/>
              </a:rPr>
              <a:t>4</a:t>
            </a:r>
            <a:endParaRPr lang="en-US" sz="6200" b="1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734862" y="4701267"/>
            <a:ext cx="3852337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2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</a:t>
            </a:r>
            <a:r>
              <a:rPr lang="ru-RU" sz="6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  <a:r>
              <a:rPr lang="ru-RU" sz="6200" b="1" baseline="30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</a:t>
            </a:r>
            <a:r>
              <a:rPr lang="ru-RU" sz="6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=256</a:t>
            </a:r>
            <a:endParaRPr lang="en-US" sz="62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1763688" y="5435421"/>
            <a:ext cx="2036135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200" b="1" dirty="0" smtClean="0">
                <a:solidFill>
                  <a:srgbClr val="CC0099"/>
                </a:solidFill>
                <a:latin typeface="Georgia" pitchFamily="18" charset="0"/>
              </a:rPr>
              <a:t>(5</a:t>
            </a:r>
            <a:r>
              <a:rPr lang="ru-RU" sz="6200" b="1" baseline="30000" dirty="0" smtClean="0">
                <a:solidFill>
                  <a:srgbClr val="CC0099"/>
                </a:solidFill>
                <a:latin typeface="Georgia" pitchFamily="18" charset="0"/>
              </a:rPr>
              <a:t>2</a:t>
            </a:r>
            <a:r>
              <a:rPr lang="ru-RU" sz="6200" b="1" dirty="0" smtClean="0">
                <a:solidFill>
                  <a:srgbClr val="CC0099"/>
                </a:solidFill>
                <a:latin typeface="Georgia" pitchFamily="18" charset="0"/>
                <a:sym typeface="Symbol"/>
              </a:rPr>
              <a:t>)</a:t>
            </a:r>
            <a:r>
              <a:rPr lang="ru-RU" sz="6200" b="1" baseline="30000" dirty="0" smtClean="0">
                <a:solidFill>
                  <a:srgbClr val="CC0099"/>
                </a:solidFill>
                <a:latin typeface="Georgia" pitchFamily="18" charset="0"/>
              </a:rPr>
              <a:t>2</a:t>
            </a:r>
            <a:endParaRPr lang="en-US" sz="6200" b="1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721596" y="5445224"/>
            <a:ext cx="38154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2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</a:t>
            </a:r>
            <a:r>
              <a:rPr lang="ru-RU" sz="6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</a:t>
            </a:r>
            <a:r>
              <a:rPr lang="ru-RU" sz="6200" b="1" baseline="30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</a:t>
            </a:r>
            <a:r>
              <a:rPr lang="ru-RU" sz="6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=625</a:t>
            </a:r>
            <a:endParaRPr lang="en-US" sz="62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" grpId="0" animBg="1"/>
      <p:bldP spid="11" grpId="0" autoUpdateAnimBg="0"/>
      <p:bldP spid="12" grpId="0" autoUpdateAnimBg="0"/>
      <p:bldP spid="13" grpId="0" autoUpdateAnimBg="0"/>
      <p:bldP spid="14" grpId="0" autoUpdateAnimBg="0"/>
      <p:bldP spid="16" grpId="0" autoUpdateAnimBg="0"/>
      <p:bldP spid="17" grpId="0" autoUpdateAnimBg="0"/>
      <p:bldP spid="18" grpId="0" autoUpdateAnimBg="0"/>
      <p:bldP spid="1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88" name="Text Box 52"/>
          <p:cNvSpPr txBox="1">
            <a:spLocks noChangeArrowheads="1"/>
          </p:cNvSpPr>
          <p:nvPr/>
        </p:nvSpPr>
        <p:spPr bwMode="auto">
          <a:xfrm>
            <a:off x="1295449" y="1128415"/>
            <a:ext cx="7453015" cy="860425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Georgia" pitchFamily="18" charset="0"/>
              </a:rPr>
              <a:t>Прочитайте выражение. Назовите основание и показатель степени:</a:t>
            </a:r>
            <a:endParaRPr lang="en-US" sz="2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91191" name="Text Box 55"/>
          <p:cNvSpPr txBox="1">
            <a:spLocks noChangeArrowheads="1"/>
          </p:cNvSpPr>
          <p:nvPr/>
        </p:nvSpPr>
        <p:spPr bwMode="auto">
          <a:xfrm>
            <a:off x="5661744" y="1800225"/>
            <a:ext cx="131286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/>
            </a:sp3d>
          </a:bodyPr>
          <a:lstStyle/>
          <a:p>
            <a:r>
              <a:rPr lang="ru-RU" sz="8200" b="1">
                <a:solidFill>
                  <a:srgbClr val="CC0099"/>
                </a:solidFill>
                <a:latin typeface="Georgia" pitchFamily="18" charset="0"/>
              </a:rPr>
              <a:t>6</a:t>
            </a:r>
            <a:r>
              <a:rPr lang="ru-RU" sz="8200" b="1" baseline="30000">
                <a:solidFill>
                  <a:srgbClr val="CC0099"/>
                </a:solidFill>
                <a:latin typeface="Georgia" pitchFamily="18" charset="0"/>
              </a:rPr>
              <a:t>4</a:t>
            </a:r>
            <a:endParaRPr lang="en-US" sz="8200" b="1" baseline="3000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91193" name="Text Box 57"/>
          <p:cNvSpPr txBox="1">
            <a:spLocks noChangeArrowheads="1"/>
          </p:cNvSpPr>
          <p:nvPr/>
        </p:nvSpPr>
        <p:spPr bwMode="auto">
          <a:xfrm>
            <a:off x="5280744" y="2592388"/>
            <a:ext cx="1765300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/>
            </a:sp3d>
          </a:bodyPr>
          <a:lstStyle/>
          <a:p>
            <a:r>
              <a:rPr lang="ru-RU" sz="8200" b="1">
                <a:solidFill>
                  <a:srgbClr val="008000"/>
                </a:solidFill>
                <a:latin typeface="Georgia" pitchFamily="18" charset="0"/>
              </a:rPr>
              <a:t>10</a:t>
            </a:r>
            <a:r>
              <a:rPr lang="ru-RU" sz="8200" b="1" baseline="30000">
                <a:solidFill>
                  <a:srgbClr val="008000"/>
                </a:solidFill>
                <a:latin typeface="Georgia" pitchFamily="18" charset="0"/>
              </a:rPr>
              <a:t>1</a:t>
            </a:r>
            <a:endParaRPr lang="en-US" sz="8200" b="1" baseline="30000">
              <a:solidFill>
                <a:srgbClr val="008000"/>
              </a:solidFill>
              <a:latin typeface="Georgia" pitchFamily="18" charset="0"/>
            </a:endParaRPr>
          </a:p>
        </p:txBody>
      </p:sp>
      <p:sp>
        <p:nvSpPr>
          <p:cNvPr id="91195" name="Text Box 59"/>
          <p:cNvSpPr txBox="1">
            <a:spLocks noChangeArrowheads="1"/>
          </p:cNvSpPr>
          <p:nvPr/>
        </p:nvSpPr>
        <p:spPr bwMode="auto">
          <a:xfrm>
            <a:off x="4598119" y="3455988"/>
            <a:ext cx="30702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/>
            </a:sp3d>
          </a:bodyPr>
          <a:lstStyle/>
          <a:p>
            <a:r>
              <a:rPr lang="ru-RU" sz="8200" b="1">
                <a:solidFill>
                  <a:schemeClr val="hlink"/>
                </a:solidFill>
                <a:latin typeface="Georgia" pitchFamily="18" charset="0"/>
              </a:rPr>
              <a:t>(2,1)</a:t>
            </a:r>
            <a:r>
              <a:rPr lang="ru-RU" sz="8200" b="1" baseline="30000">
                <a:solidFill>
                  <a:schemeClr val="hlink"/>
                </a:solidFill>
                <a:latin typeface="Georgia" pitchFamily="18" charset="0"/>
              </a:rPr>
              <a:t>9</a:t>
            </a:r>
            <a:endParaRPr lang="en-US" sz="8200" b="1" baseline="30000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91197" name="Text Box 61"/>
          <p:cNvSpPr txBox="1">
            <a:spLocks noChangeArrowheads="1"/>
          </p:cNvSpPr>
          <p:nvPr/>
        </p:nvSpPr>
        <p:spPr bwMode="auto">
          <a:xfrm>
            <a:off x="4669557" y="4464050"/>
            <a:ext cx="2862262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/>
            </a:sp3d>
          </a:bodyPr>
          <a:lstStyle/>
          <a:p>
            <a:r>
              <a:rPr lang="ru-RU" sz="8200" b="1">
                <a:solidFill>
                  <a:schemeClr val="accent1"/>
                </a:solidFill>
                <a:latin typeface="Georgia" pitchFamily="18" charset="0"/>
              </a:rPr>
              <a:t>(–7)</a:t>
            </a:r>
            <a:r>
              <a:rPr lang="ru-RU" sz="8200" b="1" baseline="30000">
                <a:solidFill>
                  <a:schemeClr val="accent1"/>
                </a:solidFill>
                <a:latin typeface="Georgia" pitchFamily="18" charset="0"/>
              </a:rPr>
              <a:t>2</a:t>
            </a:r>
            <a:endParaRPr lang="en-US" sz="8200" b="1" baseline="30000">
              <a:solidFill>
                <a:schemeClr val="accent1"/>
              </a:solidFill>
              <a:latin typeface="Georgia" pitchFamily="18" charset="0"/>
            </a:endParaRPr>
          </a:p>
        </p:txBody>
      </p:sp>
      <p:sp>
        <p:nvSpPr>
          <p:cNvPr id="91199" name="Text Box 63"/>
          <p:cNvSpPr txBox="1">
            <a:spLocks noChangeArrowheads="1"/>
          </p:cNvSpPr>
          <p:nvPr/>
        </p:nvSpPr>
        <p:spPr bwMode="auto">
          <a:xfrm>
            <a:off x="5163269" y="5472113"/>
            <a:ext cx="2027238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/>
            </a:sp3d>
          </a:bodyPr>
          <a:lstStyle/>
          <a:p>
            <a:r>
              <a:rPr lang="ru-RU" sz="8200" b="1">
                <a:solidFill>
                  <a:srgbClr val="33CC33"/>
                </a:solidFill>
                <a:latin typeface="Georgia" pitchFamily="18" charset="0"/>
              </a:rPr>
              <a:t>–6</a:t>
            </a:r>
            <a:r>
              <a:rPr lang="ru-RU" sz="8200" b="1" baseline="30000">
                <a:solidFill>
                  <a:srgbClr val="33CC33"/>
                </a:solidFill>
                <a:latin typeface="Georgia" pitchFamily="18" charset="0"/>
              </a:rPr>
              <a:t>3</a:t>
            </a:r>
            <a:endParaRPr lang="en-US" sz="8200" b="1" baseline="30000">
              <a:solidFill>
                <a:srgbClr val="33CC33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6024" y="332656"/>
            <a:ext cx="3995936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Ответьте на вопросы: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1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1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1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1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1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1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88" grpId="0" animBg="1" autoUpdateAnimBg="0"/>
      <p:bldP spid="91191" grpId="0" autoUpdateAnimBg="0"/>
      <p:bldP spid="91193" grpId="0" autoUpdateAnimBg="0"/>
      <p:bldP spid="91195" grpId="0" autoUpdateAnimBg="0"/>
      <p:bldP spid="91197" grpId="0" autoUpdateAnimBg="0"/>
      <p:bldP spid="9119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4109722" y="1007443"/>
            <a:ext cx="333057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8200" b="1" dirty="0">
                <a:solidFill>
                  <a:srgbClr val="CC0099"/>
                </a:solidFill>
                <a:latin typeface="Georgia" pitchFamily="18" charset="0"/>
              </a:rPr>
              <a:t>(–2)</a:t>
            </a:r>
            <a:r>
              <a:rPr lang="ru-RU" sz="8200" b="1" baseline="30000" dirty="0">
                <a:solidFill>
                  <a:srgbClr val="CC0099"/>
                </a:solidFill>
                <a:latin typeface="Georgia" pitchFamily="18" charset="0"/>
              </a:rPr>
              <a:t>10</a:t>
            </a:r>
            <a:endParaRPr lang="en-US" sz="8200" b="1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4574859" y="1924033"/>
            <a:ext cx="2400300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8200" b="1" dirty="0">
                <a:solidFill>
                  <a:srgbClr val="008000"/>
                </a:solidFill>
                <a:latin typeface="Georgia" pitchFamily="18" charset="0"/>
              </a:rPr>
              <a:t>–2</a:t>
            </a:r>
            <a:r>
              <a:rPr lang="ru-RU" sz="8200" b="1" baseline="30000" dirty="0">
                <a:solidFill>
                  <a:srgbClr val="008000"/>
                </a:solidFill>
                <a:latin typeface="Georgia" pitchFamily="18" charset="0"/>
              </a:rPr>
              <a:t>10</a:t>
            </a:r>
            <a:endParaRPr lang="en-US" sz="8200" b="1" baseline="30000" dirty="0">
              <a:solidFill>
                <a:srgbClr val="008000"/>
              </a:solidFill>
              <a:latin typeface="Georgia" pitchFamily="18" charset="0"/>
            </a:endParaRP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4300222" y="2840623"/>
            <a:ext cx="294957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8200" b="1" dirty="0">
                <a:solidFill>
                  <a:schemeClr val="hlink"/>
                </a:solidFill>
                <a:latin typeface="Georgia" pitchFamily="18" charset="0"/>
              </a:rPr>
              <a:t>(–3)</a:t>
            </a:r>
            <a:r>
              <a:rPr lang="ru-RU" sz="8200" b="1" baseline="30000" dirty="0">
                <a:solidFill>
                  <a:schemeClr val="hlink"/>
                </a:solidFill>
                <a:latin typeface="Georgia" pitchFamily="18" charset="0"/>
              </a:rPr>
              <a:t>9</a:t>
            </a:r>
            <a:endParaRPr lang="en-US" sz="8200" b="1" baseline="30000" dirty="0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4765359" y="3757213"/>
            <a:ext cx="20193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8200" b="1" dirty="0">
                <a:solidFill>
                  <a:schemeClr val="accent1"/>
                </a:solidFill>
                <a:latin typeface="Georgia" pitchFamily="18" charset="0"/>
              </a:rPr>
              <a:t>–3</a:t>
            </a:r>
            <a:r>
              <a:rPr lang="ru-RU" sz="8200" b="1" baseline="30000" dirty="0">
                <a:solidFill>
                  <a:schemeClr val="accent1"/>
                </a:solidFill>
                <a:latin typeface="Georgia" pitchFamily="18" charset="0"/>
              </a:rPr>
              <a:t>9</a:t>
            </a:r>
            <a:endParaRPr lang="en-US" sz="8200" b="1" baseline="30000" dirty="0">
              <a:solidFill>
                <a:schemeClr val="accent1"/>
              </a:solidFill>
              <a:latin typeface="Georgia" pitchFamily="18" charset="0"/>
            </a:endParaRPr>
          </a:p>
        </p:txBody>
      </p:sp>
      <p:sp>
        <p:nvSpPr>
          <p:cNvPr id="132105" name="Text Box 9"/>
          <p:cNvSpPr txBox="1">
            <a:spLocks noChangeArrowheads="1"/>
          </p:cNvSpPr>
          <p:nvPr/>
        </p:nvSpPr>
        <p:spPr bwMode="auto">
          <a:xfrm>
            <a:off x="3780713" y="4673804"/>
            <a:ext cx="372089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8200" b="1" dirty="0" smtClean="0">
                <a:solidFill>
                  <a:srgbClr val="33CC33"/>
                </a:solidFill>
                <a:latin typeface="Georgia" pitchFamily="18" charset="0"/>
              </a:rPr>
              <a:t>–(–6)</a:t>
            </a:r>
            <a:r>
              <a:rPr lang="ru-RU" sz="8200" b="1" baseline="30000" dirty="0" smtClean="0">
                <a:solidFill>
                  <a:srgbClr val="33CC33"/>
                </a:solidFill>
                <a:latin typeface="Georgia" pitchFamily="18" charset="0"/>
              </a:rPr>
              <a:t>3</a:t>
            </a:r>
            <a:endParaRPr lang="en-US" sz="8200" b="1" baseline="30000" dirty="0">
              <a:solidFill>
                <a:srgbClr val="33CC33"/>
              </a:solidFill>
              <a:latin typeface="Georgia" pitchFamily="18" charset="0"/>
            </a:endParaRPr>
          </a:p>
        </p:txBody>
      </p:sp>
      <p:sp>
        <p:nvSpPr>
          <p:cNvPr id="132106" name="Text Box 10"/>
          <p:cNvSpPr txBox="1">
            <a:spLocks noChangeArrowheads="1"/>
          </p:cNvSpPr>
          <p:nvPr/>
        </p:nvSpPr>
        <p:spPr bwMode="auto">
          <a:xfrm>
            <a:off x="3779912" y="5603175"/>
            <a:ext cx="3722494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8200" b="1" dirty="0" smtClean="0">
                <a:solidFill>
                  <a:srgbClr val="D60093"/>
                </a:solidFill>
                <a:latin typeface="Georgia" pitchFamily="18" charset="0"/>
              </a:rPr>
              <a:t>–(–6)</a:t>
            </a:r>
            <a:r>
              <a:rPr lang="ru-RU" sz="8200" b="1" baseline="30000" dirty="0" smtClean="0">
                <a:solidFill>
                  <a:srgbClr val="D60093"/>
                </a:solidFill>
                <a:latin typeface="Georgia" pitchFamily="18" charset="0"/>
              </a:rPr>
              <a:t>2</a:t>
            </a:r>
            <a:endParaRPr lang="en-US" sz="8200" b="1" baseline="30000" dirty="0">
              <a:solidFill>
                <a:srgbClr val="D60093"/>
              </a:solidFill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6024" y="332656"/>
            <a:ext cx="5580112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Определите знак выражения: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1" grpId="0" autoUpdateAnimBg="0"/>
      <p:bldP spid="132102" grpId="0" autoUpdateAnimBg="0"/>
      <p:bldP spid="132103" grpId="0" autoUpdateAnimBg="0"/>
      <p:bldP spid="132104" grpId="0" autoUpdateAnimBg="0"/>
      <p:bldP spid="132105" grpId="0" autoUpdateAnimBg="0"/>
      <p:bldP spid="13210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3725688" y="2060848"/>
            <a:ext cx="212407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13100" b="1">
                <a:solidFill>
                  <a:srgbClr val="CC0099"/>
                </a:solidFill>
                <a:latin typeface="Georgia" pitchFamily="18" charset="0"/>
              </a:rPr>
              <a:t>81</a:t>
            </a:r>
            <a:endParaRPr lang="en-US" sz="13100" b="1" baseline="3000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33131" name="Text Box 11"/>
          <p:cNvSpPr txBox="1">
            <a:spLocks noChangeArrowheads="1"/>
          </p:cNvSpPr>
          <p:nvPr/>
        </p:nvSpPr>
        <p:spPr bwMode="auto">
          <a:xfrm>
            <a:off x="3365326" y="2133873"/>
            <a:ext cx="3332162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13100" b="1">
                <a:solidFill>
                  <a:srgbClr val="33CC33"/>
                </a:solidFill>
                <a:latin typeface="Georgia" pitchFamily="18" charset="0"/>
              </a:rPr>
              <a:t>100</a:t>
            </a:r>
            <a:endParaRPr lang="en-US" sz="13100" b="1" baseline="30000">
              <a:solidFill>
                <a:srgbClr val="33CC33"/>
              </a:solidFill>
              <a:latin typeface="Georgia" pitchFamily="18" charset="0"/>
            </a:endParaRPr>
          </a:p>
        </p:txBody>
      </p:sp>
      <p:sp>
        <p:nvSpPr>
          <p:cNvPr id="133132" name="Text Box 12"/>
          <p:cNvSpPr txBox="1">
            <a:spLocks noChangeArrowheads="1"/>
          </p:cNvSpPr>
          <p:nvPr/>
        </p:nvSpPr>
        <p:spPr bwMode="auto">
          <a:xfrm>
            <a:off x="3941588" y="2276748"/>
            <a:ext cx="1350963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13100" b="1">
                <a:solidFill>
                  <a:srgbClr val="0066CC"/>
                </a:solidFill>
                <a:latin typeface="Georgia" pitchFamily="18" charset="0"/>
              </a:rPr>
              <a:t>0</a:t>
            </a:r>
            <a:endParaRPr lang="en-US" sz="13100" b="1" baseline="30000">
              <a:solidFill>
                <a:srgbClr val="0066CC"/>
              </a:solidFill>
              <a:latin typeface="Georgia" pitchFamily="18" charset="0"/>
            </a:endParaRPr>
          </a:p>
        </p:txBody>
      </p:sp>
      <p:sp>
        <p:nvSpPr>
          <p:cNvPr id="133133" name="Text Box 13"/>
          <p:cNvSpPr txBox="1">
            <a:spLocks noChangeArrowheads="1"/>
          </p:cNvSpPr>
          <p:nvPr/>
        </p:nvSpPr>
        <p:spPr bwMode="auto">
          <a:xfrm>
            <a:off x="3941588" y="2276748"/>
            <a:ext cx="207645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13100" b="1">
                <a:solidFill>
                  <a:srgbClr val="CC0099"/>
                </a:solidFill>
                <a:latin typeface="Georgia" pitchFamily="18" charset="0"/>
              </a:rPr>
              <a:t>16</a:t>
            </a:r>
            <a:endParaRPr lang="en-US" sz="13100" b="1" baseline="3000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33134" name="Text Box 14"/>
          <p:cNvSpPr txBox="1">
            <a:spLocks noChangeArrowheads="1"/>
          </p:cNvSpPr>
          <p:nvPr/>
        </p:nvSpPr>
        <p:spPr bwMode="auto">
          <a:xfrm>
            <a:off x="3581226" y="2133873"/>
            <a:ext cx="286067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13100" b="1">
                <a:solidFill>
                  <a:srgbClr val="CC0099"/>
                </a:solidFill>
                <a:latin typeface="Georgia" pitchFamily="18" charset="0"/>
              </a:rPr>
              <a:t>1/9</a:t>
            </a:r>
            <a:endParaRPr lang="en-US" sz="13100" b="1" baseline="3000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33135" name="Text Box 15"/>
          <p:cNvSpPr txBox="1">
            <a:spLocks noChangeArrowheads="1"/>
          </p:cNvSpPr>
          <p:nvPr/>
        </p:nvSpPr>
        <p:spPr bwMode="auto">
          <a:xfrm>
            <a:off x="3438351" y="2276748"/>
            <a:ext cx="38227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13100" b="1">
                <a:solidFill>
                  <a:srgbClr val="0066CC"/>
                </a:solidFill>
                <a:latin typeface="Georgia" pitchFamily="18" charset="0"/>
              </a:rPr>
              <a:t>1/25</a:t>
            </a:r>
            <a:endParaRPr lang="en-US" sz="13100" b="1" baseline="30000">
              <a:solidFill>
                <a:srgbClr val="0066CC"/>
              </a:solidFill>
              <a:latin typeface="Georgia" pitchFamily="18" charset="0"/>
            </a:endParaRPr>
          </a:p>
        </p:txBody>
      </p:sp>
      <p:sp>
        <p:nvSpPr>
          <p:cNvPr id="133136" name="Text Box 16"/>
          <p:cNvSpPr txBox="1">
            <a:spLocks noChangeArrowheads="1"/>
          </p:cNvSpPr>
          <p:nvPr/>
        </p:nvSpPr>
        <p:spPr bwMode="auto">
          <a:xfrm>
            <a:off x="3941588" y="2276748"/>
            <a:ext cx="243522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13100" b="1">
                <a:solidFill>
                  <a:srgbClr val="008000"/>
                </a:solidFill>
                <a:latin typeface="Georgia" pitchFamily="18" charset="0"/>
              </a:rPr>
              <a:t>–4</a:t>
            </a:r>
            <a:endParaRPr lang="en-US" sz="13100" b="1" baseline="30000">
              <a:solidFill>
                <a:srgbClr val="008000"/>
              </a:solidFill>
              <a:latin typeface="Georgia" pitchFamily="18" charset="0"/>
            </a:endParaRPr>
          </a:p>
        </p:txBody>
      </p:sp>
      <p:sp>
        <p:nvSpPr>
          <p:cNvPr id="133137" name="Text Box 17"/>
          <p:cNvSpPr txBox="1">
            <a:spLocks noChangeArrowheads="1"/>
          </p:cNvSpPr>
          <p:nvPr/>
        </p:nvSpPr>
        <p:spPr bwMode="auto">
          <a:xfrm>
            <a:off x="2789063" y="2276748"/>
            <a:ext cx="5167313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13100" b="1">
                <a:solidFill>
                  <a:schemeClr val="hlink"/>
                </a:solidFill>
                <a:latin typeface="Georgia" pitchFamily="18" charset="0"/>
              </a:rPr>
              <a:t>25/49</a:t>
            </a:r>
            <a:endParaRPr lang="en-US" sz="13100" b="1" baseline="30000" dirty="0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6024" y="332656"/>
            <a:ext cx="8316416" cy="116853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Какое число надо возвести в квадрат, чтобы получить: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5" grpId="0" autoUpdateAnimBg="0"/>
      <p:bldP spid="133131" grpId="0" autoUpdateAnimBg="0"/>
      <p:bldP spid="133132" grpId="0" autoUpdateAnimBg="0"/>
      <p:bldP spid="133133" grpId="0" autoUpdateAnimBg="0"/>
      <p:bldP spid="133134" grpId="0" autoUpdateAnimBg="0"/>
      <p:bldP spid="133135" grpId="0" autoUpdateAnimBg="0"/>
      <p:bldP spid="133136" grpId="0" autoUpdateAnimBg="0"/>
      <p:bldP spid="13313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3989767" y="908720"/>
            <a:ext cx="3318537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200" b="1" i="1" dirty="0">
                <a:solidFill>
                  <a:srgbClr val="CC0099"/>
                </a:solidFill>
                <a:latin typeface="Georgia" pitchFamily="18" charset="0"/>
              </a:rPr>
              <a:t>х</a:t>
            </a:r>
            <a:r>
              <a:rPr lang="ru-RU" sz="6200" b="1" baseline="30000" dirty="0">
                <a:solidFill>
                  <a:srgbClr val="CC0099"/>
                </a:solidFill>
                <a:latin typeface="Georgia" pitchFamily="18" charset="0"/>
              </a:rPr>
              <a:t>4</a:t>
            </a:r>
            <a:r>
              <a:rPr lang="en-US" sz="6200" b="1" dirty="0">
                <a:solidFill>
                  <a:srgbClr val="CC0099"/>
                </a:solidFill>
                <a:latin typeface="Georgia" pitchFamily="18" charset="0"/>
              </a:rPr>
              <a:t>·</a:t>
            </a:r>
            <a:r>
              <a:rPr lang="ru-RU" sz="6200" b="1" i="1" dirty="0">
                <a:solidFill>
                  <a:srgbClr val="CC0099"/>
                </a:solidFill>
                <a:latin typeface="Georgia" pitchFamily="18" charset="0"/>
              </a:rPr>
              <a:t>х</a:t>
            </a:r>
            <a:r>
              <a:rPr lang="ru-RU" sz="6200" b="1" baseline="30000" dirty="0">
                <a:solidFill>
                  <a:srgbClr val="CC0099"/>
                </a:solidFill>
                <a:latin typeface="Georgia" pitchFamily="18" charset="0"/>
              </a:rPr>
              <a:t>7</a:t>
            </a:r>
            <a:r>
              <a:rPr lang="ru-RU" sz="6200" b="1" dirty="0">
                <a:solidFill>
                  <a:srgbClr val="CC0099"/>
                </a:solidFill>
                <a:latin typeface="Georgia" pitchFamily="18" charset="0"/>
              </a:rPr>
              <a:t>: </a:t>
            </a:r>
            <a:r>
              <a:rPr lang="ru-RU" sz="6200" b="1" i="1" dirty="0">
                <a:solidFill>
                  <a:srgbClr val="CC0099"/>
                </a:solidFill>
                <a:latin typeface="Georgia" pitchFamily="18" charset="0"/>
              </a:rPr>
              <a:t>х</a:t>
            </a:r>
            <a:r>
              <a:rPr lang="ru-RU" sz="6200" b="1" baseline="30000" dirty="0">
                <a:solidFill>
                  <a:srgbClr val="CC0099"/>
                </a:solidFill>
                <a:latin typeface="Georgia" pitchFamily="18" charset="0"/>
              </a:rPr>
              <a:t>9</a:t>
            </a:r>
            <a:endParaRPr lang="en-US" sz="6200" b="1" baseline="30000" dirty="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7146800" y="937295"/>
            <a:ext cx="1741182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2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</a:t>
            </a:r>
            <a:r>
              <a:rPr lang="ru-RU" sz="6200" b="1" i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х</a:t>
            </a:r>
            <a:r>
              <a:rPr lang="ru-RU" sz="6200" b="1" baseline="30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  <a:endParaRPr lang="en-US" sz="62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28017" name="Text Box 17"/>
          <p:cNvSpPr txBox="1">
            <a:spLocks noChangeArrowheads="1"/>
          </p:cNvSpPr>
          <p:nvPr/>
        </p:nvSpPr>
        <p:spPr bwMode="auto">
          <a:xfrm>
            <a:off x="3462379" y="1857645"/>
            <a:ext cx="3845925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200" b="1" i="1">
                <a:solidFill>
                  <a:srgbClr val="008000"/>
                </a:solidFill>
                <a:latin typeface="Georgia" pitchFamily="18" charset="0"/>
              </a:rPr>
              <a:t>а</a:t>
            </a:r>
            <a:r>
              <a:rPr lang="ru-RU" sz="6200" b="1" i="1" baseline="30000">
                <a:solidFill>
                  <a:srgbClr val="008000"/>
                </a:solidFill>
                <a:latin typeface="Georgia" pitchFamily="18" charset="0"/>
              </a:rPr>
              <a:t>18</a:t>
            </a:r>
            <a:r>
              <a:rPr lang="ru-RU" sz="6200" b="1" i="1">
                <a:solidFill>
                  <a:srgbClr val="008000"/>
                </a:solidFill>
                <a:latin typeface="Georgia" pitchFamily="18" charset="0"/>
              </a:rPr>
              <a:t>:а</a:t>
            </a:r>
            <a:r>
              <a:rPr lang="ru-RU" sz="6200" b="1" baseline="30000">
                <a:solidFill>
                  <a:srgbClr val="008000"/>
                </a:solidFill>
                <a:latin typeface="Georgia" pitchFamily="18" charset="0"/>
              </a:rPr>
              <a:t>15</a:t>
            </a:r>
            <a:r>
              <a:rPr lang="en-US" sz="6200" b="1">
                <a:solidFill>
                  <a:srgbClr val="008000"/>
                </a:solidFill>
                <a:latin typeface="Georgia" pitchFamily="18" charset="0"/>
              </a:rPr>
              <a:t>·</a:t>
            </a:r>
            <a:r>
              <a:rPr lang="ru-RU" sz="6200" b="1" i="1">
                <a:solidFill>
                  <a:srgbClr val="008000"/>
                </a:solidFill>
                <a:latin typeface="Georgia" pitchFamily="18" charset="0"/>
              </a:rPr>
              <a:t>а</a:t>
            </a:r>
            <a:r>
              <a:rPr lang="ru-RU" sz="6200" b="1" baseline="30000">
                <a:solidFill>
                  <a:srgbClr val="008000"/>
                </a:solidFill>
                <a:latin typeface="Georgia" pitchFamily="18" charset="0"/>
              </a:rPr>
              <a:t>2</a:t>
            </a:r>
            <a:endParaRPr lang="en-US" sz="6200" b="1" baseline="30000">
              <a:solidFill>
                <a:srgbClr val="008000"/>
              </a:solidFill>
              <a:latin typeface="Georgia" pitchFamily="18" charset="0"/>
            </a:endParaRPr>
          </a:p>
        </p:txBody>
      </p:sp>
      <p:sp>
        <p:nvSpPr>
          <p:cNvPr id="128018" name="Text Box 18"/>
          <p:cNvSpPr txBox="1">
            <a:spLocks noChangeArrowheads="1"/>
          </p:cNvSpPr>
          <p:nvPr/>
        </p:nvSpPr>
        <p:spPr bwMode="auto">
          <a:xfrm>
            <a:off x="7146800" y="1862205"/>
            <a:ext cx="1787669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2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</a:t>
            </a:r>
            <a:r>
              <a:rPr lang="ru-RU" sz="6200" b="1" i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а</a:t>
            </a:r>
            <a:r>
              <a:rPr lang="ru-RU" sz="6200" b="1" baseline="30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</a:t>
            </a:r>
            <a:endParaRPr lang="en-US" sz="62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28019" name="Text Box 19"/>
          <p:cNvSpPr txBox="1">
            <a:spLocks noChangeArrowheads="1"/>
          </p:cNvSpPr>
          <p:nvPr/>
        </p:nvSpPr>
        <p:spPr bwMode="auto">
          <a:xfrm>
            <a:off x="1567630" y="2806570"/>
            <a:ext cx="5740674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200" b="1">
                <a:solidFill>
                  <a:srgbClr val="CC0099"/>
                </a:solidFill>
                <a:latin typeface="Georgia" pitchFamily="18" charset="0"/>
              </a:rPr>
              <a:t>(-736)</a:t>
            </a:r>
            <a:r>
              <a:rPr lang="ru-RU" sz="6200" b="1" baseline="30000">
                <a:solidFill>
                  <a:srgbClr val="CC0099"/>
                </a:solidFill>
                <a:latin typeface="Georgia" pitchFamily="18" charset="0"/>
              </a:rPr>
              <a:t>0</a:t>
            </a:r>
            <a:r>
              <a:rPr lang="en-US" sz="6200" b="1">
                <a:solidFill>
                  <a:srgbClr val="CC0099"/>
                </a:solidFill>
                <a:latin typeface="Georgia" pitchFamily="18" charset="0"/>
              </a:rPr>
              <a:t>·</a:t>
            </a:r>
            <a:r>
              <a:rPr lang="ru-RU" sz="6200" b="1">
                <a:solidFill>
                  <a:srgbClr val="CC0099"/>
                </a:solidFill>
                <a:latin typeface="Georgia" pitchFamily="18" charset="0"/>
              </a:rPr>
              <a:t>3+1</a:t>
            </a:r>
            <a:r>
              <a:rPr lang="ru-RU" sz="6200" b="1" baseline="30000">
                <a:solidFill>
                  <a:srgbClr val="CC0099"/>
                </a:solidFill>
                <a:latin typeface="Georgia" pitchFamily="18" charset="0"/>
              </a:rPr>
              <a:t>100</a:t>
            </a:r>
            <a:endParaRPr lang="en-US" sz="6200" b="1" baseline="3000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28020" name="Text Box 20"/>
          <p:cNvSpPr txBox="1">
            <a:spLocks noChangeArrowheads="1"/>
          </p:cNvSpPr>
          <p:nvPr/>
        </p:nvSpPr>
        <p:spPr bwMode="auto">
          <a:xfrm>
            <a:off x="7146800" y="2787115"/>
            <a:ext cx="1449387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2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</a:t>
            </a:r>
            <a:r>
              <a:rPr lang="ru-RU" sz="62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</a:t>
            </a:r>
            <a:endParaRPr lang="en-US" sz="62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28021" name="Text Box 21"/>
          <p:cNvSpPr txBox="1">
            <a:spLocks noChangeArrowheads="1"/>
          </p:cNvSpPr>
          <p:nvPr/>
        </p:nvSpPr>
        <p:spPr bwMode="auto">
          <a:xfrm>
            <a:off x="3755728" y="3755495"/>
            <a:ext cx="3552576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200" b="1">
                <a:solidFill>
                  <a:srgbClr val="008000"/>
                </a:solidFill>
                <a:latin typeface="Georgia" pitchFamily="18" charset="0"/>
              </a:rPr>
              <a:t>5</a:t>
            </a:r>
            <a:r>
              <a:rPr lang="en-US" sz="6200" b="1">
                <a:solidFill>
                  <a:srgbClr val="008000"/>
                </a:solidFill>
                <a:latin typeface="Georgia" pitchFamily="18" charset="0"/>
              </a:rPr>
              <a:t>·</a:t>
            </a:r>
            <a:r>
              <a:rPr lang="ru-RU" sz="6200" b="1">
                <a:solidFill>
                  <a:srgbClr val="008000"/>
                </a:solidFill>
                <a:latin typeface="Georgia" pitchFamily="18" charset="0"/>
              </a:rPr>
              <a:t>2</a:t>
            </a:r>
            <a:r>
              <a:rPr lang="ru-RU" sz="6200" b="1" baseline="30000">
                <a:solidFill>
                  <a:srgbClr val="008000"/>
                </a:solidFill>
                <a:latin typeface="Georgia" pitchFamily="18" charset="0"/>
              </a:rPr>
              <a:t>3</a:t>
            </a:r>
            <a:r>
              <a:rPr lang="ru-RU" sz="6200" b="1">
                <a:solidFill>
                  <a:srgbClr val="008000"/>
                </a:solidFill>
                <a:latin typeface="Georgia" pitchFamily="18" charset="0"/>
              </a:rPr>
              <a:t> – 3</a:t>
            </a:r>
            <a:r>
              <a:rPr lang="ru-RU" sz="6200" b="1" baseline="30000">
                <a:solidFill>
                  <a:srgbClr val="008000"/>
                </a:solidFill>
                <a:latin typeface="Georgia" pitchFamily="18" charset="0"/>
              </a:rPr>
              <a:t>2</a:t>
            </a:r>
            <a:endParaRPr lang="en-US" sz="6200" b="1" baseline="30000">
              <a:solidFill>
                <a:srgbClr val="008000"/>
              </a:solidFill>
              <a:latin typeface="Georgia" pitchFamily="18" charset="0"/>
            </a:endParaRPr>
          </a:p>
        </p:txBody>
      </p:sp>
      <p:sp>
        <p:nvSpPr>
          <p:cNvPr id="128022" name="Text Box 22"/>
          <p:cNvSpPr txBox="1">
            <a:spLocks noChangeArrowheads="1"/>
          </p:cNvSpPr>
          <p:nvPr/>
        </p:nvSpPr>
        <p:spPr bwMode="auto">
          <a:xfrm>
            <a:off x="7146800" y="3702222"/>
            <a:ext cx="18161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2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</a:t>
            </a:r>
            <a:r>
              <a:rPr lang="ru-RU" sz="62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31</a:t>
            </a:r>
            <a:endParaRPr lang="en-US" sz="62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28023" name="Text Box 23"/>
          <p:cNvSpPr txBox="1">
            <a:spLocks noChangeArrowheads="1"/>
          </p:cNvSpPr>
          <p:nvPr/>
        </p:nvSpPr>
        <p:spPr bwMode="auto">
          <a:xfrm>
            <a:off x="3024759" y="4704420"/>
            <a:ext cx="428354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5600" b="1">
                <a:solidFill>
                  <a:srgbClr val="CC0099"/>
                </a:solidFill>
                <a:latin typeface="Georgia" pitchFamily="18" charset="0"/>
              </a:rPr>
              <a:t>(–1)</a:t>
            </a:r>
            <a:r>
              <a:rPr lang="ru-RU" sz="5600" b="1" baseline="30000">
                <a:solidFill>
                  <a:srgbClr val="CC0099"/>
                </a:solidFill>
                <a:latin typeface="Georgia" pitchFamily="18" charset="0"/>
              </a:rPr>
              <a:t>2</a:t>
            </a:r>
            <a:r>
              <a:rPr lang="ru-RU" sz="5600" b="1">
                <a:solidFill>
                  <a:srgbClr val="CC0099"/>
                </a:solidFill>
                <a:latin typeface="Georgia" pitchFamily="18" charset="0"/>
              </a:rPr>
              <a:t>+(–1)</a:t>
            </a:r>
            <a:r>
              <a:rPr lang="ru-RU" sz="5600" b="1" baseline="30000">
                <a:solidFill>
                  <a:srgbClr val="CC0099"/>
                </a:solidFill>
                <a:latin typeface="Georgia" pitchFamily="18" charset="0"/>
              </a:rPr>
              <a:t>3</a:t>
            </a:r>
            <a:endParaRPr lang="en-US" sz="5600" b="1" baseline="30000">
              <a:solidFill>
                <a:srgbClr val="CC0099"/>
              </a:solidFill>
              <a:latin typeface="Georgia" pitchFamily="18" charset="0"/>
            </a:endParaRPr>
          </a:p>
        </p:txBody>
      </p:sp>
      <p:sp>
        <p:nvSpPr>
          <p:cNvPr id="128024" name="Text Box 24"/>
          <p:cNvSpPr txBox="1">
            <a:spLocks noChangeArrowheads="1"/>
          </p:cNvSpPr>
          <p:nvPr/>
        </p:nvSpPr>
        <p:spPr bwMode="auto">
          <a:xfrm>
            <a:off x="7146800" y="4617329"/>
            <a:ext cx="1436688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2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</a:t>
            </a:r>
            <a:r>
              <a:rPr lang="ru-RU" sz="5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  <a:endParaRPr lang="en-US" sz="56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28025" name="Text Box 25"/>
          <p:cNvSpPr txBox="1">
            <a:spLocks noChangeArrowheads="1"/>
          </p:cNvSpPr>
          <p:nvPr/>
        </p:nvSpPr>
        <p:spPr bwMode="auto">
          <a:xfrm>
            <a:off x="3717256" y="5561013"/>
            <a:ext cx="359104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200" b="1">
                <a:solidFill>
                  <a:srgbClr val="008000"/>
                </a:solidFill>
                <a:latin typeface="Georgia" pitchFamily="18" charset="0"/>
              </a:rPr>
              <a:t>6</a:t>
            </a:r>
            <a:r>
              <a:rPr lang="ru-RU" sz="6200" b="1" baseline="30000">
                <a:solidFill>
                  <a:srgbClr val="008000"/>
                </a:solidFill>
                <a:latin typeface="Georgia" pitchFamily="18" charset="0"/>
              </a:rPr>
              <a:t>2</a:t>
            </a:r>
            <a:r>
              <a:rPr lang="ru-RU" sz="6200" b="1">
                <a:solidFill>
                  <a:srgbClr val="008000"/>
                </a:solidFill>
                <a:latin typeface="Georgia" pitchFamily="18" charset="0"/>
              </a:rPr>
              <a:t> – 3</a:t>
            </a:r>
            <a:r>
              <a:rPr lang="en-US" sz="6200" b="1">
                <a:solidFill>
                  <a:srgbClr val="008000"/>
                </a:solidFill>
                <a:latin typeface="Georgia" pitchFamily="18" charset="0"/>
              </a:rPr>
              <a:t>·</a:t>
            </a:r>
            <a:r>
              <a:rPr lang="ru-RU" sz="6200" b="1">
                <a:solidFill>
                  <a:srgbClr val="008000"/>
                </a:solidFill>
                <a:latin typeface="Georgia" pitchFamily="18" charset="0"/>
              </a:rPr>
              <a:t>2</a:t>
            </a:r>
            <a:r>
              <a:rPr lang="ru-RU" sz="6200" b="1" baseline="30000">
                <a:solidFill>
                  <a:srgbClr val="008000"/>
                </a:solidFill>
                <a:latin typeface="Georgia" pitchFamily="18" charset="0"/>
              </a:rPr>
              <a:t>3</a:t>
            </a:r>
            <a:endParaRPr lang="en-US" sz="6200" b="1" baseline="30000">
              <a:solidFill>
                <a:srgbClr val="008000"/>
              </a:solidFill>
              <a:latin typeface="Georgia" pitchFamily="18" charset="0"/>
            </a:endParaRPr>
          </a:p>
        </p:txBody>
      </p:sp>
      <p:sp>
        <p:nvSpPr>
          <p:cNvPr id="128026" name="Text Box 26"/>
          <p:cNvSpPr txBox="1">
            <a:spLocks noChangeArrowheads="1"/>
          </p:cNvSpPr>
          <p:nvPr/>
        </p:nvSpPr>
        <p:spPr bwMode="auto">
          <a:xfrm>
            <a:off x="7146800" y="5532438"/>
            <a:ext cx="1817688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2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</a:t>
            </a:r>
            <a:r>
              <a:rPr lang="ru-RU" sz="62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12</a:t>
            </a:r>
            <a:endParaRPr lang="en-US" sz="62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6024" y="332656"/>
            <a:ext cx="4283968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Выполните действия: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12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5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5" grpId="0" autoUpdateAnimBg="0"/>
      <p:bldP spid="128006" grpId="0" autoUpdateAnimBg="0"/>
      <p:bldP spid="128017" grpId="0" autoUpdateAnimBg="0"/>
      <p:bldP spid="128018" grpId="0" autoUpdateAnimBg="0"/>
      <p:bldP spid="128019" grpId="0" autoUpdateAnimBg="0"/>
      <p:bldP spid="128020" grpId="0" autoUpdateAnimBg="0"/>
      <p:bldP spid="128021" grpId="0" autoUpdateAnimBg="0"/>
      <p:bldP spid="128022" grpId="0" autoUpdateAnimBg="0"/>
      <p:bldP spid="128023" grpId="0" autoUpdateAnimBg="0"/>
      <p:bldP spid="128024" grpId="0" autoUpdateAnimBg="0"/>
      <p:bldP spid="128025" grpId="0" autoUpdateAnimBg="0"/>
      <p:bldP spid="12802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165850"/>
            <a:ext cx="5551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pic>
        <p:nvPicPr>
          <p:cNvPr id="21507" name="Picture 4" descr="H:\Documents and Settings\Aida\Рабочий стол\НОвая ГРАФИКА сборник\1111111111111\image31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48920">
            <a:off x="7359650" y="5319713"/>
            <a:ext cx="12573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10"/>
          <p:cNvSpPr txBox="1">
            <a:spLocks noChangeArrowheads="1"/>
          </p:cNvSpPr>
          <p:nvPr/>
        </p:nvSpPr>
        <p:spPr bwMode="auto">
          <a:xfrm>
            <a:off x="2339850" y="2276475"/>
            <a:ext cx="3528294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u="sng" dirty="0">
                <a:solidFill>
                  <a:srgbClr val="002060"/>
                </a:solidFill>
                <a:latin typeface="Georgia" pitchFamily="18" charset="0"/>
              </a:rPr>
              <a:t>Тема урока: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0" y="3009726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Возведение в степень произведения и степени.</a:t>
            </a:r>
            <a:endParaRPr lang="ru-RU" sz="4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CD592DC-D007-4769-BD5D-442C0298C033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03.12.2017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7" name="Рисунок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752354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7950" y="188913"/>
            <a:ext cx="35766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187624" y="5508521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6024" y="260648"/>
            <a:ext cx="3635896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Свойства степени: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7664" y="1052736"/>
            <a:ext cx="7416824" cy="1107996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          На прошлом уроке мы узнали, что понимается в математике под натуральной степенью любого рационального числа. 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1153781"/>
            <a:ext cx="7416824" cy="430887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научились определять знак степени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1224628"/>
            <a:ext cx="7416824" cy="769441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и узнали, в каком порядке проводятся вычисления в выражениях со степенью.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1175267"/>
            <a:ext cx="7416824" cy="769441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Но пока не знаем, как рационально проводить эти вычисления.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7176" y="2232740"/>
            <a:ext cx="7416824" cy="769441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Например, как можно быстро решить следующий пример: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824188"/>
              </p:ext>
            </p:extLst>
          </p:nvPr>
        </p:nvGraphicFramePr>
        <p:xfrm>
          <a:off x="2730500" y="3089275"/>
          <a:ext cx="5124450" cy="310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3" imgW="1815840" imgH="965160" progId="Equation.3">
                  <p:embed/>
                </p:oleObj>
              </mc:Choice>
              <mc:Fallback>
                <p:oleObj name="Формула" r:id="rId3" imgW="1815840" imgH="965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3089275"/>
                        <a:ext cx="5124450" cy="310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19672" y="6043935"/>
            <a:ext cx="7416824" cy="769441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Для ответа на этот вопрос докажем несколько свойств степеней.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260649"/>
            <a:ext cx="3096344" cy="587693"/>
          </a:xfrm>
          <a:prstGeom prst="roundRect">
            <a:avLst>
              <a:gd name="adj" fmla="val 28659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</a:rPr>
              <a:t>Теорема 3: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1268760"/>
            <a:ext cx="8496944" cy="1323439"/>
          </a:xfrm>
          <a:prstGeom prst="rect">
            <a:avLst/>
          </a:prstGeom>
          <a:ln w="28575">
            <a:solidFill>
              <a:srgbClr val="0000CC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Для любого рационального числа </a:t>
            </a:r>
            <a:r>
              <a:rPr lang="ru-RU" sz="2800" b="1" i="1" dirty="0" smtClean="0">
                <a:solidFill>
                  <a:srgbClr val="CC0099"/>
                </a:solidFill>
                <a:latin typeface="Georgia" pitchFamily="18" charset="0"/>
              </a:rPr>
              <a:t>а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и  любых натуральных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b="1" i="1" dirty="0" smtClean="0">
                <a:solidFill>
                  <a:srgbClr val="CC0099"/>
                </a:solidFill>
                <a:latin typeface="Georgia" pitchFamily="18" charset="0"/>
              </a:rPr>
              <a:t>m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 и </a:t>
            </a:r>
            <a:r>
              <a:rPr lang="en-US" sz="2800" b="1" i="1" dirty="0" smtClean="0">
                <a:solidFill>
                  <a:srgbClr val="CC0099"/>
                </a:solidFill>
                <a:latin typeface="Georgia" pitchFamily="18" charset="0"/>
              </a:rPr>
              <a:t>n</a:t>
            </a:r>
            <a:endParaRPr lang="ru-RU" sz="2400" b="1" i="1" dirty="0" smtClean="0">
              <a:solidFill>
                <a:srgbClr val="CC0099"/>
              </a:solidFill>
              <a:latin typeface="Georgia" pitchFamily="18" charset="0"/>
            </a:endParaRPr>
          </a:p>
          <a:p>
            <a:pPr algn="ctr">
              <a:buNone/>
            </a:pPr>
            <a:endParaRPr lang="en-US" sz="2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59832" y="620688"/>
            <a:ext cx="5832648" cy="587693"/>
          </a:xfrm>
          <a:prstGeom prst="roundRect">
            <a:avLst>
              <a:gd name="adj" fmla="val 28659"/>
            </a:avLst>
          </a:prstGeom>
          <a:solidFill>
            <a:srgbClr val="FFFFA3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</a:rPr>
              <a:t>Возведение степени в степень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51920" y="1789197"/>
            <a:ext cx="4645024" cy="991731"/>
          </a:xfrm>
          <a:prstGeom prst="roundRect">
            <a:avLst>
              <a:gd name="adj" fmla="val 28659"/>
            </a:avLst>
          </a:prstGeom>
          <a:solidFill>
            <a:srgbClr val="FFFFA3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i="1" dirty="0" smtClean="0">
                <a:solidFill>
                  <a:srgbClr val="002060"/>
                </a:solidFill>
                <a:latin typeface="Georgia" pitchFamily="18" charset="0"/>
              </a:rPr>
              <a:t>(а</a:t>
            </a:r>
            <a:r>
              <a:rPr lang="en-US" sz="4800" b="1" i="1" baseline="30000" dirty="0" smtClean="0">
                <a:solidFill>
                  <a:srgbClr val="002060"/>
                </a:solidFill>
                <a:latin typeface="Georgia" pitchFamily="18" charset="0"/>
              </a:rPr>
              <a:t>m</a:t>
            </a:r>
            <a:r>
              <a:rPr lang="ru-RU" sz="4800" b="1" i="1" dirty="0" smtClean="0">
                <a:solidFill>
                  <a:srgbClr val="002060"/>
                </a:solidFill>
                <a:latin typeface="Georgia" pitchFamily="18" charset="0"/>
                <a:sym typeface="Symbol"/>
              </a:rPr>
              <a:t>)</a:t>
            </a:r>
            <a:r>
              <a:rPr lang="en-US" sz="4800" b="1" i="1" baseline="30000" dirty="0" smtClean="0">
                <a:solidFill>
                  <a:srgbClr val="002060"/>
                </a:solidFill>
                <a:latin typeface="Georgia" pitchFamily="18" charset="0"/>
              </a:rPr>
              <a:t>n</a:t>
            </a:r>
            <a:r>
              <a:rPr lang="ru-RU" sz="4800" b="1" i="1" dirty="0" smtClean="0">
                <a:solidFill>
                  <a:srgbClr val="002060"/>
                </a:solidFill>
                <a:latin typeface="Georgia" pitchFamily="18" charset="0"/>
              </a:rPr>
              <a:t> = а</a:t>
            </a:r>
            <a:r>
              <a:rPr lang="en-US" sz="4800" b="1" i="1" baseline="30000" dirty="0" smtClean="0">
                <a:solidFill>
                  <a:srgbClr val="002060"/>
                </a:solidFill>
                <a:latin typeface="Georgia" pitchFamily="18" charset="0"/>
              </a:rPr>
              <a:t>m</a:t>
            </a:r>
            <a:r>
              <a:rPr lang="ru-RU" sz="4800" b="1" i="1" baseline="30000" dirty="0" smtClean="0">
                <a:solidFill>
                  <a:srgbClr val="002060"/>
                </a:solidFill>
                <a:latin typeface="Georgia" pitchFamily="18" charset="0"/>
                <a:sym typeface="Symbol"/>
              </a:rPr>
              <a:t> </a:t>
            </a:r>
            <a:r>
              <a:rPr lang="en-US" sz="4800" b="1" i="1" baseline="30000" dirty="0" smtClean="0">
                <a:solidFill>
                  <a:srgbClr val="002060"/>
                </a:solidFill>
                <a:latin typeface="Georgia" pitchFamily="18" charset="0"/>
              </a:rPr>
              <a:t>n</a:t>
            </a:r>
            <a:endParaRPr lang="ru-RU" sz="4800" b="1" i="1" baseline="30000" dirty="0" smtClean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1" y="3789040"/>
            <a:ext cx="6372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Продолжим упрощение исходного примера: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629025" y="4603750"/>
          <a:ext cx="139223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Формула" r:id="rId3" imgW="533160" imgH="266400" progId="Equation.3">
                  <p:embed/>
                </p:oleObj>
              </mc:Choice>
              <mc:Fallback>
                <p:oleObj name="Формула" r:id="rId3" imgW="533160" imgH="266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025" y="4603750"/>
                        <a:ext cx="1392238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5076056" y="4664075"/>
          <a:ext cx="1481138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Формула" r:id="rId5" imgW="444240" imgH="228600" progId="Equation.3">
                  <p:embed/>
                </p:oleObj>
              </mc:Choice>
              <mc:Fallback>
                <p:oleObj name="Формула" r:id="rId5" imgW="4442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664075"/>
                        <a:ext cx="1481138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6588224" y="4664026"/>
          <a:ext cx="728662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Формула" r:id="rId7" imgW="279360" imgH="228600" progId="Equation.3">
                  <p:embed/>
                </p:oleObj>
              </mc:Choice>
              <mc:Fallback>
                <p:oleObj name="Формула" r:id="rId7" imgW="2793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4664026"/>
                        <a:ext cx="728662" cy="735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1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260649"/>
            <a:ext cx="3096344" cy="587693"/>
          </a:xfrm>
          <a:prstGeom prst="roundRect">
            <a:avLst>
              <a:gd name="adj" fmla="val 28659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</a:rPr>
              <a:t>Теорема 4: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1268760"/>
            <a:ext cx="8496944" cy="1323439"/>
          </a:xfrm>
          <a:prstGeom prst="rect">
            <a:avLst/>
          </a:prstGeom>
          <a:ln w="28575">
            <a:solidFill>
              <a:srgbClr val="0000CC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Для любых рациональных чисел </a:t>
            </a:r>
            <a:r>
              <a:rPr lang="ru-RU" sz="2800" b="1" i="1" dirty="0" smtClean="0">
                <a:solidFill>
                  <a:srgbClr val="CC0099"/>
                </a:solidFill>
                <a:latin typeface="Georgia" pitchFamily="18" charset="0"/>
              </a:rPr>
              <a:t>а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и </a:t>
            </a:r>
            <a:r>
              <a:rPr lang="en-US" sz="2800" b="1" i="1" dirty="0" smtClean="0">
                <a:solidFill>
                  <a:srgbClr val="CC0099"/>
                </a:solidFill>
                <a:latin typeface="Georgia" pitchFamily="18" charset="0"/>
              </a:rPr>
              <a:t>b</a:t>
            </a: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 и  любого натурального числа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b="1" i="1" dirty="0" smtClean="0">
                <a:solidFill>
                  <a:srgbClr val="CC0099"/>
                </a:solidFill>
                <a:latin typeface="Georgia" pitchFamily="18" charset="0"/>
              </a:rPr>
              <a:t>n</a:t>
            </a:r>
            <a:endParaRPr lang="ru-RU" sz="2400" b="1" i="1" dirty="0" smtClean="0">
              <a:solidFill>
                <a:srgbClr val="CC0099"/>
              </a:solidFill>
              <a:latin typeface="Georgia" pitchFamily="18" charset="0"/>
            </a:endParaRPr>
          </a:p>
          <a:p>
            <a:pPr algn="ctr">
              <a:buNone/>
            </a:pPr>
            <a:endParaRPr lang="en-US" sz="2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59832" y="620688"/>
            <a:ext cx="5832648" cy="587693"/>
          </a:xfrm>
          <a:prstGeom prst="roundRect">
            <a:avLst>
              <a:gd name="adj" fmla="val 28659"/>
            </a:avLst>
          </a:prstGeom>
          <a:solidFill>
            <a:srgbClr val="FFFFA3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</a:rPr>
              <a:t>Степень произведения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83968" y="1844824"/>
            <a:ext cx="4645024" cy="991731"/>
          </a:xfrm>
          <a:prstGeom prst="roundRect">
            <a:avLst>
              <a:gd name="adj" fmla="val 28659"/>
            </a:avLst>
          </a:prstGeom>
          <a:solidFill>
            <a:srgbClr val="FFFFA3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i="1" dirty="0" smtClean="0">
                <a:solidFill>
                  <a:srgbClr val="002060"/>
                </a:solidFill>
                <a:latin typeface="Georgia" pitchFamily="18" charset="0"/>
              </a:rPr>
              <a:t>(а</a:t>
            </a:r>
            <a:r>
              <a:rPr lang="en-US" sz="4800" b="1" i="1" dirty="0" smtClean="0">
                <a:solidFill>
                  <a:srgbClr val="002060"/>
                </a:solidFill>
                <a:latin typeface="Georgia" pitchFamily="18" charset="0"/>
              </a:rPr>
              <a:t>b</a:t>
            </a:r>
            <a:r>
              <a:rPr lang="ru-RU" sz="4800" b="1" i="1" dirty="0" smtClean="0">
                <a:solidFill>
                  <a:srgbClr val="002060"/>
                </a:solidFill>
                <a:latin typeface="Georgia" pitchFamily="18" charset="0"/>
                <a:sym typeface="Symbol"/>
              </a:rPr>
              <a:t>)</a:t>
            </a:r>
            <a:r>
              <a:rPr lang="en-US" sz="4800" b="1" i="1" baseline="30000" dirty="0" smtClean="0">
                <a:solidFill>
                  <a:srgbClr val="002060"/>
                </a:solidFill>
                <a:latin typeface="Georgia" pitchFamily="18" charset="0"/>
              </a:rPr>
              <a:t>n</a:t>
            </a:r>
            <a:r>
              <a:rPr lang="ru-RU" sz="4800" b="1" i="1" dirty="0" smtClean="0">
                <a:solidFill>
                  <a:srgbClr val="002060"/>
                </a:solidFill>
                <a:latin typeface="Georgia" pitchFamily="18" charset="0"/>
              </a:rPr>
              <a:t> = а</a:t>
            </a:r>
            <a:r>
              <a:rPr lang="en-US" sz="4800" b="1" i="1" baseline="30000" dirty="0" smtClean="0">
                <a:solidFill>
                  <a:srgbClr val="002060"/>
                </a:solidFill>
                <a:latin typeface="Georgia" pitchFamily="18" charset="0"/>
              </a:rPr>
              <a:t>n</a:t>
            </a:r>
            <a:r>
              <a:rPr lang="en-US" sz="4800" b="1" i="1" dirty="0" smtClean="0">
                <a:solidFill>
                  <a:srgbClr val="002060"/>
                </a:solidFill>
                <a:latin typeface="Georgia" pitchFamily="18" charset="0"/>
                <a:sym typeface="Symbol"/>
              </a:rPr>
              <a:t></a:t>
            </a:r>
            <a:r>
              <a:rPr lang="ru-RU" sz="4800" b="1" i="1" dirty="0" smtClean="0">
                <a:solidFill>
                  <a:srgbClr val="002060"/>
                </a:solidFill>
                <a:latin typeface="Georgia" pitchFamily="18" charset="0"/>
                <a:sym typeface="Symbol"/>
              </a:rPr>
              <a:t> </a:t>
            </a:r>
            <a:r>
              <a:rPr lang="en-US" sz="4800" b="1" i="1" dirty="0" err="1" smtClean="0">
                <a:solidFill>
                  <a:srgbClr val="002060"/>
                </a:solidFill>
                <a:latin typeface="Georgia" pitchFamily="18" charset="0"/>
                <a:sym typeface="Symbol"/>
              </a:rPr>
              <a:t>b</a:t>
            </a:r>
            <a:r>
              <a:rPr lang="en-US" sz="4800" b="1" i="1" baseline="30000" dirty="0" err="1" smtClean="0">
                <a:solidFill>
                  <a:srgbClr val="002060"/>
                </a:solidFill>
                <a:latin typeface="Georgia" pitchFamily="18" charset="0"/>
                <a:sym typeface="Symbol"/>
              </a:rPr>
              <a:t>n</a:t>
            </a:r>
            <a:endParaRPr lang="ru-RU" sz="4800" b="1" i="1" baseline="30000" dirty="0" smtClean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1" y="3212976"/>
            <a:ext cx="63721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Следовательно, в числителе и знаменателе рассматриваемой дроби мы можем выполнить следующие преобразования:</a:t>
            </a:r>
            <a:endParaRPr lang="ru-RU" sz="2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414713" y="4645025"/>
          <a:ext cx="18224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name="Формула" r:id="rId3" imgW="698400" imgH="241200" progId="Equation.3">
                  <p:embed/>
                </p:oleObj>
              </mc:Choice>
              <mc:Fallback>
                <p:oleObj name="Формула" r:id="rId3" imgW="69840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3" y="4645025"/>
                        <a:ext cx="18224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5235029" y="4664075"/>
          <a:ext cx="2073275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Формула" r:id="rId5" imgW="622080" imgH="228600" progId="Equation.3">
                  <p:embed/>
                </p:oleObj>
              </mc:Choice>
              <mc:Fallback>
                <p:oleObj name="Формула" r:id="rId5" imgW="6220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029" y="4664075"/>
                        <a:ext cx="2073275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2"/>
          <p:cNvGraphicFramePr>
            <a:graphicFrameLocks noChangeAspect="1"/>
          </p:cNvGraphicFramePr>
          <p:nvPr/>
        </p:nvGraphicFramePr>
        <p:xfrm>
          <a:off x="4566295" y="5390604"/>
          <a:ext cx="18224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Формула" r:id="rId7" imgW="698400" imgH="241200" progId="Equation.3">
                  <p:embed/>
                </p:oleObj>
              </mc:Choice>
              <mc:Fallback>
                <p:oleObj name="Формула" r:id="rId7" imgW="6984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6295" y="5390604"/>
                        <a:ext cx="18224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3"/>
          <p:cNvGraphicFramePr>
            <a:graphicFrameLocks noChangeAspect="1"/>
          </p:cNvGraphicFramePr>
          <p:nvPr/>
        </p:nvGraphicFramePr>
        <p:xfrm>
          <a:off x="6387157" y="5409654"/>
          <a:ext cx="2073275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name="Формула" r:id="rId9" imgW="622080" imgH="228600" progId="Equation.3">
                  <p:embed/>
                </p:oleObj>
              </mc:Choice>
              <mc:Fallback>
                <p:oleObj name="Формула" r:id="rId9" imgW="6220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7157" y="5409654"/>
                        <a:ext cx="2073275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2"/>
          <p:cNvGraphicFramePr>
            <a:graphicFrameLocks noChangeAspect="1"/>
          </p:cNvGraphicFramePr>
          <p:nvPr/>
        </p:nvGraphicFramePr>
        <p:xfrm>
          <a:off x="2947988" y="5451475"/>
          <a:ext cx="1552004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Формула" r:id="rId11" imgW="507960" imgH="203040" progId="Equation.3">
                  <p:embed/>
                </p:oleObj>
              </mc:Choice>
              <mc:Fallback>
                <p:oleObj name="Формула" r:id="rId11" imgW="50796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988" y="5451475"/>
                        <a:ext cx="1552004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1" grpId="0" animBg="1"/>
      <p:bldP spid="10" grpId="0"/>
    </p:bldLst>
  </p:timing>
</p:sld>
</file>

<file path=ppt/theme/theme1.xml><?xml version="1.0" encoding="utf-8"?>
<a:theme xmlns:a="http://schemas.openxmlformats.org/drawingml/2006/main" name="Презентация БЛОКНО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БЛОКНОТ</Template>
  <TotalTime>1687</TotalTime>
  <Words>358</Words>
  <Application>Microsoft Office PowerPoint</Application>
  <PresentationFormat>Экран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Презентация БЛОКНОТ</vt:lpstr>
      <vt:lpstr>Microsoft Equation 3.0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7 класс</dc:subject>
  <dc:creator>Малая Елена Васильевна</dc:creator>
  <cp:lastModifiedBy>Юлия</cp:lastModifiedBy>
  <cp:revision>191</cp:revision>
  <dcterms:created xsi:type="dcterms:W3CDTF">2011-07-10T05:40:54Z</dcterms:created>
  <dcterms:modified xsi:type="dcterms:W3CDTF">2017-12-03T13:04:21Z</dcterms:modified>
</cp:coreProperties>
</file>