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424" r:id="rId3"/>
    <p:sldId id="443" r:id="rId4"/>
    <p:sldId id="426" r:id="rId5"/>
    <p:sldId id="427" r:id="rId6"/>
    <p:sldId id="428" r:id="rId7"/>
    <p:sldId id="429" r:id="rId8"/>
    <p:sldId id="430" r:id="rId9"/>
    <p:sldId id="431" r:id="rId10"/>
    <p:sldId id="438" r:id="rId11"/>
    <p:sldId id="414" r:id="rId12"/>
    <p:sldId id="413" r:id="rId13"/>
    <p:sldId id="43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  <a:srgbClr val="0000FF"/>
    <a:srgbClr val="FFFF66"/>
    <a:srgbClr val="CC0099"/>
    <a:srgbClr val="0066FF"/>
    <a:srgbClr val="FFFFA3"/>
    <a:srgbClr val="FFFF00"/>
    <a:srgbClr val="FFFF8F"/>
    <a:srgbClr val="B7FFB7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25.wmf"/><Relationship Id="rId1" Type="http://schemas.openxmlformats.org/officeDocument/2006/relationships/image" Target="../media/image30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BE4512E-58E4-4570-A196-FF6D1D4ABD22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CC54D7-718C-418A-A327-4EB69454E7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6868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89295D-1114-4941-8715-38B64C12E1C9}" type="slidenum">
              <a:rPr lang="ru-RU"/>
              <a:pPr/>
              <a:t>4</a:t>
            </a:fld>
            <a:endParaRPr lang="ru-RU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Для показа ответов надо нажимать на жёлтые прямоугольники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A9B78E-5F85-45F1-8DC2-AEB921FC7C20}" type="slidenum">
              <a:rPr lang="ru-RU"/>
              <a:pPr/>
              <a:t>5</a:t>
            </a:fld>
            <a:endParaRPr lang="ru-RU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Для показа ответов надо нажимать на жёлтые прямоугольники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9ECBEB-8F93-42FA-B675-2E93C9B39558}" type="slidenum">
              <a:rPr lang="ru-RU"/>
              <a:pPr/>
              <a:t>9</a:t>
            </a:fld>
            <a:endParaRPr lang="ru-RU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фронтально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928934"/>
            <a:ext cx="7772400" cy="1470025"/>
          </a:xfrm>
        </p:spPr>
        <p:txBody>
          <a:bodyPr/>
          <a:lstStyle>
            <a:lvl1pPr algn="ctr">
              <a:defRPr b="1" cap="none" spc="0">
                <a:ln/>
                <a:solidFill>
                  <a:srgbClr val="29331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500570"/>
            <a:ext cx="4414846" cy="13954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4054-53F9-46BA-AE4E-D84A7BE6C59F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865BA-F8EB-4A33-B5B7-EE5839080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8A03B-814B-4868-9087-4D83BD6D7ECF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E24C-8F4A-48C0-B73A-578F9E959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03939-2B25-47BA-B44B-995F2CE7FC7F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33614-9731-47AA-B541-3B7ED6FCF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Малая Е.В.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281A5C-2DDC-4DE2-BBC2-6A325C36E0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Малая Е.В.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6A4219-6CC9-4DE6-B001-1673F9CE1D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A3B56-4BD5-472A-AC9C-1A0D364425CC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2F996-C80E-449B-832D-1A9C99C64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2E2C2-0749-4F6F-B82F-A3FAF640B34C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3DBCD-CA9F-43C5-8417-9EFAA53BD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CEC02-03E2-4AC7-B45A-18CFABE8A725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6BE19-0A3C-40D6-BA6B-5B4ADB8C3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9283F-E145-4F18-B899-8ED9598FFBC2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B6654-BB17-4D08-A906-D3FB552167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6A3B-8D5B-43C2-B1E5-57301D1DB195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DB048-0693-4414-BC20-A2171BD35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27CE-3CF2-4DD1-84D0-B37610F3311B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A604-5D13-4054-AC2F-6868CAF65F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17418-41B5-4FDE-8376-F17D43BEFBC1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01206-AE65-4A17-8369-BD041B908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35883-BD87-4CC4-99FA-0AC024105622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756BB-C30A-4DC5-BF9A-E3BBC972E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0" y="285750"/>
            <a:ext cx="71151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 bwMode="auto">
          <a:xfrm>
            <a:off x="1714500" y="1643063"/>
            <a:ext cx="711517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016E5E-792F-48A3-96B2-8D49021E2876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0FB4A3-D3B0-480F-B8B7-861E18D1B5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80" r:id="rId12"/>
    <p:sldLayoutId id="214748378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/>
          <a:solidFill>
            <a:srgbClr val="2E391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F622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F6228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F6228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F6228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F622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468313" y="6165850"/>
            <a:ext cx="55514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pic>
        <p:nvPicPr>
          <p:cNvPr id="21507" name="Picture 4" descr="H:\Documents and Settings\Aida\Рабочий стол\НОвая ГРАФИКА сборник\1111111111111\image31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48920">
            <a:off x="7359650" y="5319713"/>
            <a:ext cx="12573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10"/>
          <p:cNvSpPr txBox="1">
            <a:spLocks noChangeArrowheads="1"/>
          </p:cNvSpPr>
          <p:nvPr/>
        </p:nvSpPr>
        <p:spPr bwMode="auto">
          <a:xfrm>
            <a:off x="2339850" y="2276475"/>
            <a:ext cx="3528294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u="sng" dirty="0">
                <a:solidFill>
                  <a:srgbClr val="002060"/>
                </a:solidFill>
                <a:latin typeface="Georgia" pitchFamily="18" charset="0"/>
              </a:rPr>
              <a:t>Тема урока: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95536" y="3009726"/>
            <a:ext cx="849763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Взаимное расположение графиков линейной функции.</a:t>
            </a:r>
            <a:endParaRPr lang="ru-RU" sz="4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151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CD592DC-D007-4769-BD5D-442C0298C033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23.11.2017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7" name="Рисунок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752354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07950" y="188913"/>
            <a:ext cx="3576638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187624" y="5508521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7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144016" y="1412776"/>
            <a:ext cx="5004048" cy="5328592"/>
          </a:xfrm>
          <a:prstGeom prst="rect">
            <a:avLst/>
          </a:prstGeom>
          <a:ln>
            <a:solidFill>
              <a:srgbClr val="0000CC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795963" y="1844675"/>
            <a:ext cx="2089150" cy="1114425"/>
            <a:chOff x="884" y="1005"/>
            <a:chExt cx="1316" cy="702"/>
          </a:xfrm>
        </p:grpSpPr>
        <p:sp>
          <p:nvSpPr>
            <p:cNvPr id="214020" name="Rectangle 4"/>
            <p:cNvSpPr>
              <a:spLocks noChangeArrowheads="1"/>
            </p:cNvSpPr>
            <p:nvPr/>
          </p:nvSpPr>
          <p:spPr bwMode="auto">
            <a:xfrm>
              <a:off x="884" y="1026"/>
              <a:ext cx="1316" cy="680"/>
            </a:xfrm>
            <a:prstGeom prst="rect">
              <a:avLst/>
            </a:prstGeom>
            <a:ln>
              <a:solidFill>
                <a:srgbClr val="0000CC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 i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214021" name="Object 5"/>
            <p:cNvGraphicFramePr>
              <a:graphicFrameLocks noChangeAspect="1"/>
            </p:cNvGraphicFramePr>
            <p:nvPr/>
          </p:nvGraphicFramePr>
          <p:xfrm>
            <a:off x="1156" y="1005"/>
            <a:ext cx="908" cy="702"/>
          </p:xfrm>
          <a:graphic>
            <a:graphicData uri="http://schemas.openxmlformats.org/presentationml/2006/ole">
              <p:oleObj spid="_x0000_s120844" name="Формула" r:id="rId3" imgW="482391" imgH="393529" progId="Equation.3">
                <p:embed/>
              </p:oleObj>
            </a:graphicData>
          </a:graphic>
        </p:graphicFrame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795963" y="3068638"/>
            <a:ext cx="2178050" cy="1114425"/>
            <a:chOff x="884" y="1005"/>
            <a:chExt cx="1372" cy="702"/>
          </a:xfrm>
        </p:grpSpPr>
        <p:sp>
          <p:nvSpPr>
            <p:cNvPr id="214023" name="Rectangle 7"/>
            <p:cNvSpPr>
              <a:spLocks noChangeArrowheads="1"/>
            </p:cNvSpPr>
            <p:nvPr/>
          </p:nvSpPr>
          <p:spPr bwMode="auto">
            <a:xfrm>
              <a:off x="884" y="1026"/>
              <a:ext cx="1316" cy="680"/>
            </a:xfrm>
            <a:prstGeom prst="rect">
              <a:avLst/>
            </a:prstGeom>
            <a:ln>
              <a:solidFill>
                <a:srgbClr val="0000CC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 i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214024" name="Object 8"/>
            <p:cNvGraphicFramePr>
              <a:graphicFrameLocks noChangeAspect="1"/>
            </p:cNvGraphicFramePr>
            <p:nvPr/>
          </p:nvGraphicFramePr>
          <p:xfrm>
            <a:off x="965" y="1005"/>
            <a:ext cx="1291" cy="702"/>
          </p:xfrm>
          <a:graphic>
            <a:graphicData uri="http://schemas.openxmlformats.org/presentationml/2006/ole">
              <p:oleObj spid="_x0000_s120845" name="Формула" r:id="rId4" imgW="685800" imgH="393700" progId="Equation.3">
                <p:embed/>
              </p:oleObj>
            </a:graphicData>
          </a:graphic>
        </p:graphicFrame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795963" y="4292600"/>
            <a:ext cx="2139950" cy="1114425"/>
            <a:chOff x="3833" y="981"/>
            <a:chExt cx="1348" cy="702"/>
          </a:xfrm>
        </p:grpSpPr>
        <p:sp>
          <p:nvSpPr>
            <p:cNvPr id="214026" name="Rectangle 10"/>
            <p:cNvSpPr>
              <a:spLocks noChangeArrowheads="1"/>
            </p:cNvSpPr>
            <p:nvPr/>
          </p:nvSpPr>
          <p:spPr bwMode="auto">
            <a:xfrm>
              <a:off x="3833" y="1002"/>
              <a:ext cx="1316" cy="680"/>
            </a:xfrm>
            <a:prstGeom prst="rect">
              <a:avLst/>
            </a:prstGeom>
            <a:ln>
              <a:solidFill>
                <a:srgbClr val="0000CC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 i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214027" name="Object 11"/>
            <p:cNvGraphicFramePr>
              <a:graphicFrameLocks noChangeAspect="1"/>
            </p:cNvGraphicFramePr>
            <p:nvPr/>
          </p:nvGraphicFramePr>
          <p:xfrm>
            <a:off x="3866" y="981"/>
            <a:ext cx="1315" cy="702"/>
          </p:xfrm>
          <a:graphic>
            <a:graphicData uri="http://schemas.openxmlformats.org/presentationml/2006/ole">
              <p:oleObj spid="_x0000_s120846" name="Формула" r:id="rId5" imgW="698197" imgH="393529" progId="Equation.3">
                <p:embed/>
              </p:oleObj>
            </a:graphicData>
          </a:graphic>
        </p:graphicFrame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5795963" y="5516563"/>
            <a:ext cx="2139950" cy="1114425"/>
            <a:chOff x="3833" y="981"/>
            <a:chExt cx="1348" cy="702"/>
          </a:xfrm>
        </p:grpSpPr>
        <p:sp>
          <p:nvSpPr>
            <p:cNvPr id="214029" name="Rectangle 13"/>
            <p:cNvSpPr>
              <a:spLocks noChangeArrowheads="1"/>
            </p:cNvSpPr>
            <p:nvPr/>
          </p:nvSpPr>
          <p:spPr bwMode="auto">
            <a:xfrm>
              <a:off x="3833" y="1002"/>
              <a:ext cx="1316" cy="680"/>
            </a:xfrm>
            <a:prstGeom prst="rect">
              <a:avLst/>
            </a:prstGeom>
            <a:ln>
              <a:solidFill>
                <a:srgbClr val="0000CC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 i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214030" name="Object 14"/>
            <p:cNvGraphicFramePr>
              <a:graphicFrameLocks noChangeAspect="1"/>
            </p:cNvGraphicFramePr>
            <p:nvPr/>
          </p:nvGraphicFramePr>
          <p:xfrm>
            <a:off x="3866" y="981"/>
            <a:ext cx="1315" cy="702"/>
          </p:xfrm>
          <a:graphic>
            <a:graphicData uri="http://schemas.openxmlformats.org/presentationml/2006/ole">
              <p:oleObj spid="_x0000_s120847" name="Формула" r:id="rId6" imgW="698197" imgH="393529" progId="Equation.3">
                <p:embed/>
              </p:oleObj>
            </a:graphicData>
          </a:graphic>
        </p:graphicFrame>
      </p:grpSp>
      <p:graphicFrame>
        <p:nvGraphicFramePr>
          <p:cNvPr id="214031" name="Object 15"/>
          <p:cNvGraphicFramePr>
            <a:graphicFrameLocks noGrp="1" noChangeAspect="1"/>
          </p:cNvGraphicFramePr>
          <p:nvPr>
            <p:ph/>
          </p:nvPr>
        </p:nvGraphicFramePr>
        <p:xfrm>
          <a:off x="251520" y="1439565"/>
          <a:ext cx="4851400" cy="5157787"/>
        </p:xfrm>
        <a:graphic>
          <a:graphicData uri="http://schemas.openxmlformats.org/presentationml/2006/ole">
            <p:oleObj spid="_x0000_s120848" name="GraphC" r:id="rId7" imgW="4248150" imgH="4514850" progId="">
              <p:embed/>
            </p:oleObj>
          </a:graphicData>
        </a:graphic>
      </p:graphicFrame>
      <p:sp>
        <p:nvSpPr>
          <p:cNvPr id="214033" name="Oval 17"/>
          <p:cNvSpPr>
            <a:spLocks noChangeArrowheads="1"/>
          </p:cNvSpPr>
          <p:nvPr/>
        </p:nvSpPr>
        <p:spPr bwMode="auto">
          <a:xfrm>
            <a:off x="8027988" y="5805489"/>
            <a:ext cx="504452" cy="503832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14034" name="Oval 18"/>
          <p:cNvSpPr>
            <a:spLocks noChangeArrowheads="1"/>
          </p:cNvSpPr>
          <p:nvPr/>
        </p:nvSpPr>
        <p:spPr bwMode="auto">
          <a:xfrm>
            <a:off x="8027988" y="4508501"/>
            <a:ext cx="504452" cy="503832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14035" name="Oval 19"/>
          <p:cNvSpPr>
            <a:spLocks noChangeArrowheads="1"/>
          </p:cNvSpPr>
          <p:nvPr/>
        </p:nvSpPr>
        <p:spPr bwMode="auto">
          <a:xfrm>
            <a:off x="8027988" y="3284539"/>
            <a:ext cx="504452" cy="503832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14036" name="Oval 20"/>
          <p:cNvSpPr>
            <a:spLocks noChangeArrowheads="1"/>
          </p:cNvSpPr>
          <p:nvPr/>
        </p:nvSpPr>
        <p:spPr bwMode="auto">
          <a:xfrm>
            <a:off x="8027988" y="2060576"/>
            <a:ext cx="504452" cy="503832"/>
          </a:xfrm>
          <a:prstGeom prst="ellipse">
            <a:avLst/>
          </a:prstGeom>
          <a:solidFill>
            <a:srgbClr val="00FFFF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188640"/>
            <a:ext cx="9144000" cy="1125260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360000"/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На рисунке изображены графики функций. Укажите, какая формула соответствует каждому из  них.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6" dur="500"/>
                                        <p:tgtEl>
                                          <p:spTgt spid="21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2" dur="500"/>
                                        <p:tgtEl>
                                          <p:spTgt spid="21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8" dur="500"/>
                                        <p:tgtEl>
                                          <p:spTgt spid="21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4" dur="500"/>
                                        <p:tgtEl>
                                          <p:spTgt spid="21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14033" grpId="0" animBg="1"/>
      <p:bldP spid="214034" grpId="0" animBg="1"/>
      <p:bldP spid="214035" grpId="0" animBg="1"/>
      <p:bldP spid="2140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7765" y="1628100"/>
            <a:ext cx="5811460" cy="510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2518" name="Line 6"/>
          <p:cNvSpPr>
            <a:spLocks noChangeShapeType="1"/>
          </p:cNvSpPr>
          <p:nvPr/>
        </p:nvSpPr>
        <p:spPr bwMode="auto">
          <a:xfrm flipH="1" flipV="1">
            <a:off x="6024458" y="1777548"/>
            <a:ext cx="0" cy="4679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008" y="188640"/>
            <a:ext cx="8892480" cy="1168539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Записать формулой функцию, график которой – прямая, изображенная на рисунке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: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1619672" y="1772816"/>
            <a:ext cx="2592288" cy="58477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1) у =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х</a:t>
            </a:r>
            <a:r>
              <a:rPr lang="ru-RU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–2 </a:t>
            </a:r>
            <a:endParaRPr lang="ru-RU" sz="3200" b="1" i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1619672" y="2412177"/>
            <a:ext cx="2592288" cy="58477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2) у = х+2 </a:t>
            </a:r>
            <a:endParaRPr lang="ru-RU" sz="3200" b="1" i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1619672" y="3060249"/>
            <a:ext cx="2592288" cy="58477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3) у = –х+2 </a:t>
            </a:r>
            <a:endParaRPr lang="ru-RU" sz="3200" b="1" i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1619672" y="3708321"/>
            <a:ext cx="2592288" cy="58477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4) у = –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х</a:t>
            </a:r>
            <a:r>
              <a:rPr lang="ru-RU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–2 </a:t>
            </a:r>
            <a:endParaRPr lang="ru-RU" sz="3200" b="1" i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43" name="Freeform 23"/>
          <p:cNvSpPr>
            <a:spLocks/>
          </p:cNvSpPr>
          <p:nvPr/>
        </p:nvSpPr>
        <p:spPr bwMode="auto">
          <a:xfrm flipV="1">
            <a:off x="3923928" y="2780928"/>
            <a:ext cx="3744416" cy="3744416"/>
          </a:xfrm>
          <a:custGeom>
            <a:avLst/>
            <a:gdLst/>
            <a:ahLst/>
            <a:cxnLst>
              <a:cxn ang="0">
                <a:pos x="2715" y="0"/>
              </a:cxn>
              <a:cxn ang="0">
                <a:pos x="0" y="1428"/>
              </a:cxn>
            </a:cxnLst>
            <a:rect l="0" t="0" r="r" b="b"/>
            <a:pathLst>
              <a:path w="2715" h="1428">
                <a:moveTo>
                  <a:pt x="2715" y="0"/>
                </a:moveTo>
                <a:lnTo>
                  <a:pt x="0" y="1428"/>
                </a:lnTo>
              </a:path>
            </a:pathLst>
          </a:custGeom>
          <a:noFill/>
          <a:ln w="76200">
            <a:solidFill>
              <a:srgbClr val="00B050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 flipV="1">
            <a:off x="6012160" y="4149078"/>
            <a:ext cx="702519" cy="1368153"/>
          </a:xfrm>
          <a:custGeom>
            <a:avLst/>
            <a:gdLst/>
            <a:ahLst/>
            <a:cxnLst>
              <a:cxn ang="0">
                <a:pos x="272" y="499"/>
              </a:cxn>
              <a:cxn ang="0">
                <a:pos x="272" y="0"/>
              </a:cxn>
              <a:cxn ang="0">
                <a:pos x="0" y="0"/>
              </a:cxn>
            </a:cxnLst>
            <a:rect l="0" t="0" r="r" b="b"/>
            <a:pathLst>
              <a:path w="272" h="499">
                <a:moveTo>
                  <a:pt x="272" y="499"/>
                </a:moveTo>
                <a:lnTo>
                  <a:pt x="272" y="0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grpSp>
        <p:nvGrpSpPr>
          <p:cNvPr id="2" name="Группа 24"/>
          <p:cNvGrpSpPr/>
          <p:nvPr/>
        </p:nvGrpSpPr>
        <p:grpSpPr>
          <a:xfrm>
            <a:off x="6588224" y="4941168"/>
            <a:ext cx="1728192" cy="715441"/>
            <a:chOff x="7308304" y="4581128"/>
            <a:chExt cx="1728192" cy="715441"/>
          </a:xfrm>
        </p:grpSpPr>
        <p:sp>
          <p:nvSpPr>
            <p:cNvPr id="46" name="Text Box 26"/>
            <p:cNvSpPr txBox="1">
              <a:spLocks noChangeArrowheads="1"/>
            </p:cNvSpPr>
            <p:nvPr/>
          </p:nvSpPr>
          <p:spPr bwMode="auto">
            <a:xfrm>
              <a:off x="7639960" y="4581128"/>
              <a:ext cx="1396536" cy="461665"/>
            </a:xfrm>
            <a:prstGeom prst="rect">
              <a:avLst/>
            </a:prstGeom>
            <a:ln>
              <a:solidFill>
                <a:srgbClr val="00B050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В(2; -4)</a:t>
              </a:r>
              <a:endPara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192525" name="AutoShape 13"/>
            <p:cNvSpPr>
              <a:spLocks noChangeArrowheads="1"/>
            </p:cNvSpPr>
            <p:nvPr/>
          </p:nvSpPr>
          <p:spPr bwMode="auto">
            <a:xfrm>
              <a:off x="7308304" y="5085184"/>
              <a:ext cx="233015" cy="211385"/>
            </a:xfrm>
            <a:prstGeom prst="flowChartConnector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7765" y="1628100"/>
            <a:ext cx="5811460" cy="510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2518" name="Line 6"/>
          <p:cNvSpPr>
            <a:spLocks noChangeShapeType="1"/>
          </p:cNvSpPr>
          <p:nvPr/>
        </p:nvSpPr>
        <p:spPr bwMode="auto">
          <a:xfrm flipH="1" flipV="1">
            <a:off x="6024458" y="1777548"/>
            <a:ext cx="0" cy="4679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008" y="188640"/>
            <a:ext cx="8892480" cy="1168539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Записать формулой функцию, график которой – прямая, изображенная на рисунке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: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1691680" y="1772816"/>
            <a:ext cx="3240360" cy="58477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1) у = 1,5х–3 </a:t>
            </a:r>
            <a:endParaRPr lang="ru-RU" sz="3200" b="1" i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43" name="Freeform 23"/>
          <p:cNvSpPr>
            <a:spLocks/>
          </p:cNvSpPr>
          <p:nvPr/>
        </p:nvSpPr>
        <p:spPr bwMode="auto">
          <a:xfrm flipV="1">
            <a:off x="5148064" y="1916832"/>
            <a:ext cx="2880320" cy="4176464"/>
          </a:xfrm>
          <a:custGeom>
            <a:avLst/>
            <a:gdLst/>
            <a:ahLst/>
            <a:cxnLst>
              <a:cxn ang="0">
                <a:pos x="2715" y="0"/>
              </a:cxn>
              <a:cxn ang="0">
                <a:pos x="0" y="1428"/>
              </a:cxn>
            </a:cxnLst>
            <a:rect l="0" t="0" r="r" b="b"/>
            <a:pathLst>
              <a:path w="2715" h="1428">
                <a:moveTo>
                  <a:pt x="2715" y="0"/>
                </a:moveTo>
                <a:lnTo>
                  <a:pt x="0" y="1428"/>
                </a:lnTo>
              </a:path>
            </a:pathLst>
          </a:custGeom>
          <a:noFill/>
          <a:ln w="76200">
            <a:solidFill>
              <a:srgbClr val="CC0099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1691680" y="2412177"/>
            <a:ext cx="3240360" cy="58477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2) у = 1,5х+3 </a:t>
            </a:r>
            <a:endParaRPr lang="ru-RU" sz="3200" b="1" i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1691680" y="3060249"/>
            <a:ext cx="3240360" cy="58477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3) у = –1,5х+3 </a:t>
            </a:r>
            <a:endParaRPr lang="ru-RU" sz="3200" b="1" i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1691680" y="3708321"/>
            <a:ext cx="3240360" cy="584775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4) у = –1,5х–3 </a:t>
            </a:r>
            <a:endParaRPr lang="ru-RU" sz="3200" b="1" i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26" name="Freeform 11"/>
          <p:cNvSpPr>
            <a:spLocks/>
          </p:cNvSpPr>
          <p:nvPr/>
        </p:nvSpPr>
        <p:spPr bwMode="auto">
          <a:xfrm flipV="1">
            <a:off x="6012160" y="4149078"/>
            <a:ext cx="1368152" cy="1080122"/>
          </a:xfrm>
          <a:custGeom>
            <a:avLst/>
            <a:gdLst/>
            <a:ahLst/>
            <a:cxnLst>
              <a:cxn ang="0">
                <a:pos x="272" y="499"/>
              </a:cxn>
              <a:cxn ang="0">
                <a:pos x="272" y="0"/>
              </a:cxn>
              <a:cxn ang="0">
                <a:pos x="0" y="0"/>
              </a:cxn>
            </a:cxnLst>
            <a:rect l="0" t="0" r="r" b="b"/>
            <a:pathLst>
              <a:path w="272" h="499">
                <a:moveTo>
                  <a:pt x="272" y="499"/>
                </a:moveTo>
                <a:lnTo>
                  <a:pt x="272" y="0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7308304" y="4581128"/>
            <a:ext cx="1656184" cy="715441"/>
            <a:chOff x="7308304" y="4581128"/>
            <a:chExt cx="1656184" cy="715441"/>
          </a:xfrm>
        </p:grpSpPr>
        <p:sp>
          <p:nvSpPr>
            <p:cNvPr id="46" name="Text Box 26"/>
            <p:cNvSpPr txBox="1">
              <a:spLocks noChangeArrowheads="1"/>
            </p:cNvSpPr>
            <p:nvPr/>
          </p:nvSpPr>
          <p:spPr bwMode="auto">
            <a:xfrm>
              <a:off x="7567952" y="4581128"/>
              <a:ext cx="1396536" cy="461665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А(4; -3)</a:t>
              </a:r>
              <a:endPara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192525" name="AutoShape 13"/>
            <p:cNvSpPr>
              <a:spLocks noChangeArrowheads="1"/>
            </p:cNvSpPr>
            <p:nvPr/>
          </p:nvSpPr>
          <p:spPr bwMode="auto">
            <a:xfrm>
              <a:off x="7308304" y="5085184"/>
              <a:ext cx="233015" cy="211385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251520" y="1412775"/>
            <a:ext cx="4824536" cy="5328592"/>
          </a:xfrm>
          <a:prstGeom prst="rect">
            <a:avLst/>
          </a:prstGeom>
          <a:ln>
            <a:solidFill>
              <a:srgbClr val="0000CC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795963" y="1844675"/>
            <a:ext cx="2176462" cy="1114425"/>
            <a:chOff x="884" y="1005"/>
            <a:chExt cx="1371" cy="702"/>
          </a:xfrm>
        </p:grpSpPr>
        <p:sp>
          <p:nvSpPr>
            <p:cNvPr id="215044" name="Rectangle 4"/>
            <p:cNvSpPr>
              <a:spLocks noChangeArrowheads="1"/>
            </p:cNvSpPr>
            <p:nvPr/>
          </p:nvSpPr>
          <p:spPr bwMode="auto">
            <a:xfrm>
              <a:off x="884" y="1026"/>
              <a:ext cx="1316" cy="680"/>
            </a:xfrm>
            <a:prstGeom prst="rect">
              <a:avLst/>
            </a:prstGeom>
            <a:ln>
              <a:solidFill>
                <a:srgbClr val="0000CC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 i="1">
                <a:solidFill>
                  <a:srgbClr val="000099"/>
                </a:solidFill>
              </a:endParaRPr>
            </a:p>
          </p:txBody>
        </p:sp>
        <p:graphicFrame>
          <p:nvGraphicFramePr>
            <p:cNvPr id="215045" name="Object 5"/>
            <p:cNvGraphicFramePr>
              <a:graphicFrameLocks noChangeAspect="1"/>
            </p:cNvGraphicFramePr>
            <p:nvPr/>
          </p:nvGraphicFramePr>
          <p:xfrm>
            <a:off x="965" y="1005"/>
            <a:ext cx="1290" cy="702"/>
          </p:xfrm>
          <a:graphic>
            <a:graphicData uri="http://schemas.openxmlformats.org/presentationml/2006/ole">
              <p:oleObj spid="_x0000_s121868" name="Формула" r:id="rId3" imgW="685800" imgH="393700" progId="Equation.3">
                <p:embed/>
              </p:oleObj>
            </a:graphicData>
          </a:graphic>
        </p:graphicFrame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795963" y="3101975"/>
            <a:ext cx="2139950" cy="1079500"/>
            <a:chOff x="884" y="1026"/>
            <a:chExt cx="1348" cy="680"/>
          </a:xfrm>
        </p:grpSpPr>
        <p:sp>
          <p:nvSpPr>
            <p:cNvPr id="215047" name="Rectangle 7"/>
            <p:cNvSpPr>
              <a:spLocks noChangeArrowheads="1"/>
            </p:cNvSpPr>
            <p:nvPr/>
          </p:nvSpPr>
          <p:spPr bwMode="auto">
            <a:xfrm>
              <a:off x="884" y="1026"/>
              <a:ext cx="1316" cy="680"/>
            </a:xfrm>
            <a:prstGeom prst="rect">
              <a:avLst/>
            </a:prstGeom>
            <a:ln>
              <a:solidFill>
                <a:srgbClr val="0000CC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 i="1">
                <a:solidFill>
                  <a:srgbClr val="000099"/>
                </a:solidFill>
              </a:endParaRPr>
            </a:p>
          </p:txBody>
        </p:sp>
        <p:graphicFrame>
          <p:nvGraphicFramePr>
            <p:cNvPr id="215048" name="Object 8"/>
            <p:cNvGraphicFramePr>
              <a:graphicFrameLocks noChangeAspect="1"/>
            </p:cNvGraphicFramePr>
            <p:nvPr/>
          </p:nvGraphicFramePr>
          <p:xfrm>
            <a:off x="989" y="1175"/>
            <a:ext cx="1243" cy="362"/>
          </p:xfrm>
          <a:graphic>
            <a:graphicData uri="http://schemas.openxmlformats.org/presentationml/2006/ole">
              <p:oleObj spid="_x0000_s121869" name="Формула" r:id="rId4" imgW="660113" imgH="203112" progId="Equation.3">
                <p:embed/>
              </p:oleObj>
            </a:graphicData>
          </a:graphic>
        </p:graphicFrame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791200" y="4325938"/>
            <a:ext cx="2201863" cy="1079500"/>
            <a:chOff x="3830" y="1002"/>
            <a:chExt cx="1387" cy="680"/>
          </a:xfrm>
        </p:grpSpPr>
        <p:sp>
          <p:nvSpPr>
            <p:cNvPr id="215050" name="Rectangle 10"/>
            <p:cNvSpPr>
              <a:spLocks noChangeArrowheads="1"/>
            </p:cNvSpPr>
            <p:nvPr/>
          </p:nvSpPr>
          <p:spPr bwMode="auto">
            <a:xfrm>
              <a:off x="3833" y="1002"/>
              <a:ext cx="1316" cy="680"/>
            </a:xfrm>
            <a:prstGeom prst="rect">
              <a:avLst/>
            </a:prstGeom>
            <a:ln>
              <a:solidFill>
                <a:srgbClr val="0000CC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 i="1">
                <a:solidFill>
                  <a:srgbClr val="000099"/>
                </a:solidFill>
              </a:endParaRPr>
            </a:p>
          </p:txBody>
        </p:sp>
        <p:graphicFrame>
          <p:nvGraphicFramePr>
            <p:cNvPr id="215051" name="Object 11"/>
            <p:cNvGraphicFramePr>
              <a:graphicFrameLocks noChangeAspect="1"/>
            </p:cNvGraphicFramePr>
            <p:nvPr/>
          </p:nvGraphicFramePr>
          <p:xfrm>
            <a:off x="3830" y="1151"/>
            <a:ext cx="1387" cy="362"/>
          </p:xfrm>
          <a:graphic>
            <a:graphicData uri="http://schemas.openxmlformats.org/presentationml/2006/ole">
              <p:oleObj spid="_x0000_s121870" name="Формула" r:id="rId5" imgW="736600" imgH="203200" progId="Equation.3">
                <p:embed/>
              </p:oleObj>
            </a:graphicData>
          </a:graphic>
        </p:graphicFrame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5705478" y="5516564"/>
            <a:ext cx="2179638" cy="1112838"/>
            <a:chOff x="3776" y="981"/>
            <a:chExt cx="1373" cy="701"/>
          </a:xfrm>
        </p:grpSpPr>
        <p:sp>
          <p:nvSpPr>
            <p:cNvPr id="215053" name="Rectangle 13"/>
            <p:cNvSpPr>
              <a:spLocks noChangeArrowheads="1"/>
            </p:cNvSpPr>
            <p:nvPr/>
          </p:nvSpPr>
          <p:spPr bwMode="auto">
            <a:xfrm>
              <a:off x="3833" y="1002"/>
              <a:ext cx="1316" cy="680"/>
            </a:xfrm>
            <a:prstGeom prst="rect">
              <a:avLst/>
            </a:prstGeom>
            <a:ln>
              <a:solidFill>
                <a:srgbClr val="0000CC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 i="1">
                <a:solidFill>
                  <a:srgbClr val="000099"/>
                </a:solidFill>
              </a:endParaRPr>
            </a:p>
          </p:txBody>
        </p:sp>
        <p:graphicFrame>
          <p:nvGraphicFramePr>
            <p:cNvPr id="215054" name="Object 14"/>
            <p:cNvGraphicFramePr>
              <a:graphicFrameLocks noChangeAspect="1"/>
            </p:cNvGraphicFramePr>
            <p:nvPr/>
          </p:nvGraphicFramePr>
          <p:xfrm>
            <a:off x="3776" y="981"/>
            <a:ext cx="1373" cy="630"/>
          </p:xfrm>
          <a:graphic>
            <a:graphicData uri="http://schemas.openxmlformats.org/presentationml/2006/ole">
              <p:oleObj spid="_x0000_s121871" name="Формула" r:id="rId6" imgW="812447" imgH="393529" progId="Equation.3">
                <p:embed/>
              </p:oleObj>
            </a:graphicData>
          </a:graphic>
        </p:graphicFrame>
      </p:grpSp>
      <p:graphicFrame>
        <p:nvGraphicFramePr>
          <p:cNvPr id="215055" name="Object 15"/>
          <p:cNvGraphicFramePr>
            <a:graphicFrameLocks noGrp="1" noChangeAspect="1"/>
          </p:cNvGraphicFramePr>
          <p:nvPr>
            <p:ph/>
          </p:nvPr>
        </p:nvGraphicFramePr>
        <p:xfrm>
          <a:off x="251520" y="1484784"/>
          <a:ext cx="4819278" cy="5256584"/>
        </p:xfrm>
        <a:graphic>
          <a:graphicData uri="http://schemas.openxmlformats.org/presentationml/2006/ole">
            <p:oleObj spid="_x0000_s121872" name="GraphC" r:id="rId7" imgW="4248150" imgH="4705350" progId="">
              <p:embed/>
            </p:oleObj>
          </a:graphicData>
        </a:graphic>
      </p:graphicFrame>
      <p:sp>
        <p:nvSpPr>
          <p:cNvPr id="215057" name="Oval 17"/>
          <p:cNvSpPr>
            <a:spLocks noChangeArrowheads="1"/>
          </p:cNvSpPr>
          <p:nvPr/>
        </p:nvSpPr>
        <p:spPr bwMode="auto">
          <a:xfrm>
            <a:off x="8027988" y="3284539"/>
            <a:ext cx="576460" cy="57527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215058" name="Oval 18"/>
          <p:cNvSpPr>
            <a:spLocks noChangeArrowheads="1"/>
          </p:cNvSpPr>
          <p:nvPr/>
        </p:nvSpPr>
        <p:spPr bwMode="auto">
          <a:xfrm>
            <a:off x="8027988" y="4508501"/>
            <a:ext cx="576460" cy="57527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215059" name="Oval 19"/>
          <p:cNvSpPr>
            <a:spLocks noChangeArrowheads="1"/>
          </p:cNvSpPr>
          <p:nvPr/>
        </p:nvSpPr>
        <p:spPr bwMode="auto">
          <a:xfrm>
            <a:off x="8027988" y="5734051"/>
            <a:ext cx="576460" cy="57527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215060" name="Oval 20"/>
          <p:cNvSpPr>
            <a:spLocks noChangeArrowheads="1"/>
          </p:cNvSpPr>
          <p:nvPr/>
        </p:nvSpPr>
        <p:spPr bwMode="auto">
          <a:xfrm>
            <a:off x="8027988" y="2060576"/>
            <a:ext cx="576460" cy="575270"/>
          </a:xfrm>
          <a:prstGeom prst="ellipse">
            <a:avLst/>
          </a:prstGeom>
          <a:solidFill>
            <a:srgbClr val="993366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0" y="188640"/>
            <a:ext cx="9144000" cy="1125260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360000"/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На рисунке изображены графики функций. Укажите, какая формула соответствует каждому из  них.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6" dur="500"/>
                                        <p:tgtEl>
                                          <p:spTgt spid="21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2" dur="500"/>
                                        <p:tgtEl>
                                          <p:spTgt spid="215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8" dur="500"/>
                                        <p:tgtEl>
                                          <p:spTgt spid="21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4" dur="500"/>
                                        <p:tgtEl>
                                          <p:spTgt spid="21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15057" grpId="0" animBg="1"/>
      <p:bldP spid="215058" grpId="0" animBg="1"/>
      <p:bldP spid="215059" grpId="0" animBg="1"/>
      <p:bldP spid="21506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87625" y="980728"/>
            <a:ext cx="2592390" cy="614363"/>
            <a:chOff x="1111" y="1047"/>
            <a:chExt cx="1633" cy="387"/>
          </a:xfrm>
        </p:grpSpPr>
        <p:sp>
          <p:nvSpPr>
            <p:cNvPr id="192515" name="Rectangle 3"/>
            <p:cNvSpPr>
              <a:spLocks noChangeArrowheads="1"/>
            </p:cNvSpPr>
            <p:nvPr/>
          </p:nvSpPr>
          <p:spPr bwMode="auto">
            <a:xfrm>
              <a:off x="1111" y="1047"/>
              <a:ext cx="1633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92516" name="Object 4"/>
            <p:cNvGraphicFramePr>
              <a:graphicFrameLocks noChangeAspect="1"/>
            </p:cNvGraphicFramePr>
            <p:nvPr/>
          </p:nvGraphicFramePr>
          <p:xfrm>
            <a:off x="1344" y="1071"/>
            <a:ext cx="1218" cy="362"/>
          </p:xfrm>
          <a:graphic>
            <a:graphicData uri="http://schemas.openxmlformats.org/presentationml/2006/ole">
              <p:oleObj spid="_x0000_s106509" name="Формула" r:id="rId3" imgW="647419" imgH="203112" progId="Equation.3">
                <p:embed/>
              </p:oleObj>
            </a:graphicData>
          </a:graphic>
        </p:graphicFrame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217789" y="1772816"/>
            <a:ext cx="2562225" cy="614363"/>
            <a:chOff x="1111" y="1047"/>
            <a:chExt cx="1614" cy="387"/>
          </a:xfrm>
        </p:grpSpPr>
        <p:sp>
          <p:nvSpPr>
            <p:cNvPr id="192518" name="Rectangle 6"/>
            <p:cNvSpPr>
              <a:spLocks noChangeArrowheads="1"/>
            </p:cNvSpPr>
            <p:nvPr/>
          </p:nvSpPr>
          <p:spPr bwMode="auto">
            <a:xfrm>
              <a:off x="1111" y="1047"/>
              <a:ext cx="1614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92519" name="Object 7"/>
            <p:cNvGraphicFramePr>
              <a:graphicFrameLocks noChangeAspect="1"/>
            </p:cNvGraphicFramePr>
            <p:nvPr/>
          </p:nvGraphicFramePr>
          <p:xfrm>
            <a:off x="1158" y="1071"/>
            <a:ext cx="1385" cy="362"/>
          </p:xfrm>
          <a:graphic>
            <a:graphicData uri="http://schemas.openxmlformats.org/presentationml/2006/ole">
              <p:oleObj spid="_x0000_s106510" name="Формула" r:id="rId4" imgW="736600" imgH="203200" progId="Equation.3">
                <p:embed/>
              </p:oleObj>
            </a:graphicData>
          </a:graphic>
        </p:graphicFrame>
      </p:grpSp>
      <p:grpSp>
        <p:nvGrpSpPr>
          <p:cNvPr id="34" name="Группа 33"/>
          <p:cNvGrpSpPr/>
          <p:nvPr/>
        </p:nvGrpSpPr>
        <p:grpSpPr>
          <a:xfrm>
            <a:off x="3995936" y="1052736"/>
            <a:ext cx="4968552" cy="4398172"/>
            <a:chOff x="3995936" y="1191068"/>
            <a:chExt cx="4968552" cy="4398172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3995936" y="1196752"/>
              <a:ext cx="4968552" cy="4392488"/>
            </a:xfrm>
            <a:prstGeom prst="rect">
              <a:avLst/>
            </a:prstGeom>
            <a:ln>
              <a:solidFill>
                <a:srgbClr val="0000FF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192529" name="Object 17"/>
            <p:cNvGraphicFramePr>
              <a:graphicFrameLocks noGrp="1" noChangeAspect="1"/>
            </p:cNvGraphicFramePr>
            <p:nvPr>
              <p:ph sz="quarter" idx="3"/>
            </p:nvPr>
          </p:nvGraphicFramePr>
          <p:xfrm>
            <a:off x="3995936" y="1191068"/>
            <a:ext cx="4896544" cy="4326164"/>
          </p:xfrm>
          <a:graphic>
            <a:graphicData uri="http://schemas.openxmlformats.org/presentationml/2006/ole">
              <p:oleObj spid="_x0000_s106511" name="GraphC" r:id="rId5" imgW="4248150" imgH="3752850" progId="">
                <p:embed/>
              </p:oleObj>
            </a:graphicData>
          </a:graphic>
        </p:graphicFrame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5652120" y="6021288"/>
            <a:ext cx="3313112" cy="614363"/>
            <a:chOff x="158" y="3612"/>
            <a:chExt cx="2087" cy="387"/>
          </a:xfrm>
        </p:grpSpPr>
        <p:sp>
          <p:nvSpPr>
            <p:cNvPr id="192537" name="Rectangle 25"/>
            <p:cNvSpPr>
              <a:spLocks noChangeArrowheads="1"/>
            </p:cNvSpPr>
            <p:nvPr/>
          </p:nvSpPr>
          <p:spPr bwMode="auto">
            <a:xfrm>
              <a:off x="158" y="3612"/>
              <a:ext cx="2087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92538" name="Object 26"/>
            <p:cNvGraphicFramePr>
              <a:graphicFrameLocks noChangeAspect="1"/>
            </p:cNvGraphicFramePr>
            <p:nvPr/>
          </p:nvGraphicFramePr>
          <p:xfrm>
            <a:off x="295" y="3657"/>
            <a:ext cx="1887" cy="316"/>
          </p:xfrm>
          <a:graphic>
            <a:graphicData uri="http://schemas.openxmlformats.org/presentationml/2006/ole">
              <p:oleObj spid="_x0000_s106512" name="Формула" r:id="rId6" imgW="1002865" imgH="177723" progId="Equation.3">
                <p:embed/>
              </p:oleObj>
            </a:graphicData>
          </a:graphic>
        </p:graphicFrame>
      </p:grpSp>
      <p:sp>
        <p:nvSpPr>
          <p:cNvPr id="30" name="TextBox 29"/>
          <p:cNvSpPr txBox="1"/>
          <p:nvPr/>
        </p:nvSpPr>
        <p:spPr>
          <a:xfrm>
            <a:off x="72008" y="188640"/>
            <a:ext cx="9252520" cy="605909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Постройте в одной системе координат графики функций:</a:t>
            </a:r>
          </a:p>
        </p:txBody>
      </p:sp>
      <p:sp>
        <p:nvSpPr>
          <p:cNvPr id="32" name="AutoShape 19"/>
          <p:cNvSpPr>
            <a:spLocks noChangeArrowheads="1"/>
          </p:cNvSpPr>
          <p:nvPr/>
        </p:nvSpPr>
        <p:spPr bwMode="auto">
          <a:xfrm>
            <a:off x="35496" y="6066110"/>
            <a:ext cx="5544616" cy="531242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200" b="1" dirty="0">
                <a:solidFill>
                  <a:srgbClr val="000099"/>
                </a:solidFill>
                <a:latin typeface="Georgia" pitchFamily="18" charset="0"/>
              </a:rPr>
              <a:t>Проверьте результат </a:t>
            </a:r>
            <a:r>
              <a:rPr lang="ru-RU" sz="2200" b="1" dirty="0" smtClean="0">
                <a:solidFill>
                  <a:srgbClr val="000099"/>
                </a:solidFill>
                <a:latin typeface="Georgia" pitchFamily="18" charset="0"/>
              </a:rPr>
              <a:t>вычислением</a:t>
            </a:r>
            <a:endParaRPr lang="ru-RU" sz="22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6732240" y="2204864"/>
            <a:ext cx="1489472" cy="715441"/>
            <a:chOff x="7308304" y="4581128"/>
            <a:chExt cx="1489472" cy="715441"/>
          </a:xfrm>
        </p:grpSpPr>
        <p:sp>
          <p:nvSpPr>
            <p:cNvPr id="36" name="Text Box 26"/>
            <p:cNvSpPr txBox="1">
              <a:spLocks noChangeArrowheads="1"/>
            </p:cNvSpPr>
            <p:nvPr/>
          </p:nvSpPr>
          <p:spPr bwMode="auto">
            <a:xfrm>
              <a:off x="7567952" y="4581128"/>
              <a:ext cx="1229824" cy="461665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А(1; 3)</a:t>
              </a:r>
              <a:endPara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37" name="AutoShape 13"/>
            <p:cNvSpPr>
              <a:spLocks noChangeArrowheads="1"/>
            </p:cNvSpPr>
            <p:nvPr/>
          </p:nvSpPr>
          <p:spPr bwMode="auto">
            <a:xfrm>
              <a:off x="7308304" y="5085184"/>
              <a:ext cx="233015" cy="211385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</p:grpSp>
      <p:sp>
        <p:nvSpPr>
          <p:cNvPr id="38" name="Скругленный прямоугольник 37"/>
          <p:cNvSpPr/>
          <p:nvPr/>
        </p:nvSpPr>
        <p:spPr>
          <a:xfrm>
            <a:off x="35496" y="5085184"/>
            <a:ext cx="6912768" cy="851297"/>
          </a:xfrm>
          <a:prstGeom prst="roundRect">
            <a:avLst/>
          </a:prstGeom>
          <a:solidFill>
            <a:srgbClr val="FFFF66"/>
          </a:solidFill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0099"/>
                </a:solidFill>
                <a:latin typeface="Georgia" pitchFamily="18" charset="0"/>
              </a:rPr>
              <a:t>Если графики пересекаются, то определите координаты  точки  пересечения.</a:t>
            </a:r>
            <a:endParaRPr lang="ru-RU" sz="2200" b="1" dirty="0">
              <a:solidFill>
                <a:srgbClr val="000099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971600" y="1052736"/>
            <a:ext cx="2376488" cy="614362"/>
            <a:chOff x="1111" y="1047"/>
            <a:chExt cx="1497" cy="387"/>
          </a:xfrm>
        </p:grpSpPr>
        <p:sp>
          <p:nvSpPr>
            <p:cNvPr id="192521" name="Rectangle 9"/>
            <p:cNvSpPr>
              <a:spLocks noChangeArrowheads="1"/>
            </p:cNvSpPr>
            <p:nvPr/>
          </p:nvSpPr>
          <p:spPr bwMode="auto">
            <a:xfrm>
              <a:off x="1111" y="1047"/>
              <a:ext cx="1497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92522" name="Object 10"/>
            <p:cNvGraphicFramePr>
              <a:graphicFrameLocks noChangeAspect="1"/>
            </p:cNvGraphicFramePr>
            <p:nvPr/>
          </p:nvGraphicFramePr>
          <p:xfrm>
            <a:off x="1230" y="1071"/>
            <a:ext cx="1242" cy="362"/>
          </p:xfrm>
          <a:graphic>
            <a:graphicData uri="http://schemas.openxmlformats.org/presentationml/2006/ole">
              <p:oleObj spid="_x0000_s126990" name="Формула" r:id="rId3" imgW="660113" imgH="203112" progId="Equation.3">
                <p:embed/>
              </p:oleObj>
            </a:graphicData>
          </a:graphic>
        </p:graphicFrame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1043608" y="1988840"/>
            <a:ext cx="2232025" cy="614362"/>
            <a:chOff x="1111" y="1047"/>
            <a:chExt cx="1406" cy="387"/>
          </a:xfrm>
        </p:grpSpPr>
        <p:sp>
          <p:nvSpPr>
            <p:cNvPr id="192524" name="Rectangle 12"/>
            <p:cNvSpPr>
              <a:spLocks noChangeArrowheads="1"/>
            </p:cNvSpPr>
            <p:nvPr/>
          </p:nvSpPr>
          <p:spPr bwMode="auto">
            <a:xfrm>
              <a:off x="1111" y="1047"/>
              <a:ext cx="1406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92525" name="Object 13"/>
            <p:cNvGraphicFramePr>
              <a:graphicFrameLocks noChangeAspect="1"/>
            </p:cNvGraphicFramePr>
            <p:nvPr/>
          </p:nvGraphicFramePr>
          <p:xfrm>
            <a:off x="1208" y="1071"/>
            <a:ext cx="1218" cy="362"/>
          </p:xfrm>
          <a:graphic>
            <a:graphicData uri="http://schemas.openxmlformats.org/presentationml/2006/ole">
              <p:oleObj spid="_x0000_s126991" name="Формула" r:id="rId4" imgW="647419" imgH="203112" progId="Equation.3">
                <p:embed/>
              </p:oleObj>
            </a:graphicData>
          </a:graphic>
        </p:graphicFrame>
      </p:grpSp>
      <p:grpSp>
        <p:nvGrpSpPr>
          <p:cNvPr id="34" name="Группа 33"/>
          <p:cNvGrpSpPr/>
          <p:nvPr/>
        </p:nvGrpSpPr>
        <p:grpSpPr>
          <a:xfrm>
            <a:off x="3563888" y="980728"/>
            <a:ext cx="5328592" cy="4536504"/>
            <a:chOff x="3563888" y="980728"/>
            <a:chExt cx="5328592" cy="4536504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3563888" y="980728"/>
              <a:ext cx="5328592" cy="4536504"/>
            </a:xfrm>
            <a:prstGeom prst="rect">
              <a:avLst/>
            </a:prstGeom>
            <a:ln>
              <a:solidFill>
                <a:srgbClr val="0000FF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192528" name="Object 16"/>
            <p:cNvGraphicFramePr>
              <a:graphicFrameLocks noGrp="1" noChangeAspect="1"/>
            </p:cNvGraphicFramePr>
            <p:nvPr>
              <p:ph sz="quarter" idx="2"/>
            </p:nvPr>
          </p:nvGraphicFramePr>
          <p:xfrm>
            <a:off x="3563888" y="980728"/>
            <a:ext cx="5324072" cy="4464496"/>
          </p:xfrm>
          <a:graphic>
            <a:graphicData uri="http://schemas.openxmlformats.org/presentationml/2006/ole">
              <p:oleObj spid="_x0000_s126992" name="GraphC" r:id="rId5" imgW="4248150" imgH="3562350" progId="">
                <p:embed/>
              </p:oleObj>
            </a:graphicData>
          </a:graphic>
        </p:graphicFrame>
      </p:grpSp>
      <p:sp>
        <p:nvSpPr>
          <p:cNvPr id="30" name="TextBox 29"/>
          <p:cNvSpPr txBox="1"/>
          <p:nvPr/>
        </p:nvSpPr>
        <p:spPr>
          <a:xfrm>
            <a:off x="72008" y="188640"/>
            <a:ext cx="9252520" cy="605909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Постройте в одной системе координат графики функций:</a:t>
            </a:r>
          </a:p>
        </p:txBody>
      </p:sp>
      <p:sp>
        <p:nvSpPr>
          <p:cNvPr id="31" name="AutoShape 19"/>
          <p:cNvSpPr>
            <a:spLocks noChangeArrowheads="1"/>
          </p:cNvSpPr>
          <p:nvPr/>
        </p:nvSpPr>
        <p:spPr bwMode="auto">
          <a:xfrm>
            <a:off x="35496" y="6066110"/>
            <a:ext cx="5544616" cy="531242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200" b="1" dirty="0">
                <a:solidFill>
                  <a:srgbClr val="000099"/>
                </a:solidFill>
                <a:latin typeface="Georgia" pitchFamily="18" charset="0"/>
              </a:rPr>
              <a:t>Проверьте результат </a:t>
            </a:r>
            <a:r>
              <a:rPr lang="ru-RU" sz="2200" b="1" dirty="0" smtClean="0">
                <a:solidFill>
                  <a:srgbClr val="000099"/>
                </a:solidFill>
                <a:latin typeface="Georgia" pitchFamily="18" charset="0"/>
              </a:rPr>
              <a:t>вычислением</a:t>
            </a:r>
            <a:endParaRPr lang="ru-RU" sz="22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5496" y="5085184"/>
            <a:ext cx="6912768" cy="851297"/>
          </a:xfrm>
          <a:prstGeom prst="roundRect">
            <a:avLst/>
          </a:prstGeom>
          <a:solidFill>
            <a:srgbClr val="FFFF66"/>
          </a:solidFill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0099"/>
                </a:solidFill>
                <a:latin typeface="Georgia" pitchFamily="18" charset="0"/>
              </a:rPr>
              <a:t>Если графики пересекаются, то определите координаты  точки  пересечения.</a:t>
            </a:r>
            <a:endParaRPr lang="ru-RU" sz="22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67944" y="4365104"/>
            <a:ext cx="4536504" cy="461665"/>
          </a:xfrm>
          <a:prstGeom prst="rect">
            <a:avLst/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Прямые параллельны</a:t>
            </a:r>
            <a:endParaRPr lang="ru-RU" sz="24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grpSp>
        <p:nvGrpSpPr>
          <p:cNvPr id="36" name="Group 24"/>
          <p:cNvGrpSpPr>
            <a:grpSpLocks/>
          </p:cNvGrpSpPr>
          <p:nvPr/>
        </p:nvGrpSpPr>
        <p:grpSpPr bwMode="auto">
          <a:xfrm>
            <a:off x="5652120" y="6021288"/>
            <a:ext cx="3313112" cy="614363"/>
            <a:chOff x="158" y="3612"/>
            <a:chExt cx="2087" cy="387"/>
          </a:xfrm>
        </p:grpSpPr>
        <p:sp>
          <p:nvSpPr>
            <p:cNvPr id="37" name="Rectangle 25"/>
            <p:cNvSpPr>
              <a:spLocks noChangeArrowheads="1"/>
            </p:cNvSpPr>
            <p:nvPr/>
          </p:nvSpPr>
          <p:spPr bwMode="auto">
            <a:xfrm>
              <a:off x="158" y="3612"/>
              <a:ext cx="2087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38" name="Object 26"/>
            <p:cNvGraphicFramePr>
              <a:graphicFrameLocks noChangeAspect="1"/>
            </p:cNvGraphicFramePr>
            <p:nvPr/>
          </p:nvGraphicFramePr>
          <p:xfrm>
            <a:off x="343" y="3657"/>
            <a:ext cx="1791" cy="316"/>
          </p:xfrm>
          <a:graphic>
            <a:graphicData uri="http://schemas.openxmlformats.org/presentationml/2006/ole">
              <p:oleObj spid="_x0000_s126993" name="Формула" r:id="rId6" imgW="952087" imgH="177723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35126" y="4005263"/>
            <a:ext cx="2089150" cy="614362"/>
            <a:chOff x="1111" y="1047"/>
            <a:chExt cx="1316" cy="387"/>
          </a:xfrm>
        </p:grpSpPr>
        <p:sp>
          <p:nvSpPr>
            <p:cNvPr id="194565" name="Rectangle 5"/>
            <p:cNvSpPr>
              <a:spLocks noChangeArrowheads="1"/>
            </p:cNvSpPr>
            <p:nvPr/>
          </p:nvSpPr>
          <p:spPr bwMode="auto">
            <a:xfrm>
              <a:off x="1111" y="1047"/>
              <a:ext cx="1316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194566" name="Object 6"/>
            <p:cNvGraphicFramePr>
              <a:graphicFrameLocks noChangeAspect="1"/>
            </p:cNvGraphicFramePr>
            <p:nvPr/>
          </p:nvGraphicFramePr>
          <p:xfrm>
            <a:off x="1163" y="1071"/>
            <a:ext cx="1218" cy="362"/>
          </p:xfrm>
          <a:graphic>
            <a:graphicData uri="http://schemas.openxmlformats.org/presentationml/2006/ole">
              <p:oleObj spid="_x0000_s108552" name="Формула" r:id="rId4" imgW="647419" imgH="203112" progId="Equation.3">
                <p:embed/>
              </p:oleObj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763688" y="2349500"/>
            <a:ext cx="2236788" cy="1114425"/>
            <a:chOff x="1007" y="3158"/>
            <a:chExt cx="1409" cy="702"/>
          </a:xfrm>
        </p:grpSpPr>
        <p:sp>
          <p:nvSpPr>
            <p:cNvPr id="194568" name="Rectangle 8"/>
            <p:cNvSpPr>
              <a:spLocks noChangeArrowheads="1"/>
            </p:cNvSpPr>
            <p:nvPr/>
          </p:nvSpPr>
          <p:spPr bwMode="auto">
            <a:xfrm>
              <a:off x="1066" y="3203"/>
              <a:ext cx="1316" cy="611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194569" name="Object 9"/>
            <p:cNvGraphicFramePr>
              <a:graphicFrameLocks noChangeAspect="1"/>
            </p:cNvGraphicFramePr>
            <p:nvPr/>
          </p:nvGraphicFramePr>
          <p:xfrm>
            <a:off x="1007" y="3158"/>
            <a:ext cx="1409" cy="702"/>
          </p:xfrm>
          <a:graphic>
            <a:graphicData uri="http://schemas.openxmlformats.org/presentationml/2006/ole">
              <p:oleObj spid="_x0000_s108553" name="Формула" r:id="rId5" imgW="748975" imgH="393529" progId="Equation.3">
                <p:embed/>
              </p:oleObj>
            </a:graphicData>
          </a:graphic>
        </p:graphicFrame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835126" y="5229225"/>
            <a:ext cx="2089150" cy="1114425"/>
            <a:chOff x="1066" y="3158"/>
            <a:chExt cx="1316" cy="702"/>
          </a:xfrm>
        </p:grpSpPr>
        <p:sp>
          <p:nvSpPr>
            <p:cNvPr id="194571" name="Rectangle 11"/>
            <p:cNvSpPr>
              <a:spLocks noChangeArrowheads="1"/>
            </p:cNvSpPr>
            <p:nvPr/>
          </p:nvSpPr>
          <p:spPr bwMode="auto">
            <a:xfrm>
              <a:off x="1066" y="3203"/>
              <a:ext cx="1316" cy="611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194572" name="Object 12"/>
            <p:cNvGraphicFramePr>
              <a:graphicFrameLocks noChangeAspect="1"/>
            </p:cNvGraphicFramePr>
            <p:nvPr/>
          </p:nvGraphicFramePr>
          <p:xfrm>
            <a:off x="1341" y="3158"/>
            <a:ext cx="740" cy="702"/>
          </p:xfrm>
          <a:graphic>
            <a:graphicData uri="http://schemas.openxmlformats.org/presentationml/2006/ole">
              <p:oleObj spid="_x0000_s108554" name="Формула" r:id="rId6" imgW="393529" imgH="393529" progId="Equation.3">
                <p:embed/>
              </p:oleObj>
            </a:graphicData>
          </a:graphic>
        </p:graphicFrame>
      </p:grpSp>
      <p:sp>
        <p:nvSpPr>
          <p:cNvPr id="194573" name="Rectangle 13"/>
          <p:cNvSpPr>
            <a:spLocks noChangeArrowheads="1"/>
          </p:cNvSpPr>
          <p:nvPr/>
        </p:nvSpPr>
        <p:spPr bwMode="auto">
          <a:xfrm>
            <a:off x="5292080" y="1989138"/>
            <a:ext cx="3672159" cy="576262"/>
          </a:xfrm>
          <a:prstGeom prst="rect">
            <a:avLst/>
          </a:prstGeom>
          <a:solidFill>
            <a:srgbClr val="FFFF66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800" b="1" i="1">
                <a:solidFill>
                  <a:srgbClr val="000099"/>
                </a:solidFill>
                <a:latin typeface="Georgia" pitchFamily="18" charset="0"/>
              </a:rPr>
              <a:t>k = </a:t>
            </a:r>
            <a:r>
              <a:rPr lang="en-US" sz="2800" b="1">
                <a:solidFill>
                  <a:srgbClr val="000099"/>
                </a:solidFill>
                <a:latin typeface="Georgia" pitchFamily="18" charset="0"/>
              </a:rPr>
              <a:t>0,2</a:t>
            </a:r>
            <a:r>
              <a:rPr lang="en-US" sz="2800" b="1" i="1">
                <a:solidFill>
                  <a:srgbClr val="000099"/>
                </a:solidFill>
                <a:latin typeface="Georgia" pitchFamily="18" charset="0"/>
              </a:rPr>
              <a:t>      y = </a:t>
            </a:r>
            <a:r>
              <a:rPr lang="en-US" sz="2800" b="1">
                <a:solidFill>
                  <a:srgbClr val="000099"/>
                </a:solidFill>
                <a:latin typeface="Georgia" pitchFamily="18" charset="0"/>
              </a:rPr>
              <a:t>0</a:t>
            </a:r>
            <a:r>
              <a:rPr lang="en-US" sz="2800" b="1" i="1">
                <a:solidFill>
                  <a:srgbClr val="000099"/>
                </a:solidFill>
                <a:latin typeface="Georgia" pitchFamily="18" charset="0"/>
              </a:rPr>
              <a:t>   </a:t>
            </a:r>
            <a:endParaRPr lang="ru-RU" sz="2800" b="1" i="1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194574" name="Rectangle 14"/>
          <p:cNvSpPr>
            <a:spLocks noChangeArrowheads="1"/>
          </p:cNvSpPr>
          <p:nvPr/>
        </p:nvSpPr>
        <p:spPr bwMode="auto">
          <a:xfrm>
            <a:off x="5292080" y="2997200"/>
            <a:ext cx="3672159" cy="576263"/>
          </a:xfrm>
          <a:prstGeom prst="rect">
            <a:avLst/>
          </a:prstGeom>
          <a:solidFill>
            <a:srgbClr val="FFFF66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800" b="1" i="1">
                <a:solidFill>
                  <a:srgbClr val="000099"/>
                </a:solidFill>
                <a:latin typeface="Georgia" pitchFamily="18" charset="0"/>
              </a:rPr>
              <a:t>k = </a:t>
            </a:r>
            <a:r>
              <a:rPr lang="en-US" sz="2800" b="1">
                <a:solidFill>
                  <a:srgbClr val="000099"/>
                </a:solidFill>
                <a:latin typeface="Georgia" pitchFamily="18" charset="0"/>
              </a:rPr>
              <a:t>2</a:t>
            </a:r>
            <a:r>
              <a:rPr lang="en-US" sz="2800" b="1" i="1">
                <a:solidFill>
                  <a:srgbClr val="000099"/>
                </a:solidFill>
                <a:latin typeface="Georgia" pitchFamily="18" charset="0"/>
              </a:rPr>
              <a:t>          y = </a:t>
            </a:r>
            <a:r>
              <a:rPr lang="en-US" sz="2800" b="1">
                <a:solidFill>
                  <a:srgbClr val="000099"/>
                </a:solidFill>
                <a:latin typeface="Georgia" pitchFamily="18" charset="0"/>
              </a:rPr>
              <a:t>-3</a:t>
            </a:r>
            <a:endParaRPr lang="ru-RU" sz="2800" b="1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194575" name="Rectangle 15"/>
          <p:cNvSpPr>
            <a:spLocks noChangeArrowheads="1"/>
          </p:cNvSpPr>
          <p:nvPr/>
        </p:nvSpPr>
        <p:spPr bwMode="auto">
          <a:xfrm>
            <a:off x="5292080" y="4005263"/>
            <a:ext cx="3672159" cy="576262"/>
          </a:xfrm>
          <a:prstGeom prst="rect">
            <a:avLst/>
          </a:prstGeom>
          <a:solidFill>
            <a:srgbClr val="FFFF66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800" b="1" i="1">
                <a:solidFill>
                  <a:srgbClr val="000099"/>
                </a:solidFill>
                <a:latin typeface="Georgia" pitchFamily="18" charset="0"/>
              </a:rPr>
              <a:t>k = 0,25     y = 19,25</a:t>
            </a:r>
            <a:endParaRPr lang="ru-RU" sz="2800" b="1" i="1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194576" name="Rectangle 16"/>
          <p:cNvSpPr>
            <a:spLocks noChangeArrowheads="1"/>
          </p:cNvSpPr>
          <p:nvPr/>
        </p:nvSpPr>
        <p:spPr bwMode="auto">
          <a:xfrm>
            <a:off x="5292080" y="6021388"/>
            <a:ext cx="3672159" cy="576262"/>
          </a:xfrm>
          <a:prstGeom prst="rect">
            <a:avLst/>
          </a:prstGeom>
          <a:solidFill>
            <a:srgbClr val="FFFF66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800" b="1" i="1">
                <a:solidFill>
                  <a:srgbClr val="000099"/>
                </a:solidFill>
                <a:latin typeface="Georgia" pitchFamily="18" charset="0"/>
              </a:rPr>
              <a:t>k = </a:t>
            </a:r>
            <a:r>
              <a:rPr lang="en-US" sz="2800" b="1">
                <a:solidFill>
                  <a:srgbClr val="000099"/>
                </a:solidFill>
                <a:latin typeface="Georgia" pitchFamily="18" charset="0"/>
              </a:rPr>
              <a:t>2</a:t>
            </a:r>
            <a:r>
              <a:rPr lang="en-US" sz="2800" b="1" i="1">
                <a:solidFill>
                  <a:srgbClr val="000099"/>
                </a:solidFill>
                <a:latin typeface="Georgia" pitchFamily="18" charset="0"/>
              </a:rPr>
              <a:t>              y = </a:t>
            </a:r>
            <a:r>
              <a:rPr lang="en-US" sz="2800" b="1">
                <a:solidFill>
                  <a:srgbClr val="000099"/>
                </a:solidFill>
                <a:latin typeface="Georgia" pitchFamily="18" charset="0"/>
              </a:rPr>
              <a:t>0</a:t>
            </a:r>
            <a:endParaRPr lang="ru-RU" sz="2800" b="1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194577" name="Rectangle 17"/>
          <p:cNvSpPr>
            <a:spLocks noChangeArrowheads="1"/>
          </p:cNvSpPr>
          <p:nvPr/>
        </p:nvSpPr>
        <p:spPr bwMode="auto">
          <a:xfrm>
            <a:off x="5292080" y="5013325"/>
            <a:ext cx="3672159" cy="576263"/>
          </a:xfrm>
          <a:prstGeom prst="rect">
            <a:avLst/>
          </a:prstGeom>
          <a:solidFill>
            <a:srgbClr val="FFFF66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800" b="1" i="1">
                <a:solidFill>
                  <a:srgbClr val="000099"/>
                </a:solidFill>
                <a:latin typeface="Georgia" pitchFamily="18" charset="0"/>
              </a:rPr>
              <a:t>k = </a:t>
            </a:r>
            <a:r>
              <a:rPr lang="en-US" sz="2800" b="1">
                <a:solidFill>
                  <a:srgbClr val="000099"/>
                </a:solidFill>
                <a:latin typeface="Georgia" pitchFamily="18" charset="0"/>
              </a:rPr>
              <a:t>0,125     </a:t>
            </a:r>
            <a:r>
              <a:rPr lang="en-US" sz="2800" b="1" i="1">
                <a:solidFill>
                  <a:srgbClr val="000099"/>
                </a:solidFill>
                <a:latin typeface="Georgia" pitchFamily="18" charset="0"/>
              </a:rPr>
              <a:t>y = </a:t>
            </a:r>
            <a:r>
              <a:rPr lang="en-US" sz="2800" b="1">
                <a:solidFill>
                  <a:srgbClr val="000099"/>
                </a:solidFill>
                <a:latin typeface="Georgia" pitchFamily="18" charset="0"/>
              </a:rPr>
              <a:t>19</a:t>
            </a:r>
            <a:endParaRPr lang="ru-RU" sz="2800" b="1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194578" name="Line 18"/>
          <p:cNvSpPr>
            <a:spLocks noChangeShapeType="1"/>
          </p:cNvSpPr>
          <p:nvPr/>
        </p:nvSpPr>
        <p:spPr bwMode="auto">
          <a:xfrm>
            <a:off x="3779341" y="2924175"/>
            <a:ext cx="2087563" cy="2376488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94579" name="Line 19"/>
          <p:cNvSpPr>
            <a:spLocks noChangeShapeType="1"/>
          </p:cNvSpPr>
          <p:nvPr/>
        </p:nvSpPr>
        <p:spPr bwMode="auto">
          <a:xfrm flipH="1">
            <a:off x="3707904" y="2349500"/>
            <a:ext cx="2159000" cy="34559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94580" name="Line 20"/>
          <p:cNvSpPr>
            <a:spLocks noChangeShapeType="1"/>
          </p:cNvSpPr>
          <p:nvPr/>
        </p:nvSpPr>
        <p:spPr bwMode="auto">
          <a:xfrm flipV="1">
            <a:off x="3707904" y="3357563"/>
            <a:ext cx="2159000" cy="9350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triangle" w="med" len="med"/>
            <a:tailEnd type="triangl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431532"/>
            <a:ext cx="9144000" cy="1125260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360000"/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Для каждой линейной функции назовите коэффициент </a:t>
            </a:r>
            <a:r>
              <a:rPr lang="ru-RU" sz="2400" b="1" dirty="0" err="1" smtClean="0">
                <a:solidFill>
                  <a:srgbClr val="C00000"/>
                </a:solidFill>
                <a:latin typeface="Georgia" pitchFamily="18" charset="0"/>
              </a:rPr>
              <a:t>k</a:t>
            </a:r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 и ординату точки пересечения графика функции с </a:t>
            </a:r>
            <a:r>
              <a:rPr lang="ru-RU" sz="2400" b="1" dirty="0" err="1" smtClean="0">
                <a:solidFill>
                  <a:srgbClr val="C00000"/>
                </a:solidFill>
                <a:latin typeface="Georgia" pitchFamily="18" charset="0"/>
              </a:rPr>
              <a:t>Оу</a:t>
            </a:r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4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94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94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94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9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9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945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1945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576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945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19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57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945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194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575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945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19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57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945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19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574"/>
                  </p:tgtEl>
                </p:cond>
              </p:nextCondLst>
            </p:seq>
          </p:childTnLst>
        </p:cTn>
      </p:par>
    </p:tnLst>
    <p:bldLst>
      <p:bldP spid="194573" grpId="0" animBg="1"/>
      <p:bldP spid="194574" grpId="0" animBg="1"/>
      <p:bldP spid="194575" grpId="0" animBg="1"/>
      <p:bldP spid="194575" grpId="1" animBg="1"/>
      <p:bldP spid="194576" grpId="0" animBg="1"/>
      <p:bldP spid="194576" grpId="1" animBg="1"/>
      <p:bldP spid="194577" grpId="0" animBg="1"/>
      <p:bldP spid="194578" grpId="0" animBg="1"/>
      <p:bldP spid="194579" grpId="0" animBg="1"/>
      <p:bldP spid="19458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54672" y="4076700"/>
            <a:ext cx="2089150" cy="614363"/>
            <a:chOff x="1111" y="1047"/>
            <a:chExt cx="1316" cy="387"/>
          </a:xfrm>
        </p:grpSpPr>
        <p:sp>
          <p:nvSpPr>
            <p:cNvPr id="196611" name="Rectangle 3"/>
            <p:cNvSpPr>
              <a:spLocks noChangeArrowheads="1"/>
            </p:cNvSpPr>
            <p:nvPr/>
          </p:nvSpPr>
          <p:spPr bwMode="auto">
            <a:xfrm>
              <a:off x="1111" y="1047"/>
              <a:ext cx="1316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196612" name="Object 4"/>
            <p:cNvGraphicFramePr>
              <a:graphicFrameLocks noChangeAspect="1"/>
            </p:cNvGraphicFramePr>
            <p:nvPr/>
          </p:nvGraphicFramePr>
          <p:xfrm>
            <a:off x="1210" y="1071"/>
            <a:ext cx="1194" cy="362"/>
          </p:xfrm>
          <a:graphic>
            <a:graphicData uri="http://schemas.openxmlformats.org/presentationml/2006/ole">
              <p:oleObj spid="_x0000_s109584" name="Формула" r:id="rId4" imgW="634725" imgH="203112" progId="Equation.3">
                <p:embed/>
              </p:oleObj>
            </a:graphicData>
          </a:graphic>
        </p:graphicFrame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654672" y="5157788"/>
            <a:ext cx="2089150" cy="1114425"/>
            <a:chOff x="1066" y="3158"/>
            <a:chExt cx="1316" cy="702"/>
          </a:xfrm>
        </p:grpSpPr>
        <p:sp>
          <p:nvSpPr>
            <p:cNvPr id="196614" name="Rectangle 6"/>
            <p:cNvSpPr>
              <a:spLocks noChangeArrowheads="1"/>
            </p:cNvSpPr>
            <p:nvPr/>
          </p:nvSpPr>
          <p:spPr bwMode="auto">
            <a:xfrm>
              <a:off x="1066" y="3203"/>
              <a:ext cx="1316" cy="611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196615" name="Object 7"/>
            <p:cNvGraphicFramePr>
              <a:graphicFrameLocks noChangeAspect="1"/>
            </p:cNvGraphicFramePr>
            <p:nvPr/>
          </p:nvGraphicFramePr>
          <p:xfrm>
            <a:off x="1069" y="3158"/>
            <a:ext cx="1290" cy="702"/>
          </p:xfrm>
          <a:graphic>
            <a:graphicData uri="http://schemas.openxmlformats.org/presentationml/2006/ole">
              <p:oleObj spid="_x0000_s109585" name="Формула" r:id="rId5" imgW="685800" imgH="393700" progId="Equation.3">
                <p:embed/>
              </p:oleObj>
            </a:graphicData>
          </a:graphic>
        </p:graphicFrame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654673" y="2349500"/>
            <a:ext cx="2125663" cy="1114425"/>
            <a:chOff x="1066" y="3158"/>
            <a:chExt cx="1339" cy="702"/>
          </a:xfrm>
        </p:grpSpPr>
        <p:sp>
          <p:nvSpPr>
            <p:cNvPr id="196617" name="Rectangle 9"/>
            <p:cNvSpPr>
              <a:spLocks noChangeArrowheads="1"/>
            </p:cNvSpPr>
            <p:nvPr/>
          </p:nvSpPr>
          <p:spPr bwMode="auto">
            <a:xfrm>
              <a:off x="1066" y="3203"/>
              <a:ext cx="1316" cy="611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196618" name="Object 10"/>
            <p:cNvGraphicFramePr>
              <a:graphicFrameLocks noChangeAspect="1"/>
            </p:cNvGraphicFramePr>
            <p:nvPr/>
          </p:nvGraphicFramePr>
          <p:xfrm>
            <a:off x="1091" y="3158"/>
            <a:ext cx="1314" cy="702"/>
          </p:xfrm>
          <a:graphic>
            <a:graphicData uri="http://schemas.openxmlformats.org/presentationml/2006/ole">
              <p:oleObj spid="_x0000_s109586" name="Формула" r:id="rId6" imgW="698197" imgH="393529" progId="Equation.3">
                <p:embed/>
              </p:oleObj>
            </a:graphicData>
          </a:graphic>
        </p:graphicFrame>
      </p:grpSp>
      <p:sp>
        <p:nvSpPr>
          <p:cNvPr id="196621" name="Rectangle 13"/>
          <p:cNvSpPr>
            <a:spLocks noChangeArrowheads="1"/>
          </p:cNvSpPr>
          <p:nvPr/>
        </p:nvSpPr>
        <p:spPr bwMode="auto">
          <a:xfrm>
            <a:off x="5220072" y="2997200"/>
            <a:ext cx="3599953" cy="576263"/>
          </a:xfrm>
          <a:prstGeom prst="rect">
            <a:avLst/>
          </a:prstGeom>
          <a:solidFill>
            <a:srgbClr val="FFFF66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800" b="1" i="1">
                <a:solidFill>
                  <a:srgbClr val="000099"/>
                </a:solidFill>
                <a:latin typeface="Georgia" pitchFamily="18" charset="0"/>
              </a:rPr>
              <a:t>k = </a:t>
            </a:r>
            <a:r>
              <a:rPr lang="en-US" sz="2800" b="1">
                <a:solidFill>
                  <a:srgbClr val="000099"/>
                </a:solidFill>
                <a:latin typeface="Georgia" pitchFamily="18" charset="0"/>
              </a:rPr>
              <a:t>-1</a:t>
            </a:r>
            <a:r>
              <a:rPr lang="en-US" sz="2800" b="1" i="1">
                <a:solidFill>
                  <a:srgbClr val="000099"/>
                </a:solidFill>
                <a:latin typeface="Georgia" pitchFamily="18" charset="0"/>
              </a:rPr>
              <a:t>          y = </a:t>
            </a:r>
            <a:r>
              <a:rPr lang="en-US" sz="2800" b="1">
                <a:solidFill>
                  <a:srgbClr val="000099"/>
                </a:solidFill>
                <a:latin typeface="Georgia" pitchFamily="18" charset="0"/>
              </a:rPr>
              <a:t>18</a:t>
            </a:r>
            <a:endParaRPr lang="ru-RU" sz="2800" b="1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196622" name="Rectangle 14"/>
          <p:cNvSpPr>
            <a:spLocks noChangeArrowheads="1"/>
          </p:cNvSpPr>
          <p:nvPr/>
        </p:nvSpPr>
        <p:spPr bwMode="auto">
          <a:xfrm>
            <a:off x="5220072" y="4005263"/>
            <a:ext cx="3599953" cy="576262"/>
          </a:xfrm>
          <a:prstGeom prst="rect">
            <a:avLst/>
          </a:prstGeom>
          <a:solidFill>
            <a:srgbClr val="FFFF66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800" b="1" i="1">
                <a:solidFill>
                  <a:srgbClr val="000099"/>
                </a:solidFill>
                <a:latin typeface="Georgia" pitchFamily="18" charset="0"/>
              </a:rPr>
              <a:t>k = </a:t>
            </a:r>
            <a:r>
              <a:rPr lang="en-US" sz="2800" b="1">
                <a:solidFill>
                  <a:srgbClr val="000099"/>
                </a:solidFill>
                <a:latin typeface="Georgia" pitchFamily="18" charset="0"/>
              </a:rPr>
              <a:t>2</a:t>
            </a:r>
            <a:r>
              <a:rPr lang="en-US" sz="2800" b="1" i="1">
                <a:solidFill>
                  <a:srgbClr val="000099"/>
                </a:solidFill>
                <a:latin typeface="Georgia" pitchFamily="18" charset="0"/>
              </a:rPr>
              <a:t>     y = </a:t>
            </a:r>
            <a:r>
              <a:rPr lang="en-US" sz="2800" b="1">
                <a:solidFill>
                  <a:srgbClr val="000099"/>
                </a:solidFill>
                <a:latin typeface="Georgia" pitchFamily="18" charset="0"/>
              </a:rPr>
              <a:t>-7</a:t>
            </a:r>
            <a:endParaRPr lang="ru-RU" sz="2800" b="1">
              <a:solidFill>
                <a:srgbClr val="000099"/>
              </a:solidFill>
              <a:latin typeface="Georgia" pitchFamily="18" charset="0"/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5220072" y="1916113"/>
            <a:ext cx="3599953" cy="752475"/>
            <a:chOff x="2971" y="1207"/>
            <a:chExt cx="2540" cy="474"/>
          </a:xfrm>
        </p:grpSpPr>
        <p:sp>
          <p:nvSpPr>
            <p:cNvPr id="196624" name="Rectangle 16"/>
            <p:cNvSpPr>
              <a:spLocks noChangeArrowheads="1"/>
            </p:cNvSpPr>
            <p:nvPr/>
          </p:nvSpPr>
          <p:spPr bwMode="auto">
            <a:xfrm>
              <a:off x="2971" y="1253"/>
              <a:ext cx="2540" cy="363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2800" b="1" i="1" dirty="0">
                  <a:solidFill>
                    <a:srgbClr val="000099"/>
                  </a:solidFill>
                  <a:latin typeface="Georgia" pitchFamily="18" charset="0"/>
                </a:rPr>
                <a:t>        k =            y = </a:t>
              </a:r>
              <a:r>
                <a:rPr lang="en-US" sz="2800" b="1" dirty="0">
                  <a:solidFill>
                    <a:srgbClr val="000099"/>
                  </a:solidFill>
                  <a:latin typeface="Georgia" pitchFamily="18" charset="0"/>
                </a:rPr>
                <a:t>-1</a:t>
              </a:r>
              <a:r>
                <a:rPr lang="en-US" sz="2800" b="1" i="1" dirty="0">
                  <a:solidFill>
                    <a:srgbClr val="000099"/>
                  </a:solidFill>
                  <a:latin typeface="Georgia" pitchFamily="18" charset="0"/>
                </a:rPr>
                <a:t>   </a:t>
              </a:r>
              <a:endParaRPr lang="ru-RU" sz="2800" b="1" i="1" dirty="0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196625" name="Object 17"/>
            <p:cNvGraphicFramePr>
              <a:graphicFrameLocks noChangeAspect="1"/>
            </p:cNvGraphicFramePr>
            <p:nvPr/>
          </p:nvGraphicFramePr>
          <p:xfrm>
            <a:off x="3969" y="1207"/>
            <a:ext cx="174" cy="474"/>
          </p:xfrm>
          <a:graphic>
            <a:graphicData uri="http://schemas.openxmlformats.org/presentationml/2006/ole">
              <p:oleObj spid="_x0000_s109587" name="Формула" r:id="rId7" imgW="139639" imgH="393529" progId="Equation.3">
                <p:embed/>
              </p:oleObj>
            </a:graphicData>
          </a:graphic>
        </p:graphicFrame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220072" y="5876925"/>
            <a:ext cx="3599953" cy="792163"/>
            <a:chOff x="2971" y="3702"/>
            <a:chExt cx="2540" cy="499"/>
          </a:xfrm>
        </p:grpSpPr>
        <p:sp>
          <p:nvSpPr>
            <p:cNvPr id="196627" name="Rectangle 19"/>
            <p:cNvSpPr>
              <a:spLocks noChangeArrowheads="1"/>
            </p:cNvSpPr>
            <p:nvPr/>
          </p:nvSpPr>
          <p:spPr bwMode="auto">
            <a:xfrm>
              <a:off x="2971" y="3793"/>
              <a:ext cx="2540" cy="363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2800" b="1" i="1">
                  <a:solidFill>
                    <a:srgbClr val="000099"/>
                  </a:solidFill>
                  <a:latin typeface="Georgia" pitchFamily="18" charset="0"/>
                </a:rPr>
                <a:t>k =          y = </a:t>
              </a:r>
              <a:r>
                <a:rPr lang="en-US" sz="2800" b="1">
                  <a:solidFill>
                    <a:srgbClr val="000099"/>
                  </a:solidFill>
                  <a:latin typeface="Georgia" pitchFamily="18" charset="0"/>
                </a:rPr>
                <a:t>-1</a:t>
              </a:r>
              <a:endParaRPr lang="ru-RU" sz="2800" b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196628" name="Object 20"/>
            <p:cNvGraphicFramePr>
              <a:graphicFrameLocks noChangeAspect="1"/>
            </p:cNvGraphicFramePr>
            <p:nvPr/>
          </p:nvGraphicFramePr>
          <p:xfrm>
            <a:off x="3878" y="3702"/>
            <a:ext cx="328" cy="499"/>
          </p:xfrm>
          <a:graphic>
            <a:graphicData uri="http://schemas.openxmlformats.org/presentationml/2006/ole">
              <p:oleObj spid="_x0000_s109588" name="Формула" r:id="rId8" imgW="253890" imgH="393529" progId="Equation.3">
                <p:embed/>
              </p:oleObj>
            </a:graphicData>
          </a:graphic>
        </p:graphicFrame>
      </p:grpSp>
      <p:sp>
        <p:nvSpPr>
          <p:cNvPr id="196629" name="Rectangle 21"/>
          <p:cNvSpPr>
            <a:spLocks noChangeArrowheads="1"/>
          </p:cNvSpPr>
          <p:nvPr/>
        </p:nvSpPr>
        <p:spPr bwMode="auto">
          <a:xfrm>
            <a:off x="827584" y="30490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220072" y="4868863"/>
            <a:ext cx="3599953" cy="865187"/>
            <a:chOff x="2971" y="3067"/>
            <a:chExt cx="2540" cy="545"/>
          </a:xfrm>
        </p:grpSpPr>
        <p:sp>
          <p:nvSpPr>
            <p:cNvPr id="196631" name="Rectangle 23"/>
            <p:cNvSpPr>
              <a:spLocks noChangeArrowheads="1"/>
            </p:cNvSpPr>
            <p:nvPr/>
          </p:nvSpPr>
          <p:spPr bwMode="auto">
            <a:xfrm>
              <a:off x="2971" y="3158"/>
              <a:ext cx="2540" cy="363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2800" b="1" i="1" dirty="0">
                  <a:solidFill>
                    <a:srgbClr val="000099"/>
                  </a:solidFill>
                  <a:latin typeface="Georgia" pitchFamily="18" charset="0"/>
                </a:rPr>
                <a:t>k = </a:t>
              </a:r>
              <a:r>
                <a:rPr lang="en-US" sz="2800" b="1" dirty="0">
                  <a:solidFill>
                    <a:srgbClr val="000099"/>
                  </a:solidFill>
                  <a:latin typeface="Georgia" pitchFamily="18" charset="0"/>
                </a:rPr>
                <a:t>        </a:t>
              </a:r>
              <a:r>
                <a:rPr lang="en-US" sz="2800" b="1" i="1" dirty="0" smtClean="0">
                  <a:solidFill>
                    <a:srgbClr val="000099"/>
                  </a:solidFill>
                  <a:latin typeface="Georgia" pitchFamily="18" charset="0"/>
                </a:rPr>
                <a:t>y </a:t>
              </a:r>
              <a:r>
                <a:rPr lang="en-US" sz="2800" b="1" i="1" dirty="0">
                  <a:solidFill>
                    <a:srgbClr val="000099"/>
                  </a:solidFill>
                  <a:latin typeface="Georgia" pitchFamily="18" charset="0"/>
                </a:rPr>
                <a:t>= </a:t>
              </a:r>
              <a:endParaRPr lang="ru-RU" sz="2800" b="1" dirty="0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196632" name="Object 24"/>
            <p:cNvGraphicFramePr>
              <a:graphicFrameLocks noChangeAspect="1"/>
            </p:cNvGraphicFramePr>
            <p:nvPr/>
          </p:nvGraphicFramePr>
          <p:xfrm>
            <a:off x="3923" y="3113"/>
            <a:ext cx="195" cy="499"/>
          </p:xfrm>
          <a:graphic>
            <a:graphicData uri="http://schemas.openxmlformats.org/presentationml/2006/ole">
              <p:oleObj spid="_x0000_s109589" name="Формула" r:id="rId9" imgW="152334" imgH="393529" progId="Equation.3">
                <p:embed/>
              </p:oleObj>
            </a:graphicData>
          </a:graphic>
        </p:graphicFrame>
        <p:graphicFrame>
          <p:nvGraphicFramePr>
            <p:cNvPr id="196633" name="Object 25"/>
            <p:cNvGraphicFramePr>
              <a:graphicFrameLocks noChangeAspect="1"/>
            </p:cNvGraphicFramePr>
            <p:nvPr/>
          </p:nvGraphicFramePr>
          <p:xfrm>
            <a:off x="4876" y="3067"/>
            <a:ext cx="478" cy="545"/>
          </p:xfrm>
          <a:graphic>
            <a:graphicData uri="http://schemas.openxmlformats.org/presentationml/2006/ole">
              <p:oleObj spid="_x0000_s109590" name="Формула" r:id="rId10" imgW="342751" imgH="393529" progId="Equation.3">
                <p:embed/>
              </p:oleObj>
            </a:graphicData>
          </a:graphic>
        </p:graphicFrame>
      </p:grpSp>
      <p:sp>
        <p:nvSpPr>
          <p:cNvPr id="196634" name="Line 26"/>
          <p:cNvSpPr>
            <a:spLocks noChangeShapeType="1"/>
          </p:cNvSpPr>
          <p:nvPr/>
        </p:nvSpPr>
        <p:spPr bwMode="auto">
          <a:xfrm flipV="1">
            <a:off x="3635896" y="3357141"/>
            <a:ext cx="1943100" cy="1152525"/>
          </a:xfrm>
          <a:prstGeom prst="line">
            <a:avLst/>
          </a:prstGeom>
          <a:noFill/>
          <a:ln w="76200">
            <a:solidFill>
              <a:srgbClr val="993366"/>
            </a:solidFill>
            <a:round/>
            <a:headEnd type="triangle" w="med" len="med"/>
            <a:tailEnd type="triangl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96635" name="Line 27"/>
          <p:cNvSpPr>
            <a:spLocks noChangeShapeType="1"/>
          </p:cNvSpPr>
          <p:nvPr/>
        </p:nvSpPr>
        <p:spPr bwMode="auto">
          <a:xfrm flipV="1">
            <a:off x="3635896" y="5373266"/>
            <a:ext cx="1871662" cy="433387"/>
          </a:xfrm>
          <a:prstGeom prst="line">
            <a:avLst/>
          </a:prstGeom>
          <a:noFill/>
          <a:ln w="76200">
            <a:solidFill>
              <a:srgbClr val="33CCFF"/>
            </a:solidFill>
            <a:round/>
            <a:headEnd type="triangle" w="med" len="med"/>
            <a:tailEnd type="triangl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96636" name="Line 28"/>
          <p:cNvSpPr>
            <a:spLocks noChangeShapeType="1"/>
          </p:cNvSpPr>
          <p:nvPr/>
        </p:nvSpPr>
        <p:spPr bwMode="auto">
          <a:xfrm>
            <a:off x="3635896" y="2996778"/>
            <a:ext cx="1871662" cy="3384550"/>
          </a:xfrm>
          <a:prstGeom prst="line">
            <a:avLst/>
          </a:prstGeom>
          <a:noFill/>
          <a:ln w="76200">
            <a:solidFill>
              <a:srgbClr val="CC6600"/>
            </a:solidFill>
            <a:round/>
            <a:headEnd type="triangle" w="med" len="med"/>
            <a:tailEnd type="triangl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431532"/>
            <a:ext cx="9144000" cy="1125260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360000"/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Для каждой линейной функции назовите коэффициент </a:t>
            </a:r>
            <a:r>
              <a:rPr lang="ru-RU" sz="2400" b="1" dirty="0" err="1" smtClean="0">
                <a:solidFill>
                  <a:srgbClr val="C00000"/>
                </a:solidFill>
                <a:latin typeface="Georgia" pitchFamily="18" charset="0"/>
              </a:rPr>
              <a:t>k</a:t>
            </a:r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 и ординату точки пересечения графика функции с </a:t>
            </a:r>
            <a:r>
              <a:rPr lang="ru-RU" sz="2400" b="1" dirty="0" err="1" smtClean="0">
                <a:solidFill>
                  <a:srgbClr val="C00000"/>
                </a:solidFill>
                <a:latin typeface="Georgia" pitchFamily="18" charset="0"/>
              </a:rPr>
              <a:t>Оу</a:t>
            </a:r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6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96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96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96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96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96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96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196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622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966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19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62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19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19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96621" grpId="0" animBg="1"/>
      <p:bldP spid="196622" grpId="0" animBg="1"/>
      <p:bldP spid="196622" grpId="1" animBg="1"/>
      <p:bldP spid="196634" grpId="0" animBg="1"/>
      <p:bldP spid="196635" grpId="0" animBg="1"/>
      <p:bldP spid="1966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Rectangle 4"/>
          <p:cNvSpPr>
            <a:spLocks noChangeArrowheads="1"/>
          </p:cNvSpPr>
          <p:nvPr/>
        </p:nvSpPr>
        <p:spPr bwMode="auto">
          <a:xfrm>
            <a:off x="1547490" y="1916113"/>
            <a:ext cx="3384550" cy="614362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 i="1">
                <a:solidFill>
                  <a:srgbClr val="000099"/>
                </a:solidFill>
                <a:latin typeface="Georgia" pitchFamily="18" charset="0"/>
              </a:rPr>
              <a:t>k = </a:t>
            </a:r>
            <a:r>
              <a:rPr lang="en-US" sz="3200" b="1">
                <a:solidFill>
                  <a:srgbClr val="000099"/>
                </a:solidFill>
                <a:latin typeface="Georgia" pitchFamily="18" charset="0"/>
              </a:rPr>
              <a:t>-2</a:t>
            </a:r>
            <a:r>
              <a:rPr lang="en-US" sz="3200" b="1" i="1">
                <a:solidFill>
                  <a:srgbClr val="000099"/>
                </a:solidFill>
                <a:latin typeface="Georgia" pitchFamily="18" charset="0"/>
              </a:rPr>
              <a:t>;  A </a:t>
            </a:r>
            <a:r>
              <a:rPr lang="en-US" sz="3200" b="1">
                <a:solidFill>
                  <a:srgbClr val="000099"/>
                </a:solidFill>
                <a:latin typeface="Georgia" pitchFamily="18" charset="0"/>
              </a:rPr>
              <a:t>(0; 3)</a:t>
            </a:r>
            <a:endParaRPr lang="ru-RU" sz="3200" b="1">
              <a:solidFill>
                <a:srgbClr val="000099"/>
              </a:solidFill>
              <a:latin typeface="Georgia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36415" y="3068638"/>
            <a:ext cx="3095625" cy="660400"/>
            <a:chOff x="839" y="1933"/>
            <a:chExt cx="1950" cy="416"/>
          </a:xfrm>
        </p:grpSpPr>
        <p:sp>
          <p:nvSpPr>
            <p:cNvPr id="198663" name="Rectangle 7"/>
            <p:cNvSpPr>
              <a:spLocks noChangeArrowheads="1"/>
            </p:cNvSpPr>
            <p:nvPr/>
          </p:nvSpPr>
          <p:spPr bwMode="auto">
            <a:xfrm>
              <a:off x="839" y="1933"/>
              <a:ext cx="1950" cy="387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198664" name="Object 8"/>
            <p:cNvGraphicFramePr>
              <a:graphicFrameLocks noChangeAspect="1"/>
            </p:cNvGraphicFramePr>
            <p:nvPr/>
          </p:nvGraphicFramePr>
          <p:xfrm>
            <a:off x="1111" y="1933"/>
            <a:ext cx="1406" cy="416"/>
          </p:xfrm>
          <a:graphic>
            <a:graphicData uri="http://schemas.openxmlformats.org/presentationml/2006/ole">
              <p:oleObj spid="_x0000_s110600" name="Формула" r:id="rId3" imgW="672808" imgH="203112" progId="Equation.3">
                <p:embed/>
              </p:oleObj>
            </a:graphicData>
          </a:graphic>
        </p:graphicFrame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836415" y="4076700"/>
            <a:ext cx="3095625" cy="661988"/>
            <a:chOff x="839" y="2568"/>
            <a:chExt cx="1950" cy="417"/>
          </a:xfrm>
        </p:grpSpPr>
        <p:sp>
          <p:nvSpPr>
            <p:cNvPr id="198666" name="Rectangle 10"/>
            <p:cNvSpPr>
              <a:spLocks noChangeArrowheads="1"/>
            </p:cNvSpPr>
            <p:nvPr/>
          </p:nvSpPr>
          <p:spPr bwMode="auto">
            <a:xfrm>
              <a:off x="839" y="2568"/>
              <a:ext cx="1950" cy="387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198667" name="Object 11"/>
            <p:cNvGraphicFramePr>
              <a:graphicFrameLocks noChangeAspect="1"/>
            </p:cNvGraphicFramePr>
            <p:nvPr/>
          </p:nvGraphicFramePr>
          <p:xfrm>
            <a:off x="1020" y="2568"/>
            <a:ext cx="1587" cy="417"/>
          </p:xfrm>
          <a:graphic>
            <a:graphicData uri="http://schemas.openxmlformats.org/presentationml/2006/ole">
              <p:oleObj spid="_x0000_s110601" name="Формула" r:id="rId4" imgW="761669" imgH="203112" progId="Equation.3">
                <p:embed/>
              </p:oleObj>
            </a:graphicData>
          </a:graphic>
        </p:graphicFrame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836415" y="5084763"/>
            <a:ext cx="3095625" cy="631825"/>
            <a:chOff x="839" y="3203"/>
            <a:chExt cx="1950" cy="398"/>
          </a:xfrm>
        </p:grpSpPr>
        <p:sp>
          <p:nvSpPr>
            <p:cNvPr id="198669" name="Rectangle 13"/>
            <p:cNvSpPr>
              <a:spLocks noChangeArrowheads="1"/>
            </p:cNvSpPr>
            <p:nvPr/>
          </p:nvSpPr>
          <p:spPr bwMode="auto">
            <a:xfrm>
              <a:off x="839" y="3203"/>
              <a:ext cx="1950" cy="387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198670" name="Object 14"/>
            <p:cNvGraphicFramePr>
              <a:graphicFrameLocks noChangeAspect="1"/>
            </p:cNvGraphicFramePr>
            <p:nvPr/>
          </p:nvGraphicFramePr>
          <p:xfrm>
            <a:off x="1066" y="3203"/>
            <a:ext cx="1497" cy="398"/>
          </p:xfrm>
          <a:graphic>
            <a:graphicData uri="http://schemas.openxmlformats.org/presentationml/2006/ole">
              <p:oleObj spid="_x0000_s110602" name="Формула" r:id="rId5" imgW="748975" imgH="203112" progId="Equation.3">
                <p:embed/>
              </p:oleObj>
            </a:graphicData>
          </a:graphic>
        </p:graphicFrame>
      </p:grpSp>
      <p:sp>
        <p:nvSpPr>
          <p:cNvPr id="19" name="TextBox 18"/>
          <p:cNvSpPr txBox="1"/>
          <p:nvPr/>
        </p:nvSpPr>
        <p:spPr>
          <a:xfrm>
            <a:off x="0" y="431532"/>
            <a:ext cx="9144000" cy="1081980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360000"/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Задайте формулой  линейную функцию, если известен её угловой коэффициент и точка пересечения с  </a:t>
            </a:r>
            <a:r>
              <a:rPr lang="ru-RU" sz="2200" b="1" dirty="0" err="1" smtClean="0">
                <a:solidFill>
                  <a:srgbClr val="002060"/>
                </a:solidFill>
                <a:latin typeface="Georgia" pitchFamily="18" charset="0"/>
              </a:rPr>
              <a:t>Оу</a:t>
            </a:r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:</a:t>
            </a:r>
          </a:p>
        </p:txBody>
      </p:sp>
      <p:sp>
        <p:nvSpPr>
          <p:cNvPr id="198671" name="AutoShape 15"/>
          <p:cNvSpPr>
            <a:spLocks noChangeArrowheads="1"/>
          </p:cNvSpPr>
          <p:nvPr/>
        </p:nvSpPr>
        <p:spPr bwMode="auto">
          <a:xfrm>
            <a:off x="179512" y="5733256"/>
            <a:ext cx="2857500" cy="754063"/>
          </a:xfrm>
          <a:prstGeom prst="wedgeRoundRectCallout">
            <a:avLst>
              <a:gd name="adj1" fmla="val -22279"/>
              <a:gd name="adj2" fmla="val -48549"/>
              <a:gd name="adj3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>
                <a:solidFill>
                  <a:srgbClr val="000099"/>
                </a:solidFill>
                <a:latin typeface="Georgia" pitchFamily="18" charset="0"/>
              </a:rPr>
              <a:t>Не верно!</a:t>
            </a:r>
          </a:p>
        </p:txBody>
      </p:sp>
      <p:sp>
        <p:nvSpPr>
          <p:cNvPr id="198672" name="AutoShape 16"/>
          <p:cNvSpPr>
            <a:spLocks noChangeArrowheads="1"/>
          </p:cNvSpPr>
          <p:nvPr/>
        </p:nvSpPr>
        <p:spPr bwMode="auto">
          <a:xfrm>
            <a:off x="179512" y="5733256"/>
            <a:ext cx="3144837" cy="754063"/>
          </a:xfrm>
          <a:prstGeom prst="wedgeRoundRectCallout">
            <a:avLst>
              <a:gd name="adj1" fmla="val -25277"/>
              <a:gd name="adj2" fmla="val -48828"/>
              <a:gd name="adj3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>
                <a:solidFill>
                  <a:srgbClr val="000099"/>
                </a:solidFill>
                <a:latin typeface="Georgia" pitchFamily="18" charset="0"/>
              </a:rPr>
              <a:t>Правильно!</a:t>
            </a:r>
          </a:p>
        </p:txBody>
      </p:sp>
      <p:sp>
        <p:nvSpPr>
          <p:cNvPr id="198673" name="AutoShape 17"/>
          <p:cNvSpPr>
            <a:spLocks noChangeArrowheads="1"/>
          </p:cNvSpPr>
          <p:nvPr/>
        </p:nvSpPr>
        <p:spPr bwMode="auto">
          <a:xfrm>
            <a:off x="179512" y="5733256"/>
            <a:ext cx="2857500" cy="754063"/>
          </a:xfrm>
          <a:prstGeom prst="wedgeRoundRectCallout">
            <a:avLst>
              <a:gd name="adj1" fmla="val -21065"/>
              <a:gd name="adj2" fmla="val -40647"/>
              <a:gd name="adj3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>
                <a:solidFill>
                  <a:srgbClr val="000099"/>
                </a:solidFill>
                <a:latin typeface="Georgia" pitchFamily="18" charset="0"/>
              </a:rPr>
              <a:t>Подумай!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9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1000"/>
                                        <p:tgtEl>
                                          <p:spTgt spid="1986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19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1000"/>
                                        <p:tgtEl>
                                          <p:spTgt spid="1986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19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1000"/>
                                        <p:tgtEl>
                                          <p:spTgt spid="1986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0.38576 -0.31504 " pathEditMode="relative" ptsTypes="AA">
                                      <p:cBhvr>
                                        <p:cTn id="6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98660" grpId="0" animBg="1"/>
      <p:bldP spid="198671" grpId="0" animBg="1"/>
      <p:bldP spid="198671" grpId="1" animBg="1"/>
      <p:bldP spid="198672" grpId="0" animBg="1"/>
      <p:bldP spid="198672" grpId="1" animBg="1"/>
      <p:bldP spid="198673" grpId="0" animBg="1"/>
      <p:bldP spid="19867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1621035" y="2781300"/>
            <a:ext cx="3455988" cy="614363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 i="1">
                <a:solidFill>
                  <a:srgbClr val="000099"/>
                </a:solidFill>
                <a:latin typeface="Georgia" pitchFamily="18" charset="0"/>
              </a:rPr>
              <a:t>k = </a:t>
            </a:r>
            <a:r>
              <a:rPr lang="ru-RU" sz="3200" b="1">
                <a:solidFill>
                  <a:srgbClr val="000099"/>
                </a:solidFill>
                <a:latin typeface="Georgia" pitchFamily="18" charset="0"/>
              </a:rPr>
              <a:t>8</a:t>
            </a:r>
            <a:r>
              <a:rPr lang="en-US" sz="3200" b="1" i="1">
                <a:solidFill>
                  <a:srgbClr val="000099"/>
                </a:solidFill>
                <a:latin typeface="Georgia" pitchFamily="18" charset="0"/>
              </a:rPr>
              <a:t>;  A </a:t>
            </a:r>
            <a:r>
              <a:rPr lang="en-US" sz="3200" b="1">
                <a:solidFill>
                  <a:srgbClr val="000099"/>
                </a:solidFill>
                <a:latin typeface="Georgia" pitchFamily="18" charset="0"/>
              </a:rPr>
              <a:t>(0; </a:t>
            </a:r>
            <a:r>
              <a:rPr lang="ru-RU" sz="3200" b="1">
                <a:solidFill>
                  <a:srgbClr val="000099"/>
                </a:solidFill>
                <a:latin typeface="Georgia" pitchFamily="18" charset="0"/>
              </a:rPr>
              <a:t>10</a:t>
            </a:r>
            <a:r>
              <a:rPr lang="en-US" sz="3200" b="1">
                <a:solidFill>
                  <a:srgbClr val="000099"/>
                </a:solidFill>
                <a:latin typeface="Georgia" pitchFamily="18" charset="0"/>
              </a:rPr>
              <a:t>)</a:t>
            </a:r>
            <a:endParaRPr lang="ru-RU" sz="3200" b="1">
              <a:solidFill>
                <a:srgbClr val="000099"/>
              </a:solidFill>
              <a:latin typeface="Georgia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476573" y="3933825"/>
            <a:ext cx="3095625" cy="660400"/>
            <a:chOff x="839" y="1933"/>
            <a:chExt cx="1950" cy="416"/>
          </a:xfrm>
        </p:grpSpPr>
        <p:sp>
          <p:nvSpPr>
            <p:cNvPr id="199687" name="Rectangle 7"/>
            <p:cNvSpPr>
              <a:spLocks noChangeArrowheads="1"/>
            </p:cNvSpPr>
            <p:nvPr/>
          </p:nvSpPr>
          <p:spPr bwMode="auto">
            <a:xfrm>
              <a:off x="839" y="1933"/>
              <a:ext cx="1950" cy="387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199688" name="Object 8"/>
            <p:cNvGraphicFramePr>
              <a:graphicFrameLocks noChangeAspect="1"/>
            </p:cNvGraphicFramePr>
            <p:nvPr/>
          </p:nvGraphicFramePr>
          <p:xfrm>
            <a:off x="1072" y="1933"/>
            <a:ext cx="1485" cy="416"/>
          </p:xfrm>
          <a:graphic>
            <a:graphicData uri="http://schemas.openxmlformats.org/presentationml/2006/ole">
              <p:oleObj spid="_x0000_s111626" name="Формула" r:id="rId3" imgW="710891" imgH="203112" progId="Equation.3">
                <p:embed/>
              </p:oleObj>
            </a:graphicData>
          </a:graphic>
        </p:graphicFrame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476573" y="4797425"/>
            <a:ext cx="3095625" cy="661988"/>
            <a:chOff x="839" y="2568"/>
            <a:chExt cx="1950" cy="417"/>
          </a:xfrm>
        </p:grpSpPr>
        <p:sp>
          <p:nvSpPr>
            <p:cNvPr id="199690" name="Rectangle 10"/>
            <p:cNvSpPr>
              <a:spLocks noChangeArrowheads="1"/>
            </p:cNvSpPr>
            <p:nvPr/>
          </p:nvSpPr>
          <p:spPr bwMode="auto">
            <a:xfrm>
              <a:off x="839" y="2568"/>
              <a:ext cx="1950" cy="387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199691" name="Object 11"/>
            <p:cNvGraphicFramePr>
              <a:graphicFrameLocks noChangeAspect="1"/>
            </p:cNvGraphicFramePr>
            <p:nvPr/>
          </p:nvGraphicFramePr>
          <p:xfrm>
            <a:off x="981" y="2568"/>
            <a:ext cx="1666" cy="417"/>
          </p:xfrm>
          <a:graphic>
            <a:graphicData uri="http://schemas.openxmlformats.org/presentationml/2006/ole">
              <p:oleObj spid="_x0000_s111627" name="Формула" r:id="rId4" imgW="799753" imgH="203112" progId="Equation.3">
                <p:embed/>
              </p:oleObj>
            </a:graphicData>
          </a:graphic>
        </p:graphicFrame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476573" y="5589588"/>
            <a:ext cx="3095625" cy="631825"/>
            <a:chOff x="839" y="3203"/>
            <a:chExt cx="1950" cy="398"/>
          </a:xfrm>
        </p:grpSpPr>
        <p:sp>
          <p:nvSpPr>
            <p:cNvPr id="199693" name="Rectangle 13"/>
            <p:cNvSpPr>
              <a:spLocks noChangeArrowheads="1"/>
            </p:cNvSpPr>
            <p:nvPr/>
          </p:nvSpPr>
          <p:spPr bwMode="auto">
            <a:xfrm>
              <a:off x="839" y="3203"/>
              <a:ext cx="1950" cy="387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199694" name="Object 14"/>
            <p:cNvGraphicFramePr>
              <a:graphicFrameLocks noChangeAspect="1"/>
            </p:cNvGraphicFramePr>
            <p:nvPr/>
          </p:nvGraphicFramePr>
          <p:xfrm>
            <a:off x="1104" y="3203"/>
            <a:ext cx="1421" cy="398"/>
          </p:xfrm>
          <a:graphic>
            <a:graphicData uri="http://schemas.openxmlformats.org/presentationml/2006/ole">
              <p:oleObj spid="_x0000_s111628" name="Формула" r:id="rId5" imgW="710891" imgH="203112" progId="Equation.3">
                <p:embed/>
              </p:oleObj>
            </a:graphicData>
          </a:graphic>
        </p:graphicFrame>
      </p:grpSp>
      <p:sp>
        <p:nvSpPr>
          <p:cNvPr id="199698" name="Rectangle 18"/>
          <p:cNvSpPr>
            <a:spLocks noChangeArrowheads="1"/>
          </p:cNvSpPr>
          <p:nvPr/>
        </p:nvSpPr>
        <p:spPr bwMode="auto">
          <a:xfrm>
            <a:off x="1621035" y="1916113"/>
            <a:ext cx="3455988" cy="614362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 i="1" dirty="0">
                <a:solidFill>
                  <a:srgbClr val="000099"/>
                </a:solidFill>
                <a:latin typeface="Georgia" pitchFamily="18" charset="0"/>
              </a:rPr>
              <a:t>k = </a:t>
            </a:r>
            <a:r>
              <a:rPr lang="en-US" sz="3200" b="1" dirty="0">
                <a:solidFill>
                  <a:srgbClr val="000099"/>
                </a:solidFill>
                <a:latin typeface="Georgia" pitchFamily="18" charset="0"/>
              </a:rPr>
              <a:t>-2</a:t>
            </a:r>
            <a:r>
              <a:rPr lang="en-US" sz="3200" b="1" i="1" dirty="0">
                <a:solidFill>
                  <a:srgbClr val="000099"/>
                </a:solidFill>
                <a:latin typeface="Georgia" pitchFamily="18" charset="0"/>
              </a:rPr>
              <a:t>;  A </a:t>
            </a:r>
            <a:r>
              <a:rPr lang="en-US" sz="3200" b="1" dirty="0">
                <a:solidFill>
                  <a:srgbClr val="000099"/>
                </a:solidFill>
                <a:latin typeface="Georgia" pitchFamily="18" charset="0"/>
              </a:rPr>
              <a:t>(0; 3)</a:t>
            </a:r>
            <a:endParaRPr lang="ru-RU" sz="32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508823" y="1916113"/>
            <a:ext cx="3095625" cy="661987"/>
            <a:chOff x="839" y="2568"/>
            <a:chExt cx="1950" cy="417"/>
          </a:xfrm>
        </p:grpSpPr>
        <p:sp>
          <p:nvSpPr>
            <p:cNvPr id="199700" name="Rectangle 20"/>
            <p:cNvSpPr>
              <a:spLocks noChangeArrowheads="1"/>
            </p:cNvSpPr>
            <p:nvPr/>
          </p:nvSpPr>
          <p:spPr bwMode="auto">
            <a:xfrm>
              <a:off x="839" y="2568"/>
              <a:ext cx="1950" cy="387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199701" name="Object 21"/>
            <p:cNvGraphicFramePr>
              <a:graphicFrameLocks noChangeAspect="1"/>
            </p:cNvGraphicFramePr>
            <p:nvPr/>
          </p:nvGraphicFramePr>
          <p:xfrm>
            <a:off x="1020" y="2568"/>
            <a:ext cx="1587" cy="417"/>
          </p:xfrm>
          <a:graphic>
            <a:graphicData uri="http://schemas.openxmlformats.org/presentationml/2006/ole">
              <p:oleObj spid="_x0000_s111629" name="Формула" r:id="rId6" imgW="761669" imgH="203112" progId="Equation.3">
                <p:embed/>
              </p:oleObj>
            </a:graphicData>
          </a:graphic>
        </p:graphicFrame>
      </p:grpSp>
      <p:sp>
        <p:nvSpPr>
          <p:cNvPr id="23" name="TextBox 22"/>
          <p:cNvSpPr txBox="1"/>
          <p:nvPr/>
        </p:nvSpPr>
        <p:spPr>
          <a:xfrm>
            <a:off x="0" y="431532"/>
            <a:ext cx="9144000" cy="1081980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360000"/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Задайте формулой  линейную функцию, если известен её угловой коэффициент и точка пересечения с  </a:t>
            </a:r>
            <a:r>
              <a:rPr lang="ru-RU" sz="2200" b="1" dirty="0" err="1" smtClean="0">
                <a:solidFill>
                  <a:srgbClr val="002060"/>
                </a:solidFill>
                <a:latin typeface="Georgia" pitchFamily="18" charset="0"/>
              </a:rPr>
              <a:t>Оу</a:t>
            </a:r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:</a:t>
            </a:r>
          </a:p>
        </p:txBody>
      </p:sp>
      <p:sp>
        <p:nvSpPr>
          <p:cNvPr id="199695" name="AutoShape 15"/>
          <p:cNvSpPr>
            <a:spLocks noChangeArrowheads="1"/>
          </p:cNvSpPr>
          <p:nvPr/>
        </p:nvSpPr>
        <p:spPr bwMode="auto">
          <a:xfrm>
            <a:off x="323528" y="5661248"/>
            <a:ext cx="2857500" cy="754063"/>
          </a:xfrm>
          <a:prstGeom prst="wedgeRoundRectCallout">
            <a:avLst>
              <a:gd name="adj1" fmla="val -21814"/>
              <a:gd name="adj2" fmla="val -46705"/>
              <a:gd name="adj3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>
                <a:solidFill>
                  <a:srgbClr val="000099"/>
                </a:solidFill>
                <a:latin typeface="Georgia" pitchFamily="18" charset="0"/>
              </a:rPr>
              <a:t>Не верно!</a:t>
            </a:r>
          </a:p>
        </p:txBody>
      </p:sp>
      <p:sp>
        <p:nvSpPr>
          <p:cNvPr id="199696" name="AutoShape 16"/>
          <p:cNvSpPr>
            <a:spLocks noChangeArrowheads="1"/>
          </p:cNvSpPr>
          <p:nvPr/>
        </p:nvSpPr>
        <p:spPr bwMode="auto">
          <a:xfrm>
            <a:off x="323528" y="5661248"/>
            <a:ext cx="3073400" cy="754062"/>
          </a:xfrm>
          <a:prstGeom prst="wedgeRoundRectCallout">
            <a:avLst>
              <a:gd name="adj1" fmla="val -24943"/>
              <a:gd name="adj2" fmla="val -36095"/>
              <a:gd name="adj3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>
                <a:solidFill>
                  <a:srgbClr val="000099"/>
                </a:solidFill>
                <a:latin typeface="Georgia" pitchFamily="18" charset="0"/>
              </a:rPr>
              <a:t>Правильно!</a:t>
            </a:r>
          </a:p>
        </p:txBody>
      </p:sp>
      <p:sp>
        <p:nvSpPr>
          <p:cNvPr id="199697" name="AutoShape 17"/>
          <p:cNvSpPr>
            <a:spLocks noChangeArrowheads="1"/>
          </p:cNvSpPr>
          <p:nvPr/>
        </p:nvSpPr>
        <p:spPr bwMode="auto">
          <a:xfrm>
            <a:off x="323528" y="5661248"/>
            <a:ext cx="2857500" cy="754062"/>
          </a:xfrm>
          <a:prstGeom prst="wedgeRoundRectCallout">
            <a:avLst>
              <a:gd name="adj1" fmla="val -23929"/>
              <a:gd name="adj2" fmla="val -47409"/>
              <a:gd name="adj3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>
                <a:solidFill>
                  <a:srgbClr val="000099"/>
                </a:solidFill>
                <a:latin typeface="Georgia" pitchFamily="18" charset="0"/>
              </a:rPr>
              <a:t>Подумай!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9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1000"/>
                                        <p:tgtEl>
                                          <p:spTgt spid="1996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199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1000"/>
                                        <p:tgtEl>
                                          <p:spTgt spid="1996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199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1000"/>
                                        <p:tgtEl>
                                          <p:spTgt spid="1996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11111E-6 L 0.44497 -0.4136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00" y="-2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99684" grpId="0" animBg="1"/>
      <p:bldP spid="199695" grpId="0" animBg="1"/>
      <p:bldP spid="199695" grpId="1" animBg="1"/>
      <p:bldP spid="199696" grpId="0" animBg="1"/>
      <p:bldP spid="199696" grpId="1" animBg="1"/>
      <p:bldP spid="199697" grpId="0" animBg="1"/>
      <p:bldP spid="19969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1549474" y="2781300"/>
            <a:ext cx="3311525" cy="614363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 i="1">
                <a:solidFill>
                  <a:srgbClr val="000099"/>
                </a:solidFill>
                <a:latin typeface="Georgia" pitchFamily="18" charset="0"/>
              </a:rPr>
              <a:t>k = </a:t>
            </a:r>
            <a:r>
              <a:rPr lang="ru-RU" sz="3200" b="1">
                <a:solidFill>
                  <a:srgbClr val="000099"/>
                </a:solidFill>
                <a:latin typeface="Georgia" pitchFamily="18" charset="0"/>
              </a:rPr>
              <a:t>8</a:t>
            </a:r>
            <a:r>
              <a:rPr lang="en-US" sz="3200" b="1" i="1">
                <a:solidFill>
                  <a:srgbClr val="000099"/>
                </a:solidFill>
                <a:latin typeface="Georgia" pitchFamily="18" charset="0"/>
              </a:rPr>
              <a:t>;  A </a:t>
            </a:r>
            <a:r>
              <a:rPr lang="en-US" sz="3200" b="1">
                <a:solidFill>
                  <a:srgbClr val="000099"/>
                </a:solidFill>
                <a:latin typeface="Georgia" pitchFamily="18" charset="0"/>
              </a:rPr>
              <a:t>(0; </a:t>
            </a:r>
            <a:r>
              <a:rPr lang="ru-RU" sz="3200" b="1">
                <a:solidFill>
                  <a:srgbClr val="000099"/>
                </a:solidFill>
                <a:latin typeface="Georgia" pitchFamily="18" charset="0"/>
              </a:rPr>
              <a:t>10</a:t>
            </a:r>
            <a:r>
              <a:rPr lang="en-US" sz="3200" b="1">
                <a:solidFill>
                  <a:srgbClr val="000099"/>
                </a:solidFill>
                <a:latin typeface="Georgia" pitchFamily="18" charset="0"/>
              </a:rPr>
              <a:t>)</a:t>
            </a:r>
            <a:endParaRPr lang="ru-RU" sz="3200" b="1">
              <a:solidFill>
                <a:srgbClr val="000099"/>
              </a:solidFill>
              <a:latin typeface="Georgia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292799" y="2781300"/>
            <a:ext cx="3095625" cy="631825"/>
            <a:chOff x="839" y="3203"/>
            <a:chExt cx="1950" cy="398"/>
          </a:xfrm>
        </p:grpSpPr>
        <p:sp>
          <p:nvSpPr>
            <p:cNvPr id="201735" name="Rectangle 7"/>
            <p:cNvSpPr>
              <a:spLocks noChangeArrowheads="1"/>
            </p:cNvSpPr>
            <p:nvPr/>
          </p:nvSpPr>
          <p:spPr bwMode="auto">
            <a:xfrm>
              <a:off x="839" y="3203"/>
              <a:ext cx="1950" cy="387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201736" name="Object 8"/>
            <p:cNvGraphicFramePr>
              <a:graphicFrameLocks noChangeAspect="1"/>
            </p:cNvGraphicFramePr>
            <p:nvPr/>
          </p:nvGraphicFramePr>
          <p:xfrm>
            <a:off x="1104" y="3203"/>
            <a:ext cx="1421" cy="398"/>
          </p:xfrm>
          <a:graphic>
            <a:graphicData uri="http://schemas.openxmlformats.org/presentationml/2006/ole">
              <p:oleObj spid="_x0000_s112652" name="Формула" r:id="rId3" imgW="710891" imgH="203112" progId="Equation.3">
                <p:embed/>
              </p:oleObj>
            </a:graphicData>
          </a:graphic>
        </p:graphicFrame>
      </p:grpSp>
      <p:sp>
        <p:nvSpPr>
          <p:cNvPr id="201740" name="Rectangle 12"/>
          <p:cNvSpPr>
            <a:spLocks noChangeArrowheads="1"/>
          </p:cNvSpPr>
          <p:nvPr/>
        </p:nvSpPr>
        <p:spPr bwMode="auto">
          <a:xfrm>
            <a:off x="1620911" y="1916113"/>
            <a:ext cx="3240088" cy="614362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 i="1">
                <a:solidFill>
                  <a:srgbClr val="000099"/>
                </a:solidFill>
                <a:latin typeface="Georgia" pitchFamily="18" charset="0"/>
              </a:rPr>
              <a:t>k = </a:t>
            </a:r>
            <a:r>
              <a:rPr lang="en-US" sz="3200" b="1">
                <a:solidFill>
                  <a:srgbClr val="000099"/>
                </a:solidFill>
                <a:latin typeface="Georgia" pitchFamily="18" charset="0"/>
              </a:rPr>
              <a:t>-2</a:t>
            </a:r>
            <a:r>
              <a:rPr lang="en-US" sz="3200" b="1" i="1">
                <a:solidFill>
                  <a:srgbClr val="000099"/>
                </a:solidFill>
                <a:latin typeface="Georgia" pitchFamily="18" charset="0"/>
              </a:rPr>
              <a:t>;  A </a:t>
            </a:r>
            <a:r>
              <a:rPr lang="en-US" sz="3200" b="1">
                <a:solidFill>
                  <a:srgbClr val="000099"/>
                </a:solidFill>
                <a:latin typeface="Georgia" pitchFamily="18" charset="0"/>
              </a:rPr>
              <a:t>(0; 3)</a:t>
            </a:r>
            <a:endParaRPr lang="ru-RU" sz="3200" b="1">
              <a:solidFill>
                <a:srgbClr val="000099"/>
              </a:solidFill>
              <a:latin typeface="Georgia" pitchFamily="18" charset="0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292799" y="1916113"/>
            <a:ext cx="3095625" cy="661987"/>
            <a:chOff x="839" y="2568"/>
            <a:chExt cx="1950" cy="417"/>
          </a:xfrm>
        </p:grpSpPr>
        <p:sp>
          <p:nvSpPr>
            <p:cNvPr id="201742" name="Rectangle 14"/>
            <p:cNvSpPr>
              <a:spLocks noChangeArrowheads="1"/>
            </p:cNvSpPr>
            <p:nvPr/>
          </p:nvSpPr>
          <p:spPr bwMode="auto">
            <a:xfrm>
              <a:off x="839" y="2568"/>
              <a:ext cx="1950" cy="387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201743" name="Object 15"/>
            <p:cNvGraphicFramePr>
              <a:graphicFrameLocks noChangeAspect="1"/>
            </p:cNvGraphicFramePr>
            <p:nvPr/>
          </p:nvGraphicFramePr>
          <p:xfrm>
            <a:off x="1020" y="2568"/>
            <a:ext cx="1587" cy="417"/>
          </p:xfrm>
          <a:graphic>
            <a:graphicData uri="http://schemas.openxmlformats.org/presentationml/2006/ole">
              <p:oleObj spid="_x0000_s112653" name="Формула" r:id="rId4" imgW="761669" imgH="203112" progId="Equation.3">
                <p:embed/>
              </p:oleObj>
            </a:graphicData>
          </a:graphic>
        </p:graphicFrame>
      </p:grpSp>
      <p:sp>
        <p:nvSpPr>
          <p:cNvPr id="201744" name="Rectangle 16"/>
          <p:cNvSpPr>
            <a:spLocks noChangeArrowheads="1"/>
          </p:cNvSpPr>
          <p:nvPr/>
        </p:nvSpPr>
        <p:spPr bwMode="auto">
          <a:xfrm>
            <a:off x="1620911" y="3644900"/>
            <a:ext cx="3240088" cy="614363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 i="1">
                <a:solidFill>
                  <a:srgbClr val="000099"/>
                </a:solidFill>
                <a:latin typeface="Georgia" pitchFamily="18" charset="0"/>
              </a:rPr>
              <a:t>k = </a:t>
            </a:r>
            <a:r>
              <a:rPr lang="ru-RU" sz="3200" b="1">
                <a:solidFill>
                  <a:srgbClr val="000099"/>
                </a:solidFill>
                <a:latin typeface="Georgia" pitchFamily="18" charset="0"/>
              </a:rPr>
              <a:t>0</a:t>
            </a:r>
            <a:r>
              <a:rPr lang="en-US" sz="3200" b="1" i="1">
                <a:solidFill>
                  <a:srgbClr val="000099"/>
                </a:solidFill>
                <a:latin typeface="Georgia" pitchFamily="18" charset="0"/>
              </a:rPr>
              <a:t>;  A </a:t>
            </a:r>
            <a:r>
              <a:rPr lang="en-US" sz="3200" b="1">
                <a:solidFill>
                  <a:srgbClr val="000099"/>
                </a:solidFill>
                <a:latin typeface="Georgia" pitchFamily="18" charset="0"/>
              </a:rPr>
              <a:t>(0; </a:t>
            </a:r>
            <a:r>
              <a:rPr lang="ru-RU" sz="3200" b="1">
                <a:solidFill>
                  <a:srgbClr val="000099"/>
                </a:solidFill>
                <a:latin typeface="Georgia" pitchFamily="18" charset="0"/>
              </a:rPr>
              <a:t>-2</a:t>
            </a:r>
            <a:r>
              <a:rPr lang="en-US" sz="3200" b="1">
                <a:solidFill>
                  <a:srgbClr val="000099"/>
                </a:solidFill>
                <a:latin typeface="Georgia" pitchFamily="18" charset="0"/>
              </a:rPr>
              <a:t>)</a:t>
            </a:r>
            <a:endParaRPr lang="ru-RU" sz="3200" b="1">
              <a:solidFill>
                <a:srgbClr val="000099"/>
              </a:solidFill>
              <a:latin typeface="Georgia" pitchFamily="18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765374" y="4365625"/>
            <a:ext cx="3095625" cy="660400"/>
            <a:chOff x="839" y="1933"/>
            <a:chExt cx="1950" cy="416"/>
          </a:xfrm>
        </p:grpSpPr>
        <p:sp>
          <p:nvSpPr>
            <p:cNvPr id="201746" name="Rectangle 18"/>
            <p:cNvSpPr>
              <a:spLocks noChangeArrowheads="1"/>
            </p:cNvSpPr>
            <p:nvPr/>
          </p:nvSpPr>
          <p:spPr bwMode="auto">
            <a:xfrm>
              <a:off x="839" y="1933"/>
              <a:ext cx="1950" cy="387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201747" name="Object 19"/>
            <p:cNvGraphicFramePr>
              <a:graphicFrameLocks noChangeAspect="1"/>
            </p:cNvGraphicFramePr>
            <p:nvPr/>
          </p:nvGraphicFramePr>
          <p:xfrm>
            <a:off x="1350" y="1933"/>
            <a:ext cx="928" cy="416"/>
          </p:xfrm>
          <a:graphic>
            <a:graphicData uri="http://schemas.openxmlformats.org/presentationml/2006/ole">
              <p:oleObj spid="_x0000_s112654" name="Формула" r:id="rId5" imgW="444307" imgH="203112" progId="Equation.3">
                <p:embed/>
              </p:oleObj>
            </a:graphicData>
          </a:graphic>
        </p:graphicFrame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765374" y="5229225"/>
            <a:ext cx="3095625" cy="661988"/>
            <a:chOff x="839" y="2568"/>
            <a:chExt cx="1950" cy="417"/>
          </a:xfrm>
        </p:grpSpPr>
        <p:sp>
          <p:nvSpPr>
            <p:cNvPr id="201749" name="Rectangle 21"/>
            <p:cNvSpPr>
              <a:spLocks noChangeArrowheads="1"/>
            </p:cNvSpPr>
            <p:nvPr/>
          </p:nvSpPr>
          <p:spPr bwMode="auto">
            <a:xfrm>
              <a:off x="839" y="2568"/>
              <a:ext cx="1950" cy="387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201750" name="Object 22"/>
            <p:cNvGraphicFramePr>
              <a:graphicFrameLocks noChangeAspect="1"/>
            </p:cNvGraphicFramePr>
            <p:nvPr/>
          </p:nvGraphicFramePr>
          <p:xfrm>
            <a:off x="1258" y="2568"/>
            <a:ext cx="1111" cy="417"/>
          </p:xfrm>
          <a:graphic>
            <a:graphicData uri="http://schemas.openxmlformats.org/presentationml/2006/ole">
              <p:oleObj spid="_x0000_s112655" name="Формула" r:id="rId6" imgW="533169" imgH="203112" progId="Equation.3">
                <p:embed/>
              </p:oleObj>
            </a:graphicData>
          </a:graphic>
        </p:graphicFrame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1765374" y="6021388"/>
            <a:ext cx="3095625" cy="631825"/>
            <a:chOff x="839" y="3203"/>
            <a:chExt cx="1950" cy="398"/>
          </a:xfrm>
        </p:grpSpPr>
        <p:sp>
          <p:nvSpPr>
            <p:cNvPr id="201752" name="Rectangle 24"/>
            <p:cNvSpPr>
              <a:spLocks noChangeArrowheads="1"/>
            </p:cNvSpPr>
            <p:nvPr/>
          </p:nvSpPr>
          <p:spPr bwMode="auto">
            <a:xfrm>
              <a:off x="839" y="3203"/>
              <a:ext cx="1950" cy="387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201753" name="Object 25"/>
            <p:cNvGraphicFramePr>
              <a:graphicFrameLocks noChangeAspect="1"/>
            </p:cNvGraphicFramePr>
            <p:nvPr/>
          </p:nvGraphicFramePr>
          <p:xfrm>
            <a:off x="1243" y="3203"/>
            <a:ext cx="1142" cy="398"/>
          </p:xfrm>
          <a:graphic>
            <a:graphicData uri="http://schemas.openxmlformats.org/presentationml/2006/ole">
              <p:oleObj spid="_x0000_s112656" name="Формула" r:id="rId7" imgW="571252" imgH="203112" progId="Equation.3">
                <p:embed/>
              </p:oleObj>
            </a:graphicData>
          </a:graphic>
        </p:graphicFrame>
      </p:grpSp>
      <p:sp>
        <p:nvSpPr>
          <p:cNvPr id="27" name="TextBox 26"/>
          <p:cNvSpPr txBox="1"/>
          <p:nvPr/>
        </p:nvSpPr>
        <p:spPr>
          <a:xfrm>
            <a:off x="0" y="431532"/>
            <a:ext cx="9144000" cy="1081980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360000"/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Задайте формулой  линейную функцию, если известен её угловой коэффициент и точка пересечения с  </a:t>
            </a:r>
            <a:r>
              <a:rPr lang="ru-RU" sz="2200" b="1" dirty="0" err="1" smtClean="0">
                <a:solidFill>
                  <a:srgbClr val="002060"/>
                </a:solidFill>
                <a:latin typeface="Georgia" pitchFamily="18" charset="0"/>
              </a:rPr>
              <a:t>Оу</a:t>
            </a:r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:</a:t>
            </a:r>
          </a:p>
        </p:txBody>
      </p:sp>
      <p:sp>
        <p:nvSpPr>
          <p:cNvPr id="201737" name="AutoShape 9"/>
          <p:cNvSpPr>
            <a:spLocks noChangeArrowheads="1"/>
          </p:cNvSpPr>
          <p:nvPr/>
        </p:nvSpPr>
        <p:spPr bwMode="auto">
          <a:xfrm>
            <a:off x="1187624" y="5805264"/>
            <a:ext cx="2857500" cy="754062"/>
          </a:xfrm>
          <a:prstGeom prst="wedgeRoundRectCallout">
            <a:avLst>
              <a:gd name="adj1" fmla="val -26693"/>
              <a:gd name="adj2" fmla="val -43475"/>
              <a:gd name="adj3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>
                <a:solidFill>
                  <a:srgbClr val="000099"/>
                </a:solidFill>
                <a:latin typeface="Georgia" pitchFamily="18" charset="0"/>
              </a:rPr>
              <a:t>Не верно!</a:t>
            </a:r>
          </a:p>
        </p:txBody>
      </p:sp>
      <p:sp>
        <p:nvSpPr>
          <p:cNvPr id="201738" name="AutoShape 10"/>
          <p:cNvSpPr>
            <a:spLocks noChangeArrowheads="1"/>
          </p:cNvSpPr>
          <p:nvPr/>
        </p:nvSpPr>
        <p:spPr bwMode="auto">
          <a:xfrm>
            <a:off x="1187624" y="5805264"/>
            <a:ext cx="3073400" cy="754062"/>
          </a:xfrm>
          <a:prstGeom prst="wedgeRoundRectCallout">
            <a:avLst>
              <a:gd name="adj1" fmla="val -22465"/>
              <a:gd name="adj2" fmla="val -45184"/>
              <a:gd name="adj3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>
                <a:solidFill>
                  <a:srgbClr val="000099"/>
                </a:solidFill>
                <a:latin typeface="Georgia" pitchFamily="18" charset="0"/>
              </a:rPr>
              <a:t>Правильно!</a:t>
            </a:r>
          </a:p>
        </p:txBody>
      </p:sp>
      <p:sp>
        <p:nvSpPr>
          <p:cNvPr id="201739" name="AutoShape 11"/>
          <p:cNvSpPr>
            <a:spLocks noChangeArrowheads="1"/>
          </p:cNvSpPr>
          <p:nvPr/>
        </p:nvSpPr>
        <p:spPr bwMode="auto">
          <a:xfrm>
            <a:off x="1187624" y="5805264"/>
            <a:ext cx="2857500" cy="754062"/>
          </a:xfrm>
          <a:prstGeom prst="wedgeRoundRectCallout">
            <a:avLst>
              <a:gd name="adj1" fmla="val -21350"/>
              <a:gd name="adj2" fmla="val -42612"/>
              <a:gd name="adj3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>
                <a:solidFill>
                  <a:srgbClr val="000099"/>
                </a:solidFill>
                <a:latin typeface="Georgia" pitchFamily="18" charset="0"/>
              </a:rPr>
              <a:t>Не верно!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1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1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1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201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1000"/>
                                        <p:tgtEl>
                                          <p:spTgt spid="2017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20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1000"/>
                                        <p:tgtEl>
                                          <p:spTgt spid="201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201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1000"/>
                                        <p:tgtEl>
                                          <p:spTgt spid="2017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22222E-6 L 0.38195 -0.1217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00" y="-6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01744" grpId="0" animBg="1"/>
      <p:bldP spid="201737" grpId="0" animBg="1"/>
      <p:bldP spid="201737" grpId="1" animBg="1"/>
      <p:bldP spid="201738" grpId="0" animBg="1"/>
      <p:bldP spid="201738" grpId="1" animBg="1"/>
      <p:bldP spid="201739" grpId="0" animBg="1"/>
      <p:bldP spid="20173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923928" y="2060848"/>
            <a:ext cx="5040560" cy="4536504"/>
          </a:xfrm>
          <a:prstGeom prst="rect">
            <a:avLst/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91680" y="1844824"/>
            <a:ext cx="2089150" cy="614363"/>
            <a:chOff x="1111" y="1047"/>
            <a:chExt cx="1316" cy="387"/>
          </a:xfrm>
        </p:grpSpPr>
        <p:sp>
          <p:nvSpPr>
            <p:cNvPr id="202757" name="Rectangle 5"/>
            <p:cNvSpPr>
              <a:spLocks noChangeArrowheads="1"/>
            </p:cNvSpPr>
            <p:nvPr/>
          </p:nvSpPr>
          <p:spPr bwMode="auto">
            <a:xfrm>
              <a:off x="1111" y="1047"/>
              <a:ext cx="1316" cy="387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 i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202758" name="Object 6"/>
            <p:cNvGraphicFramePr>
              <a:graphicFrameLocks noChangeAspect="1"/>
            </p:cNvGraphicFramePr>
            <p:nvPr/>
          </p:nvGraphicFramePr>
          <p:xfrm>
            <a:off x="1378" y="1071"/>
            <a:ext cx="812" cy="362"/>
          </p:xfrm>
          <a:graphic>
            <a:graphicData uri="http://schemas.openxmlformats.org/presentationml/2006/ole">
              <p:oleObj spid="_x0000_s113674" name="Формула" r:id="rId4" imgW="431613" imgH="203112" progId="Equation.3">
                <p:embed/>
              </p:oleObj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691680" y="2852936"/>
            <a:ext cx="2089150" cy="614362"/>
            <a:chOff x="1111" y="1047"/>
            <a:chExt cx="1316" cy="387"/>
          </a:xfrm>
        </p:grpSpPr>
        <p:sp>
          <p:nvSpPr>
            <p:cNvPr id="202760" name="Rectangle 8"/>
            <p:cNvSpPr>
              <a:spLocks noChangeArrowheads="1"/>
            </p:cNvSpPr>
            <p:nvPr/>
          </p:nvSpPr>
          <p:spPr bwMode="auto">
            <a:xfrm>
              <a:off x="1111" y="1047"/>
              <a:ext cx="1316" cy="387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 i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202761" name="Object 9"/>
            <p:cNvGraphicFramePr>
              <a:graphicFrameLocks noChangeAspect="1"/>
            </p:cNvGraphicFramePr>
            <p:nvPr/>
          </p:nvGraphicFramePr>
          <p:xfrm>
            <a:off x="1295" y="1071"/>
            <a:ext cx="979" cy="362"/>
          </p:xfrm>
          <a:graphic>
            <a:graphicData uri="http://schemas.openxmlformats.org/presentationml/2006/ole">
              <p:oleObj spid="_x0000_s113675" name="Формула" r:id="rId5" imgW="520474" imgH="203112" progId="Equation.3">
                <p:embed/>
              </p:oleObj>
            </a:graphicData>
          </a:graphic>
        </p:graphicFrame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691680" y="3861048"/>
            <a:ext cx="2089150" cy="614363"/>
            <a:chOff x="1111" y="1047"/>
            <a:chExt cx="1316" cy="387"/>
          </a:xfrm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1111" y="1047"/>
              <a:ext cx="1316" cy="387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200" b="1" i="1">
                <a:solidFill>
                  <a:srgbClr val="000099"/>
                </a:solidFill>
                <a:latin typeface="Georgia" pitchFamily="18" charset="0"/>
              </a:endParaRPr>
            </a:p>
          </p:txBody>
        </p:sp>
        <p:graphicFrame>
          <p:nvGraphicFramePr>
            <p:cNvPr id="202764" name="Object 12"/>
            <p:cNvGraphicFramePr>
              <a:graphicFrameLocks noChangeAspect="1"/>
            </p:cNvGraphicFramePr>
            <p:nvPr/>
          </p:nvGraphicFramePr>
          <p:xfrm>
            <a:off x="1247" y="1071"/>
            <a:ext cx="1075" cy="362"/>
          </p:xfrm>
          <a:graphic>
            <a:graphicData uri="http://schemas.openxmlformats.org/presentationml/2006/ole">
              <p:oleObj spid="_x0000_s113676" name="Формула" r:id="rId6" imgW="571252" imgH="203112" progId="Equation.3">
                <p:embed/>
              </p:oleObj>
            </a:graphicData>
          </a:graphic>
        </p:graphicFrame>
      </p:grpSp>
      <p:graphicFrame>
        <p:nvGraphicFramePr>
          <p:cNvPr id="202765" name="Object 13"/>
          <p:cNvGraphicFramePr>
            <a:graphicFrameLocks noGrp="1" noChangeAspect="1"/>
          </p:cNvGraphicFramePr>
          <p:nvPr>
            <p:ph/>
          </p:nvPr>
        </p:nvGraphicFramePr>
        <p:xfrm>
          <a:off x="3923605" y="2207915"/>
          <a:ext cx="4968875" cy="4389437"/>
        </p:xfrm>
        <a:graphic>
          <a:graphicData uri="http://schemas.openxmlformats.org/presentationml/2006/ole">
            <p:oleObj spid="_x0000_s113677" name="GraphC" r:id="rId7" imgW="4248150" imgH="3752850" progId="">
              <p:embed/>
            </p:oleObj>
          </a:graphicData>
        </a:graphic>
      </p:graphicFrame>
      <p:sp>
        <p:nvSpPr>
          <p:cNvPr id="202766" name="Oval 14"/>
          <p:cNvSpPr>
            <a:spLocks noChangeArrowheads="1"/>
          </p:cNvSpPr>
          <p:nvPr/>
        </p:nvSpPr>
        <p:spPr bwMode="auto">
          <a:xfrm>
            <a:off x="3996730" y="1844825"/>
            <a:ext cx="503262" cy="504056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02767" name="Oval 15"/>
          <p:cNvSpPr>
            <a:spLocks noChangeArrowheads="1"/>
          </p:cNvSpPr>
          <p:nvPr/>
        </p:nvSpPr>
        <p:spPr bwMode="auto">
          <a:xfrm>
            <a:off x="3996730" y="2852937"/>
            <a:ext cx="503262" cy="504056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02768" name="Oval 16"/>
          <p:cNvSpPr>
            <a:spLocks noChangeArrowheads="1"/>
          </p:cNvSpPr>
          <p:nvPr/>
        </p:nvSpPr>
        <p:spPr bwMode="auto">
          <a:xfrm>
            <a:off x="3996730" y="3861049"/>
            <a:ext cx="503262" cy="504056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9512" y="431532"/>
            <a:ext cx="8820472" cy="1081980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360000"/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На рисунке  изображены  графики функций. Укажите, какая формула соответствует каждому  из  них.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" dur="2000"/>
                                        <p:tgtEl>
                                          <p:spTgt spid="202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8" dur="2000"/>
                                        <p:tgtEl>
                                          <p:spTgt spid="202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4" dur="2000"/>
                                        <p:tgtEl>
                                          <p:spTgt spid="202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02766" grpId="0" animBg="1"/>
      <p:bldP spid="202767" grpId="0" animBg="1"/>
      <p:bldP spid="202768" grpId="0" animBg="1"/>
    </p:bldLst>
  </p:timing>
</p:sld>
</file>

<file path=ppt/theme/theme1.xml><?xml version="1.0" encoding="utf-8"?>
<a:theme xmlns:a="http://schemas.openxmlformats.org/drawingml/2006/main" name="Презентация БЛОКНО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БЛОКНОТ</Template>
  <TotalTime>1475</TotalTime>
  <Words>446</Words>
  <Application>Microsoft Office PowerPoint</Application>
  <PresentationFormat>Экран (4:3)</PresentationFormat>
  <Paragraphs>64</Paragraphs>
  <Slides>13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Презентация БЛОКНОТ</vt:lpstr>
      <vt:lpstr>Формула</vt:lpstr>
      <vt:lpstr>GraphC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7 класс</dc:subject>
  <dc:creator>Малая Елена Васильевна</dc:creator>
  <cp:lastModifiedBy>AserUser</cp:lastModifiedBy>
  <cp:revision>161</cp:revision>
  <dcterms:created xsi:type="dcterms:W3CDTF">2011-07-10T05:40:54Z</dcterms:created>
  <dcterms:modified xsi:type="dcterms:W3CDTF">2017-11-23T03:07:02Z</dcterms:modified>
</cp:coreProperties>
</file>