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416" r:id="rId3"/>
    <p:sldId id="419" r:id="rId4"/>
    <p:sldId id="422" r:id="rId5"/>
    <p:sldId id="424" r:id="rId6"/>
    <p:sldId id="443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CC"/>
    <a:srgbClr val="0000FF"/>
    <a:srgbClr val="FFFF66"/>
    <a:srgbClr val="CC0099"/>
    <a:srgbClr val="0066FF"/>
    <a:srgbClr val="FFFFA3"/>
    <a:srgbClr val="FFFF00"/>
    <a:srgbClr val="FFFF8F"/>
    <a:srgbClr val="B7FFB7"/>
    <a:srgbClr val="FF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84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BE4512E-58E4-4570-A196-FF6D1D4ABD22}" type="datetimeFigureOut">
              <a:rPr lang="ru-RU"/>
              <a:pPr>
                <a:defRPr/>
              </a:pPr>
              <a:t>23.11.2017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CCC54D7-718C-418A-A327-4EB69454E7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68689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D95458-3500-4BC3-98A8-8ECD38C8735C}" type="slidenum">
              <a:rPr lang="ru-RU"/>
              <a:pPr/>
              <a:t>2</a:t>
            </a:fld>
            <a:endParaRPr lang="ru-RU"/>
          </a:p>
        </p:txBody>
      </p:sp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F288C0-7EF5-40C7-AB6F-491C12C3DF72}" type="slidenum">
              <a:rPr lang="ru-RU"/>
              <a:pPr/>
              <a:t>3</a:t>
            </a:fld>
            <a:endParaRPr lang="ru-RU"/>
          </a:p>
        </p:txBody>
      </p:sp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73AFED-2CCC-461B-A80E-8FCADFF18EEB}" type="slidenum">
              <a:rPr lang="ru-RU"/>
              <a:pPr/>
              <a:t>4</a:t>
            </a:fld>
            <a:endParaRPr lang="ru-RU"/>
          </a:p>
        </p:txBody>
      </p:sp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928934"/>
            <a:ext cx="7772400" cy="1470025"/>
          </a:xfrm>
        </p:spPr>
        <p:txBody>
          <a:bodyPr/>
          <a:lstStyle>
            <a:lvl1pPr algn="ctr">
              <a:defRPr b="1" cap="none" spc="0">
                <a:ln/>
                <a:solidFill>
                  <a:srgbClr val="293315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4500570"/>
            <a:ext cx="4414846" cy="139541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64054-53F9-46BA-AE4E-D84A7BE6C59F}" type="datetimeFigureOut">
              <a:rPr lang="ru-RU"/>
              <a:pPr>
                <a:defRPr/>
              </a:pPr>
              <a:t>23.11.2017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865BA-F8EB-4A33-B5B7-EE5839080C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8A03B-814B-4868-9087-4D83BD6D7ECF}" type="datetimeFigureOut">
              <a:rPr lang="ru-RU"/>
              <a:pPr>
                <a:defRPr/>
              </a:pPr>
              <a:t>23.11.2017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BE24C-8F4A-48C0-B73A-578F9E959F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03939-2B25-47BA-B44B-995F2CE7FC7F}" type="datetimeFigureOut">
              <a:rPr lang="ru-RU"/>
              <a:pPr>
                <a:defRPr/>
              </a:pPr>
              <a:t>23.11.2017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33614-9731-47AA-B541-3B7ED6FCF5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МОУ СОШ № 25       Малая Е.В.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5281A5C-2DDC-4DE2-BBC2-6A325C36E0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МОУ СОШ № 25       Малая Е.В.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6A4219-6CC9-4DE6-B001-1673F9CE1D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A3B56-4BD5-472A-AC9C-1A0D364425CC}" type="datetimeFigureOut">
              <a:rPr lang="ru-RU"/>
              <a:pPr>
                <a:defRPr/>
              </a:pPr>
              <a:t>23.11.2017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2F996-C80E-449B-832D-1A9C99C645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2E2C2-0749-4F6F-B82F-A3FAF640B34C}" type="datetimeFigureOut">
              <a:rPr lang="ru-RU"/>
              <a:pPr>
                <a:defRPr/>
              </a:pPr>
              <a:t>23.11.2017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3DBCD-CA9F-43C5-8417-9EFAA53BD1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CEC02-03E2-4AC7-B45A-18CFABE8A725}" type="datetimeFigureOut">
              <a:rPr lang="ru-RU"/>
              <a:pPr>
                <a:defRPr/>
              </a:pPr>
              <a:t>23.11.2017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6BE19-0A3C-40D6-BA6B-5B4ADB8C36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9283F-E145-4F18-B899-8ED9598FFBC2}" type="datetimeFigureOut">
              <a:rPr lang="ru-RU"/>
              <a:pPr>
                <a:defRPr/>
              </a:pPr>
              <a:t>23.11.2017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B6654-BB17-4D08-A906-D3FB552167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C6A3B-8D5B-43C2-B1E5-57301D1DB195}" type="datetimeFigureOut">
              <a:rPr lang="ru-RU"/>
              <a:pPr>
                <a:defRPr/>
              </a:pPr>
              <a:t>23.11.2017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DB048-0693-4414-BC20-A2171BD353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027CE-3CF2-4DD1-84D0-B37610F3311B}" type="datetimeFigureOut">
              <a:rPr lang="ru-RU"/>
              <a:pPr>
                <a:defRPr/>
              </a:pPr>
              <a:t>23.11.2017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4A604-5D13-4054-AC2F-6868CAF65F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17418-41B5-4FDE-8376-F17D43BEFBC1}" type="datetimeFigureOut">
              <a:rPr lang="ru-RU"/>
              <a:pPr>
                <a:defRPr/>
              </a:pPr>
              <a:t>23.11.2017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01206-AE65-4A17-8369-BD041B908F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35883-BD87-4CC4-99FA-0AC024105622}" type="datetimeFigureOut">
              <a:rPr lang="ru-RU"/>
              <a:pPr>
                <a:defRPr/>
              </a:pPr>
              <a:t>23.11.2017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756BB-C30A-4DC5-BF9A-E3BBC972E5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500" y="285750"/>
            <a:ext cx="711517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2291" name="Текст 2"/>
          <p:cNvSpPr>
            <a:spLocks noGrp="1"/>
          </p:cNvSpPr>
          <p:nvPr>
            <p:ph type="body" idx="1"/>
          </p:nvPr>
        </p:nvSpPr>
        <p:spPr bwMode="auto">
          <a:xfrm>
            <a:off x="1714500" y="1643063"/>
            <a:ext cx="7115175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F016E5E-792F-48A3-96B2-8D49021E2876}" type="datetimeFigureOut">
              <a:rPr lang="ru-RU"/>
              <a:pPr>
                <a:defRPr/>
              </a:pPr>
              <a:t>23.11.2017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00FB4A3-D3B0-480F-B8B7-861E18D1B5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80" r:id="rId12"/>
    <p:sldLayoutId id="214748378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ln/>
          <a:solidFill>
            <a:srgbClr val="2E3917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2E3917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4F6228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4F6228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4F6228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4F6228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4F6228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xfrm>
            <a:off x="468313" y="6165850"/>
            <a:ext cx="5551487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b="1" smtClean="0">
                <a:solidFill>
                  <a:srgbClr val="002060"/>
                </a:solidFill>
                <a:latin typeface="Georgia" pitchFamily="18" charset="0"/>
              </a:rPr>
              <a:t>Учитель математики МБОУ СОШ № 25  г. Крымска     Малая Е.В.</a:t>
            </a:r>
          </a:p>
        </p:txBody>
      </p:sp>
      <p:pic>
        <p:nvPicPr>
          <p:cNvPr id="21507" name="Picture 4" descr="H:\Documents and Settings\Aida\Рабочий стол\НОвая ГРАФИКА сборник\1111111111111\image316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1148920">
            <a:off x="7359650" y="5319713"/>
            <a:ext cx="1257300" cy="109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Text Box 10"/>
          <p:cNvSpPr txBox="1">
            <a:spLocks noChangeArrowheads="1"/>
          </p:cNvSpPr>
          <p:nvPr/>
        </p:nvSpPr>
        <p:spPr bwMode="auto">
          <a:xfrm>
            <a:off x="2339850" y="2276475"/>
            <a:ext cx="3528294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u="sng" dirty="0">
                <a:solidFill>
                  <a:srgbClr val="002060"/>
                </a:solidFill>
                <a:latin typeface="Georgia" pitchFamily="18" charset="0"/>
              </a:rPr>
              <a:t>Тема урока: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395536" y="3009726"/>
            <a:ext cx="8497639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48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Взаимное расположение графиков линейной функции.</a:t>
            </a:r>
            <a:endParaRPr lang="ru-RU" sz="48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21510" name="TextBox 4"/>
          <p:cNvSpPr txBox="1">
            <a:spLocks noChangeArrowheads="1"/>
          </p:cNvSpPr>
          <p:nvPr/>
        </p:nvSpPr>
        <p:spPr bwMode="auto">
          <a:xfrm>
            <a:off x="6030913" y="476250"/>
            <a:ext cx="286226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1CD592DC-D007-4769-BD5D-442C0298C033}" type="datetime1">
              <a:rPr lang="ru-RU" sz="3200" b="1">
                <a:solidFill>
                  <a:srgbClr val="002060"/>
                </a:solidFill>
                <a:latin typeface="Georgia" pitchFamily="18" charset="0"/>
              </a:rPr>
              <a:pPr/>
              <a:t>23.11.2017</a:t>
            </a:fld>
            <a:endParaRPr lang="ru-RU" sz="3200" b="1">
              <a:solidFill>
                <a:srgbClr val="002060"/>
              </a:solidFill>
              <a:latin typeface="Georgia" pitchFamily="18" charset="0"/>
            </a:endParaRPr>
          </a:p>
        </p:txBody>
      </p:sp>
      <p:pic>
        <p:nvPicPr>
          <p:cNvPr id="7" name="Рисунок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88138" y="4752354"/>
            <a:ext cx="2205037" cy="220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07950" y="188913"/>
            <a:ext cx="3576638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1187624" y="5508521"/>
            <a:ext cx="37444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defRPr/>
            </a:pPr>
            <a:r>
              <a:rPr lang="ru-RU" sz="3200" b="1" i="1" u="sng" dirty="0">
                <a:ln w="11430"/>
                <a:solidFill>
                  <a:srgbClr val="002060"/>
                </a:solidFill>
                <a:latin typeface="Georgia" pitchFamily="18" charset="0"/>
              </a:rPr>
              <a:t>Алгебра 7 класс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4428158" y="4635634"/>
            <a:ext cx="1223962" cy="1108075"/>
            <a:chOff x="2200" y="2976"/>
            <a:chExt cx="771" cy="698"/>
          </a:xfrm>
        </p:grpSpPr>
        <p:sp>
          <p:nvSpPr>
            <p:cNvPr id="183313" name="Rectangle 17"/>
            <p:cNvSpPr>
              <a:spLocks noChangeArrowheads="1"/>
            </p:cNvSpPr>
            <p:nvPr/>
          </p:nvSpPr>
          <p:spPr bwMode="auto">
            <a:xfrm>
              <a:off x="2200" y="3022"/>
              <a:ext cx="771" cy="635"/>
            </a:xfrm>
            <a:prstGeom prst="rect">
              <a:avLst/>
            </a:prstGeom>
            <a:solidFill>
              <a:srgbClr val="FF99CC">
                <a:alpha val="53999"/>
              </a:srgbClr>
            </a:solidFill>
            <a:ln w="9525">
              <a:solidFill>
                <a:srgbClr val="FF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3600" b="1" i="1">
                <a:solidFill>
                  <a:srgbClr val="002060"/>
                </a:solidFill>
                <a:latin typeface="Georgia" pitchFamily="18" charset="0"/>
              </a:endParaRPr>
            </a:p>
          </p:txBody>
        </p:sp>
        <p:graphicFrame>
          <p:nvGraphicFramePr>
            <p:cNvPr id="183314" name="Object 18"/>
            <p:cNvGraphicFramePr>
              <a:graphicFrameLocks noChangeAspect="1"/>
            </p:cNvGraphicFramePr>
            <p:nvPr/>
          </p:nvGraphicFramePr>
          <p:xfrm>
            <a:off x="2245" y="2976"/>
            <a:ext cx="689" cy="698"/>
          </p:xfrm>
          <a:graphic>
            <a:graphicData uri="http://schemas.openxmlformats.org/presentationml/2006/ole">
              <p:oleObj spid="_x0000_s100367" name="Формула" r:id="rId4" imgW="368140" imgH="393529" progId="Equation.3">
                <p:embed/>
              </p:oleObj>
            </a:graphicData>
          </a:graphic>
        </p:graphicFrame>
      </p:grpSp>
      <p:sp>
        <p:nvSpPr>
          <p:cNvPr id="183315" name="Oval 19"/>
          <p:cNvSpPr>
            <a:spLocks noChangeArrowheads="1"/>
          </p:cNvSpPr>
          <p:nvPr/>
        </p:nvSpPr>
        <p:spPr bwMode="auto">
          <a:xfrm>
            <a:off x="3707905" y="4851534"/>
            <a:ext cx="648096" cy="604143"/>
          </a:xfrm>
          <a:prstGeom prst="ellipse">
            <a:avLst/>
          </a:prstGeom>
          <a:solidFill>
            <a:srgbClr val="FFFF66"/>
          </a:solidFill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Georgia" pitchFamily="18" charset="0"/>
              </a:rPr>
              <a:t>1)</a:t>
            </a:r>
          </a:p>
        </p:txBody>
      </p:sp>
      <p:sp>
        <p:nvSpPr>
          <p:cNvPr id="183316" name="Oval 20"/>
          <p:cNvSpPr>
            <a:spLocks noChangeArrowheads="1"/>
          </p:cNvSpPr>
          <p:nvPr/>
        </p:nvSpPr>
        <p:spPr bwMode="auto">
          <a:xfrm>
            <a:off x="5724128" y="4851534"/>
            <a:ext cx="648096" cy="604143"/>
          </a:xfrm>
          <a:prstGeom prst="ellipse">
            <a:avLst/>
          </a:prstGeom>
          <a:solidFill>
            <a:srgbClr val="FFFF66"/>
          </a:solidFill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Georgia" pitchFamily="18" charset="0"/>
              </a:rPr>
              <a:t>2)</a:t>
            </a:r>
          </a:p>
        </p:txBody>
      </p:sp>
      <p:sp>
        <p:nvSpPr>
          <p:cNvPr id="183319" name="Rectangle 23"/>
          <p:cNvSpPr>
            <a:spLocks noChangeArrowheads="1"/>
          </p:cNvSpPr>
          <p:nvPr/>
        </p:nvSpPr>
        <p:spPr bwMode="auto">
          <a:xfrm>
            <a:off x="6444208" y="4879613"/>
            <a:ext cx="2592288" cy="577776"/>
          </a:xfrm>
          <a:prstGeom prst="rect">
            <a:avLst/>
          </a:prstGeom>
          <a:solidFill>
            <a:srgbClr val="FF99CC">
              <a:alpha val="53999"/>
            </a:srgbClr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Georgia" pitchFamily="18" charset="0"/>
              </a:rPr>
              <a:t>Параллельны</a:t>
            </a:r>
          </a:p>
        </p:txBody>
      </p:sp>
      <p:grpSp>
        <p:nvGrpSpPr>
          <p:cNvPr id="44" name="Группа 43"/>
          <p:cNvGrpSpPr/>
          <p:nvPr/>
        </p:nvGrpSpPr>
        <p:grpSpPr>
          <a:xfrm>
            <a:off x="3347864" y="908720"/>
            <a:ext cx="5580112" cy="3672408"/>
            <a:chOff x="1619672" y="1412776"/>
            <a:chExt cx="4896544" cy="3312368"/>
          </a:xfrm>
        </p:grpSpPr>
        <p:sp>
          <p:nvSpPr>
            <p:cNvPr id="40" name="Прямоугольник 39"/>
            <p:cNvSpPr/>
            <p:nvPr/>
          </p:nvSpPr>
          <p:spPr>
            <a:xfrm>
              <a:off x="1619672" y="1412776"/>
              <a:ext cx="4896544" cy="3312368"/>
            </a:xfrm>
            <a:prstGeom prst="rect">
              <a:avLst/>
            </a:prstGeom>
            <a:ln>
              <a:solidFill>
                <a:srgbClr val="0000FF"/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aphicFrame>
          <p:nvGraphicFramePr>
            <p:cNvPr id="183308" name="Object 12"/>
            <p:cNvGraphicFramePr>
              <a:graphicFrameLocks noGrp="1" noChangeAspect="1"/>
            </p:cNvGraphicFramePr>
            <p:nvPr>
              <p:ph sz="half" idx="2"/>
            </p:nvPr>
          </p:nvGraphicFramePr>
          <p:xfrm>
            <a:off x="1691680" y="1488413"/>
            <a:ext cx="4752528" cy="3164723"/>
          </p:xfrm>
          <a:graphic>
            <a:graphicData uri="http://schemas.openxmlformats.org/presentationml/2006/ole">
              <p:oleObj spid="_x0000_s100368" name="GraphC" r:id="rId5" imgW="4248150" imgH="2828925" progId="">
                <p:embed/>
              </p:oleObj>
            </a:graphicData>
          </a:graphic>
        </p:graphicFrame>
        <p:sp>
          <p:nvSpPr>
            <p:cNvPr id="183320" name="Rectangle 24"/>
            <p:cNvSpPr>
              <a:spLocks noChangeArrowheads="1"/>
            </p:cNvSpPr>
            <p:nvPr/>
          </p:nvSpPr>
          <p:spPr bwMode="auto">
            <a:xfrm>
              <a:off x="3673300" y="3049072"/>
              <a:ext cx="18473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>
                <a:latin typeface="Georgia" pitchFamily="18" charset="0"/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72008" y="188640"/>
            <a:ext cx="9252520" cy="605909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200" b="1" dirty="0" smtClean="0">
                <a:solidFill>
                  <a:srgbClr val="002060"/>
                </a:solidFill>
                <a:latin typeface="Georgia" pitchFamily="18" charset="0"/>
              </a:rPr>
              <a:t>Постройте в одной системе координат графики функций:</a:t>
            </a:r>
          </a:p>
        </p:txBody>
      </p:sp>
      <p:sp>
        <p:nvSpPr>
          <p:cNvPr id="37" name="AutoShape 13"/>
          <p:cNvSpPr>
            <a:spLocks noChangeArrowheads="1"/>
          </p:cNvSpPr>
          <p:nvPr/>
        </p:nvSpPr>
        <p:spPr bwMode="auto">
          <a:xfrm>
            <a:off x="-37505" y="4807605"/>
            <a:ext cx="3673401" cy="576262"/>
          </a:xfrm>
          <a:prstGeom prst="roundRect">
            <a:avLst>
              <a:gd name="adj" fmla="val 16667"/>
            </a:avLst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400" b="1" dirty="0">
                <a:solidFill>
                  <a:srgbClr val="000099"/>
                </a:solidFill>
                <a:latin typeface="Georgia" pitchFamily="18" charset="0"/>
              </a:rPr>
              <a:t>Ответьте на вопросы:</a:t>
            </a:r>
          </a:p>
        </p:txBody>
      </p:sp>
      <p:sp>
        <p:nvSpPr>
          <p:cNvPr id="38" name="Text Box 14"/>
          <p:cNvSpPr txBox="1">
            <a:spLocks noChangeArrowheads="1"/>
          </p:cNvSpPr>
          <p:nvPr/>
        </p:nvSpPr>
        <p:spPr bwMode="auto">
          <a:xfrm>
            <a:off x="-36512" y="5743709"/>
            <a:ext cx="9001000" cy="461665"/>
          </a:xfrm>
          <a:prstGeom prst="rect">
            <a:avLst/>
          </a:prstGeom>
          <a:solidFill>
            <a:srgbClr val="FFFF66"/>
          </a:solidFill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Tx/>
              <a:buAutoNum type="arabicParenR"/>
            </a:pPr>
            <a:r>
              <a:rPr lang="ru-RU" sz="2300" b="1" dirty="0">
                <a:solidFill>
                  <a:srgbClr val="002060"/>
                </a:solidFill>
                <a:latin typeface="Georgia" pitchFamily="18" charset="0"/>
              </a:rPr>
              <a:t>Чему равен угловой коэффициент </a:t>
            </a:r>
            <a:r>
              <a:rPr lang="ru-RU" sz="2300" b="1" dirty="0" smtClean="0">
                <a:solidFill>
                  <a:srgbClr val="002060"/>
                </a:solidFill>
                <a:latin typeface="Georgia" pitchFamily="18" charset="0"/>
              </a:rPr>
              <a:t>каждой прямой</a:t>
            </a:r>
            <a:r>
              <a:rPr lang="ru-RU" sz="2300" b="1" dirty="0">
                <a:solidFill>
                  <a:srgbClr val="002060"/>
                </a:solidFill>
                <a:latin typeface="Georgia" pitchFamily="18" charset="0"/>
              </a:rPr>
              <a:t>?</a:t>
            </a:r>
          </a:p>
        </p:txBody>
      </p:sp>
      <p:sp>
        <p:nvSpPr>
          <p:cNvPr id="39" name="Text Box 15"/>
          <p:cNvSpPr txBox="1">
            <a:spLocks noChangeArrowheads="1"/>
          </p:cNvSpPr>
          <p:nvPr/>
        </p:nvSpPr>
        <p:spPr bwMode="auto">
          <a:xfrm>
            <a:off x="-36512" y="6279703"/>
            <a:ext cx="9011669" cy="461665"/>
          </a:xfrm>
          <a:prstGeom prst="rect">
            <a:avLst/>
          </a:prstGeom>
          <a:solidFill>
            <a:srgbClr val="FFFF66"/>
          </a:solidFill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300" b="1" dirty="0">
                <a:solidFill>
                  <a:srgbClr val="002060"/>
                </a:solidFill>
                <a:latin typeface="Georgia" pitchFamily="18" charset="0"/>
              </a:rPr>
              <a:t>2) Каково взаимное расположение </a:t>
            </a:r>
            <a:r>
              <a:rPr lang="ru-RU" sz="2300" b="1" dirty="0" smtClean="0">
                <a:solidFill>
                  <a:srgbClr val="002060"/>
                </a:solidFill>
                <a:latin typeface="Georgia" pitchFamily="18" charset="0"/>
              </a:rPr>
              <a:t>графиков функций</a:t>
            </a:r>
            <a:r>
              <a:rPr lang="ru-RU" sz="2300" b="1" dirty="0">
                <a:solidFill>
                  <a:srgbClr val="002060"/>
                </a:solidFill>
                <a:latin typeface="Georgia" pitchFamily="18" charset="0"/>
              </a:rPr>
              <a:t>?</a:t>
            </a:r>
          </a:p>
        </p:txBody>
      </p:sp>
      <p:grpSp>
        <p:nvGrpSpPr>
          <p:cNvPr id="43" name="Группа 42"/>
          <p:cNvGrpSpPr/>
          <p:nvPr/>
        </p:nvGrpSpPr>
        <p:grpSpPr>
          <a:xfrm>
            <a:off x="2627784" y="4550321"/>
            <a:ext cx="6264696" cy="2307679"/>
            <a:chOff x="2483768" y="4217665"/>
            <a:chExt cx="6264696" cy="2307679"/>
          </a:xfrm>
        </p:grpSpPr>
        <p:sp>
          <p:nvSpPr>
            <p:cNvPr id="41" name="Выноска-облако 40"/>
            <p:cNvSpPr>
              <a:spLocks noChangeArrowheads="1"/>
            </p:cNvSpPr>
            <p:nvPr/>
          </p:nvSpPr>
          <p:spPr bwMode="auto">
            <a:xfrm>
              <a:off x="2483768" y="4217665"/>
              <a:ext cx="6264696" cy="2307679"/>
            </a:xfrm>
            <a:prstGeom prst="cloudCallout">
              <a:avLst>
                <a:gd name="adj1" fmla="val -71048"/>
                <a:gd name="adj2" fmla="val -49131"/>
              </a:avLst>
            </a:prstGeom>
            <a:ln w="28575"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lang="ru-RU" sz="2800" b="1" i="1" dirty="0">
                <a:latin typeface="Georgia" pitchFamily="18" charset="0"/>
              </a:endParaRPr>
            </a:p>
          </p:txBody>
        </p:sp>
        <p:sp>
          <p:nvSpPr>
            <p:cNvPr id="42" name="Прямоугольник 41"/>
            <p:cNvSpPr/>
            <p:nvPr/>
          </p:nvSpPr>
          <p:spPr>
            <a:xfrm>
              <a:off x="3059832" y="4653136"/>
              <a:ext cx="5040560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400" b="1" i="1" dirty="0" smtClean="0">
                  <a:solidFill>
                    <a:srgbClr val="000099"/>
                  </a:solidFill>
                  <a:latin typeface="Georgia" pitchFamily="18" charset="0"/>
                </a:rPr>
                <a:t>Если у линейных функций угловой коэффициент  </a:t>
              </a:r>
              <a:r>
                <a:rPr lang="en-US" sz="2400" b="1" i="1" dirty="0" smtClean="0">
                  <a:solidFill>
                    <a:srgbClr val="000099"/>
                  </a:solidFill>
                  <a:latin typeface="Georgia" pitchFamily="18" charset="0"/>
                </a:rPr>
                <a:t>k</a:t>
              </a:r>
              <a:r>
                <a:rPr lang="ru-RU" sz="2400" b="1" i="1" dirty="0" smtClean="0">
                  <a:solidFill>
                    <a:srgbClr val="000099"/>
                  </a:solidFill>
                  <a:latin typeface="Georgia" pitchFamily="18" charset="0"/>
                </a:rPr>
                <a:t> одинаковый, то их графики</a:t>
              </a:r>
              <a:r>
                <a:rPr lang="ru-RU" sz="2400" b="1" i="1" dirty="0" smtClean="0">
                  <a:latin typeface="Georgia" pitchFamily="18" charset="0"/>
                </a:rPr>
                <a:t> </a:t>
              </a:r>
              <a:r>
                <a:rPr lang="ru-RU" sz="2400" b="1" i="1" dirty="0" smtClean="0">
                  <a:solidFill>
                    <a:srgbClr val="CC3300"/>
                  </a:solidFill>
                  <a:latin typeface="Georgia" pitchFamily="18" charset="0"/>
                </a:rPr>
                <a:t>параллельны</a:t>
              </a:r>
              <a:r>
                <a:rPr lang="ru-RU" sz="2400" b="1" i="1" dirty="0" smtClean="0">
                  <a:latin typeface="Georgia" pitchFamily="18" charset="0"/>
                </a:rPr>
                <a:t>!</a:t>
              </a:r>
              <a:endParaRPr lang="ru-RU" sz="2400" b="1" i="1" dirty="0">
                <a:latin typeface="Georgia" pitchFamily="18" charset="0"/>
              </a:endParaRPr>
            </a:p>
          </p:txBody>
        </p:sp>
      </p:grp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404243" y="1124744"/>
            <a:ext cx="2089150" cy="1114425"/>
            <a:chOff x="884" y="1005"/>
            <a:chExt cx="1316" cy="702"/>
          </a:xfrm>
        </p:grpSpPr>
        <p:sp>
          <p:nvSpPr>
            <p:cNvPr id="183300" name="Rectangle 4"/>
            <p:cNvSpPr>
              <a:spLocks noChangeArrowheads="1"/>
            </p:cNvSpPr>
            <p:nvPr/>
          </p:nvSpPr>
          <p:spPr bwMode="auto">
            <a:xfrm>
              <a:off x="884" y="1026"/>
              <a:ext cx="1316" cy="680"/>
            </a:xfrm>
            <a:prstGeom prst="rect">
              <a:avLst/>
            </a:prstGeom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ru-RU" sz="3600" b="1" i="1">
                <a:latin typeface="Georgia" pitchFamily="18" charset="0"/>
              </a:endParaRPr>
            </a:p>
          </p:txBody>
        </p:sp>
        <p:graphicFrame>
          <p:nvGraphicFramePr>
            <p:cNvPr id="183301" name="Object 5"/>
            <p:cNvGraphicFramePr>
              <a:graphicFrameLocks noChangeAspect="1"/>
            </p:cNvGraphicFramePr>
            <p:nvPr/>
          </p:nvGraphicFramePr>
          <p:xfrm>
            <a:off x="1156" y="1005"/>
            <a:ext cx="908" cy="702"/>
          </p:xfrm>
          <a:graphic>
            <a:graphicData uri="http://schemas.openxmlformats.org/presentationml/2006/ole">
              <p:oleObj spid="_x0000_s100369" name="Формула" r:id="rId6" imgW="482391" imgH="393529" progId="Equation.3">
                <p:embed/>
              </p:oleObj>
            </a:graphicData>
          </a:graphic>
        </p:graphicFrame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1404243" y="2348707"/>
            <a:ext cx="2139950" cy="1114425"/>
            <a:chOff x="884" y="1005"/>
            <a:chExt cx="1348" cy="702"/>
          </a:xfrm>
        </p:grpSpPr>
        <p:sp>
          <p:nvSpPr>
            <p:cNvPr id="183303" name="Rectangle 7"/>
            <p:cNvSpPr>
              <a:spLocks noChangeArrowheads="1"/>
            </p:cNvSpPr>
            <p:nvPr/>
          </p:nvSpPr>
          <p:spPr bwMode="auto">
            <a:xfrm>
              <a:off x="884" y="1026"/>
              <a:ext cx="1316" cy="680"/>
            </a:xfrm>
            <a:prstGeom prst="rect">
              <a:avLst/>
            </a:prstGeom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ru-RU" sz="3600" b="1" i="1">
                <a:latin typeface="Georgia" pitchFamily="18" charset="0"/>
              </a:endParaRPr>
            </a:p>
          </p:txBody>
        </p:sp>
        <p:graphicFrame>
          <p:nvGraphicFramePr>
            <p:cNvPr id="183304" name="Object 8"/>
            <p:cNvGraphicFramePr>
              <a:graphicFrameLocks noChangeAspect="1"/>
            </p:cNvGraphicFramePr>
            <p:nvPr/>
          </p:nvGraphicFramePr>
          <p:xfrm>
            <a:off x="989" y="1005"/>
            <a:ext cx="1243" cy="702"/>
          </p:xfrm>
          <a:graphic>
            <a:graphicData uri="http://schemas.openxmlformats.org/presentationml/2006/ole">
              <p:oleObj spid="_x0000_s100370" name="Формула" r:id="rId7" imgW="660113" imgH="393529" progId="Equation.3">
                <p:embed/>
              </p:oleObj>
            </a:graphicData>
          </a:graphic>
        </p:graphicFrame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1404243" y="3572669"/>
            <a:ext cx="2120900" cy="1114425"/>
            <a:chOff x="3833" y="981"/>
            <a:chExt cx="1336" cy="702"/>
          </a:xfrm>
        </p:grpSpPr>
        <p:sp>
          <p:nvSpPr>
            <p:cNvPr id="183306" name="Rectangle 10"/>
            <p:cNvSpPr>
              <a:spLocks noChangeArrowheads="1"/>
            </p:cNvSpPr>
            <p:nvPr/>
          </p:nvSpPr>
          <p:spPr bwMode="auto">
            <a:xfrm>
              <a:off x="3833" y="1002"/>
              <a:ext cx="1316" cy="680"/>
            </a:xfrm>
            <a:prstGeom prst="rect">
              <a:avLst/>
            </a:prstGeom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ru-RU" sz="3600" b="1" i="1">
                <a:latin typeface="Georgia" pitchFamily="18" charset="0"/>
              </a:endParaRPr>
            </a:p>
          </p:txBody>
        </p:sp>
        <p:graphicFrame>
          <p:nvGraphicFramePr>
            <p:cNvPr id="183307" name="Object 11"/>
            <p:cNvGraphicFramePr>
              <a:graphicFrameLocks noChangeAspect="1"/>
            </p:cNvGraphicFramePr>
            <p:nvPr/>
          </p:nvGraphicFramePr>
          <p:xfrm>
            <a:off x="3878" y="981"/>
            <a:ext cx="1291" cy="702"/>
          </p:xfrm>
          <a:graphic>
            <a:graphicData uri="http://schemas.openxmlformats.org/presentationml/2006/ole">
              <p:oleObj spid="_x0000_s100371" name="Формула" r:id="rId8" imgW="685800" imgH="393700" progId="Equation.3">
                <p:embed/>
              </p:oleObj>
            </a:graphicData>
          </a:graphic>
        </p:graphicFrame>
      </p:grpSp>
      <p:sp>
        <p:nvSpPr>
          <p:cNvPr id="183309" name="Oval 13"/>
          <p:cNvSpPr>
            <a:spLocks noChangeArrowheads="1"/>
          </p:cNvSpPr>
          <p:nvPr/>
        </p:nvSpPr>
        <p:spPr bwMode="auto">
          <a:xfrm>
            <a:off x="3491880" y="1484090"/>
            <a:ext cx="503684" cy="505097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83310" name="Oval 14"/>
          <p:cNvSpPr>
            <a:spLocks noChangeArrowheads="1"/>
          </p:cNvSpPr>
          <p:nvPr/>
        </p:nvSpPr>
        <p:spPr bwMode="auto">
          <a:xfrm>
            <a:off x="3491880" y="2708052"/>
            <a:ext cx="503684" cy="50509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83311" name="Oval 15"/>
          <p:cNvSpPr>
            <a:spLocks noChangeArrowheads="1"/>
          </p:cNvSpPr>
          <p:nvPr/>
        </p:nvSpPr>
        <p:spPr bwMode="auto">
          <a:xfrm>
            <a:off x="3491880" y="3932015"/>
            <a:ext cx="503684" cy="505097"/>
          </a:xfrm>
          <a:prstGeom prst="ellipse">
            <a:avLst/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ru-RU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3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3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3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330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33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330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33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330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33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330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330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3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3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3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33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33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33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33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33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33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33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33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3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3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3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33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33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33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33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33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33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33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33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83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83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8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8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8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8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3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83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83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8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315" grpId="0" animBg="1"/>
      <p:bldP spid="183315" grpId="1" animBg="1"/>
      <p:bldP spid="183316" grpId="0" animBg="1"/>
      <p:bldP spid="183316" grpId="1" animBg="1"/>
      <p:bldP spid="183319" grpId="1" animBg="1"/>
      <p:bldP spid="183319" grpId="2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183309" grpId="0" animBg="1"/>
      <p:bldP spid="183310" grpId="0" animBg="1"/>
      <p:bldP spid="1833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Группа 38"/>
          <p:cNvGrpSpPr/>
          <p:nvPr/>
        </p:nvGrpSpPr>
        <p:grpSpPr>
          <a:xfrm>
            <a:off x="3347864" y="1124744"/>
            <a:ext cx="5544617" cy="3744416"/>
            <a:chOff x="3347864" y="908720"/>
            <a:chExt cx="5544617" cy="3744416"/>
          </a:xfrm>
        </p:grpSpPr>
        <p:sp>
          <p:nvSpPr>
            <p:cNvPr id="38" name="Прямоугольник 37"/>
            <p:cNvSpPr/>
            <p:nvPr/>
          </p:nvSpPr>
          <p:spPr>
            <a:xfrm>
              <a:off x="3347864" y="908720"/>
              <a:ext cx="5544616" cy="3744416"/>
            </a:xfrm>
            <a:prstGeom prst="rect">
              <a:avLst/>
            </a:prstGeom>
            <a:ln>
              <a:solidFill>
                <a:srgbClr val="0000FF"/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aphicFrame>
          <p:nvGraphicFramePr>
            <p:cNvPr id="186370" name="Object 2"/>
            <p:cNvGraphicFramePr>
              <a:graphicFrameLocks noGrp="1" noChangeAspect="1"/>
            </p:cNvGraphicFramePr>
            <p:nvPr>
              <p:ph/>
            </p:nvPr>
          </p:nvGraphicFramePr>
          <p:xfrm>
            <a:off x="3347865" y="908721"/>
            <a:ext cx="5544616" cy="3692044"/>
          </p:xfrm>
          <a:graphic>
            <a:graphicData uri="http://schemas.openxmlformats.org/presentationml/2006/ole">
              <p:oleObj spid="_x0000_s102413" name="GraphC" r:id="rId4" imgW="4248150" imgH="2828925" progId="">
                <p:embed/>
              </p:oleObj>
            </a:graphicData>
          </a:graphic>
        </p:graphicFrame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115616" y="2204690"/>
            <a:ext cx="2198687" cy="614363"/>
            <a:chOff x="1092" y="1047"/>
            <a:chExt cx="1385" cy="387"/>
          </a:xfrm>
        </p:grpSpPr>
        <p:sp>
          <p:nvSpPr>
            <p:cNvPr id="186376" name="Rectangle 8"/>
            <p:cNvSpPr>
              <a:spLocks noChangeArrowheads="1"/>
            </p:cNvSpPr>
            <p:nvPr/>
          </p:nvSpPr>
          <p:spPr bwMode="auto">
            <a:xfrm>
              <a:off x="1111" y="1047"/>
              <a:ext cx="1316" cy="387"/>
            </a:xfrm>
            <a:prstGeom prst="rect">
              <a:avLst/>
            </a:prstGeom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ru-RU" sz="3600" b="1" i="1">
                <a:latin typeface="Georgia" pitchFamily="18" charset="0"/>
              </a:endParaRPr>
            </a:p>
          </p:txBody>
        </p:sp>
        <p:graphicFrame>
          <p:nvGraphicFramePr>
            <p:cNvPr id="186377" name="Object 9"/>
            <p:cNvGraphicFramePr>
              <a:graphicFrameLocks noChangeAspect="1"/>
            </p:cNvGraphicFramePr>
            <p:nvPr/>
          </p:nvGraphicFramePr>
          <p:xfrm>
            <a:off x="1092" y="1071"/>
            <a:ext cx="1385" cy="362"/>
          </p:xfrm>
          <a:graphic>
            <a:graphicData uri="http://schemas.openxmlformats.org/presentationml/2006/ole">
              <p:oleObj spid="_x0000_s102414" name="Формула" r:id="rId5" imgW="736600" imgH="203200" progId="Equation.3">
                <p:embed/>
              </p:oleObj>
            </a:graphicData>
          </a:graphic>
        </p:graphicFrame>
      </p:grpSp>
      <p:sp>
        <p:nvSpPr>
          <p:cNvPr id="186381" name="Oval 13"/>
          <p:cNvSpPr>
            <a:spLocks noChangeArrowheads="1"/>
          </p:cNvSpPr>
          <p:nvPr/>
        </p:nvSpPr>
        <p:spPr bwMode="auto">
          <a:xfrm>
            <a:off x="3274617" y="1124744"/>
            <a:ext cx="433288" cy="432717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86382" name="Oval 14"/>
          <p:cNvSpPr>
            <a:spLocks noChangeArrowheads="1"/>
          </p:cNvSpPr>
          <p:nvPr/>
        </p:nvSpPr>
        <p:spPr bwMode="auto">
          <a:xfrm>
            <a:off x="3274617" y="3356769"/>
            <a:ext cx="433288" cy="432717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86383" name="Oval 15"/>
          <p:cNvSpPr>
            <a:spLocks noChangeArrowheads="1"/>
          </p:cNvSpPr>
          <p:nvPr/>
        </p:nvSpPr>
        <p:spPr bwMode="auto">
          <a:xfrm>
            <a:off x="3274617" y="2277269"/>
            <a:ext cx="433288" cy="432717"/>
          </a:xfrm>
          <a:prstGeom prst="ellipse">
            <a:avLst/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86387" name="Rectangle 19"/>
          <p:cNvSpPr>
            <a:spLocks noChangeArrowheads="1"/>
          </p:cNvSpPr>
          <p:nvPr/>
        </p:nvSpPr>
        <p:spPr bwMode="auto">
          <a:xfrm>
            <a:off x="3779912" y="5124076"/>
            <a:ext cx="4896544" cy="677862"/>
          </a:xfrm>
          <a:prstGeom prst="rect">
            <a:avLst/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Georgia" pitchFamily="18" charset="0"/>
              </a:rPr>
              <a:t>Графики пересекаются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2008" y="188640"/>
            <a:ext cx="9252520" cy="605909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200" b="1" dirty="0" smtClean="0">
                <a:solidFill>
                  <a:srgbClr val="002060"/>
                </a:solidFill>
                <a:latin typeface="Georgia" pitchFamily="18" charset="0"/>
              </a:rPr>
              <a:t>Постройте в одной системе координат графики функций:</a:t>
            </a:r>
          </a:p>
        </p:txBody>
      </p:sp>
      <p:sp>
        <p:nvSpPr>
          <p:cNvPr id="36" name="AutoShape 13"/>
          <p:cNvSpPr>
            <a:spLocks noChangeArrowheads="1"/>
          </p:cNvSpPr>
          <p:nvPr/>
        </p:nvSpPr>
        <p:spPr bwMode="auto">
          <a:xfrm>
            <a:off x="-37505" y="5092311"/>
            <a:ext cx="3673401" cy="576262"/>
          </a:xfrm>
          <a:prstGeom prst="roundRect">
            <a:avLst>
              <a:gd name="adj" fmla="val 16667"/>
            </a:avLst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400" b="1" dirty="0">
                <a:solidFill>
                  <a:srgbClr val="000099"/>
                </a:solidFill>
                <a:latin typeface="Georgia" pitchFamily="18" charset="0"/>
              </a:rPr>
              <a:t>Ответьте на </a:t>
            </a:r>
            <a:r>
              <a:rPr lang="ru-RU" sz="2400" b="1" dirty="0" smtClean="0">
                <a:solidFill>
                  <a:srgbClr val="000099"/>
                </a:solidFill>
                <a:latin typeface="Georgia" pitchFamily="18" charset="0"/>
              </a:rPr>
              <a:t>вопрос:</a:t>
            </a:r>
            <a:endParaRPr lang="ru-RU" sz="2400" b="1" dirty="0">
              <a:solidFill>
                <a:srgbClr val="000099"/>
              </a:solidFill>
              <a:latin typeface="Georgia" pitchFamily="18" charset="0"/>
            </a:endParaRPr>
          </a:p>
        </p:txBody>
      </p:sp>
      <p:sp>
        <p:nvSpPr>
          <p:cNvPr id="37" name="Text Box 14"/>
          <p:cNvSpPr txBox="1">
            <a:spLocks noChangeArrowheads="1"/>
          </p:cNvSpPr>
          <p:nvPr/>
        </p:nvSpPr>
        <p:spPr bwMode="auto">
          <a:xfrm>
            <a:off x="-36512" y="6018283"/>
            <a:ext cx="9001000" cy="579069"/>
          </a:xfrm>
          <a:prstGeom prst="rect">
            <a:avLst/>
          </a:prstGeom>
          <a:solidFill>
            <a:srgbClr val="FFFF66"/>
          </a:solidFill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342900" indent="-342900" algn="ctr">
              <a:lnSpc>
                <a:spcPct val="150000"/>
              </a:lnSpc>
            </a:pP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</a:rPr>
              <a:t>Каково взаимное расположение графиков функций?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15617" y="1125190"/>
            <a:ext cx="2089150" cy="614363"/>
            <a:chOff x="1111" y="1047"/>
            <a:chExt cx="1316" cy="387"/>
          </a:xfrm>
        </p:grpSpPr>
        <p:sp>
          <p:nvSpPr>
            <p:cNvPr id="186373" name="Rectangle 5"/>
            <p:cNvSpPr>
              <a:spLocks noChangeArrowheads="1"/>
            </p:cNvSpPr>
            <p:nvPr/>
          </p:nvSpPr>
          <p:spPr bwMode="auto">
            <a:xfrm>
              <a:off x="1111" y="1047"/>
              <a:ext cx="1316" cy="387"/>
            </a:xfrm>
            <a:prstGeom prst="rect">
              <a:avLst/>
            </a:prstGeom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ru-RU" sz="3600" b="1" i="1">
                <a:latin typeface="Georgia" pitchFamily="18" charset="0"/>
              </a:endParaRPr>
            </a:p>
          </p:txBody>
        </p:sp>
        <p:graphicFrame>
          <p:nvGraphicFramePr>
            <p:cNvPr id="186374" name="Object 6"/>
            <p:cNvGraphicFramePr>
              <a:graphicFrameLocks noChangeAspect="1"/>
            </p:cNvGraphicFramePr>
            <p:nvPr/>
          </p:nvGraphicFramePr>
          <p:xfrm>
            <a:off x="1247" y="1071"/>
            <a:ext cx="1075" cy="362"/>
          </p:xfrm>
          <a:graphic>
            <a:graphicData uri="http://schemas.openxmlformats.org/presentationml/2006/ole">
              <p:oleObj spid="_x0000_s102415" name="Формула" r:id="rId6" imgW="571252" imgH="203112" progId="Equation.3">
                <p:embed/>
              </p:oleObj>
            </a:graphicData>
          </a:graphic>
        </p:graphicFrame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115617" y="3212753"/>
            <a:ext cx="2089150" cy="614362"/>
            <a:chOff x="1111" y="1047"/>
            <a:chExt cx="1316" cy="387"/>
          </a:xfrm>
        </p:grpSpPr>
        <p:sp>
          <p:nvSpPr>
            <p:cNvPr id="186379" name="Rectangle 11"/>
            <p:cNvSpPr>
              <a:spLocks noChangeArrowheads="1"/>
            </p:cNvSpPr>
            <p:nvPr/>
          </p:nvSpPr>
          <p:spPr bwMode="auto">
            <a:xfrm>
              <a:off x="1111" y="1047"/>
              <a:ext cx="1316" cy="387"/>
            </a:xfrm>
            <a:prstGeom prst="rect">
              <a:avLst/>
            </a:prstGeom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ru-RU" sz="3600" b="1" i="1">
                <a:latin typeface="Georgia" pitchFamily="18" charset="0"/>
              </a:endParaRPr>
            </a:p>
          </p:txBody>
        </p:sp>
        <p:graphicFrame>
          <p:nvGraphicFramePr>
            <p:cNvPr id="186380" name="Object 12"/>
            <p:cNvGraphicFramePr>
              <a:graphicFrameLocks noChangeAspect="1"/>
            </p:cNvGraphicFramePr>
            <p:nvPr/>
          </p:nvGraphicFramePr>
          <p:xfrm>
            <a:off x="1366" y="1071"/>
            <a:ext cx="836" cy="362"/>
          </p:xfrm>
          <a:graphic>
            <a:graphicData uri="http://schemas.openxmlformats.org/presentationml/2006/ole">
              <p:oleObj spid="_x0000_s102416" name="Формула" r:id="rId7" imgW="444307" imgH="203112" progId="Equation.3">
                <p:embed/>
              </p:oleObj>
            </a:graphicData>
          </a:graphic>
        </p:graphicFrame>
      </p:grpSp>
      <p:grpSp>
        <p:nvGrpSpPr>
          <p:cNvPr id="40" name="Группа 39"/>
          <p:cNvGrpSpPr/>
          <p:nvPr/>
        </p:nvGrpSpPr>
        <p:grpSpPr>
          <a:xfrm>
            <a:off x="2627784" y="4550321"/>
            <a:ext cx="6264696" cy="2307679"/>
            <a:chOff x="2483768" y="4217665"/>
            <a:chExt cx="6264696" cy="2307679"/>
          </a:xfrm>
        </p:grpSpPr>
        <p:sp>
          <p:nvSpPr>
            <p:cNvPr id="41" name="Выноска-облако 40"/>
            <p:cNvSpPr>
              <a:spLocks noChangeArrowheads="1"/>
            </p:cNvSpPr>
            <p:nvPr/>
          </p:nvSpPr>
          <p:spPr bwMode="auto">
            <a:xfrm>
              <a:off x="2483768" y="4217665"/>
              <a:ext cx="6264696" cy="2307679"/>
            </a:xfrm>
            <a:prstGeom prst="cloudCallout">
              <a:avLst>
                <a:gd name="adj1" fmla="val -71048"/>
                <a:gd name="adj2" fmla="val -49131"/>
              </a:avLst>
            </a:prstGeom>
            <a:ln w="28575"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lang="ru-RU" sz="2800" b="1" i="1" dirty="0">
                <a:latin typeface="Georgia" pitchFamily="18" charset="0"/>
              </a:endParaRPr>
            </a:p>
          </p:txBody>
        </p:sp>
        <p:sp>
          <p:nvSpPr>
            <p:cNvPr id="42" name="Прямоугольник 41"/>
            <p:cNvSpPr/>
            <p:nvPr/>
          </p:nvSpPr>
          <p:spPr>
            <a:xfrm>
              <a:off x="3059832" y="4653136"/>
              <a:ext cx="5040560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400" b="1" i="1" dirty="0" smtClean="0">
                  <a:solidFill>
                    <a:srgbClr val="000099"/>
                  </a:solidFill>
                  <a:latin typeface="Georgia" pitchFamily="18" charset="0"/>
                </a:rPr>
                <a:t>График линейной функции  </a:t>
              </a:r>
              <a:r>
                <a:rPr lang="ru-RU" sz="2800" b="1" i="1" dirty="0" smtClean="0">
                  <a:solidFill>
                    <a:srgbClr val="C00000"/>
                  </a:solidFill>
                  <a:latin typeface="Georgia" pitchFamily="18" charset="0"/>
                </a:rPr>
                <a:t>у = </a:t>
              </a:r>
              <a:r>
                <a:rPr lang="en-US" sz="2800" b="1" i="1" dirty="0" smtClean="0">
                  <a:solidFill>
                    <a:srgbClr val="C00000"/>
                  </a:solidFill>
                  <a:latin typeface="Georgia" pitchFamily="18" charset="0"/>
                </a:rPr>
                <a:t>k</a:t>
              </a:r>
              <a:r>
                <a:rPr lang="ru-RU" sz="2800" b="1" i="1" dirty="0" err="1" smtClean="0">
                  <a:solidFill>
                    <a:srgbClr val="C00000"/>
                  </a:solidFill>
                  <a:latin typeface="Georgia" pitchFamily="18" charset="0"/>
                </a:rPr>
                <a:t>х+</a:t>
              </a:r>
              <a:r>
                <a:rPr lang="en-US" sz="2800" b="1" i="1" dirty="0" smtClean="0">
                  <a:solidFill>
                    <a:srgbClr val="C00000"/>
                  </a:solidFill>
                  <a:latin typeface="Georgia" pitchFamily="18" charset="0"/>
                </a:rPr>
                <a:t>b</a:t>
              </a:r>
              <a:r>
                <a:rPr lang="ru-RU" sz="2800" b="1" i="1" dirty="0" smtClean="0">
                  <a:solidFill>
                    <a:srgbClr val="C00000"/>
                  </a:solidFill>
                  <a:latin typeface="Georgia" pitchFamily="18" charset="0"/>
                </a:rPr>
                <a:t>  </a:t>
              </a:r>
              <a:r>
                <a:rPr lang="ru-RU" sz="2400" b="1" i="1" dirty="0" smtClean="0">
                  <a:solidFill>
                    <a:srgbClr val="000099"/>
                  </a:solidFill>
                  <a:latin typeface="Georgia" pitchFamily="18" charset="0"/>
                </a:rPr>
                <a:t>пересекает ось </a:t>
              </a:r>
              <a:r>
                <a:rPr lang="ru-RU" sz="2400" b="1" i="1" dirty="0" err="1" smtClean="0">
                  <a:solidFill>
                    <a:srgbClr val="000099"/>
                  </a:solidFill>
                  <a:latin typeface="Georgia" pitchFamily="18" charset="0"/>
                </a:rPr>
                <a:t>Oу</a:t>
              </a:r>
              <a:r>
                <a:rPr lang="ru-RU" sz="2400" b="1" i="1" dirty="0" smtClean="0">
                  <a:solidFill>
                    <a:srgbClr val="000099"/>
                  </a:solidFill>
                  <a:latin typeface="Georgia" pitchFamily="18" charset="0"/>
                </a:rPr>
                <a:t> в точке  (0;</a:t>
              </a:r>
              <a:r>
                <a:rPr lang="ru-RU" sz="2800" b="1" i="1" dirty="0" smtClean="0">
                  <a:solidFill>
                    <a:srgbClr val="C00000"/>
                  </a:solidFill>
                  <a:latin typeface="Georgia" pitchFamily="18" charset="0"/>
                </a:rPr>
                <a:t>b</a:t>
              </a:r>
              <a:r>
                <a:rPr lang="ru-RU" sz="2400" b="1" i="1" dirty="0" smtClean="0">
                  <a:solidFill>
                    <a:srgbClr val="000099"/>
                  </a:solidFill>
                  <a:latin typeface="Georgia" pitchFamily="18" charset="0"/>
                </a:rPr>
                <a:t>).</a:t>
              </a:r>
              <a:endParaRPr lang="ru-RU" sz="2400" b="1" i="1" dirty="0">
                <a:latin typeface="Georgia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6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6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6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638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63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638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63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638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63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638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638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6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6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6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638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63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638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63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638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63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638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638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6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6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6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638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63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638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63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638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63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638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638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8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8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6" dur="500"/>
                                        <p:tgtEl>
                                          <p:spTgt spid="18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81" grpId="0" animBg="1"/>
      <p:bldP spid="186382" grpId="0" animBg="1"/>
      <p:bldP spid="186383" grpId="0" animBg="1"/>
      <p:bldP spid="186387" grpId="0" animBg="1"/>
      <p:bldP spid="186387" grpId="1" animBg="1"/>
      <p:bldP spid="36" grpId="0" animBg="1"/>
      <p:bldP spid="36" grpId="1" animBg="1"/>
      <p:bldP spid="37" grpId="0" animBg="1"/>
      <p:bldP spid="37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Группа 34"/>
          <p:cNvGrpSpPr/>
          <p:nvPr/>
        </p:nvGrpSpPr>
        <p:grpSpPr>
          <a:xfrm>
            <a:off x="3491880" y="980728"/>
            <a:ext cx="5256584" cy="4176464"/>
            <a:chOff x="3491880" y="980728"/>
            <a:chExt cx="5256584" cy="4176464"/>
          </a:xfrm>
        </p:grpSpPr>
        <p:sp>
          <p:nvSpPr>
            <p:cNvPr id="34" name="Прямоугольник 33"/>
            <p:cNvSpPr/>
            <p:nvPr/>
          </p:nvSpPr>
          <p:spPr>
            <a:xfrm>
              <a:off x="3491880" y="980728"/>
              <a:ext cx="5256584" cy="4176464"/>
            </a:xfrm>
            <a:prstGeom prst="rect">
              <a:avLst/>
            </a:prstGeom>
            <a:ln>
              <a:solidFill>
                <a:srgbClr val="0000FF"/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aphicFrame>
          <p:nvGraphicFramePr>
            <p:cNvPr id="189442" name="Object 2"/>
            <p:cNvGraphicFramePr>
              <a:graphicFrameLocks noGrp="1" noChangeAspect="1"/>
            </p:cNvGraphicFramePr>
            <p:nvPr>
              <p:ph idx="1"/>
            </p:nvPr>
          </p:nvGraphicFramePr>
          <p:xfrm>
            <a:off x="3563888" y="980728"/>
            <a:ext cx="5184576" cy="4115173"/>
          </p:xfrm>
          <a:graphic>
            <a:graphicData uri="http://schemas.openxmlformats.org/presentationml/2006/ole">
              <p:oleObj spid="_x0000_s104460" name="GraphC" r:id="rId4" imgW="4248150" imgH="3371850" progId="">
                <p:embed/>
              </p:oleObj>
            </a:graphicData>
          </a:graphic>
        </p:graphicFrame>
      </p:grp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717426" y="1004371"/>
            <a:ext cx="2089150" cy="614363"/>
            <a:chOff x="1111" y="1047"/>
            <a:chExt cx="1316" cy="387"/>
          </a:xfrm>
        </p:grpSpPr>
        <p:sp>
          <p:nvSpPr>
            <p:cNvPr id="189445" name="Rectangle 5"/>
            <p:cNvSpPr>
              <a:spLocks noChangeArrowheads="1"/>
            </p:cNvSpPr>
            <p:nvPr/>
          </p:nvSpPr>
          <p:spPr bwMode="auto">
            <a:xfrm>
              <a:off x="1111" y="1047"/>
              <a:ext cx="1316" cy="387"/>
            </a:xfrm>
            <a:prstGeom prst="rect">
              <a:avLst/>
            </a:prstGeom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ru-RU" sz="3600" b="1" i="1">
                <a:latin typeface="Georgia" pitchFamily="18" charset="0"/>
              </a:endParaRPr>
            </a:p>
          </p:txBody>
        </p:sp>
        <p:graphicFrame>
          <p:nvGraphicFramePr>
            <p:cNvPr id="189446" name="Object 6"/>
            <p:cNvGraphicFramePr>
              <a:graphicFrameLocks noChangeAspect="1"/>
            </p:cNvGraphicFramePr>
            <p:nvPr/>
          </p:nvGraphicFramePr>
          <p:xfrm>
            <a:off x="1164" y="1071"/>
            <a:ext cx="1242" cy="362"/>
          </p:xfrm>
          <a:graphic>
            <a:graphicData uri="http://schemas.openxmlformats.org/presentationml/2006/ole">
              <p:oleObj spid="_x0000_s104461" name="Формула" r:id="rId5" imgW="660113" imgH="203112" progId="Equation.3">
                <p:embed/>
              </p:oleObj>
            </a:graphicData>
          </a:graphic>
        </p:graphicFrame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580901" y="2012434"/>
            <a:ext cx="2198687" cy="614362"/>
            <a:chOff x="1051" y="1047"/>
            <a:chExt cx="1385" cy="387"/>
          </a:xfrm>
        </p:grpSpPr>
        <p:sp>
          <p:nvSpPr>
            <p:cNvPr id="189448" name="Rectangle 8"/>
            <p:cNvSpPr>
              <a:spLocks noChangeArrowheads="1"/>
            </p:cNvSpPr>
            <p:nvPr/>
          </p:nvSpPr>
          <p:spPr bwMode="auto">
            <a:xfrm>
              <a:off x="1111" y="1047"/>
              <a:ext cx="1316" cy="387"/>
            </a:xfrm>
            <a:prstGeom prst="rect">
              <a:avLst/>
            </a:prstGeom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ru-RU" sz="3600" b="1" i="1">
                <a:latin typeface="Georgia" pitchFamily="18" charset="0"/>
              </a:endParaRPr>
            </a:p>
          </p:txBody>
        </p:sp>
        <p:graphicFrame>
          <p:nvGraphicFramePr>
            <p:cNvPr id="189449" name="Object 9"/>
            <p:cNvGraphicFramePr>
              <a:graphicFrameLocks noChangeAspect="1"/>
            </p:cNvGraphicFramePr>
            <p:nvPr/>
          </p:nvGraphicFramePr>
          <p:xfrm>
            <a:off x="1051" y="1071"/>
            <a:ext cx="1385" cy="362"/>
          </p:xfrm>
          <a:graphic>
            <a:graphicData uri="http://schemas.openxmlformats.org/presentationml/2006/ole">
              <p:oleObj spid="_x0000_s104462" name="Формула" r:id="rId6" imgW="736600" imgH="203200" progId="Equation.3">
                <p:embed/>
              </p:oleObj>
            </a:graphicData>
          </a:graphic>
        </p:graphicFrame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717426" y="3236396"/>
            <a:ext cx="2089150" cy="614363"/>
            <a:chOff x="1111" y="1047"/>
            <a:chExt cx="1316" cy="387"/>
          </a:xfrm>
        </p:grpSpPr>
        <p:sp>
          <p:nvSpPr>
            <p:cNvPr id="189451" name="Rectangle 11"/>
            <p:cNvSpPr>
              <a:spLocks noChangeArrowheads="1"/>
            </p:cNvSpPr>
            <p:nvPr/>
          </p:nvSpPr>
          <p:spPr bwMode="auto">
            <a:xfrm>
              <a:off x="1111" y="1047"/>
              <a:ext cx="1316" cy="387"/>
            </a:xfrm>
            <a:prstGeom prst="rect">
              <a:avLst/>
            </a:prstGeom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ru-RU" sz="3600" b="1" i="1">
                <a:latin typeface="Georgia" pitchFamily="18" charset="0"/>
              </a:endParaRPr>
            </a:p>
          </p:txBody>
        </p:sp>
        <p:graphicFrame>
          <p:nvGraphicFramePr>
            <p:cNvPr id="189452" name="Object 12"/>
            <p:cNvGraphicFramePr>
              <a:graphicFrameLocks noChangeAspect="1"/>
            </p:cNvGraphicFramePr>
            <p:nvPr/>
          </p:nvGraphicFramePr>
          <p:xfrm>
            <a:off x="1123" y="1071"/>
            <a:ext cx="1242" cy="362"/>
          </p:xfrm>
          <a:graphic>
            <a:graphicData uri="http://schemas.openxmlformats.org/presentationml/2006/ole">
              <p:oleObj spid="_x0000_s104463" name="Формула" r:id="rId7" imgW="660113" imgH="203112" progId="Equation.3">
                <p:embed/>
              </p:oleObj>
            </a:graphicData>
          </a:graphic>
        </p:graphicFrame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1619001" y="4388921"/>
            <a:ext cx="2198687" cy="614363"/>
            <a:chOff x="1075" y="1047"/>
            <a:chExt cx="1385" cy="387"/>
          </a:xfrm>
        </p:grpSpPr>
        <p:sp>
          <p:nvSpPr>
            <p:cNvPr id="189454" name="Rectangle 14"/>
            <p:cNvSpPr>
              <a:spLocks noChangeArrowheads="1"/>
            </p:cNvSpPr>
            <p:nvPr/>
          </p:nvSpPr>
          <p:spPr bwMode="auto">
            <a:xfrm>
              <a:off x="1111" y="1047"/>
              <a:ext cx="1316" cy="387"/>
            </a:xfrm>
            <a:prstGeom prst="rect">
              <a:avLst/>
            </a:prstGeom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ru-RU" sz="3600" b="1" i="1">
                <a:latin typeface="Georgia" pitchFamily="18" charset="0"/>
              </a:endParaRPr>
            </a:p>
          </p:txBody>
        </p:sp>
        <p:graphicFrame>
          <p:nvGraphicFramePr>
            <p:cNvPr id="189455" name="Object 15"/>
            <p:cNvGraphicFramePr>
              <a:graphicFrameLocks noChangeAspect="1"/>
            </p:cNvGraphicFramePr>
            <p:nvPr/>
          </p:nvGraphicFramePr>
          <p:xfrm>
            <a:off x="1075" y="1071"/>
            <a:ext cx="1385" cy="362"/>
          </p:xfrm>
          <a:graphic>
            <a:graphicData uri="http://schemas.openxmlformats.org/presentationml/2006/ole">
              <p:oleObj spid="_x0000_s104464" name="Формула" r:id="rId8" imgW="736600" imgH="203200" progId="Equation.3">
                <p:embed/>
              </p:oleObj>
            </a:graphicData>
          </a:graphic>
        </p:graphicFrame>
      </p:grpSp>
      <p:sp>
        <p:nvSpPr>
          <p:cNvPr id="189456" name="Oval 16"/>
          <p:cNvSpPr>
            <a:spLocks noChangeArrowheads="1"/>
          </p:cNvSpPr>
          <p:nvPr/>
        </p:nvSpPr>
        <p:spPr bwMode="auto">
          <a:xfrm>
            <a:off x="3851920" y="1004942"/>
            <a:ext cx="477516" cy="480239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89457" name="Oval 17"/>
          <p:cNvSpPr>
            <a:spLocks noChangeArrowheads="1"/>
          </p:cNvSpPr>
          <p:nvPr/>
        </p:nvSpPr>
        <p:spPr bwMode="auto">
          <a:xfrm>
            <a:off x="3851920" y="2084442"/>
            <a:ext cx="477516" cy="480239"/>
          </a:xfrm>
          <a:prstGeom prst="ellipse">
            <a:avLst/>
          </a:prstGeom>
          <a:solidFill>
            <a:srgbClr val="008000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89458" name="Oval 18"/>
          <p:cNvSpPr>
            <a:spLocks noChangeArrowheads="1"/>
          </p:cNvSpPr>
          <p:nvPr/>
        </p:nvSpPr>
        <p:spPr bwMode="auto">
          <a:xfrm>
            <a:off x="3851920" y="4460929"/>
            <a:ext cx="477516" cy="480239"/>
          </a:xfrm>
          <a:prstGeom prst="ellipse">
            <a:avLst/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89459" name="Oval 19"/>
          <p:cNvSpPr>
            <a:spLocks noChangeArrowheads="1"/>
          </p:cNvSpPr>
          <p:nvPr/>
        </p:nvSpPr>
        <p:spPr bwMode="auto">
          <a:xfrm>
            <a:off x="3851920" y="3308404"/>
            <a:ext cx="477516" cy="480239"/>
          </a:xfrm>
          <a:prstGeom prst="ellipse">
            <a:avLst/>
          </a:prstGeom>
          <a:solidFill>
            <a:srgbClr val="993366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ru-RU">
              <a:latin typeface="Georgia" pitchFamily="18" charset="0"/>
            </a:endParaRPr>
          </a:p>
        </p:txBody>
      </p: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7236296" y="5229200"/>
            <a:ext cx="1728787" cy="696914"/>
            <a:chOff x="657" y="3657"/>
            <a:chExt cx="1089" cy="439"/>
          </a:xfrm>
        </p:grpSpPr>
        <p:sp>
          <p:nvSpPr>
            <p:cNvPr id="189466" name="Oval 26"/>
            <p:cNvSpPr>
              <a:spLocks noChangeArrowheads="1"/>
            </p:cNvSpPr>
            <p:nvPr/>
          </p:nvSpPr>
          <p:spPr bwMode="auto">
            <a:xfrm>
              <a:off x="657" y="3702"/>
              <a:ext cx="408" cy="394"/>
            </a:xfrm>
            <a:prstGeom prst="ellipse">
              <a:avLst/>
            </a:prstGeom>
            <a:solidFill>
              <a:srgbClr val="008000"/>
            </a:solidFill>
            <a:ln w="9525">
              <a:noFill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189467" name="Oval 27"/>
            <p:cNvSpPr>
              <a:spLocks noChangeArrowheads="1"/>
            </p:cNvSpPr>
            <p:nvPr/>
          </p:nvSpPr>
          <p:spPr bwMode="auto">
            <a:xfrm>
              <a:off x="1338" y="3702"/>
              <a:ext cx="408" cy="394"/>
            </a:xfrm>
            <a:prstGeom prst="ellipse">
              <a:avLst/>
            </a:prstGeom>
            <a:solidFill>
              <a:srgbClr val="0000FF"/>
            </a:solidFill>
            <a:ln w="9525">
              <a:noFill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189468" name="Text Box 28"/>
            <p:cNvSpPr txBox="1">
              <a:spLocks noChangeArrowheads="1"/>
            </p:cNvSpPr>
            <p:nvPr/>
          </p:nvSpPr>
          <p:spPr bwMode="auto">
            <a:xfrm>
              <a:off x="1066" y="3657"/>
              <a:ext cx="27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600" b="1" dirty="0">
                  <a:latin typeface="+mn-lt"/>
                  <a:cs typeface="Arial" charset="0"/>
                </a:rPr>
                <a:t>ІІ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72008" y="188640"/>
            <a:ext cx="9252520" cy="605909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200" b="1" dirty="0" smtClean="0">
                <a:solidFill>
                  <a:srgbClr val="002060"/>
                </a:solidFill>
                <a:latin typeface="Georgia" pitchFamily="18" charset="0"/>
              </a:rPr>
              <a:t>Постройте в одной системе координат графики функций:</a:t>
            </a:r>
          </a:p>
        </p:txBody>
      </p:sp>
      <p:sp>
        <p:nvSpPr>
          <p:cNvPr id="32" name="AutoShape 13"/>
          <p:cNvSpPr>
            <a:spLocks noChangeArrowheads="1"/>
          </p:cNvSpPr>
          <p:nvPr/>
        </p:nvSpPr>
        <p:spPr bwMode="auto">
          <a:xfrm>
            <a:off x="-37505" y="5229002"/>
            <a:ext cx="3673401" cy="576262"/>
          </a:xfrm>
          <a:prstGeom prst="roundRect">
            <a:avLst>
              <a:gd name="adj" fmla="val 16667"/>
            </a:avLst>
          </a:prstGeom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400" b="1" dirty="0">
                <a:solidFill>
                  <a:srgbClr val="000099"/>
                </a:solidFill>
                <a:latin typeface="Georgia" pitchFamily="18" charset="0"/>
              </a:rPr>
              <a:t>Ответьте на </a:t>
            </a:r>
            <a:r>
              <a:rPr lang="ru-RU" sz="2400" b="1" dirty="0" smtClean="0">
                <a:solidFill>
                  <a:srgbClr val="000099"/>
                </a:solidFill>
                <a:latin typeface="Georgia" pitchFamily="18" charset="0"/>
              </a:rPr>
              <a:t>вопрос:</a:t>
            </a:r>
            <a:endParaRPr lang="ru-RU" sz="2400" b="1" dirty="0">
              <a:solidFill>
                <a:srgbClr val="000099"/>
              </a:solidFill>
              <a:latin typeface="Georgia" pitchFamily="18" charset="0"/>
            </a:endParaRPr>
          </a:p>
        </p:txBody>
      </p:sp>
      <p:sp>
        <p:nvSpPr>
          <p:cNvPr id="33" name="Text Box 14"/>
          <p:cNvSpPr txBox="1">
            <a:spLocks noChangeArrowheads="1"/>
          </p:cNvSpPr>
          <p:nvPr/>
        </p:nvSpPr>
        <p:spPr bwMode="auto">
          <a:xfrm>
            <a:off x="1259632" y="5984652"/>
            <a:ext cx="7056784" cy="646331"/>
          </a:xfrm>
          <a:prstGeom prst="rect">
            <a:avLst/>
          </a:prstGeom>
          <a:solidFill>
            <a:srgbClr val="FFFF66"/>
          </a:solidFill>
          <a:ln>
            <a:solidFill>
              <a:srgbClr val="0000FF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342900" indent="-342900" algn="ctr">
              <a:lnSpc>
                <a:spcPct val="150000"/>
              </a:lnSpc>
            </a:pPr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</a:rPr>
              <a:t>Укажите пары параллельных прямых</a:t>
            </a: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4139952" y="5301208"/>
            <a:ext cx="1728787" cy="646113"/>
            <a:chOff x="657" y="3158"/>
            <a:chExt cx="1089" cy="407"/>
          </a:xfrm>
        </p:grpSpPr>
        <p:sp>
          <p:nvSpPr>
            <p:cNvPr id="189462" name="Oval 22"/>
            <p:cNvSpPr>
              <a:spLocks noChangeArrowheads="1"/>
            </p:cNvSpPr>
            <p:nvPr/>
          </p:nvSpPr>
          <p:spPr bwMode="auto">
            <a:xfrm>
              <a:off x="657" y="3158"/>
              <a:ext cx="408" cy="394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189463" name="Text Box 23"/>
            <p:cNvSpPr txBox="1">
              <a:spLocks noChangeArrowheads="1"/>
            </p:cNvSpPr>
            <p:nvPr/>
          </p:nvSpPr>
          <p:spPr bwMode="auto">
            <a:xfrm>
              <a:off x="1066" y="3158"/>
              <a:ext cx="27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600" b="1" dirty="0">
                  <a:latin typeface="+mj-lt"/>
                  <a:cs typeface="Arial" charset="0"/>
                </a:rPr>
                <a:t>ІІ</a:t>
              </a:r>
            </a:p>
          </p:txBody>
        </p:sp>
        <p:sp>
          <p:nvSpPr>
            <p:cNvPr id="189464" name="Oval 24"/>
            <p:cNvSpPr>
              <a:spLocks noChangeArrowheads="1"/>
            </p:cNvSpPr>
            <p:nvPr/>
          </p:nvSpPr>
          <p:spPr bwMode="auto">
            <a:xfrm>
              <a:off x="1338" y="3158"/>
              <a:ext cx="408" cy="394"/>
            </a:xfrm>
            <a:prstGeom prst="ellipse">
              <a:avLst/>
            </a:prstGeom>
            <a:solidFill>
              <a:srgbClr val="993366"/>
            </a:solidFill>
            <a:ln w="9525">
              <a:noFill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endParaRPr lang="ru-RU">
                <a:latin typeface="Georgia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9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9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9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94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94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94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94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94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94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94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94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9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9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9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94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94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94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94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94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94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94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94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945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94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945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94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945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94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945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945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94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94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94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94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94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94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94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94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56" grpId="0" animBg="1"/>
      <p:bldP spid="189457" grpId="0" animBg="1"/>
      <p:bldP spid="189458" grpId="0" animBg="1"/>
      <p:bldP spid="32" grpId="0" animBg="1"/>
      <p:bldP spid="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187625" y="980728"/>
            <a:ext cx="2592390" cy="614363"/>
            <a:chOff x="1111" y="1047"/>
            <a:chExt cx="1633" cy="387"/>
          </a:xfrm>
        </p:grpSpPr>
        <p:sp>
          <p:nvSpPr>
            <p:cNvPr id="192515" name="Rectangle 3"/>
            <p:cNvSpPr>
              <a:spLocks noChangeArrowheads="1"/>
            </p:cNvSpPr>
            <p:nvPr/>
          </p:nvSpPr>
          <p:spPr bwMode="auto">
            <a:xfrm>
              <a:off x="1111" y="1047"/>
              <a:ext cx="1633" cy="387"/>
            </a:xfrm>
            <a:prstGeom prst="rect">
              <a:avLst/>
            </a:prstGeom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ru-RU" sz="3600" b="1" i="1">
                <a:latin typeface="Times New Roman" pitchFamily="18" charset="0"/>
              </a:endParaRPr>
            </a:p>
          </p:txBody>
        </p:sp>
        <p:graphicFrame>
          <p:nvGraphicFramePr>
            <p:cNvPr id="192516" name="Object 4"/>
            <p:cNvGraphicFramePr>
              <a:graphicFrameLocks noChangeAspect="1"/>
            </p:cNvGraphicFramePr>
            <p:nvPr/>
          </p:nvGraphicFramePr>
          <p:xfrm>
            <a:off x="1344" y="1071"/>
            <a:ext cx="1218" cy="362"/>
          </p:xfrm>
          <a:graphic>
            <a:graphicData uri="http://schemas.openxmlformats.org/presentationml/2006/ole">
              <p:oleObj spid="_x0000_s106509" name="Формула" r:id="rId3" imgW="647419" imgH="203112" progId="Equation.3">
                <p:embed/>
              </p:oleObj>
            </a:graphicData>
          </a:graphic>
        </p:graphicFrame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1217789" y="1772816"/>
            <a:ext cx="2562225" cy="614363"/>
            <a:chOff x="1111" y="1047"/>
            <a:chExt cx="1614" cy="387"/>
          </a:xfrm>
        </p:grpSpPr>
        <p:sp>
          <p:nvSpPr>
            <p:cNvPr id="192518" name="Rectangle 6"/>
            <p:cNvSpPr>
              <a:spLocks noChangeArrowheads="1"/>
            </p:cNvSpPr>
            <p:nvPr/>
          </p:nvSpPr>
          <p:spPr bwMode="auto">
            <a:xfrm>
              <a:off x="1111" y="1047"/>
              <a:ext cx="1614" cy="387"/>
            </a:xfrm>
            <a:prstGeom prst="rect">
              <a:avLst/>
            </a:prstGeom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ru-RU" sz="3600" b="1" i="1">
                <a:latin typeface="Times New Roman" pitchFamily="18" charset="0"/>
              </a:endParaRPr>
            </a:p>
          </p:txBody>
        </p:sp>
        <p:graphicFrame>
          <p:nvGraphicFramePr>
            <p:cNvPr id="192519" name="Object 7"/>
            <p:cNvGraphicFramePr>
              <a:graphicFrameLocks noChangeAspect="1"/>
            </p:cNvGraphicFramePr>
            <p:nvPr/>
          </p:nvGraphicFramePr>
          <p:xfrm>
            <a:off x="1158" y="1071"/>
            <a:ext cx="1385" cy="362"/>
          </p:xfrm>
          <a:graphic>
            <a:graphicData uri="http://schemas.openxmlformats.org/presentationml/2006/ole">
              <p:oleObj spid="_x0000_s106510" name="Формула" r:id="rId4" imgW="736600" imgH="203200" progId="Equation.3">
                <p:embed/>
              </p:oleObj>
            </a:graphicData>
          </a:graphic>
        </p:graphicFrame>
      </p:grpSp>
      <p:grpSp>
        <p:nvGrpSpPr>
          <p:cNvPr id="34" name="Группа 33"/>
          <p:cNvGrpSpPr/>
          <p:nvPr/>
        </p:nvGrpSpPr>
        <p:grpSpPr>
          <a:xfrm>
            <a:off x="3995936" y="1052736"/>
            <a:ext cx="4968552" cy="4398172"/>
            <a:chOff x="3995936" y="1191068"/>
            <a:chExt cx="4968552" cy="4398172"/>
          </a:xfrm>
        </p:grpSpPr>
        <p:sp>
          <p:nvSpPr>
            <p:cNvPr id="33" name="Прямоугольник 32"/>
            <p:cNvSpPr/>
            <p:nvPr/>
          </p:nvSpPr>
          <p:spPr>
            <a:xfrm>
              <a:off x="3995936" y="1196752"/>
              <a:ext cx="4968552" cy="4392488"/>
            </a:xfrm>
            <a:prstGeom prst="rect">
              <a:avLst/>
            </a:prstGeom>
            <a:ln>
              <a:solidFill>
                <a:srgbClr val="0000FF"/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aphicFrame>
          <p:nvGraphicFramePr>
            <p:cNvPr id="192529" name="Object 17"/>
            <p:cNvGraphicFramePr>
              <a:graphicFrameLocks noGrp="1" noChangeAspect="1"/>
            </p:cNvGraphicFramePr>
            <p:nvPr>
              <p:ph sz="quarter" idx="3"/>
            </p:nvPr>
          </p:nvGraphicFramePr>
          <p:xfrm>
            <a:off x="3995936" y="1191068"/>
            <a:ext cx="4896544" cy="4326164"/>
          </p:xfrm>
          <a:graphic>
            <a:graphicData uri="http://schemas.openxmlformats.org/presentationml/2006/ole">
              <p:oleObj spid="_x0000_s106511" name="GraphC" r:id="rId5" imgW="4248150" imgH="3752850" progId="">
                <p:embed/>
              </p:oleObj>
            </a:graphicData>
          </a:graphic>
        </p:graphicFrame>
      </p:grpSp>
      <p:grpSp>
        <p:nvGrpSpPr>
          <p:cNvPr id="6" name="Group 24"/>
          <p:cNvGrpSpPr>
            <a:grpSpLocks/>
          </p:cNvGrpSpPr>
          <p:nvPr/>
        </p:nvGrpSpPr>
        <p:grpSpPr bwMode="auto">
          <a:xfrm>
            <a:off x="5652120" y="6021288"/>
            <a:ext cx="3313112" cy="614363"/>
            <a:chOff x="158" y="3612"/>
            <a:chExt cx="2087" cy="387"/>
          </a:xfrm>
        </p:grpSpPr>
        <p:sp>
          <p:nvSpPr>
            <p:cNvPr id="192537" name="Rectangle 25"/>
            <p:cNvSpPr>
              <a:spLocks noChangeArrowheads="1"/>
            </p:cNvSpPr>
            <p:nvPr/>
          </p:nvSpPr>
          <p:spPr bwMode="auto">
            <a:xfrm>
              <a:off x="158" y="3612"/>
              <a:ext cx="2087" cy="387"/>
            </a:xfrm>
            <a:prstGeom prst="rect">
              <a:avLst/>
            </a:prstGeom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ru-RU" sz="3600" b="1" i="1">
                <a:latin typeface="Times New Roman" pitchFamily="18" charset="0"/>
              </a:endParaRPr>
            </a:p>
          </p:txBody>
        </p:sp>
        <p:graphicFrame>
          <p:nvGraphicFramePr>
            <p:cNvPr id="192538" name="Object 26"/>
            <p:cNvGraphicFramePr>
              <a:graphicFrameLocks noChangeAspect="1"/>
            </p:cNvGraphicFramePr>
            <p:nvPr/>
          </p:nvGraphicFramePr>
          <p:xfrm>
            <a:off x="295" y="3657"/>
            <a:ext cx="1887" cy="316"/>
          </p:xfrm>
          <a:graphic>
            <a:graphicData uri="http://schemas.openxmlformats.org/presentationml/2006/ole">
              <p:oleObj spid="_x0000_s106512" name="Формула" r:id="rId6" imgW="1002865" imgH="177723" progId="Equation.3">
                <p:embed/>
              </p:oleObj>
            </a:graphicData>
          </a:graphic>
        </p:graphicFrame>
      </p:grpSp>
      <p:sp>
        <p:nvSpPr>
          <p:cNvPr id="30" name="TextBox 29"/>
          <p:cNvSpPr txBox="1"/>
          <p:nvPr/>
        </p:nvSpPr>
        <p:spPr>
          <a:xfrm>
            <a:off x="72008" y="188640"/>
            <a:ext cx="9252520" cy="605909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200" b="1" dirty="0" smtClean="0">
                <a:solidFill>
                  <a:srgbClr val="002060"/>
                </a:solidFill>
                <a:latin typeface="Georgia" pitchFamily="18" charset="0"/>
              </a:rPr>
              <a:t>Постройте в одной системе координат графики функций:</a:t>
            </a:r>
          </a:p>
        </p:txBody>
      </p:sp>
      <p:sp>
        <p:nvSpPr>
          <p:cNvPr id="32" name="AutoShape 19"/>
          <p:cNvSpPr>
            <a:spLocks noChangeArrowheads="1"/>
          </p:cNvSpPr>
          <p:nvPr/>
        </p:nvSpPr>
        <p:spPr bwMode="auto">
          <a:xfrm>
            <a:off x="35496" y="6066110"/>
            <a:ext cx="5544616" cy="531242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19050">
            <a:solidFill>
              <a:srgbClr val="0000FF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200" b="1" dirty="0">
                <a:solidFill>
                  <a:srgbClr val="000099"/>
                </a:solidFill>
                <a:latin typeface="Georgia" pitchFamily="18" charset="0"/>
              </a:rPr>
              <a:t>Проверьте результат </a:t>
            </a:r>
            <a:r>
              <a:rPr lang="ru-RU" sz="2200" b="1" dirty="0" smtClean="0">
                <a:solidFill>
                  <a:srgbClr val="000099"/>
                </a:solidFill>
                <a:latin typeface="Georgia" pitchFamily="18" charset="0"/>
              </a:rPr>
              <a:t>вычислением</a:t>
            </a:r>
            <a:endParaRPr lang="ru-RU" sz="2200" b="1" dirty="0">
              <a:solidFill>
                <a:srgbClr val="000099"/>
              </a:solidFill>
              <a:latin typeface="Georgia" pitchFamily="18" charset="0"/>
            </a:endParaRPr>
          </a:p>
        </p:txBody>
      </p:sp>
      <p:grpSp>
        <p:nvGrpSpPr>
          <p:cNvPr id="35" name="Группа 34"/>
          <p:cNvGrpSpPr/>
          <p:nvPr/>
        </p:nvGrpSpPr>
        <p:grpSpPr>
          <a:xfrm>
            <a:off x="6732240" y="2204864"/>
            <a:ext cx="1489472" cy="715441"/>
            <a:chOff x="7308304" y="4581128"/>
            <a:chExt cx="1489472" cy="715441"/>
          </a:xfrm>
        </p:grpSpPr>
        <p:sp>
          <p:nvSpPr>
            <p:cNvPr id="36" name="Text Box 26"/>
            <p:cNvSpPr txBox="1">
              <a:spLocks noChangeArrowheads="1"/>
            </p:cNvSpPr>
            <p:nvPr/>
          </p:nvSpPr>
          <p:spPr bwMode="auto">
            <a:xfrm>
              <a:off x="7567952" y="4581128"/>
              <a:ext cx="1229824" cy="461665"/>
            </a:xfrm>
            <a:prstGeom prst="rect">
              <a:avLst/>
            </a:prstGeom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ru-RU" sz="2400" b="1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</a:rPr>
                <a:t>А(1; 3)</a:t>
              </a:r>
              <a:endParaRPr lang="ru-RU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endParaRPr>
            </a:p>
          </p:txBody>
        </p:sp>
        <p:sp>
          <p:nvSpPr>
            <p:cNvPr id="37" name="AutoShape 13"/>
            <p:cNvSpPr>
              <a:spLocks noChangeArrowheads="1"/>
            </p:cNvSpPr>
            <p:nvPr/>
          </p:nvSpPr>
          <p:spPr bwMode="auto">
            <a:xfrm>
              <a:off x="7308304" y="5085184"/>
              <a:ext cx="233015" cy="211385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>
                <a:latin typeface="Georgia" pitchFamily="18" charset="0"/>
              </a:endParaRPr>
            </a:p>
          </p:txBody>
        </p:sp>
      </p:grpSp>
      <p:sp>
        <p:nvSpPr>
          <p:cNvPr id="38" name="Скругленный прямоугольник 37"/>
          <p:cNvSpPr/>
          <p:nvPr/>
        </p:nvSpPr>
        <p:spPr>
          <a:xfrm>
            <a:off x="35496" y="5085184"/>
            <a:ext cx="6912768" cy="851297"/>
          </a:xfrm>
          <a:prstGeom prst="roundRect">
            <a:avLst/>
          </a:prstGeom>
          <a:solidFill>
            <a:srgbClr val="FFFF66"/>
          </a:solidFill>
          <a:ln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200" b="1" dirty="0" smtClean="0">
                <a:solidFill>
                  <a:srgbClr val="000099"/>
                </a:solidFill>
                <a:latin typeface="Georgia" pitchFamily="18" charset="0"/>
              </a:rPr>
              <a:t>Если графики пересекаются, то определите координаты  точки  пересечения.</a:t>
            </a:r>
            <a:endParaRPr lang="ru-RU" sz="2200" b="1" dirty="0">
              <a:solidFill>
                <a:srgbClr val="000099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971600" y="1052736"/>
            <a:ext cx="2376488" cy="614362"/>
            <a:chOff x="1111" y="1047"/>
            <a:chExt cx="1497" cy="387"/>
          </a:xfrm>
        </p:grpSpPr>
        <p:sp>
          <p:nvSpPr>
            <p:cNvPr id="192521" name="Rectangle 9"/>
            <p:cNvSpPr>
              <a:spLocks noChangeArrowheads="1"/>
            </p:cNvSpPr>
            <p:nvPr/>
          </p:nvSpPr>
          <p:spPr bwMode="auto">
            <a:xfrm>
              <a:off x="1111" y="1047"/>
              <a:ext cx="1497" cy="387"/>
            </a:xfrm>
            <a:prstGeom prst="rect">
              <a:avLst/>
            </a:prstGeom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ru-RU" sz="3600" b="1" i="1">
                <a:latin typeface="Times New Roman" pitchFamily="18" charset="0"/>
              </a:endParaRPr>
            </a:p>
          </p:txBody>
        </p:sp>
        <p:graphicFrame>
          <p:nvGraphicFramePr>
            <p:cNvPr id="192522" name="Object 10"/>
            <p:cNvGraphicFramePr>
              <a:graphicFrameLocks noChangeAspect="1"/>
            </p:cNvGraphicFramePr>
            <p:nvPr/>
          </p:nvGraphicFramePr>
          <p:xfrm>
            <a:off x="1230" y="1071"/>
            <a:ext cx="1242" cy="362"/>
          </p:xfrm>
          <a:graphic>
            <a:graphicData uri="http://schemas.openxmlformats.org/presentationml/2006/ole">
              <p:oleObj spid="_x0000_s126990" name="Формула" r:id="rId3" imgW="660113" imgH="203112" progId="Equation.3">
                <p:embed/>
              </p:oleObj>
            </a:graphicData>
          </a:graphic>
        </p:graphicFrame>
      </p:grp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1043608" y="1988840"/>
            <a:ext cx="2232025" cy="614362"/>
            <a:chOff x="1111" y="1047"/>
            <a:chExt cx="1406" cy="387"/>
          </a:xfrm>
        </p:grpSpPr>
        <p:sp>
          <p:nvSpPr>
            <p:cNvPr id="192524" name="Rectangle 12"/>
            <p:cNvSpPr>
              <a:spLocks noChangeArrowheads="1"/>
            </p:cNvSpPr>
            <p:nvPr/>
          </p:nvSpPr>
          <p:spPr bwMode="auto">
            <a:xfrm>
              <a:off x="1111" y="1047"/>
              <a:ext cx="1406" cy="387"/>
            </a:xfrm>
            <a:prstGeom prst="rect">
              <a:avLst/>
            </a:prstGeom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ru-RU" sz="3600" b="1" i="1">
                <a:latin typeface="Times New Roman" pitchFamily="18" charset="0"/>
              </a:endParaRPr>
            </a:p>
          </p:txBody>
        </p:sp>
        <p:graphicFrame>
          <p:nvGraphicFramePr>
            <p:cNvPr id="192525" name="Object 13"/>
            <p:cNvGraphicFramePr>
              <a:graphicFrameLocks noChangeAspect="1"/>
            </p:cNvGraphicFramePr>
            <p:nvPr/>
          </p:nvGraphicFramePr>
          <p:xfrm>
            <a:off x="1208" y="1071"/>
            <a:ext cx="1218" cy="362"/>
          </p:xfrm>
          <a:graphic>
            <a:graphicData uri="http://schemas.openxmlformats.org/presentationml/2006/ole">
              <p:oleObj spid="_x0000_s126991" name="Формула" r:id="rId4" imgW="647419" imgH="203112" progId="Equation.3">
                <p:embed/>
              </p:oleObj>
            </a:graphicData>
          </a:graphic>
        </p:graphicFrame>
      </p:grpSp>
      <p:grpSp>
        <p:nvGrpSpPr>
          <p:cNvPr id="34" name="Группа 33"/>
          <p:cNvGrpSpPr/>
          <p:nvPr/>
        </p:nvGrpSpPr>
        <p:grpSpPr>
          <a:xfrm>
            <a:off x="3563888" y="980728"/>
            <a:ext cx="5328592" cy="4536504"/>
            <a:chOff x="3563888" y="980728"/>
            <a:chExt cx="5328592" cy="4536504"/>
          </a:xfrm>
        </p:grpSpPr>
        <p:sp>
          <p:nvSpPr>
            <p:cNvPr id="33" name="Прямоугольник 32"/>
            <p:cNvSpPr/>
            <p:nvPr/>
          </p:nvSpPr>
          <p:spPr>
            <a:xfrm>
              <a:off x="3563888" y="980728"/>
              <a:ext cx="5328592" cy="4536504"/>
            </a:xfrm>
            <a:prstGeom prst="rect">
              <a:avLst/>
            </a:prstGeom>
            <a:ln>
              <a:solidFill>
                <a:srgbClr val="0000FF"/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aphicFrame>
          <p:nvGraphicFramePr>
            <p:cNvPr id="192528" name="Object 16"/>
            <p:cNvGraphicFramePr>
              <a:graphicFrameLocks noGrp="1" noChangeAspect="1"/>
            </p:cNvGraphicFramePr>
            <p:nvPr>
              <p:ph sz="quarter" idx="2"/>
            </p:nvPr>
          </p:nvGraphicFramePr>
          <p:xfrm>
            <a:off x="3563888" y="980728"/>
            <a:ext cx="5324072" cy="4464496"/>
          </p:xfrm>
          <a:graphic>
            <a:graphicData uri="http://schemas.openxmlformats.org/presentationml/2006/ole">
              <p:oleObj spid="_x0000_s126992" name="GraphC" r:id="rId5" imgW="4248150" imgH="3562350" progId="">
                <p:embed/>
              </p:oleObj>
            </a:graphicData>
          </a:graphic>
        </p:graphicFrame>
      </p:grpSp>
      <p:sp>
        <p:nvSpPr>
          <p:cNvPr id="30" name="TextBox 29"/>
          <p:cNvSpPr txBox="1"/>
          <p:nvPr/>
        </p:nvSpPr>
        <p:spPr>
          <a:xfrm>
            <a:off x="72008" y="188640"/>
            <a:ext cx="9252520" cy="605909"/>
          </a:xfrm>
          <a:prstGeom prst="roundRect">
            <a:avLst>
              <a:gd name="adj" fmla="val 50000"/>
            </a:avLst>
          </a:prstGeom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200" b="1" dirty="0" smtClean="0">
                <a:solidFill>
                  <a:srgbClr val="002060"/>
                </a:solidFill>
                <a:latin typeface="Georgia" pitchFamily="18" charset="0"/>
              </a:rPr>
              <a:t>Постройте в одной системе координат графики функций:</a:t>
            </a:r>
          </a:p>
        </p:txBody>
      </p:sp>
      <p:sp>
        <p:nvSpPr>
          <p:cNvPr id="31" name="AutoShape 19"/>
          <p:cNvSpPr>
            <a:spLocks noChangeArrowheads="1"/>
          </p:cNvSpPr>
          <p:nvPr/>
        </p:nvSpPr>
        <p:spPr bwMode="auto">
          <a:xfrm>
            <a:off x="35496" y="6066110"/>
            <a:ext cx="5544616" cy="531242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19050">
            <a:solidFill>
              <a:srgbClr val="0000FF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2200" b="1" dirty="0">
                <a:solidFill>
                  <a:srgbClr val="000099"/>
                </a:solidFill>
                <a:latin typeface="Georgia" pitchFamily="18" charset="0"/>
              </a:rPr>
              <a:t>Проверьте результат </a:t>
            </a:r>
            <a:r>
              <a:rPr lang="ru-RU" sz="2200" b="1" dirty="0" smtClean="0">
                <a:solidFill>
                  <a:srgbClr val="000099"/>
                </a:solidFill>
                <a:latin typeface="Georgia" pitchFamily="18" charset="0"/>
              </a:rPr>
              <a:t>вычислением</a:t>
            </a:r>
            <a:endParaRPr lang="ru-RU" sz="2200" b="1" dirty="0">
              <a:solidFill>
                <a:srgbClr val="000099"/>
              </a:solidFill>
              <a:latin typeface="Georgia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35496" y="5085184"/>
            <a:ext cx="6912768" cy="851297"/>
          </a:xfrm>
          <a:prstGeom prst="roundRect">
            <a:avLst/>
          </a:prstGeom>
          <a:solidFill>
            <a:srgbClr val="FFFF66"/>
          </a:solidFill>
          <a:ln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200" b="1" dirty="0" smtClean="0">
                <a:solidFill>
                  <a:srgbClr val="000099"/>
                </a:solidFill>
                <a:latin typeface="Georgia" pitchFamily="18" charset="0"/>
              </a:rPr>
              <a:t>Если графики пересекаются, то определите координаты  точки  пересечения.</a:t>
            </a:r>
            <a:endParaRPr lang="ru-RU" sz="2200" b="1" dirty="0">
              <a:solidFill>
                <a:srgbClr val="000099"/>
              </a:solidFill>
              <a:latin typeface="Georgia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067944" y="4365104"/>
            <a:ext cx="4536504" cy="461665"/>
          </a:xfrm>
          <a:prstGeom prst="rect">
            <a:avLst/>
          </a:prstGeom>
          <a:ln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Georgia" pitchFamily="18" charset="0"/>
              </a:rPr>
              <a:t>Прямые параллельны</a:t>
            </a:r>
            <a:endParaRPr lang="ru-RU" sz="2400" b="1" dirty="0">
              <a:solidFill>
                <a:srgbClr val="002060"/>
              </a:solidFill>
              <a:latin typeface="Georgia" pitchFamily="18" charset="0"/>
            </a:endParaRPr>
          </a:p>
        </p:txBody>
      </p:sp>
      <p:grpSp>
        <p:nvGrpSpPr>
          <p:cNvPr id="36" name="Group 24"/>
          <p:cNvGrpSpPr>
            <a:grpSpLocks/>
          </p:cNvGrpSpPr>
          <p:nvPr/>
        </p:nvGrpSpPr>
        <p:grpSpPr bwMode="auto">
          <a:xfrm>
            <a:off x="5652120" y="6021288"/>
            <a:ext cx="3313112" cy="614363"/>
            <a:chOff x="158" y="3612"/>
            <a:chExt cx="2087" cy="387"/>
          </a:xfrm>
        </p:grpSpPr>
        <p:sp>
          <p:nvSpPr>
            <p:cNvPr id="37" name="Rectangle 25"/>
            <p:cNvSpPr>
              <a:spLocks noChangeArrowheads="1"/>
            </p:cNvSpPr>
            <p:nvPr/>
          </p:nvSpPr>
          <p:spPr bwMode="auto">
            <a:xfrm>
              <a:off x="158" y="3612"/>
              <a:ext cx="2087" cy="387"/>
            </a:xfrm>
            <a:prstGeom prst="rect">
              <a:avLst/>
            </a:prstGeom>
            <a:ln>
              <a:solidFill>
                <a:srgbClr val="0000FF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endParaRPr lang="ru-RU" sz="3600" b="1" i="1">
                <a:latin typeface="Times New Roman" pitchFamily="18" charset="0"/>
              </a:endParaRPr>
            </a:p>
          </p:txBody>
        </p:sp>
        <p:graphicFrame>
          <p:nvGraphicFramePr>
            <p:cNvPr id="38" name="Object 26"/>
            <p:cNvGraphicFramePr>
              <a:graphicFrameLocks noChangeAspect="1"/>
            </p:cNvGraphicFramePr>
            <p:nvPr/>
          </p:nvGraphicFramePr>
          <p:xfrm>
            <a:off x="343" y="3657"/>
            <a:ext cx="1791" cy="316"/>
          </p:xfrm>
          <a:graphic>
            <a:graphicData uri="http://schemas.openxmlformats.org/presentationml/2006/ole">
              <p:oleObj spid="_x0000_s126993" name="Формула" r:id="rId6" imgW="952087" imgH="177723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5" grpId="0" animBg="1"/>
    </p:bldLst>
  </p:timing>
</p:sld>
</file>

<file path=ppt/theme/theme1.xml><?xml version="1.0" encoding="utf-8"?>
<a:theme xmlns:a="http://schemas.openxmlformats.org/drawingml/2006/main" name="Презентация БЛОКНОТ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БЛОКНОТ</Template>
  <TotalTime>1475</TotalTime>
  <Words>176</Words>
  <Application>Microsoft Office PowerPoint</Application>
  <PresentationFormat>Экран (4:3)</PresentationFormat>
  <Paragraphs>34</Paragraphs>
  <Slides>6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Презентация БЛОКНОТ</vt:lpstr>
      <vt:lpstr>Формула</vt:lpstr>
      <vt:lpstr>GraphC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Алгебра 7 класс</dc:subject>
  <dc:creator>Малая Елена Васильевна</dc:creator>
  <cp:lastModifiedBy>AserUser</cp:lastModifiedBy>
  <cp:revision>161</cp:revision>
  <dcterms:created xsi:type="dcterms:W3CDTF">2011-07-10T05:40:54Z</dcterms:created>
  <dcterms:modified xsi:type="dcterms:W3CDTF">2017-11-23T03:07:41Z</dcterms:modified>
</cp:coreProperties>
</file>