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1"/>
  </p:sldMasterIdLst>
  <p:notesMasterIdLst>
    <p:notesMasterId r:id="rId14"/>
  </p:notesMasterIdLst>
  <p:handoutMasterIdLst>
    <p:handoutMasterId r:id="rId15"/>
  </p:handoutMasterIdLst>
  <p:sldIdLst>
    <p:sldId id="413" r:id="rId2"/>
    <p:sldId id="416" r:id="rId3"/>
    <p:sldId id="417" r:id="rId4"/>
    <p:sldId id="418" r:id="rId5"/>
    <p:sldId id="419" r:id="rId6"/>
    <p:sldId id="428" r:id="rId7"/>
    <p:sldId id="393" r:id="rId8"/>
    <p:sldId id="422" r:id="rId9"/>
    <p:sldId id="423" r:id="rId10"/>
    <p:sldId id="424" r:id="rId11"/>
    <p:sldId id="425" r:id="rId12"/>
    <p:sldId id="426" r:id="rId13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eorg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  <a:srgbClr val="CC0099"/>
    <a:srgbClr val="FFCDFF"/>
    <a:srgbClr val="0033CC"/>
    <a:srgbClr val="8787F1"/>
    <a:srgbClr val="9797FF"/>
    <a:srgbClr val="CCFF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E246CEE0-93E2-4222-9457-B56ED4DDDDB8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9F68F2C3-DBD3-4A62-B39D-9A475F2A781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151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0944E6BF-EFAE-4504-B80D-DE7409032150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149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i="0">
                <a:effectLst/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effectLst/>
                <a:latin typeface="Arial" charset="0"/>
              </a:defRPr>
            </a:lvl1pPr>
          </a:lstStyle>
          <a:p>
            <a:fld id="{61809FFF-2E24-45F1-B5C4-FEA5F869F25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2255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1DCD6C1-53E4-4073-B543-59D76398263A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0" i="0">
              <a:effectLst/>
              <a:latin typeface="Times New Roman" pitchFamily="18" charset="0"/>
            </a:endParaRPr>
          </a:p>
        </p:txBody>
      </p:sp>
      <p:sp>
        <p:nvSpPr>
          <p:cNvPr id="113667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0" i="0">
              <a:effectLst/>
              <a:latin typeface="Times New Roman" pitchFamily="18" charset="0"/>
            </a:endParaRPr>
          </a:p>
        </p:txBody>
      </p:sp>
      <p:sp>
        <p:nvSpPr>
          <p:cNvPr id="113668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b="0" i="0">
              <a:effectLst/>
              <a:latin typeface="Arial" charset="0"/>
            </a:endParaRPr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8D8FF4C-D03B-4F80-A40C-F9E4332A4707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11367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367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2404FC15-B9DB-4C5C-A858-6461DF2B83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D81F06-BF99-4C10-A9A0-2F91D6175BEA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DD007-4D2B-482E-A483-4590317F70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04EC04-D66C-4229-91EE-7D73D2934316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B6D64-1060-441A-98DF-10F8525F61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950753-A539-489E-AD4E-BD4288EFC85D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27008-4C8B-476A-BE97-C9BEC3EC6B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C5CF27-32C0-4FD0-94C2-798669921601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7BC52-5B54-4EA9-B643-C53DE1B19B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14F839-D589-427A-9CB0-13EF76D2DD7B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3FF77-94FE-41CF-9455-5EDAEC9D07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D682FA-648D-4C96-8052-B2564C87665D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B7192-3711-47C6-B1CF-7E34A05A50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914323-303B-48A0-B822-2441B63A8197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D4BEB-951F-46C5-807C-2DE1F315BC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3A27B8-05D5-4578-B939-F6C7307FFD2E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26ED5-5015-4E3D-9BA3-72C33DCA59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A4E6AA-386E-45D4-B2CD-FFC09200E31B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506F0-0ED1-45CB-890D-195AE25567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B04C4D-AF16-47C9-AB50-242F5B1937A6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DBDD1-4A41-4A9A-9E75-63FDF9565E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EBEB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fld id="{FFF9C52A-D464-4156-B214-72BE2186A0D3}" type="datetime1">
              <a:rPr lang="ru-RU"/>
              <a:pPr/>
              <a:t>12.11.2017</a:t>
            </a:fld>
            <a:endParaRPr lang="ru-RU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effectLst/>
                <a:latin typeface="+mn-lt"/>
              </a:defRPr>
            </a:lvl1pPr>
          </a:lstStyle>
          <a:p>
            <a:fld id="{55279B53-FCF6-443D-90AA-6AA9E07975B8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2647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1264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 b="0" i="0">
                <a:effectLst/>
                <a:latin typeface="Times New Roman" pitchFamily="18" charset="0"/>
              </a:endParaRPr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 spd="med">
    <p:dissolve/>
  </p:transition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Text Box 2"/>
          <p:cNvSpPr txBox="1">
            <a:spLocks noChangeArrowheads="1"/>
          </p:cNvSpPr>
          <p:nvPr/>
        </p:nvSpPr>
        <p:spPr bwMode="auto">
          <a:xfrm>
            <a:off x="1295400" y="609600"/>
            <a:ext cx="6705600" cy="1106488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>
                <a:solidFill>
                  <a:srgbClr val="000099"/>
                </a:solidFill>
                <a:effectLst/>
              </a:rPr>
              <a:t>Какие углы прилежат к стороне   </a:t>
            </a:r>
            <a:r>
              <a:rPr lang="ru-RU" sz="3600">
                <a:solidFill>
                  <a:srgbClr val="000099"/>
                </a:solidFill>
                <a:effectLst/>
              </a:rPr>
              <a:t>АС</a:t>
            </a:r>
            <a:endParaRPr lang="ru-RU" sz="2800">
              <a:solidFill>
                <a:srgbClr val="000099"/>
              </a:solidFill>
              <a:effectLst/>
            </a:endParaRPr>
          </a:p>
        </p:txBody>
      </p:sp>
      <p:sp>
        <p:nvSpPr>
          <p:cNvPr id="355331" name="WordArt 3"/>
          <p:cNvSpPr>
            <a:spLocks noChangeArrowheads="1" noChangeShapeType="1" noTextEdit="1"/>
          </p:cNvSpPr>
          <p:nvPr/>
        </p:nvSpPr>
        <p:spPr bwMode="auto">
          <a:xfrm>
            <a:off x="304800" y="381000"/>
            <a:ext cx="838200" cy="1057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r>
              <a:rPr lang="ru-RU" sz="3600" i="0" kern="10" dirty="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355333" name="AutoShape 5"/>
          <p:cNvSpPr>
            <a:spLocks noChangeArrowheads="1"/>
          </p:cNvSpPr>
          <p:nvPr/>
        </p:nvSpPr>
        <p:spPr bwMode="auto">
          <a:xfrm rot="1558317">
            <a:off x="1143000" y="2057400"/>
            <a:ext cx="3429000" cy="3429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CCFFCC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55334" name="Text Box 6"/>
          <p:cNvSpPr txBox="1">
            <a:spLocks noChangeArrowheads="1"/>
          </p:cNvSpPr>
          <p:nvPr/>
        </p:nvSpPr>
        <p:spPr bwMode="auto">
          <a:xfrm>
            <a:off x="228600" y="45720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effectLst/>
              </a:rPr>
              <a:t>А</a:t>
            </a:r>
          </a:p>
        </p:txBody>
      </p:sp>
      <p:sp>
        <p:nvSpPr>
          <p:cNvPr id="355335" name="Text Box 7"/>
          <p:cNvSpPr txBox="1">
            <a:spLocks noChangeArrowheads="1"/>
          </p:cNvSpPr>
          <p:nvPr/>
        </p:nvSpPr>
        <p:spPr bwMode="auto">
          <a:xfrm>
            <a:off x="3733800" y="22098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effectLst/>
              </a:rPr>
              <a:t>В</a:t>
            </a:r>
          </a:p>
        </p:txBody>
      </p:sp>
      <p:sp>
        <p:nvSpPr>
          <p:cNvPr id="355336" name="Text Box 8"/>
          <p:cNvSpPr txBox="1">
            <a:spLocks noChangeArrowheads="1"/>
          </p:cNvSpPr>
          <p:nvPr/>
        </p:nvSpPr>
        <p:spPr bwMode="auto">
          <a:xfrm>
            <a:off x="3048000" y="601980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effectLst/>
              </a:rPr>
              <a:t>С</a:t>
            </a:r>
          </a:p>
        </p:txBody>
      </p:sp>
      <p:sp>
        <p:nvSpPr>
          <p:cNvPr id="355337" name="Text Box 9"/>
          <p:cNvSpPr txBox="1">
            <a:spLocks noChangeArrowheads="1"/>
          </p:cNvSpPr>
          <p:nvPr/>
        </p:nvSpPr>
        <p:spPr bwMode="auto">
          <a:xfrm>
            <a:off x="1219200" y="609600"/>
            <a:ext cx="6705600" cy="1106488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>
                <a:solidFill>
                  <a:srgbClr val="000099"/>
                </a:solidFill>
                <a:effectLst/>
              </a:rPr>
              <a:t>Какие углы прилежат к стороне   </a:t>
            </a:r>
            <a:r>
              <a:rPr lang="ru-RU" sz="3600">
                <a:solidFill>
                  <a:srgbClr val="000099"/>
                </a:solidFill>
                <a:effectLst/>
              </a:rPr>
              <a:t>АВ</a:t>
            </a:r>
            <a:endParaRPr lang="ru-RU" sz="2800">
              <a:solidFill>
                <a:srgbClr val="000099"/>
              </a:solidFill>
              <a:effectLst/>
            </a:endParaRPr>
          </a:p>
        </p:txBody>
      </p:sp>
      <p:sp>
        <p:nvSpPr>
          <p:cNvPr id="355338" name="Text Box 10"/>
          <p:cNvSpPr txBox="1">
            <a:spLocks noChangeArrowheads="1"/>
          </p:cNvSpPr>
          <p:nvPr/>
        </p:nvSpPr>
        <p:spPr bwMode="auto">
          <a:xfrm>
            <a:off x="1295400" y="685800"/>
            <a:ext cx="6705600" cy="984250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>
                <a:solidFill>
                  <a:srgbClr val="000099"/>
                </a:solidFill>
                <a:effectLst/>
              </a:rPr>
              <a:t>Как по другому назвать угол А? угол В? Угол С?</a:t>
            </a:r>
          </a:p>
        </p:txBody>
      </p:sp>
      <p:sp>
        <p:nvSpPr>
          <p:cNvPr id="355339" name="Text Box 11"/>
          <p:cNvSpPr txBox="1">
            <a:spLocks noChangeArrowheads="1"/>
          </p:cNvSpPr>
          <p:nvPr/>
        </p:nvSpPr>
        <p:spPr bwMode="auto">
          <a:xfrm>
            <a:off x="1219200" y="609600"/>
            <a:ext cx="6705600" cy="984250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>
                <a:solidFill>
                  <a:srgbClr val="000099"/>
                </a:solidFill>
                <a:effectLst/>
              </a:rPr>
              <a:t>Какой угол образуют стороны АВ и АС?  АВ и ВС? АС и ВС?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5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0" grpId="0" animBg="1"/>
      <p:bldP spid="355337" grpId="0" animBg="1"/>
      <p:bldP spid="355338" grpId="0" animBg="1"/>
      <p:bldP spid="35533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7618" name="Group 22"/>
          <p:cNvGrpSpPr>
            <a:grpSpLocks/>
          </p:cNvGrpSpPr>
          <p:nvPr/>
        </p:nvGrpSpPr>
        <p:grpSpPr bwMode="auto">
          <a:xfrm>
            <a:off x="3036888" y="1589088"/>
            <a:ext cx="5802312" cy="4611687"/>
            <a:chOff x="1111" y="164"/>
            <a:chExt cx="3655" cy="2905"/>
          </a:xfrm>
        </p:grpSpPr>
        <p:sp>
          <p:nvSpPr>
            <p:cNvPr id="367619" name="Freeform 4"/>
            <p:cNvSpPr>
              <a:spLocks/>
            </p:cNvSpPr>
            <p:nvPr/>
          </p:nvSpPr>
          <p:spPr bwMode="auto">
            <a:xfrm flipH="1">
              <a:off x="2970" y="526"/>
              <a:ext cx="1497" cy="2314"/>
            </a:xfrm>
            <a:custGeom>
              <a:avLst/>
              <a:gdLst>
                <a:gd name="T0" fmla="*/ 0 w 1497"/>
                <a:gd name="T1" fmla="*/ 2314 h 2314"/>
                <a:gd name="T2" fmla="*/ 1497 w 1497"/>
                <a:gd name="T3" fmla="*/ 0 h 2314"/>
                <a:gd name="T4" fmla="*/ 1497 w 1497"/>
                <a:gd name="T5" fmla="*/ 1679 h 2314"/>
                <a:gd name="T6" fmla="*/ 0 w 1497"/>
                <a:gd name="T7" fmla="*/ 2314 h 2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97"/>
                <a:gd name="T13" fmla="*/ 0 h 2314"/>
                <a:gd name="T14" fmla="*/ 1497 w 1497"/>
                <a:gd name="T15" fmla="*/ 2314 h 2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97" h="2314">
                  <a:moveTo>
                    <a:pt x="0" y="2314"/>
                  </a:moveTo>
                  <a:lnTo>
                    <a:pt x="1497" y="0"/>
                  </a:lnTo>
                  <a:lnTo>
                    <a:pt x="1497" y="1679"/>
                  </a:lnTo>
                  <a:lnTo>
                    <a:pt x="0" y="2314"/>
                  </a:ln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chemeClr val="bg1"/>
                </a:gs>
              </a:gsLst>
              <a:lin ang="18900000" scaled="1"/>
            </a:gra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  <p:sp>
          <p:nvSpPr>
            <p:cNvPr id="367620" name="Freeform 5"/>
            <p:cNvSpPr>
              <a:spLocks/>
            </p:cNvSpPr>
            <p:nvPr/>
          </p:nvSpPr>
          <p:spPr bwMode="auto">
            <a:xfrm>
              <a:off x="1474" y="526"/>
              <a:ext cx="1497" cy="2314"/>
            </a:xfrm>
            <a:custGeom>
              <a:avLst/>
              <a:gdLst>
                <a:gd name="T0" fmla="*/ 0 w 1497"/>
                <a:gd name="T1" fmla="*/ 2314 h 2314"/>
                <a:gd name="T2" fmla="*/ 1497 w 1497"/>
                <a:gd name="T3" fmla="*/ 0 h 2314"/>
                <a:gd name="T4" fmla="*/ 1497 w 1497"/>
                <a:gd name="T5" fmla="*/ 1679 h 2314"/>
                <a:gd name="T6" fmla="*/ 0 w 1497"/>
                <a:gd name="T7" fmla="*/ 2314 h 2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97"/>
                <a:gd name="T13" fmla="*/ 0 h 2314"/>
                <a:gd name="T14" fmla="*/ 1497 w 1497"/>
                <a:gd name="T15" fmla="*/ 2314 h 2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97" h="2314">
                  <a:moveTo>
                    <a:pt x="0" y="2314"/>
                  </a:moveTo>
                  <a:lnTo>
                    <a:pt x="1497" y="0"/>
                  </a:lnTo>
                  <a:lnTo>
                    <a:pt x="1497" y="1679"/>
                  </a:lnTo>
                  <a:lnTo>
                    <a:pt x="0" y="2314"/>
                  </a:lnTo>
                  <a:close/>
                </a:path>
              </a:pathLst>
            </a:custGeom>
            <a:gradFill rotWithShape="1">
              <a:gsLst>
                <a:gs pos="0">
                  <a:srgbClr val="CC66FF"/>
                </a:gs>
                <a:gs pos="100000">
                  <a:schemeClr val="bg1"/>
                </a:gs>
              </a:gsLst>
              <a:lin ang="18900000" scaled="1"/>
            </a:gra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  <p:sp>
          <p:nvSpPr>
            <p:cNvPr id="367621" name="Arc 6"/>
            <p:cNvSpPr>
              <a:spLocks/>
            </p:cNvSpPr>
            <p:nvPr/>
          </p:nvSpPr>
          <p:spPr bwMode="auto">
            <a:xfrm>
              <a:off x="2970" y="1797"/>
              <a:ext cx="576" cy="647"/>
            </a:xfrm>
            <a:custGeom>
              <a:avLst/>
              <a:gdLst>
                <a:gd name="T0" fmla="*/ 0 w 21600"/>
                <a:gd name="T1" fmla="*/ 0 h 24250"/>
                <a:gd name="T2" fmla="*/ 572 w 21600"/>
                <a:gd name="T3" fmla="*/ 647 h 24250"/>
                <a:gd name="T4" fmla="*/ 0 w 21600"/>
                <a:gd name="T5" fmla="*/ 576 h 2425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4250"/>
                <a:gd name="T11" fmla="*/ 21600 w 21600"/>
                <a:gd name="T12" fmla="*/ 24250 h 24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425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85"/>
                    <a:pt x="21545" y="23370"/>
                    <a:pt x="21436" y="24249"/>
                  </a:cubicBezTo>
                </a:path>
                <a:path w="21600" h="2425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85"/>
                    <a:pt x="21545" y="23370"/>
                    <a:pt x="21436" y="242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  <p:sp>
          <p:nvSpPr>
            <p:cNvPr id="367622" name="Arc 7"/>
            <p:cNvSpPr>
              <a:spLocks/>
            </p:cNvSpPr>
            <p:nvPr/>
          </p:nvSpPr>
          <p:spPr bwMode="auto">
            <a:xfrm flipH="1">
              <a:off x="2381" y="1796"/>
              <a:ext cx="576" cy="647"/>
            </a:xfrm>
            <a:custGeom>
              <a:avLst/>
              <a:gdLst>
                <a:gd name="T0" fmla="*/ 0 w 21600"/>
                <a:gd name="T1" fmla="*/ 0 h 24245"/>
                <a:gd name="T2" fmla="*/ 572 w 21600"/>
                <a:gd name="T3" fmla="*/ 647 h 24245"/>
                <a:gd name="T4" fmla="*/ 0 w 21600"/>
                <a:gd name="T5" fmla="*/ 576 h 24245"/>
                <a:gd name="T6" fmla="*/ 0 60000 65536"/>
                <a:gd name="T7" fmla="*/ 0 60000 65536"/>
                <a:gd name="T8" fmla="*/ 0 60000 65536"/>
                <a:gd name="T9" fmla="*/ 0 w 21600"/>
                <a:gd name="T10" fmla="*/ 0 h 24245"/>
                <a:gd name="T11" fmla="*/ 21600 w 21600"/>
                <a:gd name="T12" fmla="*/ 24245 h 242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4245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84"/>
                    <a:pt x="21545" y="23367"/>
                    <a:pt x="21437" y="24245"/>
                  </a:cubicBezTo>
                </a:path>
                <a:path w="21600" h="24245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84"/>
                    <a:pt x="21545" y="23367"/>
                    <a:pt x="21437" y="2424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  <p:sp>
          <p:nvSpPr>
            <p:cNvPr id="367623" name="Arc 9"/>
            <p:cNvSpPr>
              <a:spLocks/>
            </p:cNvSpPr>
            <p:nvPr/>
          </p:nvSpPr>
          <p:spPr bwMode="auto">
            <a:xfrm>
              <a:off x="2970" y="1933"/>
              <a:ext cx="409" cy="453"/>
            </a:xfrm>
            <a:custGeom>
              <a:avLst/>
              <a:gdLst>
                <a:gd name="T0" fmla="*/ 0 w 21600"/>
                <a:gd name="T1" fmla="*/ 0 h 21600"/>
                <a:gd name="T2" fmla="*/ 409 w 21600"/>
                <a:gd name="T3" fmla="*/ 453 h 21600"/>
                <a:gd name="T4" fmla="*/ 0 w 21600"/>
                <a:gd name="T5" fmla="*/ 453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  <p:sp>
          <p:nvSpPr>
            <p:cNvPr id="367624" name="Arc 10"/>
            <p:cNvSpPr>
              <a:spLocks/>
            </p:cNvSpPr>
            <p:nvPr/>
          </p:nvSpPr>
          <p:spPr bwMode="auto">
            <a:xfrm flipH="1">
              <a:off x="2517" y="1933"/>
              <a:ext cx="431" cy="453"/>
            </a:xfrm>
            <a:custGeom>
              <a:avLst/>
              <a:gdLst>
                <a:gd name="T0" fmla="*/ 0 w 22760"/>
                <a:gd name="T1" fmla="*/ 1 h 21600"/>
                <a:gd name="T2" fmla="*/ 431 w 22760"/>
                <a:gd name="T3" fmla="*/ 453 h 21600"/>
                <a:gd name="T4" fmla="*/ 22 w 22760"/>
                <a:gd name="T5" fmla="*/ 453 h 21600"/>
                <a:gd name="T6" fmla="*/ 0 60000 65536"/>
                <a:gd name="T7" fmla="*/ 0 60000 65536"/>
                <a:gd name="T8" fmla="*/ 0 60000 65536"/>
                <a:gd name="T9" fmla="*/ 0 w 22760"/>
                <a:gd name="T10" fmla="*/ 0 h 21600"/>
                <a:gd name="T11" fmla="*/ 22760 w 2276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60" h="21600" fill="none" extrusionOk="0">
                  <a:moveTo>
                    <a:pt x="0" y="31"/>
                  </a:moveTo>
                  <a:cubicBezTo>
                    <a:pt x="386" y="10"/>
                    <a:pt x="773" y="-1"/>
                    <a:pt x="1160" y="0"/>
                  </a:cubicBezTo>
                  <a:cubicBezTo>
                    <a:pt x="13089" y="0"/>
                    <a:pt x="22760" y="9670"/>
                    <a:pt x="22760" y="21600"/>
                  </a:cubicBezTo>
                </a:path>
                <a:path w="22760" h="21600" stroke="0" extrusionOk="0">
                  <a:moveTo>
                    <a:pt x="0" y="31"/>
                  </a:moveTo>
                  <a:cubicBezTo>
                    <a:pt x="386" y="10"/>
                    <a:pt x="773" y="-1"/>
                    <a:pt x="1160" y="0"/>
                  </a:cubicBezTo>
                  <a:cubicBezTo>
                    <a:pt x="13089" y="0"/>
                    <a:pt x="22760" y="9670"/>
                    <a:pt x="22760" y="21600"/>
                  </a:cubicBezTo>
                  <a:lnTo>
                    <a:pt x="1160" y="21600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  <p:sp>
          <p:nvSpPr>
            <p:cNvPr id="367625" name="Arc 11"/>
            <p:cNvSpPr>
              <a:spLocks/>
            </p:cNvSpPr>
            <p:nvPr/>
          </p:nvSpPr>
          <p:spPr bwMode="auto">
            <a:xfrm flipH="1" flipV="1">
              <a:off x="2699" y="949"/>
              <a:ext cx="363" cy="300"/>
            </a:xfrm>
            <a:custGeom>
              <a:avLst/>
              <a:gdLst>
                <a:gd name="T0" fmla="*/ 70 w 21600"/>
                <a:gd name="T1" fmla="*/ 0 h 23824"/>
                <a:gd name="T2" fmla="*/ 360 w 21600"/>
                <a:gd name="T3" fmla="*/ 300 h 23824"/>
                <a:gd name="T4" fmla="*/ 0 w 21600"/>
                <a:gd name="T5" fmla="*/ 267 h 2382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24"/>
                <a:gd name="T11" fmla="*/ 21600 w 21600"/>
                <a:gd name="T12" fmla="*/ 23824 h 238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24" fill="none" extrusionOk="0">
                  <a:moveTo>
                    <a:pt x="4193" y="-1"/>
                  </a:moveTo>
                  <a:cubicBezTo>
                    <a:pt x="14309" y="2001"/>
                    <a:pt x="21600" y="10876"/>
                    <a:pt x="21600" y="21189"/>
                  </a:cubicBezTo>
                  <a:cubicBezTo>
                    <a:pt x="21600" y="22069"/>
                    <a:pt x="21546" y="22949"/>
                    <a:pt x="21438" y="23823"/>
                  </a:cubicBezTo>
                </a:path>
                <a:path w="21600" h="23824" stroke="0" extrusionOk="0">
                  <a:moveTo>
                    <a:pt x="4193" y="-1"/>
                  </a:moveTo>
                  <a:cubicBezTo>
                    <a:pt x="14309" y="2001"/>
                    <a:pt x="21600" y="10876"/>
                    <a:pt x="21600" y="21189"/>
                  </a:cubicBezTo>
                  <a:cubicBezTo>
                    <a:pt x="21600" y="22069"/>
                    <a:pt x="21546" y="22949"/>
                    <a:pt x="21438" y="23823"/>
                  </a:cubicBezTo>
                  <a:lnTo>
                    <a:pt x="0" y="21189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  <p:sp>
          <p:nvSpPr>
            <p:cNvPr id="367626" name="Arc 12"/>
            <p:cNvSpPr>
              <a:spLocks/>
            </p:cNvSpPr>
            <p:nvPr/>
          </p:nvSpPr>
          <p:spPr bwMode="auto">
            <a:xfrm flipV="1">
              <a:off x="2880" y="949"/>
              <a:ext cx="363" cy="300"/>
            </a:xfrm>
            <a:custGeom>
              <a:avLst/>
              <a:gdLst>
                <a:gd name="T0" fmla="*/ 70 w 21600"/>
                <a:gd name="T1" fmla="*/ 0 h 23817"/>
                <a:gd name="T2" fmla="*/ 360 w 21600"/>
                <a:gd name="T3" fmla="*/ 300 h 23817"/>
                <a:gd name="T4" fmla="*/ 0 w 21600"/>
                <a:gd name="T5" fmla="*/ 267 h 2381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3817"/>
                <a:gd name="T11" fmla="*/ 21600 w 21600"/>
                <a:gd name="T12" fmla="*/ 23817 h 238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3817" fill="none" extrusionOk="0">
                  <a:moveTo>
                    <a:pt x="4193" y="-1"/>
                  </a:moveTo>
                  <a:cubicBezTo>
                    <a:pt x="14309" y="2001"/>
                    <a:pt x="21600" y="10876"/>
                    <a:pt x="21600" y="21189"/>
                  </a:cubicBezTo>
                  <a:cubicBezTo>
                    <a:pt x="21600" y="22067"/>
                    <a:pt x="21546" y="22945"/>
                    <a:pt x="21439" y="23817"/>
                  </a:cubicBezTo>
                </a:path>
                <a:path w="21600" h="23817" stroke="0" extrusionOk="0">
                  <a:moveTo>
                    <a:pt x="4193" y="-1"/>
                  </a:moveTo>
                  <a:cubicBezTo>
                    <a:pt x="14309" y="2001"/>
                    <a:pt x="21600" y="10876"/>
                    <a:pt x="21600" y="21189"/>
                  </a:cubicBezTo>
                  <a:cubicBezTo>
                    <a:pt x="21600" y="22067"/>
                    <a:pt x="21546" y="22945"/>
                    <a:pt x="21439" y="23817"/>
                  </a:cubicBezTo>
                  <a:lnTo>
                    <a:pt x="0" y="21189"/>
                  </a:lnTo>
                  <a:close/>
                </a:path>
              </a:pathLst>
            </a:cu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  <p:sp>
          <p:nvSpPr>
            <p:cNvPr id="367627" name="Text Box 13"/>
            <p:cNvSpPr txBox="1">
              <a:spLocks noChangeArrowheads="1"/>
            </p:cNvSpPr>
            <p:nvPr/>
          </p:nvSpPr>
          <p:spPr bwMode="auto">
            <a:xfrm>
              <a:off x="1111" y="2704"/>
              <a:ext cx="31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200">
                  <a:solidFill>
                    <a:srgbClr val="000000"/>
                  </a:solidFill>
                  <a:effectLst/>
                </a:rPr>
                <a:t>А</a:t>
              </a:r>
            </a:p>
          </p:txBody>
        </p:sp>
        <p:sp>
          <p:nvSpPr>
            <p:cNvPr id="367628" name="Text Box 14"/>
            <p:cNvSpPr txBox="1">
              <a:spLocks noChangeArrowheads="1"/>
            </p:cNvSpPr>
            <p:nvPr/>
          </p:nvSpPr>
          <p:spPr bwMode="auto">
            <a:xfrm>
              <a:off x="2834" y="164"/>
              <a:ext cx="31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200">
                  <a:solidFill>
                    <a:srgbClr val="000000"/>
                  </a:solidFill>
                  <a:effectLst/>
                </a:rPr>
                <a:t>В</a:t>
              </a:r>
            </a:p>
          </p:txBody>
        </p:sp>
        <p:sp>
          <p:nvSpPr>
            <p:cNvPr id="367629" name="Text Box 15"/>
            <p:cNvSpPr txBox="1">
              <a:spLocks noChangeArrowheads="1"/>
            </p:cNvSpPr>
            <p:nvPr/>
          </p:nvSpPr>
          <p:spPr bwMode="auto">
            <a:xfrm>
              <a:off x="4467" y="2568"/>
              <a:ext cx="2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200">
                  <a:solidFill>
                    <a:srgbClr val="000000"/>
                  </a:solidFill>
                  <a:effectLst/>
                </a:rPr>
                <a:t>С</a:t>
              </a:r>
            </a:p>
          </p:txBody>
        </p:sp>
        <p:sp>
          <p:nvSpPr>
            <p:cNvPr id="367630" name="Text Box 16"/>
            <p:cNvSpPr txBox="1">
              <a:spLocks noChangeArrowheads="1"/>
            </p:cNvSpPr>
            <p:nvPr/>
          </p:nvSpPr>
          <p:spPr bwMode="auto">
            <a:xfrm>
              <a:off x="2834" y="2295"/>
              <a:ext cx="32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200">
                  <a:solidFill>
                    <a:srgbClr val="000000"/>
                  </a:solidFill>
                  <a:effectLst/>
                </a:rPr>
                <a:t>О</a:t>
              </a:r>
            </a:p>
          </p:txBody>
        </p:sp>
      </p:grpSp>
      <p:grpSp>
        <p:nvGrpSpPr>
          <p:cNvPr id="367631" name="Group 18"/>
          <p:cNvGrpSpPr>
            <a:grpSpLocks/>
          </p:cNvGrpSpPr>
          <p:nvPr/>
        </p:nvGrpSpPr>
        <p:grpSpPr bwMode="auto">
          <a:xfrm>
            <a:off x="4648200" y="5972175"/>
            <a:ext cx="3887788" cy="809625"/>
            <a:chOff x="2381" y="3294"/>
            <a:chExt cx="2449" cy="510"/>
          </a:xfrm>
        </p:grpSpPr>
        <p:sp>
          <p:nvSpPr>
            <p:cNvPr id="367632" name="Text Box 19"/>
            <p:cNvSpPr txBox="1">
              <a:spLocks noChangeArrowheads="1"/>
            </p:cNvSpPr>
            <p:nvPr/>
          </p:nvSpPr>
          <p:spPr bwMode="auto">
            <a:xfrm>
              <a:off x="2400" y="3477"/>
              <a:ext cx="2356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>
                  <a:solidFill>
                    <a:srgbClr val="000000"/>
                  </a:solidFill>
                  <a:effectLst/>
                </a:rPr>
                <a:t>Доказать: АО=СО</a:t>
              </a:r>
            </a:p>
          </p:txBody>
        </p:sp>
        <p:sp>
          <p:nvSpPr>
            <p:cNvPr id="367633" name="Line 20"/>
            <p:cNvSpPr>
              <a:spLocks noChangeShapeType="1"/>
            </p:cNvSpPr>
            <p:nvPr/>
          </p:nvSpPr>
          <p:spPr bwMode="auto">
            <a:xfrm>
              <a:off x="2381" y="3294"/>
              <a:ext cx="244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67636" name="Text Box 20"/>
          <p:cNvSpPr txBox="1">
            <a:spLocks noChangeArrowheads="1"/>
          </p:cNvSpPr>
          <p:nvPr/>
        </p:nvSpPr>
        <p:spPr bwMode="auto">
          <a:xfrm>
            <a:off x="2133600" y="685800"/>
            <a:ext cx="6705600" cy="984250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>
                <a:solidFill>
                  <a:srgbClr val="000099"/>
                </a:solidFill>
                <a:effectLst/>
              </a:rPr>
              <a:t>Докажите, что треугольники равны и запишите их равенство</a:t>
            </a:r>
          </a:p>
        </p:txBody>
      </p:sp>
      <p:sp>
        <p:nvSpPr>
          <p:cNvPr id="367637" name="Text Box 21"/>
          <p:cNvSpPr txBox="1">
            <a:spLocks noChangeArrowheads="1"/>
          </p:cNvSpPr>
          <p:nvPr/>
        </p:nvSpPr>
        <p:spPr bwMode="auto">
          <a:xfrm>
            <a:off x="990600" y="152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  <p:sp>
        <p:nvSpPr>
          <p:cNvPr id="367638" name="Oval 22"/>
          <p:cNvSpPr>
            <a:spLocks noChangeArrowheads="1"/>
          </p:cNvSpPr>
          <p:nvPr/>
        </p:nvSpPr>
        <p:spPr bwMode="auto">
          <a:xfrm>
            <a:off x="228600" y="4572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2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3759200" y="2743200"/>
            <a:ext cx="4824413" cy="2232025"/>
          </a:xfrm>
          <a:prstGeom prst="parallelogram">
            <a:avLst>
              <a:gd name="adj" fmla="val 54036"/>
            </a:avLst>
          </a:prstGeom>
          <a:gradFill rotWithShape="1">
            <a:gsLst>
              <a:gs pos="0">
                <a:schemeClr val="bg1"/>
              </a:gs>
              <a:gs pos="50000">
                <a:srgbClr val="FFFF66">
                  <a:alpha val="62000"/>
                </a:srgbClr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68643" name="Line 5"/>
          <p:cNvSpPr>
            <a:spLocks noChangeShapeType="1"/>
          </p:cNvSpPr>
          <p:nvPr/>
        </p:nvSpPr>
        <p:spPr bwMode="auto">
          <a:xfrm flipV="1">
            <a:off x="3759200" y="2743200"/>
            <a:ext cx="4824413" cy="22320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8644" name="Arc 6"/>
          <p:cNvSpPr>
            <a:spLocks/>
          </p:cNvSpPr>
          <p:nvPr/>
        </p:nvSpPr>
        <p:spPr bwMode="auto">
          <a:xfrm>
            <a:off x="4660900" y="4545013"/>
            <a:ext cx="396875" cy="458787"/>
          </a:xfrm>
          <a:custGeom>
            <a:avLst/>
            <a:gdLst>
              <a:gd name="T0" fmla="*/ 0 w 23753"/>
              <a:gd name="T1" fmla="*/ 1793 h 27641"/>
              <a:gd name="T2" fmla="*/ 382472 w 23753"/>
              <a:gd name="T3" fmla="*/ 458788 h 27641"/>
              <a:gd name="T4" fmla="*/ 35973 w 23753"/>
              <a:gd name="T5" fmla="*/ 358519 h 27641"/>
              <a:gd name="T6" fmla="*/ 0 60000 65536"/>
              <a:gd name="T7" fmla="*/ 0 60000 65536"/>
              <a:gd name="T8" fmla="*/ 0 60000 65536"/>
              <a:gd name="T9" fmla="*/ 0 w 23753"/>
              <a:gd name="T10" fmla="*/ 0 h 27641"/>
              <a:gd name="T11" fmla="*/ 23753 w 23753"/>
              <a:gd name="T12" fmla="*/ 27641 h 276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753" h="27641" fill="none" extrusionOk="0">
                <a:moveTo>
                  <a:pt x="-1" y="107"/>
                </a:moveTo>
                <a:cubicBezTo>
                  <a:pt x="715" y="35"/>
                  <a:pt x="1433" y="-1"/>
                  <a:pt x="2153" y="0"/>
                </a:cubicBezTo>
                <a:cubicBezTo>
                  <a:pt x="14082" y="0"/>
                  <a:pt x="23753" y="9670"/>
                  <a:pt x="23753" y="21600"/>
                </a:cubicBezTo>
                <a:cubicBezTo>
                  <a:pt x="23753" y="23644"/>
                  <a:pt x="23462" y="25678"/>
                  <a:pt x="22891" y="27641"/>
                </a:cubicBezTo>
              </a:path>
              <a:path w="23753" h="27641" stroke="0" extrusionOk="0">
                <a:moveTo>
                  <a:pt x="-1" y="107"/>
                </a:moveTo>
                <a:cubicBezTo>
                  <a:pt x="715" y="35"/>
                  <a:pt x="1433" y="-1"/>
                  <a:pt x="2153" y="0"/>
                </a:cubicBezTo>
                <a:cubicBezTo>
                  <a:pt x="14082" y="0"/>
                  <a:pt x="23753" y="9670"/>
                  <a:pt x="23753" y="21600"/>
                </a:cubicBezTo>
                <a:cubicBezTo>
                  <a:pt x="23753" y="23644"/>
                  <a:pt x="23462" y="25678"/>
                  <a:pt x="22891" y="27641"/>
                </a:cubicBezTo>
                <a:lnTo>
                  <a:pt x="2153" y="21600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68645" name="Arc 7"/>
          <p:cNvSpPr>
            <a:spLocks/>
          </p:cNvSpPr>
          <p:nvPr/>
        </p:nvSpPr>
        <p:spPr bwMode="auto">
          <a:xfrm rot="-9957101">
            <a:off x="7285038" y="2771775"/>
            <a:ext cx="360362" cy="396875"/>
          </a:xfrm>
          <a:custGeom>
            <a:avLst/>
            <a:gdLst>
              <a:gd name="T0" fmla="*/ 2836 w 21600"/>
              <a:gd name="T1" fmla="*/ 0 h 21629"/>
              <a:gd name="T2" fmla="*/ 360363 w 21600"/>
              <a:gd name="T3" fmla="*/ 396875 h 21629"/>
              <a:gd name="T4" fmla="*/ 0 w 21600"/>
              <a:gd name="T5" fmla="*/ 396325 h 21629"/>
              <a:gd name="T6" fmla="*/ 0 60000 65536"/>
              <a:gd name="T7" fmla="*/ 0 60000 65536"/>
              <a:gd name="T8" fmla="*/ 0 60000 65536"/>
              <a:gd name="T9" fmla="*/ 0 w 21600"/>
              <a:gd name="T10" fmla="*/ 0 h 21629"/>
              <a:gd name="T11" fmla="*/ 21600 w 21600"/>
              <a:gd name="T12" fmla="*/ 21629 h 21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29" fill="none" extrusionOk="0">
                <a:moveTo>
                  <a:pt x="170" y="-1"/>
                </a:moveTo>
                <a:cubicBezTo>
                  <a:pt x="12032" y="93"/>
                  <a:pt x="21600" y="9735"/>
                  <a:pt x="21600" y="21599"/>
                </a:cubicBezTo>
                <a:cubicBezTo>
                  <a:pt x="21600" y="21608"/>
                  <a:pt x="21599" y="21618"/>
                  <a:pt x="21599" y="21628"/>
                </a:cubicBezTo>
              </a:path>
              <a:path w="21600" h="21629" stroke="0" extrusionOk="0">
                <a:moveTo>
                  <a:pt x="170" y="-1"/>
                </a:moveTo>
                <a:cubicBezTo>
                  <a:pt x="12032" y="93"/>
                  <a:pt x="21600" y="9735"/>
                  <a:pt x="21600" y="21599"/>
                </a:cubicBezTo>
                <a:cubicBezTo>
                  <a:pt x="21600" y="21608"/>
                  <a:pt x="21599" y="21618"/>
                  <a:pt x="21599" y="21628"/>
                </a:cubicBezTo>
                <a:lnTo>
                  <a:pt x="0" y="21599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68646" name="Arc 8"/>
          <p:cNvSpPr>
            <a:spLocks/>
          </p:cNvSpPr>
          <p:nvPr/>
        </p:nvSpPr>
        <p:spPr bwMode="auto">
          <a:xfrm>
            <a:off x="4191000" y="4183063"/>
            <a:ext cx="504825" cy="360362"/>
          </a:xfrm>
          <a:custGeom>
            <a:avLst/>
            <a:gdLst>
              <a:gd name="T0" fmla="*/ 0 w 21600"/>
              <a:gd name="T1" fmla="*/ 0 h 21600"/>
              <a:gd name="T2" fmla="*/ 504825 w 21600"/>
              <a:gd name="T3" fmla="*/ 360363 h 21600"/>
              <a:gd name="T4" fmla="*/ 0 w 21600"/>
              <a:gd name="T5" fmla="*/ 3603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68647" name="Arc 9"/>
          <p:cNvSpPr>
            <a:spLocks/>
          </p:cNvSpPr>
          <p:nvPr/>
        </p:nvSpPr>
        <p:spPr bwMode="auto">
          <a:xfrm rot="-10192520">
            <a:off x="7577138" y="3221038"/>
            <a:ext cx="552450" cy="390525"/>
          </a:xfrm>
          <a:custGeom>
            <a:avLst/>
            <a:gdLst>
              <a:gd name="T0" fmla="*/ 0 w 23615"/>
              <a:gd name="T1" fmla="*/ 1562 h 23502"/>
              <a:gd name="T2" fmla="*/ 550485 w 23615"/>
              <a:gd name="T3" fmla="*/ 390525 h 23502"/>
              <a:gd name="T4" fmla="*/ 47139 w 23615"/>
              <a:gd name="T5" fmla="*/ 358920 h 23502"/>
              <a:gd name="T6" fmla="*/ 0 60000 65536"/>
              <a:gd name="T7" fmla="*/ 0 60000 65536"/>
              <a:gd name="T8" fmla="*/ 0 60000 65536"/>
              <a:gd name="T9" fmla="*/ 0 w 23615"/>
              <a:gd name="T10" fmla="*/ 0 h 23502"/>
              <a:gd name="T11" fmla="*/ 23615 w 23615"/>
              <a:gd name="T12" fmla="*/ 23502 h 235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615" h="23502" fill="none" extrusionOk="0">
                <a:moveTo>
                  <a:pt x="0" y="94"/>
                </a:moveTo>
                <a:cubicBezTo>
                  <a:pt x="669" y="31"/>
                  <a:pt x="1342" y="-1"/>
                  <a:pt x="2015" y="0"/>
                </a:cubicBezTo>
                <a:cubicBezTo>
                  <a:pt x="13944" y="0"/>
                  <a:pt x="23615" y="9670"/>
                  <a:pt x="23615" y="21600"/>
                </a:cubicBezTo>
                <a:cubicBezTo>
                  <a:pt x="23615" y="22234"/>
                  <a:pt x="23587" y="22869"/>
                  <a:pt x="23531" y="23502"/>
                </a:cubicBezTo>
              </a:path>
              <a:path w="23615" h="23502" stroke="0" extrusionOk="0">
                <a:moveTo>
                  <a:pt x="0" y="94"/>
                </a:moveTo>
                <a:cubicBezTo>
                  <a:pt x="669" y="31"/>
                  <a:pt x="1342" y="-1"/>
                  <a:pt x="2015" y="0"/>
                </a:cubicBezTo>
                <a:cubicBezTo>
                  <a:pt x="13944" y="0"/>
                  <a:pt x="23615" y="9670"/>
                  <a:pt x="23615" y="21600"/>
                </a:cubicBezTo>
                <a:cubicBezTo>
                  <a:pt x="23615" y="22234"/>
                  <a:pt x="23587" y="22869"/>
                  <a:pt x="23531" y="23502"/>
                </a:cubicBezTo>
                <a:lnTo>
                  <a:pt x="2015" y="21600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68648" name="Arc 12"/>
          <p:cNvSpPr>
            <a:spLocks/>
          </p:cNvSpPr>
          <p:nvPr/>
        </p:nvSpPr>
        <p:spPr bwMode="auto">
          <a:xfrm rot="5400000" flipV="1">
            <a:off x="7440613" y="3259137"/>
            <a:ext cx="560388" cy="576263"/>
          </a:xfrm>
          <a:custGeom>
            <a:avLst/>
            <a:gdLst>
              <a:gd name="T0" fmla="*/ 0 w 23988"/>
              <a:gd name="T1" fmla="*/ 3522 h 21600"/>
              <a:gd name="T2" fmla="*/ 560387 w 23988"/>
              <a:gd name="T3" fmla="*/ 576262 h 21600"/>
              <a:gd name="T4" fmla="*/ 55786 w 23988"/>
              <a:gd name="T5" fmla="*/ 576262 h 21600"/>
              <a:gd name="T6" fmla="*/ 0 60000 65536"/>
              <a:gd name="T7" fmla="*/ 0 60000 65536"/>
              <a:gd name="T8" fmla="*/ 0 60000 65536"/>
              <a:gd name="T9" fmla="*/ 0 w 23988"/>
              <a:gd name="T10" fmla="*/ 0 h 21600"/>
              <a:gd name="T11" fmla="*/ 23988 w 239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988" h="21600" fill="none" extrusionOk="0">
                <a:moveTo>
                  <a:pt x="0" y="132"/>
                </a:moveTo>
                <a:cubicBezTo>
                  <a:pt x="792" y="44"/>
                  <a:pt x="1590" y="-1"/>
                  <a:pt x="2388" y="0"/>
                </a:cubicBezTo>
                <a:cubicBezTo>
                  <a:pt x="14317" y="0"/>
                  <a:pt x="23988" y="9670"/>
                  <a:pt x="23988" y="21600"/>
                </a:cubicBezTo>
              </a:path>
              <a:path w="23988" h="21600" stroke="0" extrusionOk="0">
                <a:moveTo>
                  <a:pt x="0" y="132"/>
                </a:moveTo>
                <a:cubicBezTo>
                  <a:pt x="792" y="44"/>
                  <a:pt x="1590" y="-1"/>
                  <a:pt x="2388" y="0"/>
                </a:cubicBezTo>
                <a:cubicBezTo>
                  <a:pt x="14317" y="0"/>
                  <a:pt x="23988" y="9670"/>
                  <a:pt x="23988" y="21600"/>
                </a:cubicBezTo>
                <a:lnTo>
                  <a:pt x="2388" y="21600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68649" name="Arc 14"/>
          <p:cNvSpPr>
            <a:spLocks/>
          </p:cNvSpPr>
          <p:nvPr/>
        </p:nvSpPr>
        <p:spPr bwMode="auto">
          <a:xfrm>
            <a:off x="4264025" y="4038600"/>
            <a:ext cx="576263" cy="431800"/>
          </a:xfrm>
          <a:custGeom>
            <a:avLst/>
            <a:gdLst>
              <a:gd name="T0" fmla="*/ 0 w 21600"/>
              <a:gd name="T1" fmla="*/ 0 h 21600"/>
              <a:gd name="T2" fmla="*/ 576262 w 21600"/>
              <a:gd name="T3" fmla="*/ 431800 h 21600"/>
              <a:gd name="T4" fmla="*/ 0 w 21600"/>
              <a:gd name="T5" fmla="*/ 431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68650" name="Rectangle 15"/>
          <p:cNvSpPr>
            <a:spLocks noChangeArrowheads="1"/>
          </p:cNvSpPr>
          <p:nvPr/>
        </p:nvSpPr>
        <p:spPr bwMode="auto">
          <a:xfrm>
            <a:off x="3111500" y="46863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68651" name="Rectangle 16"/>
          <p:cNvSpPr>
            <a:spLocks noChangeArrowheads="1"/>
          </p:cNvSpPr>
          <p:nvPr/>
        </p:nvSpPr>
        <p:spPr bwMode="auto">
          <a:xfrm>
            <a:off x="7645400" y="4648200"/>
            <a:ext cx="509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Д</a:t>
            </a:r>
          </a:p>
        </p:txBody>
      </p:sp>
      <p:sp>
        <p:nvSpPr>
          <p:cNvPr id="368652" name="Rectangle 17"/>
          <p:cNvSpPr>
            <a:spLocks noChangeArrowheads="1"/>
          </p:cNvSpPr>
          <p:nvPr/>
        </p:nvSpPr>
        <p:spPr bwMode="auto">
          <a:xfrm>
            <a:off x="8440738" y="2095500"/>
            <a:ext cx="4746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68653" name="Rectangle 18"/>
          <p:cNvSpPr>
            <a:spLocks noChangeArrowheads="1"/>
          </p:cNvSpPr>
          <p:nvPr/>
        </p:nvSpPr>
        <p:spPr bwMode="auto">
          <a:xfrm>
            <a:off x="4551363" y="2095500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grpSp>
        <p:nvGrpSpPr>
          <p:cNvPr id="368654" name="Group 19"/>
          <p:cNvGrpSpPr>
            <a:grpSpLocks/>
          </p:cNvGrpSpPr>
          <p:nvPr/>
        </p:nvGrpSpPr>
        <p:grpSpPr bwMode="auto">
          <a:xfrm>
            <a:off x="4800600" y="5486400"/>
            <a:ext cx="3887788" cy="809625"/>
            <a:chOff x="2381" y="3294"/>
            <a:chExt cx="2449" cy="510"/>
          </a:xfrm>
        </p:grpSpPr>
        <p:sp>
          <p:nvSpPr>
            <p:cNvPr id="368655" name="Text Box 20"/>
            <p:cNvSpPr txBox="1">
              <a:spLocks noChangeArrowheads="1"/>
            </p:cNvSpPr>
            <p:nvPr/>
          </p:nvSpPr>
          <p:spPr bwMode="auto">
            <a:xfrm>
              <a:off x="2411" y="3477"/>
              <a:ext cx="2337" cy="32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800">
                  <a:solidFill>
                    <a:srgbClr val="000000"/>
                  </a:solidFill>
                  <a:effectLst/>
                </a:rPr>
                <a:t>Доказать: АВ=СД</a:t>
              </a:r>
            </a:p>
          </p:txBody>
        </p:sp>
        <p:sp>
          <p:nvSpPr>
            <p:cNvPr id="368656" name="Line 21"/>
            <p:cNvSpPr>
              <a:spLocks noChangeShapeType="1"/>
            </p:cNvSpPr>
            <p:nvPr/>
          </p:nvSpPr>
          <p:spPr bwMode="auto">
            <a:xfrm>
              <a:off x="2381" y="3294"/>
              <a:ext cx="2449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68658" name="Text Box 18"/>
          <p:cNvSpPr txBox="1">
            <a:spLocks noChangeArrowheads="1"/>
          </p:cNvSpPr>
          <p:nvPr/>
        </p:nvSpPr>
        <p:spPr bwMode="auto">
          <a:xfrm>
            <a:off x="2133600" y="685800"/>
            <a:ext cx="6705600" cy="984250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>
                <a:solidFill>
                  <a:srgbClr val="000099"/>
                </a:solidFill>
                <a:effectLst/>
              </a:rPr>
              <a:t>Докажите, что треугольники равны и запишите их равенство</a:t>
            </a:r>
          </a:p>
        </p:txBody>
      </p:sp>
      <p:sp>
        <p:nvSpPr>
          <p:cNvPr id="368659" name="Text Box 19"/>
          <p:cNvSpPr txBox="1">
            <a:spLocks noChangeArrowheads="1"/>
          </p:cNvSpPr>
          <p:nvPr/>
        </p:nvSpPr>
        <p:spPr bwMode="auto">
          <a:xfrm>
            <a:off x="990600" y="152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  <p:sp>
        <p:nvSpPr>
          <p:cNvPr id="368660" name="Oval 20"/>
          <p:cNvSpPr>
            <a:spLocks noChangeArrowheads="1"/>
          </p:cNvSpPr>
          <p:nvPr/>
        </p:nvSpPr>
        <p:spPr bwMode="auto">
          <a:xfrm>
            <a:off x="228600" y="4572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3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8" name="Text Box 4"/>
          <p:cNvSpPr txBox="1">
            <a:spLocks noChangeArrowheads="1"/>
          </p:cNvSpPr>
          <p:nvPr/>
        </p:nvSpPr>
        <p:spPr bwMode="auto">
          <a:xfrm>
            <a:off x="457200" y="1828800"/>
            <a:ext cx="5715000" cy="1427163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  <a:effectLst/>
              </a:rPr>
              <a:t>1) Дано: отрезок АС,    АД = ДС, ВД </a:t>
            </a:r>
            <a:r>
              <a:rPr lang="ru-RU" sz="2400" i="0">
                <a:solidFill>
                  <a:schemeClr val="tx2"/>
                </a:solidFill>
                <a:effectLst/>
                <a:sym typeface="Symbol" pitchFamily="18" charset="2"/>
              </a:rPr>
              <a:t></a:t>
            </a:r>
            <a:r>
              <a:rPr lang="ru-RU" sz="2400">
                <a:solidFill>
                  <a:schemeClr val="tx2"/>
                </a:solidFill>
                <a:effectLst/>
              </a:rPr>
              <a:t> АС.</a:t>
            </a:r>
          </a:p>
          <a:p>
            <a:pPr algn="l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  <a:effectLst/>
              </a:rPr>
              <a:t>Доказать АВ = ВС.</a:t>
            </a:r>
            <a:endParaRPr lang="ru-RU" sz="2400" baseline="-25000">
              <a:solidFill>
                <a:schemeClr val="tx2"/>
              </a:solidFill>
              <a:effectLst/>
              <a:sym typeface="Wingdings 3" pitchFamily="18" charset="2"/>
            </a:endParaRPr>
          </a:p>
        </p:txBody>
      </p:sp>
      <p:sp>
        <p:nvSpPr>
          <p:cNvPr id="369672" name="Text Box 8"/>
          <p:cNvSpPr txBox="1">
            <a:spLocks noChangeArrowheads="1"/>
          </p:cNvSpPr>
          <p:nvPr/>
        </p:nvSpPr>
        <p:spPr bwMode="auto">
          <a:xfrm>
            <a:off x="457200" y="3429000"/>
            <a:ext cx="5791200" cy="941388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  <a:effectLst/>
              </a:rPr>
              <a:t>2) Дано: </a:t>
            </a:r>
            <a:r>
              <a:rPr lang="en-US">
                <a:solidFill>
                  <a:schemeClr val="tx2"/>
                </a:solidFill>
                <a:effectLst/>
                <a:latin typeface="Arial" charset="0"/>
                <a:sym typeface="Symbol" pitchFamily="18" charset="2"/>
              </a:rPr>
              <a:t></a:t>
            </a:r>
            <a:r>
              <a:rPr lang="ru-RU">
                <a:solidFill>
                  <a:schemeClr val="tx2"/>
                </a:solidFill>
                <a:effectLst/>
                <a:latin typeface="Arial" charset="0"/>
                <a:sym typeface="Symbol" pitchFamily="18" charset="2"/>
              </a:rPr>
              <a:t> </a:t>
            </a:r>
            <a:r>
              <a:rPr lang="ru-RU" sz="2800">
                <a:solidFill>
                  <a:schemeClr val="tx2"/>
                </a:solidFill>
                <a:effectLst/>
                <a:sym typeface="Symbol" pitchFamily="18" charset="2"/>
              </a:rPr>
              <a:t>АВД = </a:t>
            </a:r>
            <a:r>
              <a:rPr lang="en-US">
                <a:solidFill>
                  <a:schemeClr val="tx2"/>
                </a:solidFill>
                <a:effectLst/>
                <a:latin typeface="Arial" charset="0"/>
                <a:sym typeface="Symbol" pitchFamily="18" charset="2"/>
              </a:rPr>
              <a:t></a:t>
            </a:r>
            <a:r>
              <a:rPr lang="ru-RU" b="0" i="0">
                <a:effectLst/>
                <a:latin typeface="Arial" charset="0"/>
                <a:sym typeface="Symbol" pitchFamily="18" charset="2"/>
              </a:rPr>
              <a:t> </a:t>
            </a:r>
            <a:r>
              <a:rPr lang="ru-RU" sz="2800">
                <a:solidFill>
                  <a:schemeClr val="tx2"/>
                </a:solidFill>
                <a:effectLst/>
                <a:sym typeface="Symbol" pitchFamily="18" charset="2"/>
              </a:rPr>
              <a:t>ДВС</a:t>
            </a:r>
            <a:r>
              <a:rPr lang="ru-RU" sz="2400">
                <a:solidFill>
                  <a:schemeClr val="tx2"/>
                </a:solidFill>
                <a:effectLst/>
              </a:rPr>
              <a:t>, АВ = ВС, Доказать АД = ДС.</a:t>
            </a:r>
          </a:p>
        </p:txBody>
      </p:sp>
      <p:sp>
        <p:nvSpPr>
          <p:cNvPr id="369673" name="Text Box 9"/>
          <p:cNvSpPr txBox="1">
            <a:spLocks noChangeArrowheads="1"/>
          </p:cNvSpPr>
          <p:nvPr/>
        </p:nvSpPr>
        <p:spPr bwMode="auto">
          <a:xfrm>
            <a:off x="457200" y="4572000"/>
            <a:ext cx="5791200" cy="1609725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>
                <a:solidFill>
                  <a:schemeClr val="tx2"/>
                </a:solidFill>
                <a:effectLst/>
              </a:rPr>
              <a:t>3) Отрезки </a:t>
            </a:r>
            <a:r>
              <a:rPr lang="en-US" sz="2400">
                <a:solidFill>
                  <a:schemeClr val="tx2"/>
                </a:solidFill>
                <a:effectLst/>
              </a:rPr>
              <a:t>MN </a:t>
            </a:r>
            <a:r>
              <a:rPr lang="ru-RU" sz="2400">
                <a:solidFill>
                  <a:schemeClr val="tx2"/>
                </a:solidFill>
                <a:effectLst/>
              </a:rPr>
              <a:t>и</a:t>
            </a:r>
            <a:r>
              <a:rPr lang="en-US" sz="2400">
                <a:solidFill>
                  <a:schemeClr val="tx2"/>
                </a:solidFill>
                <a:effectLst/>
              </a:rPr>
              <a:t> KP</a:t>
            </a:r>
            <a:r>
              <a:rPr lang="ru-RU" sz="2400">
                <a:solidFill>
                  <a:schemeClr val="tx2"/>
                </a:solidFill>
                <a:effectLst/>
              </a:rPr>
              <a:t> пересекаются в точке О. </a:t>
            </a:r>
            <a:r>
              <a:rPr lang="en-US" sz="2400">
                <a:solidFill>
                  <a:schemeClr val="tx2"/>
                </a:solidFill>
                <a:effectLst/>
              </a:rPr>
              <a:t>MO = OP, </a:t>
            </a:r>
            <a:r>
              <a:rPr lang="en-US">
                <a:solidFill>
                  <a:schemeClr val="tx2"/>
                </a:solidFill>
                <a:effectLst/>
                <a:latin typeface="Arial" charset="0"/>
                <a:sym typeface="Symbol" pitchFamily="18" charset="2"/>
              </a:rPr>
              <a:t></a:t>
            </a:r>
            <a:r>
              <a:rPr lang="en-US" sz="2400">
                <a:solidFill>
                  <a:schemeClr val="tx2"/>
                </a:solidFill>
                <a:effectLst/>
                <a:sym typeface="Symbol" pitchFamily="18" charset="2"/>
              </a:rPr>
              <a:t>KMO = </a:t>
            </a:r>
            <a:r>
              <a:rPr lang="en-US">
                <a:solidFill>
                  <a:schemeClr val="tx2"/>
                </a:solidFill>
                <a:effectLst/>
                <a:latin typeface="Arial" charset="0"/>
                <a:sym typeface="Symbol" pitchFamily="18" charset="2"/>
              </a:rPr>
              <a:t></a:t>
            </a:r>
            <a:r>
              <a:rPr lang="en-US" b="0" i="0">
                <a:effectLst/>
                <a:latin typeface="Arial" charset="0"/>
                <a:sym typeface="Symbol" pitchFamily="18" charset="2"/>
              </a:rPr>
              <a:t> </a:t>
            </a:r>
            <a:r>
              <a:rPr lang="en-US" sz="2400">
                <a:solidFill>
                  <a:schemeClr val="tx2"/>
                </a:solidFill>
                <a:effectLst/>
                <a:sym typeface="Symbol" pitchFamily="18" charset="2"/>
              </a:rPr>
              <a:t>NPO</a:t>
            </a:r>
            <a:r>
              <a:rPr lang="ru-RU" sz="2400">
                <a:solidFill>
                  <a:schemeClr val="tx2"/>
                </a:solidFill>
                <a:effectLst/>
                <a:sym typeface="Symbol" pitchFamily="18" charset="2"/>
              </a:rPr>
              <a:t>. Докажите, что </a:t>
            </a:r>
            <a:r>
              <a:rPr lang="en-US">
                <a:solidFill>
                  <a:schemeClr val="tx2"/>
                </a:solidFill>
                <a:effectLst/>
                <a:latin typeface="Arial" charset="0"/>
                <a:sym typeface="Wingdings 3" pitchFamily="18" charset="2"/>
              </a:rPr>
              <a:t></a:t>
            </a:r>
            <a:r>
              <a:rPr lang="en-US" sz="2400">
                <a:solidFill>
                  <a:schemeClr val="tx2"/>
                </a:solidFill>
                <a:effectLst/>
                <a:sym typeface="Wingdings 3" pitchFamily="18" charset="2"/>
              </a:rPr>
              <a:t>MKO = </a:t>
            </a:r>
            <a:r>
              <a:rPr lang="en-US">
                <a:solidFill>
                  <a:schemeClr val="tx2"/>
                </a:solidFill>
                <a:effectLst/>
                <a:latin typeface="Arial" charset="0"/>
                <a:sym typeface="Wingdings 3" pitchFamily="18" charset="2"/>
              </a:rPr>
              <a:t></a:t>
            </a:r>
            <a:r>
              <a:rPr lang="en-US" b="0" i="0">
                <a:effectLst/>
                <a:latin typeface="Arial" charset="0"/>
                <a:sym typeface="Wingdings 3" pitchFamily="18" charset="2"/>
              </a:rPr>
              <a:t> </a:t>
            </a:r>
            <a:r>
              <a:rPr lang="en-US" sz="2400">
                <a:solidFill>
                  <a:schemeClr val="tx2"/>
                </a:solidFill>
                <a:effectLst/>
                <a:sym typeface="Wingdings 3" pitchFamily="18" charset="2"/>
              </a:rPr>
              <a:t>NPO</a:t>
            </a:r>
            <a:endParaRPr lang="ru-RU" sz="2400">
              <a:solidFill>
                <a:schemeClr val="tx2"/>
              </a:solidFill>
              <a:effectLst/>
              <a:sym typeface="Wingdings 3" pitchFamily="18" charset="2"/>
            </a:endParaRPr>
          </a:p>
        </p:txBody>
      </p:sp>
      <p:sp>
        <p:nvSpPr>
          <p:cNvPr id="369675" name="WordArt 11"/>
          <p:cNvSpPr>
            <a:spLocks noChangeArrowheads="1" noChangeShapeType="1" noTextEdit="1"/>
          </p:cNvSpPr>
          <p:nvPr/>
        </p:nvSpPr>
        <p:spPr bwMode="auto">
          <a:xfrm>
            <a:off x="762000" y="533400"/>
            <a:ext cx="4495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33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Georgia"/>
              </a:rPr>
              <a:t>Решаем :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9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9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9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8" grpId="0" animBg="1" autoUpdateAnimBg="0"/>
      <p:bldP spid="369672" grpId="0" animBg="1" autoUpdateAnimBg="0"/>
      <p:bldP spid="369673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1046163" y="2819400"/>
            <a:ext cx="3754437" cy="2009775"/>
          </a:xfrm>
          <a:prstGeom prst="parallelogram">
            <a:avLst>
              <a:gd name="adj" fmla="val 56516"/>
            </a:avLst>
          </a:prstGeom>
          <a:gradFill rotWithShape="1">
            <a:gsLst>
              <a:gs pos="0">
                <a:schemeClr val="bg1"/>
              </a:gs>
              <a:gs pos="50000">
                <a:srgbClr val="009999">
                  <a:alpha val="63000"/>
                </a:srgbClr>
              </a:gs>
              <a:gs pos="100000">
                <a:schemeClr val="bg1"/>
              </a:gs>
            </a:gsLst>
            <a:lin ang="2700000" scaled="1"/>
          </a:gradFill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59427" name="Line 5"/>
          <p:cNvSpPr>
            <a:spLocks noChangeShapeType="1"/>
          </p:cNvSpPr>
          <p:nvPr/>
        </p:nvSpPr>
        <p:spPr bwMode="auto">
          <a:xfrm flipV="1">
            <a:off x="1046163" y="2819400"/>
            <a:ext cx="3754437" cy="20113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9428" name="Arc 6"/>
          <p:cNvSpPr>
            <a:spLocks/>
          </p:cNvSpPr>
          <p:nvPr/>
        </p:nvSpPr>
        <p:spPr bwMode="auto">
          <a:xfrm>
            <a:off x="1447800" y="3962400"/>
            <a:ext cx="431800" cy="576263"/>
          </a:xfrm>
          <a:custGeom>
            <a:avLst/>
            <a:gdLst>
              <a:gd name="T0" fmla="*/ 0 w 20928"/>
              <a:gd name="T1" fmla="*/ 187 h 21600"/>
              <a:gd name="T2" fmla="*/ 431800 w 20928"/>
              <a:gd name="T3" fmla="*/ 384629 h 21600"/>
              <a:gd name="T4" fmla="*/ 11492 w 20928"/>
              <a:gd name="T5" fmla="*/ 576263 h 21600"/>
              <a:gd name="T6" fmla="*/ 0 60000 65536"/>
              <a:gd name="T7" fmla="*/ 0 60000 65536"/>
              <a:gd name="T8" fmla="*/ 0 60000 65536"/>
              <a:gd name="T9" fmla="*/ 0 w 20928"/>
              <a:gd name="T10" fmla="*/ 0 h 21600"/>
              <a:gd name="T11" fmla="*/ 20928 w 2092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28" h="21600" fill="none" extrusionOk="0">
                <a:moveTo>
                  <a:pt x="0" y="7"/>
                </a:moveTo>
                <a:cubicBezTo>
                  <a:pt x="185" y="2"/>
                  <a:pt x="371" y="-1"/>
                  <a:pt x="557" y="0"/>
                </a:cubicBezTo>
                <a:cubicBezTo>
                  <a:pt x="9717" y="0"/>
                  <a:pt x="17881" y="5778"/>
                  <a:pt x="20927" y="14417"/>
                </a:cubicBezTo>
              </a:path>
              <a:path w="20928" h="21600" stroke="0" extrusionOk="0">
                <a:moveTo>
                  <a:pt x="0" y="7"/>
                </a:moveTo>
                <a:cubicBezTo>
                  <a:pt x="185" y="2"/>
                  <a:pt x="371" y="-1"/>
                  <a:pt x="557" y="0"/>
                </a:cubicBezTo>
                <a:cubicBezTo>
                  <a:pt x="9717" y="0"/>
                  <a:pt x="17881" y="5778"/>
                  <a:pt x="20927" y="14417"/>
                </a:cubicBezTo>
                <a:lnTo>
                  <a:pt x="557" y="21600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59429" name="Line 11"/>
          <p:cNvSpPr>
            <a:spLocks noChangeShapeType="1"/>
          </p:cNvSpPr>
          <p:nvPr/>
        </p:nvSpPr>
        <p:spPr bwMode="auto">
          <a:xfrm>
            <a:off x="1620838" y="3462338"/>
            <a:ext cx="287337" cy="287337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9430" name="Arc 15"/>
          <p:cNvSpPr>
            <a:spLocks/>
          </p:cNvSpPr>
          <p:nvPr/>
        </p:nvSpPr>
        <p:spPr bwMode="auto">
          <a:xfrm rot="-20820747">
            <a:off x="1905000" y="4419600"/>
            <a:ext cx="419100" cy="576263"/>
          </a:xfrm>
          <a:custGeom>
            <a:avLst/>
            <a:gdLst>
              <a:gd name="T0" fmla="*/ 0 w 20928"/>
              <a:gd name="T1" fmla="*/ 187 h 21600"/>
              <a:gd name="T2" fmla="*/ 419100 w 20928"/>
              <a:gd name="T3" fmla="*/ 384629 h 21600"/>
              <a:gd name="T4" fmla="*/ 11154 w 20928"/>
              <a:gd name="T5" fmla="*/ 576263 h 21600"/>
              <a:gd name="T6" fmla="*/ 0 60000 65536"/>
              <a:gd name="T7" fmla="*/ 0 60000 65536"/>
              <a:gd name="T8" fmla="*/ 0 60000 65536"/>
              <a:gd name="T9" fmla="*/ 0 w 20928"/>
              <a:gd name="T10" fmla="*/ 0 h 21600"/>
              <a:gd name="T11" fmla="*/ 20928 w 2092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28" h="21600" fill="none" extrusionOk="0">
                <a:moveTo>
                  <a:pt x="0" y="7"/>
                </a:moveTo>
                <a:cubicBezTo>
                  <a:pt x="185" y="2"/>
                  <a:pt x="371" y="-1"/>
                  <a:pt x="557" y="0"/>
                </a:cubicBezTo>
                <a:cubicBezTo>
                  <a:pt x="9717" y="0"/>
                  <a:pt x="17881" y="5778"/>
                  <a:pt x="20927" y="14417"/>
                </a:cubicBezTo>
              </a:path>
              <a:path w="20928" h="21600" stroke="0" extrusionOk="0">
                <a:moveTo>
                  <a:pt x="0" y="7"/>
                </a:moveTo>
                <a:cubicBezTo>
                  <a:pt x="185" y="2"/>
                  <a:pt x="371" y="-1"/>
                  <a:pt x="557" y="0"/>
                </a:cubicBezTo>
                <a:cubicBezTo>
                  <a:pt x="9717" y="0"/>
                  <a:pt x="17881" y="5778"/>
                  <a:pt x="20927" y="14417"/>
                </a:cubicBezTo>
                <a:lnTo>
                  <a:pt x="557" y="21600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59431" name="Line 16"/>
          <p:cNvSpPr>
            <a:spLocks noChangeShapeType="1"/>
          </p:cNvSpPr>
          <p:nvPr/>
        </p:nvSpPr>
        <p:spPr bwMode="auto">
          <a:xfrm>
            <a:off x="1620838" y="3317875"/>
            <a:ext cx="287337" cy="28733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9432" name="Line 17"/>
          <p:cNvSpPr>
            <a:spLocks noChangeShapeType="1"/>
          </p:cNvSpPr>
          <p:nvPr/>
        </p:nvSpPr>
        <p:spPr bwMode="auto">
          <a:xfrm>
            <a:off x="2895600" y="4648200"/>
            <a:ext cx="287338" cy="28733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9433" name="Line 18"/>
          <p:cNvSpPr>
            <a:spLocks noChangeShapeType="1"/>
          </p:cNvSpPr>
          <p:nvPr/>
        </p:nvSpPr>
        <p:spPr bwMode="auto">
          <a:xfrm>
            <a:off x="2743200" y="4648200"/>
            <a:ext cx="287338" cy="28733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9434" name="Rectangle 19"/>
          <p:cNvSpPr>
            <a:spLocks noChangeArrowheads="1"/>
          </p:cNvSpPr>
          <p:nvPr/>
        </p:nvSpPr>
        <p:spPr bwMode="auto">
          <a:xfrm>
            <a:off x="685800" y="483076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59435" name="Rectangle 20"/>
          <p:cNvSpPr>
            <a:spLocks noChangeArrowheads="1"/>
          </p:cNvSpPr>
          <p:nvPr/>
        </p:nvSpPr>
        <p:spPr bwMode="auto">
          <a:xfrm>
            <a:off x="1909763" y="2238375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59436" name="Rectangle 21"/>
          <p:cNvSpPr>
            <a:spLocks noChangeArrowheads="1"/>
          </p:cNvSpPr>
          <p:nvPr/>
        </p:nvSpPr>
        <p:spPr bwMode="auto">
          <a:xfrm>
            <a:off x="4800600" y="2209800"/>
            <a:ext cx="474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59437" name="Rectangle 22"/>
          <p:cNvSpPr>
            <a:spLocks noChangeArrowheads="1"/>
          </p:cNvSpPr>
          <p:nvPr/>
        </p:nvSpPr>
        <p:spPr bwMode="auto">
          <a:xfrm>
            <a:off x="3886200" y="47244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Д</a:t>
            </a:r>
          </a:p>
        </p:txBody>
      </p:sp>
      <p:sp>
        <p:nvSpPr>
          <p:cNvPr id="359442" name="Text Box 17"/>
          <p:cNvSpPr txBox="1">
            <a:spLocks noChangeArrowheads="1"/>
          </p:cNvSpPr>
          <p:nvPr/>
        </p:nvSpPr>
        <p:spPr bwMode="auto">
          <a:xfrm>
            <a:off x="1066800" y="31242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3</a:t>
            </a:r>
          </a:p>
        </p:txBody>
      </p:sp>
      <p:sp>
        <p:nvSpPr>
          <p:cNvPr id="359443" name="Text Box 17"/>
          <p:cNvSpPr txBox="1">
            <a:spLocks noChangeArrowheads="1"/>
          </p:cNvSpPr>
          <p:nvPr/>
        </p:nvSpPr>
        <p:spPr bwMode="auto">
          <a:xfrm>
            <a:off x="2209800" y="4876800"/>
            <a:ext cx="438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3</a:t>
            </a:r>
          </a:p>
        </p:txBody>
      </p:sp>
      <p:sp>
        <p:nvSpPr>
          <p:cNvPr id="359444" name="Text Box 17"/>
          <p:cNvSpPr txBox="1">
            <a:spLocks noChangeArrowheads="1"/>
          </p:cNvSpPr>
          <p:nvPr/>
        </p:nvSpPr>
        <p:spPr bwMode="auto">
          <a:xfrm>
            <a:off x="3048000" y="2286000"/>
            <a:ext cx="447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4</a:t>
            </a:r>
          </a:p>
        </p:txBody>
      </p:sp>
      <p:sp>
        <p:nvSpPr>
          <p:cNvPr id="359445" name="Text Box 21"/>
          <p:cNvSpPr txBox="1">
            <a:spLocks noChangeArrowheads="1"/>
          </p:cNvSpPr>
          <p:nvPr/>
        </p:nvSpPr>
        <p:spPr bwMode="auto">
          <a:xfrm>
            <a:off x="4419600" y="3581400"/>
            <a:ext cx="406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FF3300"/>
                </a:solidFill>
                <a:effectLst/>
              </a:rPr>
              <a:t>?</a:t>
            </a:r>
          </a:p>
        </p:txBody>
      </p:sp>
      <p:sp>
        <p:nvSpPr>
          <p:cNvPr id="359446" name="Rectangle 22"/>
          <p:cNvSpPr>
            <a:spLocks noChangeArrowheads="1"/>
          </p:cNvSpPr>
          <p:nvPr/>
        </p:nvSpPr>
        <p:spPr bwMode="auto">
          <a:xfrm>
            <a:off x="533400" y="533400"/>
            <a:ext cx="8229600" cy="609600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b"/>
          <a:lstStyle/>
          <a:p>
            <a:pPr algn="ctr"/>
            <a:r>
              <a:rPr lang="ru-RU" sz="3300">
                <a:solidFill>
                  <a:schemeClr val="tx2"/>
                </a:solidFill>
                <a:effectLst/>
              </a:rPr>
              <a:t>Найти: СД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AutoShape 4"/>
          <p:cNvSpPr>
            <a:spLocks noChangeArrowheads="1"/>
          </p:cNvSpPr>
          <p:nvPr/>
        </p:nvSpPr>
        <p:spPr bwMode="auto">
          <a:xfrm>
            <a:off x="769938" y="2405063"/>
            <a:ext cx="4967287" cy="2232025"/>
          </a:xfrm>
          <a:prstGeom prst="parallelogram">
            <a:avLst>
              <a:gd name="adj" fmla="val 55637"/>
            </a:avLst>
          </a:prstGeom>
          <a:gradFill rotWithShape="1">
            <a:gsLst>
              <a:gs pos="0">
                <a:schemeClr val="bg1"/>
              </a:gs>
              <a:gs pos="50000">
                <a:srgbClr val="FF9933">
                  <a:alpha val="82001"/>
                </a:srgbClr>
              </a:gs>
              <a:gs pos="100000">
                <a:schemeClr val="bg1"/>
              </a:gs>
            </a:gsLst>
            <a:lin ang="18900000" scaled="1"/>
          </a:gradFill>
          <a:ln w="57150" algn="ctr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60451" name="Line 5"/>
          <p:cNvSpPr>
            <a:spLocks noChangeShapeType="1"/>
          </p:cNvSpPr>
          <p:nvPr/>
        </p:nvSpPr>
        <p:spPr bwMode="auto">
          <a:xfrm flipH="1">
            <a:off x="554038" y="2405063"/>
            <a:ext cx="5689600" cy="1587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452" name="Line 6"/>
          <p:cNvSpPr>
            <a:spLocks noChangeShapeType="1"/>
          </p:cNvSpPr>
          <p:nvPr/>
        </p:nvSpPr>
        <p:spPr bwMode="auto">
          <a:xfrm>
            <a:off x="-381000" y="4637088"/>
            <a:ext cx="6335713" cy="1587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453" name="Line 8"/>
          <p:cNvSpPr>
            <a:spLocks noChangeShapeType="1"/>
          </p:cNvSpPr>
          <p:nvPr/>
        </p:nvSpPr>
        <p:spPr bwMode="auto">
          <a:xfrm>
            <a:off x="985838" y="1470025"/>
            <a:ext cx="4465637" cy="4032250"/>
          </a:xfrm>
          <a:prstGeom prst="line">
            <a:avLst/>
          </a:prstGeom>
          <a:noFill/>
          <a:ln w="57150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454" name="Text Box 9"/>
          <p:cNvSpPr txBox="1">
            <a:spLocks noChangeArrowheads="1"/>
          </p:cNvSpPr>
          <p:nvPr/>
        </p:nvSpPr>
        <p:spPr bwMode="auto">
          <a:xfrm>
            <a:off x="606425" y="5805488"/>
            <a:ext cx="184150" cy="3667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ru-RU" b="0" i="0">
              <a:effectLst/>
              <a:latin typeface="Verdana" pitchFamily="34" charset="0"/>
            </a:endParaRPr>
          </a:p>
        </p:txBody>
      </p:sp>
      <p:sp>
        <p:nvSpPr>
          <p:cNvPr id="360455" name="Line 10"/>
          <p:cNvSpPr>
            <a:spLocks noChangeShapeType="1"/>
          </p:cNvSpPr>
          <p:nvPr/>
        </p:nvSpPr>
        <p:spPr bwMode="auto">
          <a:xfrm flipH="1">
            <a:off x="3578225" y="2189163"/>
            <a:ext cx="287338" cy="431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456" name="Line 11"/>
          <p:cNvSpPr>
            <a:spLocks noChangeShapeType="1"/>
          </p:cNvSpPr>
          <p:nvPr/>
        </p:nvSpPr>
        <p:spPr bwMode="auto">
          <a:xfrm flipH="1">
            <a:off x="2714625" y="4421188"/>
            <a:ext cx="287338" cy="431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457" name="Arc 12"/>
          <p:cNvSpPr>
            <a:spLocks/>
          </p:cNvSpPr>
          <p:nvPr/>
        </p:nvSpPr>
        <p:spPr bwMode="auto">
          <a:xfrm rot="4035506" flipH="1" flipV="1">
            <a:off x="943769" y="1805782"/>
            <a:ext cx="431800" cy="620712"/>
          </a:xfrm>
          <a:custGeom>
            <a:avLst/>
            <a:gdLst>
              <a:gd name="T0" fmla="*/ 34684 w 21600"/>
              <a:gd name="T1" fmla="*/ 0 h 23219"/>
              <a:gd name="T2" fmla="*/ 430481 w 21600"/>
              <a:gd name="T3" fmla="*/ 620713 h 23219"/>
              <a:gd name="T4" fmla="*/ 0 w 21600"/>
              <a:gd name="T5" fmla="*/ 575561 h 23219"/>
              <a:gd name="T6" fmla="*/ 0 60000 65536"/>
              <a:gd name="T7" fmla="*/ 0 60000 65536"/>
              <a:gd name="T8" fmla="*/ 0 60000 65536"/>
              <a:gd name="T9" fmla="*/ 0 w 21600"/>
              <a:gd name="T10" fmla="*/ 0 h 23219"/>
              <a:gd name="T11" fmla="*/ 21600 w 21600"/>
              <a:gd name="T12" fmla="*/ 23219 h 232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219" fill="none" extrusionOk="0">
                <a:moveTo>
                  <a:pt x="1735" y="-1"/>
                </a:moveTo>
                <a:cubicBezTo>
                  <a:pt x="12955" y="903"/>
                  <a:pt x="21600" y="10273"/>
                  <a:pt x="21600" y="21530"/>
                </a:cubicBezTo>
                <a:cubicBezTo>
                  <a:pt x="21600" y="22093"/>
                  <a:pt x="21577" y="22657"/>
                  <a:pt x="21533" y="23218"/>
                </a:cubicBezTo>
              </a:path>
              <a:path w="21600" h="23219" stroke="0" extrusionOk="0">
                <a:moveTo>
                  <a:pt x="1735" y="-1"/>
                </a:moveTo>
                <a:cubicBezTo>
                  <a:pt x="12955" y="903"/>
                  <a:pt x="21600" y="10273"/>
                  <a:pt x="21600" y="21530"/>
                </a:cubicBezTo>
                <a:cubicBezTo>
                  <a:pt x="21600" y="22093"/>
                  <a:pt x="21577" y="22657"/>
                  <a:pt x="21533" y="23218"/>
                </a:cubicBezTo>
                <a:lnTo>
                  <a:pt x="0" y="21530"/>
                </a:lnTo>
                <a:close/>
              </a:path>
            </a:pathLst>
          </a:cu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60458" name="Arc 13"/>
          <p:cNvSpPr>
            <a:spLocks/>
          </p:cNvSpPr>
          <p:nvPr/>
        </p:nvSpPr>
        <p:spPr bwMode="auto">
          <a:xfrm flipV="1">
            <a:off x="5130800" y="4638675"/>
            <a:ext cx="465138" cy="576263"/>
          </a:xfrm>
          <a:custGeom>
            <a:avLst/>
            <a:gdLst>
              <a:gd name="T0" fmla="*/ 0 w 23258"/>
              <a:gd name="T1" fmla="*/ 1707 h 21600"/>
              <a:gd name="T2" fmla="*/ 465137 w 23258"/>
              <a:gd name="T3" fmla="*/ 576263 h 21600"/>
              <a:gd name="T4" fmla="*/ 33158 w 23258"/>
              <a:gd name="T5" fmla="*/ 576263 h 21600"/>
              <a:gd name="T6" fmla="*/ 0 60000 65536"/>
              <a:gd name="T7" fmla="*/ 0 60000 65536"/>
              <a:gd name="T8" fmla="*/ 0 60000 65536"/>
              <a:gd name="T9" fmla="*/ 0 w 23258"/>
              <a:gd name="T10" fmla="*/ 0 h 21600"/>
              <a:gd name="T11" fmla="*/ 23258 w 2325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58" h="21600" fill="none" extrusionOk="0">
                <a:moveTo>
                  <a:pt x="-1" y="63"/>
                </a:moveTo>
                <a:cubicBezTo>
                  <a:pt x="551" y="21"/>
                  <a:pt x="1104" y="-1"/>
                  <a:pt x="1658" y="0"/>
                </a:cubicBezTo>
                <a:cubicBezTo>
                  <a:pt x="13587" y="0"/>
                  <a:pt x="23258" y="9670"/>
                  <a:pt x="23258" y="21600"/>
                </a:cubicBezTo>
              </a:path>
              <a:path w="23258" h="21600" stroke="0" extrusionOk="0">
                <a:moveTo>
                  <a:pt x="-1" y="63"/>
                </a:moveTo>
                <a:cubicBezTo>
                  <a:pt x="551" y="21"/>
                  <a:pt x="1104" y="-1"/>
                  <a:pt x="1658" y="0"/>
                </a:cubicBezTo>
                <a:cubicBezTo>
                  <a:pt x="13587" y="0"/>
                  <a:pt x="23258" y="9670"/>
                  <a:pt x="23258" y="21600"/>
                </a:cubicBezTo>
                <a:lnTo>
                  <a:pt x="1658" y="21600"/>
                </a:lnTo>
                <a:close/>
              </a:path>
            </a:pathLst>
          </a:custGeom>
          <a:noFill/>
          <a:ln w="76200">
            <a:solidFill>
              <a:srgbClr val="CC0099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60459" name="Text Box 14"/>
          <p:cNvSpPr txBox="1">
            <a:spLocks noChangeArrowheads="1"/>
          </p:cNvSpPr>
          <p:nvPr/>
        </p:nvSpPr>
        <p:spPr bwMode="auto">
          <a:xfrm>
            <a:off x="1130300" y="1901825"/>
            <a:ext cx="43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2800">
                <a:solidFill>
                  <a:srgbClr val="000099"/>
                </a:solidFill>
                <a:effectLst/>
              </a:rPr>
              <a:t>1</a:t>
            </a:r>
          </a:p>
        </p:txBody>
      </p:sp>
      <p:sp>
        <p:nvSpPr>
          <p:cNvPr id="360460" name="Text Box 15"/>
          <p:cNvSpPr txBox="1">
            <a:spLocks noChangeArrowheads="1"/>
          </p:cNvSpPr>
          <p:nvPr/>
        </p:nvSpPr>
        <p:spPr bwMode="auto">
          <a:xfrm>
            <a:off x="4946650" y="4565650"/>
            <a:ext cx="40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2800">
                <a:solidFill>
                  <a:srgbClr val="000099"/>
                </a:solidFill>
                <a:effectLst/>
              </a:rPr>
              <a:t>2</a:t>
            </a:r>
          </a:p>
        </p:txBody>
      </p:sp>
      <p:sp>
        <p:nvSpPr>
          <p:cNvPr id="360461" name="Rectangle 16"/>
          <p:cNvSpPr>
            <a:spLocks noChangeArrowheads="1"/>
          </p:cNvSpPr>
          <p:nvPr/>
        </p:nvSpPr>
        <p:spPr bwMode="auto">
          <a:xfrm>
            <a:off x="266700" y="4637088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60462" name="Rectangle 17"/>
          <p:cNvSpPr>
            <a:spLocks noChangeArrowheads="1"/>
          </p:cNvSpPr>
          <p:nvPr/>
        </p:nvSpPr>
        <p:spPr bwMode="auto">
          <a:xfrm>
            <a:off x="2066925" y="1685925"/>
            <a:ext cx="492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60463" name="Rectangle 18"/>
          <p:cNvSpPr>
            <a:spLocks noChangeArrowheads="1"/>
          </p:cNvSpPr>
          <p:nvPr/>
        </p:nvSpPr>
        <p:spPr bwMode="auto">
          <a:xfrm>
            <a:off x="5667375" y="1757363"/>
            <a:ext cx="474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60464" name="Rectangle 19"/>
          <p:cNvSpPr>
            <a:spLocks noChangeArrowheads="1"/>
          </p:cNvSpPr>
          <p:nvPr/>
        </p:nvSpPr>
        <p:spPr bwMode="auto">
          <a:xfrm>
            <a:off x="4154488" y="4781550"/>
            <a:ext cx="5095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Д</a:t>
            </a:r>
          </a:p>
        </p:txBody>
      </p:sp>
      <p:sp>
        <p:nvSpPr>
          <p:cNvPr id="360469" name="Rectangle 21"/>
          <p:cNvSpPr>
            <a:spLocks noChangeArrowheads="1"/>
          </p:cNvSpPr>
          <p:nvPr/>
        </p:nvSpPr>
        <p:spPr bwMode="auto">
          <a:xfrm>
            <a:off x="533400" y="533400"/>
            <a:ext cx="8229600" cy="609600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b"/>
          <a:lstStyle/>
          <a:p>
            <a:pPr algn="ctr"/>
            <a:r>
              <a:rPr lang="ru-RU" sz="3300">
                <a:solidFill>
                  <a:schemeClr val="tx2"/>
                </a:solidFill>
                <a:effectLst/>
              </a:rPr>
              <a:t>Доказать: </a:t>
            </a:r>
            <a:r>
              <a:rPr lang="ru-RU" sz="33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3300">
                <a:solidFill>
                  <a:schemeClr val="tx2"/>
                </a:solidFill>
                <a:effectLst/>
              </a:rPr>
              <a:t> АВД=</a:t>
            </a:r>
            <a:r>
              <a:rPr lang="ru-RU" sz="33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3300">
                <a:solidFill>
                  <a:schemeClr val="tx2"/>
                </a:solidFill>
                <a:effectLst/>
              </a:rPr>
              <a:t> ВСД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Text Box 2"/>
          <p:cNvSpPr txBox="1">
            <a:spLocks noChangeArrowheads="1"/>
          </p:cNvSpPr>
          <p:nvPr/>
        </p:nvSpPr>
        <p:spPr bwMode="auto">
          <a:xfrm>
            <a:off x="2319338" y="6186488"/>
            <a:ext cx="184150" cy="3667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ru-RU" b="0" i="0">
              <a:effectLst/>
              <a:latin typeface="Verdana" pitchFamily="34" charset="0"/>
            </a:endParaRPr>
          </a:p>
        </p:txBody>
      </p:sp>
      <p:grpSp>
        <p:nvGrpSpPr>
          <p:cNvPr id="361475" name="Group 3"/>
          <p:cNvGrpSpPr>
            <a:grpSpLocks/>
          </p:cNvGrpSpPr>
          <p:nvPr/>
        </p:nvGrpSpPr>
        <p:grpSpPr bwMode="auto">
          <a:xfrm>
            <a:off x="347663" y="1635125"/>
            <a:ext cx="5748337" cy="4035425"/>
            <a:chOff x="930" y="527"/>
            <a:chExt cx="3621" cy="2542"/>
          </a:xfrm>
        </p:grpSpPr>
        <p:grpSp>
          <p:nvGrpSpPr>
            <p:cNvPr id="361476" name="Group 4"/>
            <p:cNvGrpSpPr>
              <a:grpSpLocks/>
            </p:cNvGrpSpPr>
            <p:nvPr/>
          </p:nvGrpSpPr>
          <p:grpSpPr bwMode="auto">
            <a:xfrm rot="10800000">
              <a:off x="1292" y="754"/>
              <a:ext cx="2948" cy="2041"/>
              <a:chOff x="975" y="845"/>
              <a:chExt cx="2948" cy="2041"/>
            </a:xfrm>
          </p:grpSpPr>
          <p:sp>
            <p:nvSpPr>
              <p:cNvPr id="142341" name="Freeform 5"/>
              <p:cNvSpPr>
                <a:spLocks/>
              </p:cNvSpPr>
              <p:nvPr/>
            </p:nvSpPr>
            <p:spPr bwMode="auto">
              <a:xfrm>
                <a:off x="1474" y="845"/>
                <a:ext cx="2449" cy="1995"/>
              </a:xfrm>
              <a:custGeom>
                <a:avLst/>
                <a:gdLst>
                  <a:gd name="T0" fmla="*/ 0 w 2178"/>
                  <a:gd name="T1" fmla="*/ 0 h 1678"/>
                  <a:gd name="T2" fmla="*/ 1769 w 2178"/>
                  <a:gd name="T3" fmla="*/ 0 h 1678"/>
                  <a:gd name="T4" fmla="*/ 2178 w 2178"/>
                  <a:gd name="T5" fmla="*/ 1678 h 1678"/>
                  <a:gd name="T6" fmla="*/ 0 w 2178"/>
                  <a:gd name="T7" fmla="*/ 0 h 167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78"/>
                  <a:gd name="T13" fmla="*/ 0 h 1678"/>
                  <a:gd name="T14" fmla="*/ 2178 w 2178"/>
                  <a:gd name="T15" fmla="*/ 1678 h 167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78" h="1678">
                    <a:moveTo>
                      <a:pt x="0" y="0"/>
                    </a:moveTo>
                    <a:lnTo>
                      <a:pt x="1769" y="0"/>
                    </a:lnTo>
                    <a:lnTo>
                      <a:pt x="2178" y="167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2"/>
                  </a:gs>
                  <a:gs pos="100000">
                    <a:srgbClr val="FFFFFF"/>
                  </a:gs>
                </a:gsLst>
                <a:lin ang="5400000" scaled="1"/>
              </a:gradFill>
              <a:ln w="5715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 rot="10800000"/>
              <a:lstStyle/>
              <a:p>
                <a:pPr algn="l"/>
                <a:endParaRPr lang="ru-RU">
                  <a:effectLst/>
                </a:endParaRPr>
              </a:p>
            </p:txBody>
          </p:sp>
          <p:sp>
            <p:nvSpPr>
              <p:cNvPr id="361478" name="Freeform 6"/>
              <p:cNvSpPr>
                <a:spLocks/>
              </p:cNvSpPr>
              <p:nvPr/>
            </p:nvSpPr>
            <p:spPr bwMode="auto">
              <a:xfrm flipH="1">
                <a:off x="975" y="845"/>
                <a:ext cx="2495" cy="2041"/>
              </a:xfrm>
              <a:custGeom>
                <a:avLst/>
                <a:gdLst>
                  <a:gd name="T0" fmla="*/ 0 w 2178"/>
                  <a:gd name="T1" fmla="*/ 0 h 1678"/>
                  <a:gd name="T2" fmla="*/ 1769 w 2178"/>
                  <a:gd name="T3" fmla="*/ 0 h 1678"/>
                  <a:gd name="T4" fmla="*/ 2178 w 2178"/>
                  <a:gd name="T5" fmla="*/ 1678 h 1678"/>
                  <a:gd name="T6" fmla="*/ 0 w 2178"/>
                  <a:gd name="T7" fmla="*/ 0 h 167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78"/>
                  <a:gd name="T13" fmla="*/ 0 h 1678"/>
                  <a:gd name="T14" fmla="*/ 2178 w 2178"/>
                  <a:gd name="T15" fmla="*/ 1678 h 167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78" h="1678">
                    <a:moveTo>
                      <a:pt x="0" y="0"/>
                    </a:moveTo>
                    <a:lnTo>
                      <a:pt x="1769" y="0"/>
                    </a:lnTo>
                    <a:lnTo>
                      <a:pt x="2178" y="167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alpha val="41000"/>
                    </a:schemeClr>
                  </a:gs>
                  <a:gs pos="100000">
                    <a:srgbClr val="CCFF66">
                      <a:alpha val="60001"/>
                    </a:srgbClr>
                  </a:gs>
                </a:gsLst>
                <a:lin ang="0" scaled="1"/>
              </a:gradFill>
              <a:ln w="57150">
                <a:solidFill>
                  <a:srgbClr val="000080"/>
                </a:solidFill>
                <a:round/>
                <a:headEnd/>
                <a:tailEnd/>
              </a:ln>
            </p:spPr>
            <p:txBody>
              <a:bodyPr rot="10800000"/>
              <a:lstStyle/>
              <a:p>
                <a:pPr algn="l"/>
                <a:endParaRPr lang="ru-RU">
                  <a:effectLst/>
                </a:endParaRPr>
              </a:p>
            </p:txBody>
          </p:sp>
        </p:grpSp>
        <p:sp>
          <p:nvSpPr>
            <p:cNvPr id="361479" name="Text Box 7"/>
            <p:cNvSpPr txBox="1">
              <a:spLocks noChangeArrowheads="1"/>
            </p:cNvSpPr>
            <p:nvPr/>
          </p:nvSpPr>
          <p:spPr bwMode="auto">
            <a:xfrm>
              <a:off x="1338" y="2704"/>
              <a:ext cx="32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200">
                  <a:solidFill>
                    <a:srgbClr val="000000"/>
                  </a:solidFill>
                  <a:effectLst/>
                </a:rPr>
                <a:t>Д</a:t>
              </a:r>
            </a:p>
          </p:txBody>
        </p:sp>
        <p:sp>
          <p:nvSpPr>
            <p:cNvPr id="361480" name="Text Box 8"/>
            <p:cNvSpPr txBox="1">
              <a:spLocks noChangeArrowheads="1"/>
            </p:cNvSpPr>
            <p:nvPr/>
          </p:nvSpPr>
          <p:spPr bwMode="auto">
            <a:xfrm>
              <a:off x="4241" y="527"/>
              <a:ext cx="31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200">
                  <a:solidFill>
                    <a:srgbClr val="000000"/>
                  </a:solidFill>
                  <a:effectLst/>
                </a:rPr>
                <a:t>А</a:t>
              </a:r>
            </a:p>
          </p:txBody>
        </p:sp>
        <p:sp>
          <p:nvSpPr>
            <p:cNvPr id="361481" name="Text Box 9"/>
            <p:cNvSpPr txBox="1">
              <a:spLocks noChangeArrowheads="1"/>
            </p:cNvSpPr>
            <p:nvPr/>
          </p:nvSpPr>
          <p:spPr bwMode="auto">
            <a:xfrm>
              <a:off x="930" y="527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ru-RU" sz="3200">
                  <a:solidFill>
                    <a:srgbClr val="000000"/>
                  </a:solidFill>
                  <a:effectLst/>
                </a:rPr>
                <a:t>В</a:t>
              </a:r>
            </a:p>
          </p:txBody>
        </p:sp>
        <p:sp>
          <p:nvSpPr>
            <p:cNvPr id="361482" name="Text Box 10"/>
            <p:cNvSpPr txBox="1">
              <a:spLocks noChangeArrowheads="1"/>
            </p:cNvSpPr>
            <p:nvPr/>
          </p:nvSpPr>
          <p:spPr bwMode="auto">
            <a:xfrm>
              <a:off x="3833" y="2704"/>
              <a:ext cx="29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ru-RU" sz="3200">
                  <a:solidFill>
                    <a:srgbClr val="000000"/>
                  </a:solidFill>
                  <a:effectLst/>
                </a:rPr>
                <a:t>С</a:t>
              </a:r>
            </a:p>
          </p:txBody>
        </p:sp>
        <p:sp>
          <p:nvSpPr>
            <p:cNvPr id="361483" name="Line 11"/>
            <p:cNvSpPr>
              <a:spLocks noChangeShapeType="1"/>
            </p:cNvSpPr>
            <p:nvPr/>
          </p:nvSpPr>
          <p:spPr bwMode="auto">
            <a:xfrm>
              <a:off x="1338" y="1797"/>
              <a:ext cx="36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1484" name="Line 12"/>
            <p:cNvSpPr>
              <a:spLocks noChangeShapeType="1"/>
            </p:cNvSpPr>
            <p:nvPr/>
          </p:nvSpPr>
          <p:spPr bwMode="auto">
            <a:xfrm>
              <a:off x="3787" y="1797"/>
              <a:ext cx="363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61485" name="Arc 24"/>
          <p:cNvSpPr>
            <a:spLocks/>
          </p:cNvSpPr>
          <p:nvPr/>
        </p:nvSpPr>
        <p:spPr bwMode="auto">
          <a:xfrm>
            <a:off x="1428750" y="4516438"/>
            <a:ext cx="1008063" cy="719137"/>
          </a:xfrm>
          <a:custGeom>
            <a:avLst/>
            <a:gdLst>
              <a:gd name="T0" fmla="*/ 45969 w 21600"/>
              <a:gd name="T1" fmla="*/ 0 h 21578"/>
              <a:gd name="T2" fmla="*/ 1008062 w 21600"/>
              <a:gd name="T3" fmla="*/ 719137 h 21578"/>
              <a:gd name="T4" fmla="*/ 0 w 21600"/>
              <a:gd name="T5" fmla="*/ 719137 h 21578"/>
              <a:gd name="T6" fmla="*/ 0 60000 65536"/>
              <a:gd name="T7" fmla="*/ 0 60000 65536"/>
              <a:gd name="T8" fmla="*/ 0 60000 65536"/>
              <a:gd name="T9" fmla="*/ 0 w 21600"/>
              <a:gd name="T10" fmla="*/ 0 h 21578"/>
              <a:gd name="T11" fmla="*/ 21600 w 21600"/>
              <a:gd name="T12" fmla="*/ 21578 h 215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78" fill="none" extrusionOk="0">
                <a:moveTo>
                  <a:pt x="984" y="0"/>
                </a:moveTo>
                <a:cubicBezTo>
                  <a:pt x="12519" y="526"/>
                  <a:pt x="21600" y="10031"/>
                  <a:pt x="21600" y="21578"/>
                </a:cubicBezTo>
              </a:path>
              <a:path w="21600" h="21578" stroke="0" extrusionOk="0">
                <a:moveTo>
                  <a:pt x="984" y="0"/>
                </a:moveTo>
                <a:cubicBezTo>
                  <a:pt x="12519" y="526"/>
                  <a:pt x="21600" y="10031"/>
                  <a:pt x="21600" y="21578"/>
                </a:cubicBezTo>
                <a:lnTo>
                  <a:pt x="0" y="21578"/>
                </a:lnTo>
                <a:close/>
              </a:path>
            </a:pathLst>
          </a:custGeom>
          <a:noFill/>
          <a:ln w="762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>
              <a:effectLst/>
            </a:endParaRPr>
          </a:p>
        </p:txBody>
      </p:sp>
      <p:sp>
        <p:nvSpPr>
          <p:cNvPr id="361486" name="Arc 25"/>
          <p:cNvSpPr>
            <a:spLocks/>
          </p:cNvSpPr>
          <p:nvPr/>
        </p:nvSpPr>
        <p:spPr bwMode="auto">
          <a:xfrm flipH="1">
            <a:off x="4021138" y="4516438"/>
            <a:ext cx="1008062" cy="719137"/>
          </a:xfrm>
          <a:custGeom>
            <a:avLst/>
            <a:gdLst>
              <a:gd name="T0" fmla="*/ 45970 w 21600"/>
              <a:gd name="T1" fmla="*/ 0 h 21578"/>
              <a:gd name="T2" fmla="*/ 1008063 w 21600"/>
              <a:gd name="T3" fmla="*/ 719137 h 21578"/>
              <a:gd name="T4" fmla="*/ 0 w 21600"/>
              <a:gd name="T5" fmla="*/ 719137 h 21578"/>
              <a:gd name="T6" fmla="*/ 0 60000 65536"/>
              <a:gd name="T7" fmla="*/ 0 60000 65536"/>
              <a:gd name="T8" fmla="*/ 0 60000 65536"/>
              <a:gd name="T9" fmla="*/ 0 w 21600"/>
              <a:gd name="T10" fmla="*/ 0 h 21578"/>
              <a:gd name="T11" fmla="*/ 21600 w 21600"/>
              <a:gd name="T12" fmla="*/ 21578 h 215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78" fill="none" extrusionOk="0">
                <a:moveTo>
                  <a:pt x="984" y="0"/>
                </a:moveTo>
                <a:cubicBezTo>
                  <a:pt x="12519" y="526"/>
                  <a:pt x="21600" y="10031"/>
                  <a:pt x="21600" y="21578"/>
                </a:cubicBezTo>
              </a:path>
              <a:path w="21600" h="21578" stroke="0" extrusionOk="0">
                <a:moveTo>
                  <a:pt x="984" y="0"/>
                </a:moveTo>
                <a:cubicBezTo>
                  <a:pt x="12519" y="526"/>
                  <a:pt x="21600" y="10031"/>
                  <a:pt x="21600" y="21578"/>
                </a:cubicBezTo>
                <a:lnTo>
                  <a:pt x="0" y="21578"/>
                </a:lnTo>
                <a:close/>
              </a:path>
            </a:pathLst>
          </a:custGeom>
          <a:noFill/>
          <a:ln w="76200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>
              <a:effectLst/>
            </a:endParaRPr>
          </a:p>
        </p:txBody>
      </p:sp>
      <p:sp>
        <p:nvSpPr>
          <p:cNvPr id="361491" name="Rectangle 19"/>
          <p:cNvSpPr>
            <a:spLocks noChangeArrowheads="1"/>
          </p:cNvSpPr>
          <p:nvPr/>
        </p:nvSpPr>
        <p:spPr bwMode="auto">
          <a:xfrm>
            <a:off x="533400" y="533400"/>
            <a:ext cx="8229600" cy="609600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b"/>
          <a:lstStyle/>
          <a:p>
            <a:pPr algn="ctr"/>
            <a:r>
              <a:rPr lang="ru-RU" sz="3300">
                <a:solidFill>
                  <a:schemeClr val="tx2"/>
                </a:solidFill>
                <a:effectLst/>
              </a:rPr>
              <a:t>Доказать: </a:t>
            </a:r>
            <a:r>
              <a:rPr lang="ru-RU" sz="33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3300">
                <a:solidFill>
                  <a:schemeClr val="tx2"/>
                </a:solidFill>
                <a:effectLst/>
              </a:rPr>
              <a:t> ДВС=</a:t>
            </a:r>
            <a:r>
              <a:rPr lang="ru-RU" sz="3300" baseline="-25000">
                <a:solidFill>
                  <a:schemeClr val="tx2"/>
                </a:solidFill>
                <a:effectLst/>
              </a:rPr>
              <a:t>Δ</a:t>
            </a:r>
            <a:r>
              <a:rPr lang="ru-RU" sz="3300">
                <a:solidFill>
                  <a:schemeClr val="tx2"/>
                </a:solidFill>
                <a:effectLst/>
              </a:rPr>
              <a:t> ДАС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498" name="Group 9"/>
          <p:cNvGrpSpPr>
            <a:grpSpLocks/>
          </p:cNvGrpSpPr>
          <p:nvPr/>
        </p:nvGrpSpPr>
        <p:grpSpPr bwMode="auto">
          <a:xfrm>
            <a:off x="949325" y="2568575"/>
            <a:ext cx="3311525" cy="3240088"/>
            <a:chOff x="1837" y="799"/>
            <a:chExt cx="1814" cy="1814"/>
          </a:xfrm>
        </p:grpSpPr>
        <p:sp>
          <p:nvSpPr>
            <p:cNvPr id="362499" name="Oval 4"/>
            <p:cNvSpPr>
              <a:spLocks noChangeArrowheads="1"/>
            </p:cNvSpPr>
            <p:nvPr/>
          </p:nvSpPr>
          <p:spPr bwMode="auto">
            <a:xfrm>
              <a:off x="1837" y="799"/>
              <a:ext cx="1814" cy="181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DD55D3">
                    <a:alpha val="45000"/>
                  </a:srgbClr>
                </a:gs>
              </a:gsLst>
              <a:path path="shape">
                <a:fillToRect l="50000" t="50000" r="50000" b="50000"/>
              </a:path>
            </a:gradFill>
            <a:ln w="57150" algn="ctr">
              <a:solidFill>
                <a:srgbClr val="000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  <p:sp>
          <p:nvSpPr>
            <p:cNvPr id="362500" name="Line 5"/>
            <p:cNvSpPr>
              <a:spLocks noChangeShapeType="1"/>
            </p:cNvSpPr>
            <p:nvPr/>
          </p:nvSpPr>
          <p:spPr bwMode="auto">
            <a:xfrm>
              <a:off x="1837" y="1706"/>
              <a:ext cx="1814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2501" name="Freeform 7"/>
            <p:cNvSpPr>
              <a:spLocks/>
            </p:cNvSpPr>
            <p:nvPr/>
          </p:nvSpPr>
          <p:spPr bwMode="auto">
            <a:xfrm>
              <a:off x="1837" y="845"/>
              <a:ext cx="1814" cy="1723"/>
            </a:xfrm>
            <a:custGeom>
              <a:avLst/>
              <a:gdLst>
                <a:gd name="T0" fmla="*/ 0 w 1814"/>
                <a:gd name="T1" fmla="*/ 861 h 1722"/>
                <a:gd name="T2" fmla="*/ 1814 w 1814"/>
                <a:gd name="T3" fmla="*/ 861 h 1722"/>
                <a:gd name="T4" fmla="*/ 589 w 1814"/>
                <a:gd name="T5" fmla="*/ 0 h 1722"/>
                <a:gd name="T6" fmla="*/ 1171 w 1814"/>
                <a:gd name="T7" fmla="*/ 1722 h 1722"/>
                <a:gd name="T8" fmla="*/ 0 w 1814"/>
                <a:gd name="T9" fmla="*/ 861 h 17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14"/>
                <a:gd name="T16" fmla="*/ 0 h 1722"/>
                <a:gd name="T17" fmla="*/ 1814 w 1814"/>
                <a:gd name="T18" fmla="*/ 1722 h 17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14" h="1722">
                  <a:moveTo>
                    <a:pt x="0" y="861"/>
                  </a:moveTo>
                  <a:lnTo>
                    <a:pt x="1814" y="861"/>
                  </a:lnTo>
                  <a:lnTo>
                    <a:pt x="589" y="0"/>
                  </a:lnTo>
                  <a:lnTo>
                    <a:pt x="1171" y="1722"/>
                  </a:lnTo>
                  <a:lnTo>
                    <a:pt x="0" y="861"/>
                  </a:lnTo>
                  <a:close/>
                </a:path>
              </a:pathLst>
            </a:custGeom>
            <a:solidFill>
              <a:srgbClr val="FFFF66">
                <a:alpha val="17000"/>
              </a:srgbClr>
            </a:solidFill>
            <a:ln w="5715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</p:grpSp>
      <p:sp>
        <p:nvSpPr>
          <p:cNvPr id="362502" name="Rectangle 8"/>
          <p:cNvSpPr>
            <a:spLocks noChangeArrowheads="1"/>
          </p:cNvSpPr>
          <p:nvPr/>
        </p:nvSpPr>
        <p:spPr bwMode="auto">
          <a:xfrm>
            <a:off x="228600" y="37211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62503" name="Rectangle 10"/>
          <p:cNvSpPr>
            <a:spLocks noChangeArrowheads="1"/>
          </p:cNvSpPr>
          <p:nvPr/>
        </p:nvSpPr>
        <p:spPr bwMode="auto">
          <a:xfrm>
            <a:off x="1452563" y="1992313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62504" name="Rectangle 11"/>
          <p:cNvSpPr>
            <a:spLocks noChangeArrowheads="1"/>
          </p:cNvSpPr>
          <p:nvPr/>
        </p:nvSpPr>
        <p:spPr bwMode="auto">
          <a:xfrm>
            <a:off x="4260850" y="37925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200">
                <a:solidFill>
                  <a:srgbClr val="000000"/>
                </a:solidFill>
                <a:effectLst/>
              </a:rPr>
              <a:t>C</a:t>
            </a:r>
            <a:endParaRPr lang="ru-RU" sz="3200">
              <a:solidFill>
                <a:srgbClr val="000000"/>
              </a:solidFill>
              <a:effectLst/>
            </a:endParaRPr>
          </a:p>
        </p:txBody>
      </p:sp>
      <p:sp>
        <p:nvSpPr>
          <p:cNvPr id="362505" name="Rectangle 12"/>
          <p:cNvSpPr>
            <a:spLocks noChangeArrowheads="1"/>
          </p:cNvSpPr>
          <p:nvPr/>
        </p:nvSpPr>
        <p:spPr bwMode="auto">
          <a:xfrm>
            <a:off x="3181350" y="5592763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Д</a:t>
            </a:r>
          </a:p>
        </p:txBody>
      </p:sp>
      <p:sp>
        <p:nvSpPr>
          <p:cNvPr id="362506" name="Rectangle 13"/>
          <p:cNvSpPr>
            <a:spLocks noChangeArrowheads="1"/>
          </p:cNvSpPr>
          <p:nvPr/>
        </p:nvSpPr>
        <p:spPr bwMode="auto">
          <a:xfrm>
            <a:off x="2514600" y="3581400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О</a:t>
            </a:r>
          </a:p>
        </p:txBody>
      </p:sp>
      <p:sp>
        <p:nvSpPr>
          <p:cNvPr id="362517" name="Rectangle 21"/>
          <p:cNvSpPr>
            <a:spLocks noChangeArrowheads="1"/>
          </p:cNvSpPr>
          <p:nvPr/>
        </p:nvSpPr>
        <p:spPr bwMode="auto">
          <a:xfrm>
            <a:off x="533400" y="533400"/>
            <a:ext cx="8229600" cy="609600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b"/>
          <a:lstStyle/>
          <a:p>
            <a:pPr algn="ctr"/>
            <a:r>
              <a:rPr lang="ru-RU" sz="3300">
                <a:solidFill>
                  <a:schemeClr val="tx2"/>
                </a:solidFill>
                <a:effectLst/>
              </a:rPr>
              <a:t>Доказать: </a:t>
            </a:r>
            <a:r>
              <a:rPr lang="ru-RU" sz="3300">
                <a:solidFill>
                  <a:schemeClr val="tx2"/>
                </a:solidFill>
                <a:effectLst/>
                <a:sym typeface="Symbol" pitchFamily="18" charset="2"/>
              </a:rPr>
              <a:t></a:t>
            </a:r>
            <a:r>
              <a:rPr lang="ru-RU" sz="3300">
                <a:solidFill>
                  <a:schemeClr val="tx2"/>
                </a:solidFill>
                <a:effectLst/>
              </a:rPr>
              <a:t>В=</a:t>
            </a:r>
            <a:r>
              <a:rPr lang="ru-RU" sz="3300">
                <a:solidFill>
                  <a:schemeClr val="tx2"/>
                </a:solidFill>
                <a:effectLst/>
                <a:sym typeface="Symbol" pitchFamily="18" charset="2"/>
              </a:rPr>
              <a:t></a:t>
            </a:r>
            <a:r>
              <a:rPr lang="ru-RU" sz="3300">
                <a:solidFill>
                  <a:schemeClr val="tx2"/>
                </a:solidFill>
                <a:effectLst/>
              </a:rPr>
              <a:t>А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314450"/>
            <a:ext cx="8839200" cy="2266950"/>
          </a:xfrm>
        </p:spPr>
        <p:txBody>
          <a:bodyPr/>
          <a:lstStyle/>
          <a:p>
            <a:pPr algn="r"/>
            <a:r>
              <a:rPr lang="ru-RU" sz="5400" b="1" u="sng" dirty="0" smtClean="0">
                <a:latin typeface="Georgia" pitchFamily="18" charset="0"/>
              </a:rPr>
              <a:t>Второй признак </a:t>
            </a:r>
            <a:r>
              <a:rPr lang="ru-RU" sz="4400" b="1" dirty="0" smtClean="0">
                <a:latin typeface="Georgia" pitchFamily="18" charset="0"/>
              </a:rPr>
              <a:t>равенства треугольников.  </a:t>
            </a:r>
            <a:endParaRPr lang="ru-RU" sz="6100" b="1" dirty="0">
              <a:latin typeface="Georgia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b="1" i="1">
                <a:solidFill>
                  <a:srgbClr val="660033"/>
                </a:solidFill>
                <a:latin typeface="Georgia" pitchFamily="18" charset="0"/>
              </a:rPr>
              <a:t>Урок геометрии</a:t>
            </a:r>
          </a:p>
          <a:p>
            <a:pPr algn="r"/>
            <a:r>
              <a:rPr lang="ru-RU" b="1" i="1">
                <a:solidFill>
                  <a:srgbClr val="660033"/>
                </a:solidFill>
                <a:latin typeface="Georgia" pitchFamily="18" charset="0"/>
              </a:rPr>
              <a:t> в 7 классе.</a:t>
            </a: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4294967295"/>
          </p:nvPr>
        </p:nvSpPr>
        <p:spPr bwMode="auto">
          <a:xfrm>
            <a:off x="3287713" y="6165850"/>
            <a:ext cx="5551487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i="0" dirty="0" smtClean="0">
                <a:solidFill>
                  <a:srgbClr val="002060"/>
                </a:solidFill>
                <a:latin typeface="Georgia" pitchFamily="18" charset="0"/>
              </a:rPr>
              <a:t>Учитель математики МБОУ СОШ № 25  г. Крымска     Малая Е.В.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04800" y="914400"/>
            <a:ext cx="3658344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u="sng" dirty="0">
                <a:solidFill>
                  <a:srgbClr val="002060"/>
                </a:solidFill>
                <a:latin typeface="Georgia" pitchFamily="18" charset="0"/>
              </a:rPr>
              <a:t>Тема урока: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5638800" y="709612"/>
            <a:ext cx="286226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CD592DC-D007-4769-BD5D-442C0298C033}" type="datetime1">
              <a:rPr lang="ru-RU" sz="3200" b="1">
                <a:solidFill>
                  <a:srgbClr val="002060"/>
                </a:solidFill>
                <a:latin typeface="Georgia" pitchFamily="18" charset="0"/>
              </a:rPr>
              <a:pPr/>
              <a:t>12.11.2017</a:t>
            </a:fld>
            <a:endParaRPr lang="ru-RU" sz="3200" b="1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4679" name="Group 71"/>
          <p:cNvGrpSpPr>
            <a:grpSpLocks/>
          </p:cNvGrpSpPr>
          <p:nvPr/>
        </p:nvGrpSpPr>
        <p:grpSpPr bwMode="auto">
          <a:xfrm>
            <a:off x="1828800" y="4343400"/>
            <a:ext cx="2133600" cy="2057400"/>
            <a:chOff x="3024" y="1104"/>
            <a:chExt cx="1344" cy="1296"/>
          </a:xfrm>
        </p:grpSpPr>
        <p:sp>
          <p:nvSpPr>
            <p:cNvPr id="324680" name="Line 72"/>
            <p:cNvSpPr>
              <a:spLocks noChangeShapeType="1"/>
            </p:cNvSpPr>
            <p:nvPr/>
          </p:nvSpPr>
          <p:spPr bwMode="auto">
            <a:xfrm flipV="1">
              <a:off x="3024" y="1968"/>
              <a:ext cx="13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81" name="Line 73"/>
            <p:cNvSpPr>
              <a:spLocks noChangeShapeType="1"/>
            </p:cNvSpPr>
            <p:nvPr/>
          </p:nvSpPr>
          <p:spPr bwMode="auto">
            <a:xfrm flipV="1">
              <a:off x="3024" y="1104"/>
              <a:ext cx="1008" cy="12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82" name="Arc 74"/>
            <p:cNvSpPr>
              <a:spLocks/>
            </p:cNvSpPr>
            <p:nvPr/>
          </p:nvSpPr>
          <p:spPr bwMode="auto">
            <a:xfrm>
              <a:off x="3264" y="2113"/>
              <a:ext cx="144" cy="1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6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13" y="0"/>
                    <a:pt x="21577" y="9646"/>
                    <a:pt x="21599" y="2156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13" y="0"/>
                    <a:pt x="21577" y="9646"/>
                    <a:pt x="21599" y="2156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683" name="Line 75"/>
            <p:cNvSpPr>
              <a:spLocks noChangeShapeType="1"/>
            </p:cNvSpPr>
            <p:nvPr/>
          </p:nvSpPr>
          <p:spPr bwMode="auto">
            <a:xfrm>
              <a:off x="4032" y="1104"/>
              <a:ext cx="336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84" name="Arc 76"/>
            <p:cNvSpPr>
              <a:spLocks/>
            </p:cNvSpPr>
            <p:nvPr/>
          </p:nvSpPr>
          <p:spPr bwMode="auto">
            <a:xfrm rot="9238225">
              <a:off x="3888" y="1248"/>
              <a:ext cx="218" cy="144"/>
            </a:xfrm>
            <a:custGeom>
              <a:avLst/>
              <a:gdLst>
                <a:gd name="G0" fmla="+- 11149 0 0"/>
                <a:gd name="G1" fmla="+- 21600 0 0"/>
                <a:gd name="G2" fmla="+- 21600 0 0"/>
                <a:gd name="T0" fmla="*/ 0 w 32749"/>
                <a:gd name="T1" fmla="*/ 3100 h 21600"/>
                <a:gd name="T2" fmla="*/ 32749 w 32749"/>
                <a:gd name="T3" fmla="*/ 21560 h 21600"/>
                <a:gd name="T4" fmla="*/ 11149 w 327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749" h="21600" fill="none" extrusionOk="0">
                  <a:moveTo>
                    <a:pt x="-1" y="3099"/>
                  </a:moveTo>
                  <a:cubicBezTo>
                    <a:pt x="3365" y="1071"/>
                    <a:pt x="7219" y="-1"/>
                    <a:pt x="11149" y="0"/>
                  </a:cubicBezTo>
                  <a:cubicBezTo>
                    <a:pt x="23062" y="0"/>
                    <a:pt x="32726" y="9646"/>
                    <a:pt x="32748" y="21560"/>
                  </a:cubicBezTo>
                </a:path>
                <a:path w="32749" h="21600" stroke="0" extrusionOk="0">
                  <a:moveTo>
                    <a:pt x="-1" y="3099"/>
                  </a:moveTo>
                  <a:cubicBezTo>
                    <a:pt x="3365" y="1071"/>
                    <a:pt x="7219" y="-1"/>
                    <a:pt x="11149" y="0"/>
                  </a:cubicBezTo>
                  <a:cubicBezTo>
                    <a:pt x="23062" y="0"/>
                    <a:pt x="32726" y="9646"/>
                    <a:pt x="32748" y="21560"/>
                  </a:cubicBezTo>
                  <a:lnTo>
                    <a:pt x="11149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24620" name="Text Box 12"/>
          <p:cNvSpPr txBox="1">
            <a:spLocks noChangeArrowheads="1"/>
          </p:cNvSpPr>
          <p:nvPr/>
        </p:nvSpPr>
        <p:spPr bwMode="auto">
          <a:xfrm>
            <a:off x="4343400" y="1219200"/>
            <a:ext cx="4648200" cy="3416320"/>
          </a:xfrm>
          <a:prstGeom prst="rect">
            <a:avLst/>
          </a:prstGeom>
          <a:solidFill>
            <a:srgbClr val="CCFFCC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>
                <a:solidFill>
                  <a:schemeClr val="tx2"/>
                </a:solidFill>
                <a:effectLst/>
              </a:rPr>
              <a:t>Если сторона и два прилежащих к ней угла одного треугольника соответственно равны стороне и двум прилежащим к ней углам другого треугольника, то такие треугольники равны</a:t>
            </a:r>
          </a:p>
        </p:txBody>
      </p:sp>
      <p:sp>
        <p:nvSpPr>
          <p:cNvPr id="324624" name="Text Box 16"/>
          <p:cNvSpPr txBox="1">
            <a:spLocks noChangeArrowheads="1"/>
          </p:cNvSpPr>
          <p:nvPr/>
        </p:nvSpPr>
        <p:spPr bwMode="auto">
          <a:xfrm>
            <a:off x="4343400" y="4800600"/>
            <a:ext cx="4648200" cy="830997"/>
          </a:xfrm>
          <a:prstGeom prst="rect">
            <a:avLst/>
          </a:prstGeom>
          <a:solidFill>
            <a:srgbClr val="FFCDFF"/>
          </a:solidFill>
          <a:ln w="5715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dirty="0">
                <a:solidFill>
                  <a:schemeClr val="tx2"/>
                </a:solidFill>
                <a:effectLst/>
              </a:rPr>
              <a:t>Если     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AB=A</a:t>
            </a:r>
            <a:r>
              <a:rPr lang="en-US" sz="2400" baseline="-25000" dirty="0" smtClean="0">
                <a:solidFill>
                  <a:schemeClr val="tx2"/>
                </a:solidFill>
                <a:effectLst/>
              </a:rPr>
              <a:t>1</a:t>
            </a:r>
            <a:r>
              <a:rPr lang="en-US" sz="2400" dirty="0" smtClean="0">
                <a:solidFill>
                  <a:schemeClr val="tx2"/>
                </a:solidFill>
                <a:effectLst/>
              </a:rPr>
              <a:t>B</a:t>
            </a:r>
            <a:r>
              <a:rPr lang="en-US" sz="2400" baseline="-25000" dirty="0" smtClean="0">
                <a:solidFill>
                  <a:schemeClr val="tx2"/>
                </a:solidFill>
                <a:effectLst/>
              </a:rPr>
              <a:t>1</a:t>
            </a:r>
            <a:r>
              <a:rPr lang="en-US" sz="2400" dirty="0">
                <a:solidFill>
                  <a:schemeClr val="tx2"/>
                </a:solidFill>
                <a:effectLst/>
              </a:rPr>
              <a:t>, </a:t>
            </a:r>
            <a:r>
              <a:rPr lang="en-US" sz="2400" dirty="0">
                <a:solidFill>
                  <a:schemeClr val="tx2"/>
                </a:solidFill>
                <a:effectLst/>
                <a:sym typeface="Symbol" pitchFamily="18" charset="2"/>
              </a:rPr>
              <a:t>A=A</a:t>
            </a:r>
            <a:r>
              <a:rPr lang="en-US" sz="2400" baseline="-25000" dirty="0">
                <a:solidFill>
                  <a:schemeClr val="tx2"/>
                </a:solidFill>
                <a:effectLst/>
                <a:sym typeface="Symbol" pitchFamily="18" charset="2"/>
              </a:rPr>
              <a:t>1</a:t>
            </a:r>
            <a:r>
              <a:rPr lang="en-US" sz="2400" dirty="0">
                <a:solidFill>
                  <a:schemeClr val="tx2"/>
                </a:solidFill>
                <a:effectLst/>
                <a:sym typeface="Symbol" pitchFamily="18" charset="2"/>
              </a:rPr>
              <a:t>,</a:t>
            </a:r>
            <a:r>
              <a:rPr lang="ru-RU" sz="2400" dirty="0">
                <a:solidFill>
                  <a:schemeClr val="tx2"/>
                </a:solidFill>
                <a:effectLst/>
                <a:sym typeface="Symbol" pitchFamily="18" charset="2"/>
              </a:rPr>
              <a:t> </a:t>
            </a:r>
            <a:r>
              <a:rPr lang="en-US" sz="2400" dirty="0">
                <a:solidFill>
                  <a:schemeClr val="tx2"/>
                </a:solidFill>
                <a:effectLst/>
                <a:sym typeface="Symbol" pitchFamily="18" charset="2"/>
              </a:rPr>
              <a:t>B=B</a:t>
            </a:r>
            <a:r>
              <a:rPr lang="en-US" sz="2400" baseline="-25000" dirty="0">
                <a:solidFill>
                  <a:schemeClr val="tx2"/>
                </a:solidFill>
                <a:effectLst/>
                <a:sym typeface="Symbol" pitchFamily="18" charset="2"/>
              </a:rPr>
              <a:t>1</a:t>
            </a:r>
            <a:r>
              <a:rPr lang="ru-RU" sz="2400" baseline="-25000" dirty="0">
                <a:solidFill>
                  <a:schemeClr val="tx2"/>
                </a:solidFill>
                <a:effectLst/>
                <a:sym typeface="Symbol" pitchFamily="18" charset="2"/>
              </a:rPr>
              <a:t>,</a:t>
            </a:r>
            <a:r>
              <a:rPr lang="ru-RU" sz="2400" dirty="0">
                <a:solidFill>
                  <a:schemeClr val="tx2"/>
                </a:solidFill>
                <a:effectLst/>
                <a:sym typeface="Symbol" pitchFamily="18" charset="2"/>
              </a:rPr>
              <a:t> то </a:t>
            </a:r>
            <a:r>
              <a:rPr lang="en-US" sz="2400" baseline="-25000" dirty="0">
                <a:solidFill>
                  <a:schemeClr val="tx2"/>
                </a:solidFill>
                <a:effectLst/>
                <a:sym typeface="Wingdings 3" pitchFamily="18" charset="2"/>
              </a:rPr>
              <a:t></a:t>
            </a:r>
            <a:r>
              <a:rPr lang="en-US" sz="2400" dirty="0">
                <a:solidFill>
                  <a:schemeClr val="tx2"/>
                </a:solidFill>
                <a:effectLst/>
                <a:sym typeface="Wingdings 3" pitchFamily="18" charset="2"/>
              </a:rPr>
              <a:t>ABC= </a:t>
            </a:r>
            <a:r>
              <a:rPr lang="en-US" sz="2400" baseline="-25000" dirty="0">
                <a:solidFill>
                  <a:schemeClr val="tx2"/>
                </a:solidFill>
                <a:effectLst/>
                <a:sym typeface="Wingdings 3" pitchFamily="18" charset="2"/>
              </a:rPr>
              <a:t></a:t>
            </a:r>
            <a:r>
              <a:rPr lang="en-US" sz="2400" dirty="0">
                <a:solidFill>
                  <a:schemeClr val="tx2"/>
                </a:solidFill>
                <a:effectLst/>
                <a:sym typeface="Wingdings 3" pitchFamily="18" charset="2"/>
              </a:rPr>
              <a:t>A</a:t>
            </a:r>
            <a:r>
              <a:rPr lang="en-US" sz="2400" baseline="-25000" dirty="0">
                <a:solidFill>
                  <a:schemeClr val="tx2"/>
                </a:solidFill>
                <a:effectLst/>
                <a:sym typeface="Wingdings 3" pitchFamily="18" charset="2"/>
              </a:rPr>
              <a:t>1</a:t>
            </a:r>
            <a:r>
              <a:rPr lang="en-US" sz="2400" dirty="0">
                <a:solidFill>
                  <a:schemeClr val="tx2"/>
                </a:solidFill>
                <a:effectLst/>
                <a:sym typeface="Wingdings 3" pitchFamily="18" charset="2"/>
              </a:rPr>
              <a:t>B</a:t>
            </a:r>
            <a:r>
              <a:rPr lang="en-US" sz="2400" baseline="-25000" dirty="0">
                <a:solidFill>
                  <a:schemeClr val="tx2"/>
                </a:solidFill>
                <a:effectLst/>
                <a:sym typeface="Wingdings 3" pitchFamily="18" charset="2"/>
              </a:rPr>
              <a:t>1</a:t>
            </a:r>
            <a:r>
              <a:rPr lang="en-US" sz="2400" dirty="0">
                <a:solidFill>
                  <a:schemeClr val="tx2"/>
                </a:solidFill>
                <a:effectLst/>
                <a:sym typeface="Wingdings 3" pitchFamily="18" charset="2"/>
              </a:rPr>
              <a:t>C</a:t>
            </a:r>
            <a:r>
              <a:rPr lang="en-US" sz="2400" baseline="-25000" dirty="0">
                <a:solidFill>
                  <a:schemeClr val="tx2"/>
                </a:solidFill>
                <a:effectLst/>
                <a:sym typeface="Wingdings 3" pitchFamily="18" charset="2"/>
              </a:rPr>
              <a:t>1</a:t>
            </a:r>
            <a:endParaRPr lang="ru-RU" sz="2400" baseline="-25000" dirty="0">
              <a:solidFill>
                <a:schemeClr val="tx2"/>
              </a:solidFill>
              <a:effectLst/>
              <a:sym typeface="Wingdings 3" pitchFamily="18" charset="2"/>
            </a:endParaRPr>
          </a:p>
        </p:txBody>
      </p:sp>
      <p:sp>
        <p:nvSpPr>
          <p:cNvPr id="324625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1676400" y="228600"/>
            <a:ext cx="7315200" cy="838200"/>
          </a:xfrm>
          <a:solidFill>
            <a:schemeClr val="accent1"/>
          </a:solidFill>
          <a:ln w="28575">
            <a:solidFill>
              <a:schemeClr val="accent1">
                <a:lumMod val="2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ru-RU" sz="2500" b="1" i="1">
                <a:latin typeface="Georgia" pitchFamily="18" charset="0"/>
              </a:rPr>
              <a:t>Второй признак равенства треугольников:</a:t>
            </a:r>
            <a:endParaRPr lang="ru-RU" sz="4100" b="1" i="1">
              <a:latin typeface="Georgia" pitchFamily="18" charset="0"/>
            </a:endParaRPr>
          </a:p>
        </p:txBody>
      </p:sp>
      <p:sp>
        <p:nvSpPr>
          <p:cNvPr id="324658" name="Text Box 50"/>
          <p:cNvSpPr txBox="1">
            <a:spLocks noChangeArrowheads="1"/>
          </p:cNvSpPr>
          <p:nvPr/>
        </p:nvSpPr>
        <p:spPr bwMode="auto">
          <a:xfrm>
            <a:off x="1524000" y="640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r>
              <a:rPr lang="ru-RU" sz="24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24659" name="Text Box 51"/>
          <p:cNvSpPr txBox="1">
            <a:spLocks noChangeArrowheads="1"/>
          </p:cNvSpPr>
          <p:nvPr/>
        </p:nvSpPr>
        <p:spPr bwMode="auto">
          <a:xfrm>
            <a:off x="3581400" y="4114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ru-RU" sz="24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24660" name="Text Box 52"/>
          <p:cNvSpPr txBox="1">
            <a:spLocks noChangeArrowheads="1"/>
          </p:cNvSpPr>
          <p:nvPr/>
        </p:nvSpPr>
        <p:spPr bwMode="auto">
          <a:xfrm>
            <a:off x="3886200" y="5562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r>
              <a:rPr lang="ru-RU" sz="2400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endParaRPr lang="ru-RU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324661" name="Group 53"/>
          <p:cNvGrpSpPr>
            <a:grpSpLocks/>
          </p:cNvGrpSpPr>
          <p:nvPr/>
        </p:nvGrpSpPr>
        <p:grpSpPr bwMode="auto">
          <a:xfrm>
            <a:off x="1524000" y="4114800"/>
            <a:ext cx="2667000" cy="2743200"/>
            <a:chOff x="2832" y="960"/>
            <a:chExt cx="1680" cy="1728"/>
          </a:xfrm>
        </p:grpSpPr>
        <p:sp>
          <p:nvSpPr>
            <p:cNvPr id="324662" name="Line 54"/>
            <p:cNvSpPr>
              <a:spLocks noChangeShapeType="1"/>
            </p:cNvSpPr>
            <p:nvPr/>
          </p:nvSpPr>
          <p:spPr bwMode="auto">
            <a:xfrm flipV="1">
              <a:off x="3024" y="1104"/>
              <a:ext cx="1008" cy="1296"/>
            </a:xfrm>
            <a:prstGeom prst="line">
              <a:avLst/>
            </a:prstGeom>
            <a:noFill/>
            <a:ln w="57150">
              <a:noFill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63" name="Line 55"/>
            <p:cNvSpPr>
              <a:spLocks noChangeShapeType="1"/>
            </p:cNvSpPr>
            <p:nvPr/>
          </p:nvSpPr>
          <p:spPr bwMode="auto">
            <a:xfrm flipV="1">
              <a:off x="3024" y="1968"/>
              <a:ext cx="13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64" name="Text Box 56"/>
            <p:cNvSpPr txBox="1">
              <a:spLocks noChangeArrowheads="1"/>
            </p:cNvSpPr>
            <p:nvPr/>
          </p:nvSpPr>
          <p:spPr bwMode="auto">
            <a:xfrm>
              <a:off x="2832" y="240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24665" name="Text Box 57"/>
            <p:cNvSpPr txBox="1">
              <a:spLocks noChangeArrowheads="1"/>
            </p:cNvSpPr>
            <p:nvPr/>
          </p:nvSpPr>
          <p:spPr bwMode="auto">
            <a:xfrm>
              <a:off x="4128" y="96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24666" name="Text Box 58"/>
            <p:cNvSpPr txBox="1">
              <a:spLocks noChangeArrowheads="1"/>
            </p:cNvSpPr>
            <p:nvPr/>
          </p:nvSpPr>
          <p:spPr bwMode="auto">
            <a:xfrm>
              <a:off x="4320" y="1872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24667" name="Arc 59"/>
            <p:cNvSpPr>
              <a:spLocks/>
            </p:cNvSpPr>
            <p:nvPr/>
          </p:nvSpPr>
          <p:spPr bwMode="auto">
            <a:xfrm>
              <a:off x="3264" y="2113"/>
              <a:ext cx="144" cy="1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6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13" y="0"/>
                    <a:pt x="21577" y="9646"/>
                    <a:pt x="21599" y="2156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13" y="0"/>
                    <a:pt x="21577" y="9646"/>
                    <a:pt x="21599" y="2156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668" name="Line 60"/>
            <p:cNvSpPr>
              <a:spLocks noChangeShapeType="1"/>
            </p:cNvSpPr>
            <p:nvPr/>
          </p:nvSpPr>
          <p:spPr bwMode="auto">
            <a:xfrm>
              <a:off x="4032" y="1104"/>
              <a:ext cx="336" cy="8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69" name="Arc 61"/>
            <p:cNvSpPr>
              <a:spLocks/>
            </p:cNvSpPr>
            <p:nvPr/>
          </p:nvSpPr>
          <p:spPr bwMode="auto">
            <a:xfrm rot="9238225">
              <a:off x="3888" y="1248"/>
              <a:ext cx="218" cy="144"/>
            </a:xfrm>
            <a:custGeom>
              <a:avLst/>
              <a:gdLst>
                <a:gd name="G0" fmla="+- 11149 0 0"/>
                <a:gd name="G1" fmla="+- 21600 0 0"/>
                <a:gd name="G2" fmla="+- 21600 0 0"/>
                <a:gd name="T0" fmla="*/ 0 w 32749"/>
                <a:gd name="T1" fmla="*/ 3100 h 21600"/>
                <a:gd name="T2" fmla="*/ 32749 w 32749"/>
                <a:gd name="T3" fmla="*/ 21560 h 21600"/>
                <a:gd name="T4" fmla="*/ 11149 w 327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749" h="21600" fill="none" extrusionOk="0">
                  <a:moveTo>
                    <a:pt x="-1" y="3099"/>
                  </a:moveTo>
                  <a:cubicBezTo>
                    <a:pt x="3365" y="1071"/>
                    <a:pt x="7219" y="-1"/>
                    <a:pt x="11149" y="0"/>
                  </a:cubicBezTo>
                  <a:cubicBezTo>
                    <a:pt x="23062" y="0"/>
                    <a:pt x="32726" y="9646"/>
                    <a:pt x="32748" y="21560"/>
                  </a:cubicBezTo>
                </a:path>
                <a:path w="32749" h="21600" stroke="0" extrusionOk="0">
                  <a:moveTo>
                    <a:pt x="-1" y="3099"/>
                  </a:moveTo>
                  <a:cubicBezTo>
                    <a:pt x="3365" y="1071"/>
                    <a:pt x="7219" y="-1"/>
                    <a:pt x="11149" y="0"/>
                  </a:cubicBezTo>
                  <a:cubicBezTo>
                    <a:pt x="23062" y="0"/>
                    <a:pt x="32726" y="9646"/>
                    <a:pt x="32748" y="21560"/>
                  </a:cubicBezTo>
                  <a:lnTo>
                    <a:pt x="11149" y="21600"/>
                  </a:lnTo>
                  <a:close/>
                </a:path>
              </a:pathLst>
            </a:custGeom>
            <a:noFill/>
            <a:ln w="571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24670" name="Group 62"/>
          <p:cNvGrpSpPr>
            <a:grpSpLocks/>
          </p:cNvGrpSpPr>
          <p:nvPr/>
        </p:nvGrpSpPr>
        <p:grpSpPr bwMode="auto">
          <a:xfrm>
            <a:off x="588963" y="2538413"/>
            <a:ext cx="2133600" cy="2057400"/>
            <a:chOff x="3024" y="1104"/>
            <a:chExt cx="1344" cy="1296"/>
          </a:xfrm>
        </p:grpSpPr>
        <p:sp>
          <p:nvSpPr>
            <p:cNvPr id="324671" name="Line 63"/>
            <p:cNvSpPr>
              <a:spLocks noChangeShapeType="1"/>
            </p:cNvSpPr>
            <p:nvPr/>
          </p:nvSpPr>
          <p:spPr bwMode="auto">
            <a:xfrm flipV="1">
              <a:off x="3024" y="1968"/>
              <a:ext cx="134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72" name="Line 64"/>
            <p:cNvSpPr>
              <a:spLocks noChangeShapeType="1"/>
            </p:cNvSpPr>
            <p:nvPr/>
          </p:nvSpPr>
          <p:spPr bwMode="auto">
            <a:xfrm flipV="1">
              <a:off x="3024" y="1104"/>
              <a:ext cx="1008" cy="12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73" name="Arc 65"/>
            <p:cNvSpPr>
              <a:spLocks/>
            </p:cNvSpPr>
            <p:nvPr/>
          </p:nvSpPr>
          <p:spPr bwMode="auto">
            <a:xfrm>
              <a:off x="3264" y="2113"/>
              <a:ext cx="144" cy="1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6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13" y="0"/>
                    <a:pt x="21577" y="9646"/>
                    <a:pt x="21599" y="2156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13" y="0"/>
                    <a:pt x="21577" y="9646"/>
                    <a:pt x="21599" y="2156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674" name="Line 66"/>
            <p:cNvSpPr>
              <a:spLocks noChangeShapeType="1"/>
            </p:cNvSpPr>
            <p:nvPr/>
          </p:nvSpPr>
          <p:spPr bwMode="auto">
            <a:xfrm>
              <a:off x="4032" y="1104"/>
              <a:ext cx="336" cy="8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75" name="Arc 67"/>
            <p:cNvSpPr>
              <a:spLocks/>
            </p:cNvSpPr>
            <p:nvPr/>
          </p:nvSpPr>
          <p:spPr bwMode="auto">
            <a:xfrm rot="9238225">
              <a:off x="3888" y="1248"/>
              <a:ext cx="218" cy="144"/>
            </a:xfrm>
            <a:custGeom>
              <a:avLst/>
              <a:gdLst>
                <a:gd name="G0" fmla="+- 11149 0 0"/>
                <a:gd name="G1" fmla="+- 21600 0 0"/>
                <a:gd name="G2" fmla="+- 21600 0 0"/>
                <a:gd name="T0" fmla="*/ 0 w 32749"/>
                <a:gd name="T1" fmla="*/ 3100 h 21600"/>
                <a:gd name="T2" fmla="*/ 32749 w 32749"/>
                <a:gd name="T3" fmla="*/ 21560 h 21600"/>
                <a:gd name="T4" fmla="*/ 11149 w 327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749" h="21600" fill="none" extrusionOk="0">
                  <a:moveTo>
                    <a:pt x="-1" y="3099"/>
                  </a:moveTo>
                  <a:cubicBezTo>
                    <a:pt x="3365" y="1071"/>
                    <a:pt x="7219" y="-1"/>
                    <a:pt x="11149" y="0"/>
                  </a:cubicBezTo>
                  <a:cubicBezTo>
                    <a:pt x="23062" y="0"/>
                    <a:pt x="32726" y="9646"/>
                    <a:pt x="32748" y="21560"/>
                  </a:cubicBezTo>
                </a:path>
                <a:path w="32749" h="21600" stroke="0" extrusionOk="0">
                  <a:moveTo>
                    <a:pt x="-1" y="3099"/>
                  </a:moveTo>
                  <a:cubicBezTo>
                    <a:pt x="3365" y="1071"/>
                    <a:pt x="7219" y="-1"/>
                    <a:pt x="11149" y="0"/>
                  </a:cubicBezTo>
                  <a:cubicBezTo>
                    <a:pt x="23062" y="0"/>
                    <a:pt x="32726" y="9646"/>
                    <a:pt x="32748" y="21560"/>
                  </a:cubicBezTo>
                  <a:lnTo>
                    <a:pt x="11149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24676" name="Line 68"/>
          <p:cNvSpPr>
            <a:spLocks noChangeShapeType="1"/>
          </p:cNvSpPr>
          <p:nvPr/>
        </p:nvSpPr>
        <p:spPr bwMode="auto">
          <a:xfrm flipV="1">
            <a:off x="609600" y="2514600"/>
            <a:ext cx="1600200" cy="2057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24677" name="Arc 69"/>
          <p:cNvSpPr>
            <a:spLocks/>
          </p:cNvSpPr>
          <p:nvPr/>
        </p:nvSpPr>
        <p:spPr bwMode="auto">
          <a:xfrm>
            <a:off x="990600" y="4114800"/>
            <a:ext cx="2286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6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13" y="0"/>
                  <a:pt x="21577" y="9646"/>
                  <a:pt x="21599" y="2156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13" y="0"/>
                  <a:pt x="21577" y="9646"/>
                  <a:pt x="21599" y="2156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66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4678" name="Arc 70"/>
          <p:cNvSpPr>
            <a:spLocks/>
          </p:cNvSpPr>
          <p:nvPr/>
        </p:nvSpPr>
        <p:spPr bwMode="auto">
          <a:xfrm rot="9238225">
            <a:off x="1981200" y="2743200"/>
            <a:ext cx="346075" cy="228600"/>
          </a:xfrm>
          <a:custGeom>
            <a:avLst/>
            <a:gdLst>
              <a:gd name="G0" fmla="+- 11149 0 0"/>
              <a:gd name="G1" fmla="+- 21600 0 0"/>
              <a:gd name="G2" fmla="+- 21600 0 0"/>
              <a:gd name="T0" fmla="*/ 0 w 32749"/>
              <a:gd name="T1" fmla="*/ 3100 h 21600"/>
              <a:gd name="T2" fmla="*/ 32749 w 32749"/>
              <a:gd name="T3" fmla="*/ 21560 h 21600"/>
              <a:gd name="T4" fmla="*/ 11149 w 3274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749" h="21600" fill="none" extrusionOk="0">
                <a:moveTo>
                  <a:pt x="-1" y="3099"/>
                </a:moveTo>
                <a:cubicBezTo>
                  <a:pt x="3365" y="1071"/>
                  <a:pt x="7219" y="-1"/>
                  <a:pt x="11149" y="0"/>
                </a:cubicBezTo>
                <a:cubicBezTo>
                  <a:pt x="23062" y="0"/>
                  <a:pt x="32726" y="9646"/>
                  <a:pt x="32748" y="21560"/>
                </a:cubicBezTo>
              </a:path>
              <a:path w="32749" h="21600" stroke="0" extrusionOk="0">
                <a:moveTo>
                  <a:pt x="-1" y="3099"/>
                </a:moveTo>
                <a:cubicBezTo>
                  <a:pt x="3365" y="1071"/>
                  <a:pt x="7219" y="-1"/>
                  <a:pt x="11149" y="0"/>
                </a:cubicBezTo>
                <a:cubicBezTo>
                  <a:pt x="23062" y="0"/>
                  <a:pt x="32726" y="9646"/>
                  <a:pt x="32748" y="21560"/>
                </a:cubicBezTo>
                <a:lnTo>
                  <a:pt x="11149" y="21600"/>
                </a:lnTo>
                <a:close/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4685" name="Line 77"/>
          <p:cNvSpPr>
            <a:spLocks noChangeShapeType="1"/>
          </p:cNvSpPr>
          <p:nvPr/>
        </p:nvSpPr>
        <p:spPr bwMode="auto">
          <a:xfrm flipV="1">
            <a:off x="1828800" y="4343400"/>
            <a:ext cx="1600200" cy="2057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24686" name="Arc 78"/>
          <p:cNvSpPr>
            <a:spLocks/>
          </p:cNvSpPr>
          <p:nvPr/>
        </p:nvSpPr>
        <p:spPr bwMode="auto">
          <a:xfrm>
            <a:off x="2209800" y="5943600"/>
            <a:ext cx="2286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56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13" y="0"/>
                  <a:pt x="21577" y="9646"/>
                  <a:pt x="21599" y="2156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13" y="0"/>
                  <a:pt x="21577" y="9646"/>
                  <a:pt x="21599" y="2156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66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4687" name="Arc 79"/>
          <p:cNvSpPr>
            <a:spLocks/>
          </p:cNvSpPr>
          <p:nvPr/>
        </p:nvSpPr>
        <p:spPr bwMode="auto">
          <a:xfrm rot="9238225">
            <a:off x="3200400" y="4572000"/>
            <a:ext cx="346075" cy="228600"/>
          </a:xfrm>
          <a:custGeom>
            <a:avLst/>
            <a:gdLst>
              <a:gd name="G0" fmla="+- 11149 0 0"/>
              <a:gd name="G1" fmla="+- 21600 0 0"/>
              <a:gd name="G2" fmla="+- 21600 0 0"/>
              <a:gd name="T0" fmla="*/ 0 w 32749"/>
              <a:gd name="T1" fmla="*/ 3100 h 21600"/>
              <a:gd name="T2" fmla="*/ 32749 w 32749"/>
              <a:gd name="T3" fmla="*/ 21560 h 21600"/>
              <a:gd name="T4" fmla="*/ 11149 w 3274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749" h="21600" fill="none" extrusionOk="0">
                <a:moveTo>
                  <a:pt x="-1" y="3099"/>
                </a:moveTo>
                <a:cubicBezTo>
                  <a:pt x="3365" y="1071"/>
                  <a:pt x="7219" y="-1"/>
                  <a:pt x="11149" y="0"/>
                </a:cubicBezTo>
                <a:cubicBezTo>
                  <a:pt x="23062" y="0"/>
                  <a:pt x="32726" y="9646"/>
                  <a:pt x="32748" y="21560"/>
                </a:cubicBezTo>
              </a:path>
              <a:path w="32749" h="21600" stroke="0" extrusionOk="0">
                <a:moveTo>
                  <a:pt x="-1" y="3099"/>
                </a:moveTo>
                <a:cubicBezTo>
                  <a:pt x="3365" y="1071"/>
                  <a:pt x="7219" y="-1"/>
                  <a:pt x="11149" y="0"/>
                </a:cubicBezTo>
                <a:cubicBezTo>
                  <a:pt x="23062" y="0"/>
                  <a:pt x="32726" y="9646"/>
                  <a:pt x="32748" y="21560"/>
                </a:cubicBezTo>
                <a:lnTo>
                  <a:pt x="11149" y="21600"/>
                </a:lnTo>
                <a:close/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4688" name="Text Box 80"/>
          <p:cNvSpPr txBox="1">
            <a:spLocks noChangeArrowheads="1"/>
          </p:cNvSpPr>
          <p:nvPr/>
        </p:nvSpPr>
        <p:spPr bwMode="auto">
          <a:xfrm>
            <a:off x="2362200" y="2286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ru-RU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24689" name="Text Box 81"/>
          <p:cNvSpPr txBox="1">
            <a:spLocks noChangeArrowheads="1"/>
          </p:cNvSpPr>
          <p:nvPr/>
        </p:nvSpPr>
        <p:spPr bwMode="auto">
          <a:xfrm>
            <a:off x="2667000" y="3733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</a:t>
            </a:r>
            <a:endParaRPr lang="ru-RU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24690" name="Text Box 82"/>
          <p:cNvSpPr txBox="1">
            <a:spLocks noChangeArrowheads="1"/>
          </p:cNvSpPr>
          <p:nvPr/>
        </p:nvSpPr>
        <p:spPr bwMode="auto">
          <a:xfrm>
            <a:off x="304800" y="4572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endParaRPr lang="ru-RU" sz="240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324691" name="Group 83"/>
          <p:cNvGrpSpPr>
            <a:grpSpLocks/>
          </p:cNvGrpSpPr>
          <p:nvPr/>
        </p:nvGrpSpPr>
        <p:grpSpPr bwMode="auto">
          <a:xfrm>
            <a:off x="304800" y="2286000"/>
            <a:ext cx="2667000" cy="2743200"/>
            <a:chOff x="3696" y="1632"/>
            <a:chExt cx="1680" cy="1728"/>
          </a:xfrm>
        </p:grpSpPr>
        <p:sp>
          <p:nvSpPr>
            <p:cNvPr id="324692" name="Line 84"/>
            <p:cNvSpPr>
              <a:spLocks noChangeShapeType="1"/>
            </p:cNvSpPr>
            <p:nvPr/>
          </p:nvSpPr>
          <p:spPr bwMode="auto">
            <a:xfrm flipV="1">
              <a:off x="3888" y="1776"/>
              <a:ext cx="1008" cy="1296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93" name="Line 85"/>
            <p:cNvSpPr>
              <a:spLocks noChangeShapeType="1"/>
            </p:cNvSpPr>
            <p:nvPr/>
          </p:nvSpPr>
          <p:spPr bwMode="auto">
            <a:xfrm flipV="1">
              <a:off x="3888" y="2640"/>
              <a:ext cx="1344" cy="432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94" name="Text Box 86"/>
            <p:cNvSpPr txBox="1">
              <a:spLocks noChangeArrowheads="1"/>
            </p:cNvSpPr>
            <p:nvPr/>
          </p:nvSpPr>
          <p:spPr bwMode="auto">
            <a:xfrm>
              <a:off x="3696" y="307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endParaRPr 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24695" name="Text Box 87"/>
            <p:cNvSpPr txBox="1">
              <a:spLocks noChangeArrowheads="1"/>
            </p:cNvSpPr>
            <p:nvPr/>
          </p:nvSpPr>
          <p:spPr bwMode="auto">
            <a:xfrm>
              <a:off x="4992" y="163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24696" name="Text Box 88"/>
            <p:cNvSpPr txBox="1">
              <a:spLocks noChangeArrowheads="1"/>
            </p:cNvSpPr>
            <p:nvPr/>
          </p:nvSpPr>
          <p:spPr bwMode="auto">
            <a:xfrm>
              <a:off x="5184" y="2544"/>
              <a:ext cx="1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>
                  <a:solidFill>
                    <a:schemeClr val="bg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C</a:t>
              </a:r>
              <a:endParaRPr lang="ru-RU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324697" name="Arc 89"/>
            <p:cNvSpPr>
              <a:spLocks/>
            </p:cNvSpPr>
            <p:nvPr/>
          </p:nvSpPr>
          <p:spPr bwMode="auto">
            <a:xfrm>
              <a:off x="4128" y="2785"/>
              <a:ext cx="144" cy="1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6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13" y="0"/>
                    <a:pt x="21577" y="9646"/>
                    <a:pt x="21599" y="2156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13" y="0"/>
                    <a:pt x="21577" y="9646"/>
                    <a:pt x="21599" y="2156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698" name="Line 90"/>
            <p:cNvSpPr>
              <a:spLocks noChangeShapeType="1"/>
            </p:cNvSpPr>
            <p:nvPr/>
          </p:nvSpPr>
          <p:spPr bwMode="auto">
            <a:xfrm>
              <a:off x="4896" y="1776"/>
              <a:ext cx="336" cy="864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24699" name="Arc 91"/>
            <p:cNvSpPr>
              <a:spLocks/>
            </p:cNvSpPr>
            <p:nvPr/>
          </p:nvSpPr>
          <p:spPr bwMode="auto">
            <a:xfrm rot="9238225">
              <a:off x="4752" y="1920"/>
              <a:ext cx="218" cy="144"/>
            </a:xfrm>
            <a:custGeom>
              <a:avLst/>
              <a:gdLst>
                <a:gd name="G0" fmla="+- 11149 0 0"/>
                <a:gd name="G1" fmla="+- 21600 0 0"/>
                <a:gd name="G2" fmla="+- 21600 0 0"/>
                <a:gd name="T0" fmla="*/ 0 w 32749"/>
                <a:gd name="T1" fmla="*/ 3100 h 21600"/>
                <a:gd name="T2" fmla="*/ 32749 w 32749"/>
                <a:gd name="T3" fmla="*/ 21560 h 21600"/>
                <a:gd name="T4" fmla="*/ 11149 w 3274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749" h="21600" fill="none" extrusionOk="0">
                  <a:moveTo>
                    <a:pt x="-1" y="3099"/>
                  </a:moveTo>
                  <a:cubicBezTo>
                    <a:pt x="3365" y="1071"/>
                    <a:pt x="7219" y="-1"/>
                    <a:pt x="11149" y="0"/>
                  </a:cubicBezTo>
                  <a:cubicBezTo>
                    <a:pt x="23062" y="0"/>
                    <a:pt x="32726" y="9646"/>
                    <a:pt x="32748" y="21560"/>
                  </a:cubicBezTo>
                </a:path>
                <a:path w="32749" h="21600" stroke="0" extrusionOk="0">
                  <a:moveTo>
                    <a:pt x="-1" y="3099"/>
                  </a:moveTo>
                  <a:cubicBezTo>
                    <a:pt x="3365" y="1071"/>
                    <a:pt x="7219" y="-1"/>
                    <a:pt x="11149" y="0"/>
                  </a:cubicBezTo>
                  <a:cubicBezTo>
                    <a:pt x="23062" y="0"/>
                    <a:pt x="32726" y="9646"/>
                    <a:pt x="32748" y="21560"/>
                  </a:cubicBezTo>
                  <a:lnTo>
                    <a:pt x="11149" y="21600"/>
                  </a:lnTo>
                  <a:close/>
                </a:path>
              </a:pathLst>
            </a:custGeom>
            <a:noFill/>
            <a:ln w="571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4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4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32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24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2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500"/>
                                        <p:tgtEl>
                                          <p:spTgt spid="32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32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324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2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7567E-6 L 0.13559 0.268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246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00" y="1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4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20" grpId="0" animBg="1"/>
      <p:bldP spid="324624" grpId="0" animBg="1" autoUpdateAnimBg="0"/>
      <p:bldP spid="324676" grpId="0" animBg="1"/>
      <p:bldP spid="324677" grpId="0" animBg="1"/>
      <p:bldP spid="324678" grpId="0" animBg="1"/>
      <p:bldP spid="324685" grpId="0" animBg="1"/>
      <p:bldP spid="324686" grpId="0" animBg="1"/>
      <p:bldP spid="3246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622" name="AutoShape 54"/>
          <p:cNvSpPr>
            <a:spLocks noChangeArrowheads="1"/>
          </p:cNvSpPr>
          <p:nvPr/>
        </p:nvSpPr>
        <p:spPr bwMode="auto">
          <a:xfrm>
            <a:off x="7124702" y="152400"/>
            <a:ext cx="1676400" cy="457200"/>
          </a:xfrm>
          <a:prstGeom prst="roundRect">
            <a:avLst>
              <a:gd name="adj" fmla="val 16667"/>
            </a:avLst>
          </a:prstGeom>
          <a:solidFill>
            <a:srgbClr val="FFCDFF"/>
          </a:solidFill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5621" name="AutoShape 53"/>
          <p:cNvSpPr>
            <a:spLocks noChangeArrowheads="1"/>
          </p:cNvSpPr>
          <p:nvPr/>
        </p:nvSpPr>
        <p:spPr bwMode="auto">
          <a:xfrm>
            <a:off x="5448302" y="152400"/>
            <a:ext cx="1676400" cy="457200"/>
          </a:xfrm>
          <a:prstGeom prst="roundRect">
            <a:avLst>
              <a:gd name="adj" fmla="val 16667"/>
            </a:avLst>
          </a:prstGeom>
          <a:solidFill>
            <a:srgbClr val="FFCDFF"/>
          </a:solidFill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5620" name="AutoShape 52"/>
          <p:cNvSpPr>
            <a:spLocks noChangeArrowheads="1"/>
          </p:cNvSpPr>
          <p:nvPr/>
        </p:nvSpPr>
        <p:spPr bwMode="auto">
          <a:xfrm>
            <a:off x="3771902" y="152400"/>
            <a:ext cx="1676400" cy="457200"/>
          </a:xfrm>
          <a:prstGeom prst="roundRect">
            <a:avLst>
              <a:gd name="adj" fmla="val 16667"/>
            </a:avLst>
          </a:prstGeom>
          <a:solidFill>
            <a:srgbClr val="FFCDFF"/>
          </a:solidFill>
          <a:ln w="38100">
            <a:solidFill>
              <a:srgbClr val="0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5571" name="Freeform 3"/>
          <p:cNvSpPr>
            <a:spLocks/>
          </p:cNvSpPr>
          <p:nvPr/>
        </p:nvSpPr>
        <p:spPr bwMode="auto">
          <a:xfrm>
            <a:off x="546100" y="1981200"/>
            <a:ext cx="4102100" cy="2844800"/>
          </a:xfrm>
          <a:custGeom>
            <a:avLst/>
            <a:gdLst/>
            <a:ahLst/>
            <a:cxnLst>
              <a:cxn ang="0">
                <a:pos x="0" y="1792"/>
              </a:cxn>
              <a:cxn ang="0">
                <a:pos x="2584" y="1792"/>
              </a:cxn>
              <a:cxn ang="0">
                <a:pos x="1856" y="0"/>
              </a:cxn>
              <a:cxn ang="0">
                <a:pos x="0" y="1792"/>
              </a:cxn>
            </a:cxnLst>
            <a:rect l="0" t="0" r="r" b="b"/>
            <a:pathLst>
              <a:path w="2584" h="1792">
                <a:moveTo>
                  <a:pt x="0" y="1792"/>
                </a:moveTo>
                <a:lnTo>
                  <a:pt x="2584" y="1792"/>
                </a:lnTo>
                <a:lnTo>
                  <a:pt x="1856" y="0"/>
                </a:lnTo>
                <a:lnTo>
                  <a:pt x="0" y="1792"/>
                </a:lnTo>
                <a:close/>
              </a:path>
            </a:pathLst>
          </a:custGeom>
          <a:gradFill rotWithShape="1">
            <a:gsLst>
              <a:gs pos="0">
                <a:srgbClr val="CCFFFF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 w="38100" cap="flat" cmpd="sng">
            <a:solidFill>
              <a:srgbClr val="00008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65570" name="AutoShape 2"/>
          <p:cNvSpPr>
            <a:spLocks noChangeArrowheads="1"/>
          </p:cNvSpPr>
          <p:nvPr/>
        </p:nvSpPr>
        <p:spPr bwMode="auto">
          <a:xfrm>
            <a:off x="4572000" y="549275"/>
            <a:ext cx="4103688" cy="3167063"/>
          </a:xfrm>
          <a:prstGeom prst="triangle">
            <a:avLst>
              <a:gd name="adj" fmla="val 66065"/>
            </a:avLst>
          </a:prstGeom>
          <a:gradFill rotWithShape="1">
            <a:gsLst>
              <a:gs pos="0">
                <a:srgbClr val="CC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008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65572" name="Group 4"/>
          <p:cNvGrpSpPr>
            <a:grpSpLocks/>
          </p:cNvGrpSpPr>
          <p:nvPr/>
        </p:nvGrpSpPr>
        <p:grpSpPr bwMode="auto">
          <a:xfrm>
            <a:off x="304800" y="152400"/>
            <a:ext cx="3719513" cy="474663"/>
            <a:chOff x="599" y="119"/>
            <a:chExt cx="2343" cy="299"/>
          </a:xfrm>
        </p:grpSpPr>
        <p:sp>
          <p:nvSpPr>
            <p:cNvPr id="365573" name="Text Box 5"/>
            <p:cNvSpPr txBox="1">
              <a:spLocks noChangeArrowheads="1"/>
            </p:cNvSpPr>
            <p:nvPr/>
          </p:nvSpPr>
          <p:spPr bwMode="auto">
            <a:xfrm>
              <a:off x="599" y="127"/>
              <a:ext cx="2343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400" i="0">
                  <a:effectLst/>
                </a:rPr>
                <a:t>Дано:   АВС,    А</a:t>
              </a:r>
              <a:r>
                <a:rPr lang="ru-RU" sz="2400" i="0" baseline="-25000">
                  <a:effectLst/>
                </a:rPr>
                <a:t>1</a:t>
              </a:r>
              <a:r>
                <a:rPr lang="ru-RU" sz="2400" i="0">
                  <a:effectLst/>
                </a:rPr>
                <a:t>В</a:t>
              </a:r>
              <a:r>
                <a:rPr lang="ru-RU" sz="2400" i="0" baseline="-25000">
                  <a:effectLst/>
                </a:rPr>
                <a:t>1</a:t>
              </a:r>
              <a:r>
                <a:rPr lang="ru-RU" sz="2400" i="0">
                  <a:effectLst/>
                </a:rPr>
                <a:t>С</a:t>
              </a:r>
              <a:r>
                <a:rPr lang="ru-RU" sz="2400" i="0" baseline="-25000">
                  <a:effectLst/>
                </a:rPr>
                <a:t>1,  </a:t>
              </a:r>
              <a:r>
                <a:rPr lang="ru-RU" sz="2400" i="0">
                  <a:effectLst/>
                </a:rPr>
                <a:t> </a:t>
              </a:r>
            </a:p>
          </p:txBody>
        </p:sp>
        <p:graphicFrame>
          <p:nvGraphicFramePr>
            <p:cNvPr id="365574" name="Object 6"/>
            <p:cNvGraphicFramePr>
              <a:graphicFrameLocks noChangeAspect="1"/>
            </p:cNvGraphicFramePr>
            <p:nvPr/>
          </p:nvGraphicFramePr>
          <p:xfrm>
            <a:off x="1247" y="119"/>
            <a:ext cx="21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652" name="Формула" r:id="rId3" imgW="139680" imgH="164880" progId="Equation.3">
                    <p:embed/>
                  </p:oleObj>
                </mc:Choice>
                <mc:Fallback>
                  <p:oleObj name="Формула" r:id="rId3" imgW="139680" imgH="1648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7" y="119"/>
                          <a:ext cx="216" cy="2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5575" name="Object 7"/>
            <p:cNvGraphicFramePr>
              <a:graphicFrameLocks noChangeAspect="1"/>
            </p:cNvGraphicFramePr>
            <p:nvPr/>
          </p:nvGraphicFramePr>
          <p:xfrm>
            <a:off x="1919" y="136"/>
            <a:ext cx="21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653" name="Формула" r:id="rId5" imgW="139680" imgH="164880" progId="Equation.3">
                    <p:embed/>
                  </p:oleObj>
                </mc:Choice>
                <mc:Fallback>
                  <p:oleObj name="Формула" r:id="rId5" imgW="139680" imgH="1648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19" y="136"/>
                          <a:ext cx="216" cy="2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5576" name="Text Box 8"/>
          <p:cNvSpPr txBox="1">
            <a:spLocks noChangeArrowheads="1"/>
          </p:cNvSpPr>
          <p:nvPr/>
        </p:nvSpPr>
        <p:spPr bwMode="auto">
          <a:xfrm>
            <a:off x="250825" y="4659313"/>
            <a:ext cx="41870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FF0000"/>
                </a:solidFill>
                <a:effectLst/>
              </a:rPr>
              <a:t>А</a:t>
            </a:r>
            <a:endParaRPr lang="ru-RU" sz="2400" baseline="-25000">
              <a:solidFill>
                <a:srgbClr val="FF0000"/>
              </a:solidFill>
              <a:effectLst/>
            </a:endParaRPr>
          </a:p>
        </p:txBody>
      </p:sp>
      <p:sp>
        <p:nvSpPr>
          <p:cNvPr id="365577" name="Text Box 9"/>
          <p:cNvSpPr txBox="1">
            <a:spLocks noChangeArrowheads="1"/>
          </p:cNvSpPr>
          <p:nvPr/>
        </p:nvSpPr>
        <p:spPr bwMode="auto">
          <a:xfrm>
            <a:off x="4284663" y="4875213"/>
            <a:ext cx="41870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FF0000"/>
                </a:solidFill>
                <a:effectLst/>
              </a:rPr>
              <a:t>В</a:t>
            </a:r>
          </a:p>
        </p:txBody>
      </p:sp>
      <p:sp>
        <p:nvSpPr>
          <p:cNvPr id="365578" name="Text Box 10"/>
          <p:cNvSpPr txBox="1">
            <a:spLocks noChangeArrowheads="1"/>
          </p:cNvSpPr>
          <p:nvPr/>
        </p:nvSpPr>
        <p:spPr bwMode="auto">
          <a:xfrm>
            <a:off x="2700338" y="2060575"/>
            <a:ext cx="3667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ru-RU" sz="2400">
                <a:solidFill>
                  <a:srgbClr val="FF0000"/>
                </a:solidFill>
                <a:effectLst/>
              </a:rPr>
              <a:t>С</a:t>
            </a:r>
          </a:p>
        </p:txBody>
      </p:sp>
      <p:sp>
        <p:nvSpPr>
          <p:cNvPr id="365579" name="Text Box 11"/>
          <p:cNvSpPr txBox="1">
            <a:spLocks noChangeArrowheads="1"/>
          </p:cNvSpPr>
          <p:nvPr/>
        </p:nvSpPr>
        <p:spPr bwMode="auto">
          <a:xfrm>
            <a:off x="4643438" y="3651250"/>
            <a:ext cx="51969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99"/>
                </a:solidFill>
                <a:effectLst/>
              </a:rPr>
              <a:t>А</a:t>
            </a:r>
            <a:r>
              <a:rPr lang="ru-RU" sz="2400" baseline="-25000">
                <a:solidFill>
                  <a:srgbClr val="000099"/>
                </a:solidFill>
                <a:effectLst/>
              </a:rPr>
              <a:t>1</a:t>
            </a:r>
          </a:p>
        </p:txBody>
      </p:sp>
      <p:sp>
        <p:nvSpPr>
          <p:cNvPr id="365580" name="Text Box 12"/>
          <p:cNvSpPr txBox="1">
            <a:spLocks noChangeArrowheads="1"/>
          </p:cNvSpPr>
          <p:nvPr/>
        </p:nvSpPr>
        <p:spPr bwMode="auto">
          <a:xfrm>
            <a:off x="8669338" y="3867150"/>
            <a:ext cx="51969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99"/>
                </a:solidFill>
                <a:effectLst/>
              </a:rPr>
              <a:t>В</a:t>
            </a:r>
            <a:r>
              <a:rPr lang="ru-RU" sz="2400" baseline="-25000">
                <a:solidFill>
                  <a:srgbClr val="000099"/>
                </a:solidFill>
                <a:effectLst/>
              </a:rPr>
              <a:t>1</a:t>
            </a:r>
            <a:endParaRPr lang="ru-RU" sz="2400">
              <a:solidFill>
                <a:srgbClr val="000099"/>
              </a:solidFill>
              <a:effectLst/>
            </a:endParaRPr>
          </a:p>
        </p:txBody>
      </p:sp>
      <p:sp>
        <p:nvSpPr>
          <p:cNvPr id="365581" name="Text Box 13"/>
          <p:cNvSpPr txBox="1">
            <a:spLocks noChangeArrowheads="1"/>
          </p:cNvSpPr>
          <p:nvPr/>
        </p:nvSpPr>
        <p:spPr bwMode="auto">
          <a:xfrm>
            <a:off x="7451725" y="482600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>
                <a:solidFill>
                  <a:srgbClr val="000099"/>
                </a:solidFill>
                <a:effectLst/>
              </a:rPr>
              <a:t>С</a:t>
            </a:r>
            <a:r>
              <a:rPr lang="ru-RU" sz="2400" baseline="-25000">
                <a:solidFill>
                  <a:srgbClr val="000099"/>
                </a:solidFill>
                <a:effectLst/>
              </a:rPr>
              <a:t>1</a:t>
            </a:r>
            <a:endParaRPr lang="ru-RU" sz="2400">
              <a:solidFill>
                <a:srgbClr val="000099"/>
              </a:solidFill>
              <a:effectLst/>
            </a:endParaRPr>
          </a:p>
        </p:txBody>
      </p:sp>
      <p:sp>
        <p:nvSpPr>
          <p:cNvPr id="365586" name="Text Box 18"/>
          <p:cNvSpPr txBox="1">
            <a:spLocks noChangeArrowheads="1"/>
          </p:cNvSpPr>
          <p:nvPr/>
        </p:nvSpPr>
        <p:spPr bwMode="auto">
          <a:xfrm>
            <a:off x="3848102" y="158750"/>
            <a:ext cx="169309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400" i="0">
                <a:solidFill>
                  <a:srgbClr val="000099"/>
                </a:solidFill>
                <a:effectLst/>
              </a:rPr>
              <a:t>АВ = А</a:t>
            </a:r>
            <a:r>
              <a:rPr lang="ru-RU" sz="2400" i="0" baseline="-25000">
                <a:solidFill>
                  <a:srgbClr val="000099"/>
                </a:solidFill>
                <a:effectLst/>
              </a:rPr>
              <a:t>1</a:t>
            </a:r>
            <a:r>
              <a:rPr lang="ru-RU" sz="2400" i="0">
                <a:solidFill>
                  <a:srgbClr val="000099"/>
                </a:solidFill>
                <a:effectLst/>
              </a:rPr>
              <a:t>В</a:t>
            </a:r>
            <a:r>
              <a:rPr lang="ru-RU" sz="2400" i="0" baseline="-25000">
                <a:solidFill>
                  <a:srgbClr val="000099"/>
                </a:solidFill>
                <a:effectLst/>
              </a:rPr>
              <a:t>1</a:t>
            </a:r>
          </a:p>
        </p:txBody>
      </p:sp>
      <p:grpSp>
        <p:nvGrpSpPr>
          <p:cNvPr id="365587" name="Group 19"/>
          <p:cNvGrpSpPr>
            <a:grpSpLocks/>
          </p:cNvGrpSpPr>
          <p:nvPr/>
        </p:nvGrpSpPr>
        <p:grpSpPr bwMode="auto">
          <a:xfrm>
            <a:off x="5372100" y="152406"/>
            <a:ext cx="1755775" cy="468313"/>
            <a:chOff x="3288" y="3566"/>
            <a:chExt cx="1106" cy="295"/>
          </a:xfrm>
        </p:grpSpPr>
        <p:grpSp>
          <p:nvGrpSpPr>
            <p:cNvPr id="365588" name="Group 20"/>
            <p:cNvGrpSpPr>
              <a:grpSpLocks/>
            </p:cNvGrpSpPr>
            <p:nvPr/>
          </p:nvGrpSpPr>
          <p:grpSpPr bwMode="auto">
            <a:xfrm>
              <a:off x="3288" y="3566"/>
              <a:ext cx="1106" cy="295"/>
              <a:chOff x="3288" y="3566"/>
              <a:chExt cx="1106" cy="295"/>
            </a:xfrm>
          </p:grpSpPr>
          <p:sp>
            <p:nvSpPr>
              <p:cNvPr id="365589" name="Text Box 21"/>
              <p:cNvSpPr txBox="1">
                <a:spLocks noChangeArrowheads="1"/>
              </p:cNvSpPr>
              <p:nvPr/>
            </p:nvSpPr>
            <p:spPr bwMode="auto">
              <a:xfrm>
                <a:off x="3288" y="3570"/>
                <a:ext cx="1106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ru-RU" sz="2400">
                    <a:solidFill>
                      <a:srgbClr val="000099"/>
                    </a:solidFill>
                    <a:effectLst/>
                  </a:rPr>
                  <a:t>   </a:t>
                </a:r>
                <a:r>
                  <a:rPr lang="ru-RU" sz="2400" i="0">
                    <a:solidFill>
                      <a:srgbClr val="000099"/>
                    </a:solidFill>
                    <a:effectLst/>
                  </a:rPr>
                  <a:t>А =      А</a:t>
                </a:r>
                <a:r>
                  <a:rPr lang="ru-RU" sz="2400" i="0" baseline="-25000">
                    <a:solidFill>
                      <a:srgbClr val="000099"/>
                    </a:solidFill>
                    <a:effectLst/>
                  </a:rPr>
                  <a:t>1</a:t>
                </a:r>
              </a:p>
            </p:txBody>
          </p:sp>
          <p:graphicFrame>
            <p:nvGraphicFramePr>
              <p:cNvPr id="365590" name="Object 22"/>
              <p:cNvGraphicFramePr>
                <a:graphicFrameLocks noChangeAspect="1"/>
              </p:cNvGraphicFramePr>
              <p:nvPr/>
            </p:nvGraphicFramePr>
            <p:xfrm>
              <a:off x="3878" y="3566"/>
              <a:ext cx="233" cy="2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65654" name="Формула" r:id="rId6" imgW="164880" imgH="152280" progId="Equation.3">
                      <p:embed/>
                    </p:oleObj>
                  </mc:Choice>
                  <mc:Fallback>
                    <p:oleObj name="Формула" r:id="rId6" imgW="164880" imgH="152280" progId="Equation.3">
                      <p:embed/>
                      <p:pic>
                        <p:nvPicPr>
                          <p:cNvPr id="0" name="Picture 2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566"/>
                            <a:ext cx="233" cy="21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65591" name="Object 23"/>
            <p:cNvGraphicFramePr>
              <a:graphicFrameLocks noChangeAspect="1"/>
            </p:cNvGraphicFramePr>
            <p:nvPr/>
          </p:nvGraphicFramePr>
          <p:xfrm>
            <a:off x="3288" y="3612"/>
            <a:ext cx="233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655" name="Формула" r:id="rId8" imgW="164880" imgH="152280" progId="Equation.3">
                    <p:embed/>
                  </p:oleObj>
                </mc:Choice>
                <mc:Fallback>
                  <p:oleObj name="Формула" r:id="rId8" imgW="164880" imgH="152280" progId="Equation.3">
                    <p:embed/>
                    <p:pic>
                      <p:nvPicPr>
                        <p:cNvPr id="0" name="Picture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3612"/>
                          <a:ext cx="233" cy="2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5592" name="Object 24"/>
            <p:cNvGraphicFramePr>
              <a:graphicFrameLocks noChangeAspect="1"/>
            </p:cNvGraphicFramePr>
            <p:nvPr/>
          </p:nvGraphicFramePr>
          <p:xfrm>
            <a:off x="3878" y="3566"/>
            <a:ext cx="233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656" name="Формула" r:id="rId9" imgW="164880" imgH="152280" progId="Equation.3">
                    <p:embed/>
                  </p:oleObj>
                </mc:Choice>
                <mc:Fallback>
                  <p:oleObj name="Формула" r:id="rId9" imgW="164880" imgH="152280" progId="Equation.3">
                    <p:embed/>
                    <p:pic>
                      <p:nvPicPr>
                        <p:cNvPr id="0" name="Picture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3566"/>
                          <a:ext cx="233" cy="2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65593" name="Group 25"/>
          <p:cNvGrpSpPr>
            <a:grpSpLocks/>
          </p:cNvGrpSpPr>
          <p:nvPr/>
        </p:nvGrpSpPr>
        <p:grpSpPr bwMode="auto">
          <a:xfrm>
            <a:off x="381000" y="685806"/>
            <a:ext cx="4514850" cy="474663"/>
            <a:chOff x="295" y="3657"/>
            <a:chExt cx="2844" cy="299"/>
          </a:xfrm>
        </p:grpSpPr>
        <p:sp>
          <p:nvSpPr>
            <p:cNvPr id="365594" name="Text Box 26"/>
            <p:cNvSpPr txBox="1">
              <a:spLocks noChangeArrowheads="1"/>
            </p:cNvSpPr>
            <p:nvPr/>
          </p:nvSpPr>
          <p:spPr bwMode="auto">
            <a:xfrm>
              <a:off x="295" y="3665"/>
              <a:ext cx="2844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400" i="0">
                  <a:effectLst/>
                </a:rPr>
                <a:t>Доказать:   АВС =   А</a:t>
              </a:r>
              <a:r>
                <a:rPr lang="ru-RU" sz="2400" i="0" baseline="-25000">
                  <a:effectLst/>
                </a:rPr>
                <a:t>1</a:t>
              </a:r>
              <a:r>
                <a:rPr lang="ru-RU" sz="2400" i="0">
                  <a:effectLst/>
                </a:rPr>
                <a:t>В</a:t>
              </a:r>
              <a:r>
                <a:rPr lang="ru-RU" sz="2400" i="0" baseline="-25000">
                  <a:effectLst/>
                </a:rPr>
                <a:t>1</a:t>
              </a:r>
              <a:r>
                <a:rPr lang="ru-RU" sz="2400" i="0">
                  <a:effectLst/>
                </a:rPr>
                <a:t>С</a:t>
              </a:r>
              <a:r>
                <a:rPr lang="ru-RU" sz="2400" i="0" baseline="-25000">
                  <a:effectLst/>
                </a:rPr>
                <a:t>1,  </a:t>
              </a:r>
              <a:r>
                <a:rPr lang="ru-RU" sz="2400" i="0">
                  <a:effectLst/>
                </a:rPr>
                <a:t> </a:t>
              </a:r>
            </a:p>
          </p:txBody>
        </p:sp>
        <p:graphicFrame>
          <p:nvGraphicFramePr>
            <p:cNvPr id="365595" name="Object 27"/>
            <p:cNvGraphicFramePr>
              <a:graphicFrameLocks noChangeAspect="1"/>
            </p:cNvGraphicFramePr>
            <p:nvPr/>
          </p:nvGraphicFramePr>
          <p:xfrm>
            <a:off x="1327" y="3657"/>
            <a:ext cx="21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657" name="Формула" r:id="rId10" imgW="139680" imgH="164880" progId="Equation.3">
                    <p:embed/>
                  </p:oleObj>
                </mc:Choice>
                <mc:Fallback>
                  <p:oleObj name="Формула" r:id="rId10" imgW="139680" imgH="164880" progId="Equation.3">
                    <p:embed/>
                    <p:pic>
                      <p:nvPicPr>
                        <p:cNvPr id="0" name="Picture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27" y="3657"/>
                          <a:ext cx="216" cy="2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5596" name="Object 28"/>
            <p:cNvGraphicFramePr>
              <a:graphicFrameLocks noChangeAspect="1"/>
            </p:cNvGraphicFramePr>
            <p:nvPr/>
          </p:nvGraphicFramePr>
          <p:xfrm>
            <a:off x="2095" y="3657"/>
            <a:ext cx="21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658" name="Формула" r:id="rId11" imgW="139680" imgH="164880" progId="Equation.3">
                    <p:embed/>
                  </p:oleObj>
                </mc:Choice>
                <mc:Fallback>
                  <p:oleObj name="Формула" r:id="rId11" imgW="139680" imgH="164880" progId="Equation.3">
                    <p:embed/>
                    <p:pic>
                      <p:nvPicPr>
                        <p:cNvPr id="0" name="Picture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5" y="3657"/>
                          <a:ext cx="216" cy="2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5597" name="AutoShape 29"/>
          <p:cNvSpPr>
            <a:spLocks noChangeArrowheads="1"/>
          </p:cNvSpPr>
          <p:nvPr/>
        </p:nvSpPr>
        <p:spPr bwMode="auto">
          <a:xfrm rot="9414058">
            <a:off x="4932363" y="3357563"/>
            <a:ext cx="144462" cy="360362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5598" name="AutoShape 30"/>
          <p:cNvSpPr>
            <a:spLocks noChangeArrowheads="1"/>
          </p:cNvSpPr>
          <p:nvPr/>
        </p:nvSpPr>
        <p:spPr bwMode="auto">
          <a:xfrm rot="9414058">
            <a:off x="971550" y="4437063"/>
            <a:ext cx="144463" cy="360362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65599" name="Group 31"/>
          <p:cNvGrpSpPr>
            <a:grpSpLocks/>
          </p:cNvGrpSpPr>
          <p:nvPr/>
        </p:nvGrpSpPr>
        <p:grpSpPr bwMode="auto">
          <a:xfrm>
            <a:off x="2484438" y="4652963"/>
            <a:ext cx="142875" cy="360362"/>
            <a:chOff x="4150" y="2205"/>
            <a:chExt cx="90" cy="227"/>
          </a:xfrm>
        </p:grpSpPr>
        <p:sp>
          <p:nvSpPr>
            <p:cNvPr id="365600" name="Line 32"/>
            <p:cNvSpPr>
              <a:spLocks noChangeShapeType="1"/>
            </p:cNvSpPr>
            <p:nvPr/>
          </p:nvSpPr>
          <p:spPr bwMode="auto">
            <a:xfrm>
              <a:off x="4150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65601" name="Line 33"/>
            <p:cNvSpPr>
              <a:spLocks noChangeShapeType="1"/>
            </p:cNvSpPr>
            <p:nvPr/>
          </p:nvSpPr>
          <p:spPr bwMode="auto">
            <a:xfrm>
              <a:off x="4195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365602" name="Group 34"/>
          <p:cNvGrpSpPr>
            <a:grpSpLocks/>
          </p:cNvGrpSpPr>
          <p:nvPr/>
        </p:nvGrpSpPr>
        <p:grpSpPr bwMode="auto">
          <a:xfrm>
            <a:off x="6732588" y="3500438"/>
            <a:ext cx="142875" cy="360362"/>
            <a:chOff x="4150" y="2205"/>
            <a:chExt cx="90" cy="227"/>
          </a:xfrm>
        </p:grpSpPr>
        <p:sp>
          <p:nvSpPr>
            <p:cNvPr id="365603" name="Line 35"/>
            <p:cNvSpPr>
              <a:spLocks noChangeShapeType="1"/>
            </p:cNvSpPr>
            <p:nvPr/>
          </p:nvSpPr>
          <p:spPr bwMode="auto">
            <a:xfrm>
              <a:off x="4150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65604" name="Line 36"/>
            <p:cNvSpPr>
              <a:spLocks noChangeShapeType="1"/>
            </p:cNvSpPr>
            <p:nvPr/>
          </p:nvSpPr>
          <p:spPr bwMode="auto">
            <a:xfrm>
              <a:off x="4195" y="2205"/>
              <a:ext cx="45" cy="22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365605" name="Text Box 37"/>
          <p:cNvSpPr txBox="1">
            <a:spLocks noChangeArrowheads="1"/>
          </p:cNvSpPr>
          <p:nvPr/>
        </p:nvSpPr>
        <p:spPr bwMode="auto">
          <a:xfrm>
            <a:off x="457200" y="5848290"/>
            <a:ext cx="84582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u-RU" sz="2000" i="0" dirty="0">
                <a:solidFill>
                  <a:srgbClr val="000066"/>
                </a:solidFill>
                <a:effectLst/>
              </a:rPr>
              <a:t>Треугольники АВС и</a:t>
            </a:r>
            <a:r>
              <a:rPr lang="ru-RU" sz="2000" i="0" dirty="0">
                <a:effectLst/>
              </a:rPr>
              <a:t> 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А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В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С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 </a:t>
            </a:r>
            <a:r>
              <a:rPr lang="ru-RU" sz="2000" i="0" baseline="-25000" dirty="0" smtClean="0">
                <a:solidFill>
                  <a:srgbClr val="000066"/>
                </a:solidFill>
                <a:effectLst/>
              </a:rPr>
              <a:t> </a:t>
            </a:r>
            <a:r>
              <a:rPr lang="ru-RU" sz="2000" i="0" dirty="0" smtClean="0">
                <a:solidFill>
                  <a:srgbClr val="000066"/>
                </a:solidFill>
                <a:effectLst/>
              </a:rPr>
              <a:t>совместятся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, значит, они равны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.</a:t>
            </a:r>
          </a:p>
        </p:txBody>
      </p:sp>
      <p:grpSp>
        <p:nvGrpSpPr>
          <p:cNvPr id="365606" name="Group 38"/>
          <p:cNvGrpSpPr>
            <a:grpSpLocks/>
          </p:cNvGrpSpPr>
          <p:nvPr/>
        </p:nvGrpSpPr>
        <p:grpSpPr bwMode="auto">
          <a:xfrm>
            <a:off x="7086600" y="152406"/>
            <a:ext cx="1752600" cy="468313"/>
            <a:chOff x="3288" y="3566"/>
            <a:chExt cx="1104" cy="295"/>
          </a:xfrm>
        </p:grpSpPr>
        <p:grpSp>
          <p:nvGrpSpPr>
            <p:cNvPr id="365607" name="Group 39"/>
            <p:cNvGrpSpPr>
              <a:grpSpLocks/>
            </p:cNvGrpSpPr>
            <p:nvPr/>
          </p:nvGrpSpPr>
          <p:grpSpPr bwMode="auto">
            <a:xfrm>
              <a:off x="3288" y="3566"/>
              <a:ext cx="1104" cy="295"/>
              <a:chOff x="3288" y="3566"/>
              <a:chExt cx="1104" cy="295"/>
            </a:xfrm>
          </p:grpSpPr>
          <p:sp>
            <p:nvSpPr>
              <p:cNvPr id="365608" name="Text Box 40"/>
              <p:cNvSpPr txBox="1">
                <a:spLocks noChangeArrowheads="1"/>
              </p:cNvSpPr>
              <p:nvPr/>
            </p:nvSpPr>
            <p:spPr bwMode="auto">
              <a:xfrm>
                <a:off x="3288" y="3570"/>
                <a:ext cx="1104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ru-RU" sz="2400">
                    <a:solidFill>
                      <a:srgbClr val="000099"/>
                    </a:solidFill>
                    <a:effectLst/>
                  </a:rPr>
                  <a:t>   </a:t>
                </a:r>
                <a:r>
                  <a:rPr lang="ru-RU" sz="2400" i="0">
                    <a:solidFill>
                      <a:srgbClr val="000099"/>
                    </a:solidFill>
                    <a:effectLst/>
                  </a:rPr>
                  <a:t>В =      В</a:t>
                </a:r>
                <a:r>
                  <a:rPr lang="ru-RU" sz="2400" i="0" baseline="-25000">
                    <a:solidFill>
                      <a:srgbClr val="000099"/>
                    </a:solidFill>
                    <a:effectLst/>
                  </a:rPr>
                  <a:t>1</a:t>
                </a:r>
              </a:p>
            </p:txBody>
          </p:sp>
          <p:graphicFrame>
            <p:nvGraphicFramePr>
              <p:cNvPr id="365609" name="Object 41"/>
              <p:cNvGraphicFramePr>
                <a:graphicFrameLocks noChangeAspect="1"/>
              </p:cNvGraphicFramePr>
              <p:nvPr/>
            </p:nvGraphicFramePr>
            <p:xfrm>
              <a:off x="3878" y="3566"/>
              <a:ext cx="233" cy="2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65659" name="Формула" r:id="rId12" imgW="164880" imgH="152280" progId="Equation.3">
                      <p:embed/>
                    </p:oleObj>
                  </mc:Choice>
                  <mc:Fallback>
                    <p:oleObj name="Формула" r:id="rId12" imgW="164880" imgH="152280" progId="Equation.3">
                      <p:embed/>
                      <p:pic>
                        <p:nvPicPr>
                          <p:cNvPr id="0" name="Picture 4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78" y="3566"/>
                            <a:ext cx="233" cy="21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65610" name="Object 42"/>
            <p:cNvGraphicFramePr>
              <a:graphicFrameLocks noChangeAspect="1"/>
            </p:cNvGraphicFramePr>
            <p:nvPr/>
          </p:nvGraphicFramePr>
          <p:xfrm>
            <a:off x="3288" y="3612"/>
            <a:ext cx="233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660" name="Формула" r:id="rId13" imgW="164880" imgH="152280" progId="Equation.3">
                    <p:embed/>
                  </p:oleObj>
                </mc:Choice>
                <mc:Fallback>
                  <p:oleObj name="Формула" r:id="rId13" imgW="164880" imgH="152280" progId="Equation.3">
                    <p:embed/>
                    <p:pic>
                      <p:nvPicPr>
                        <p:cNvPr id="0" name="Picture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3612"/>
                          <a:ext cx="233" cy="2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5611" name="Object 43"/>
            <p:cNvGraphicFramePr>
              <a:graphicFrameLocks noChangeAspect="1"/>
            </p:cNvGraphicFramePr>
            <p:nvPr/>
          </p:nvGraphicFramePr>
          <p:xfrm>
            <a:off x="3878" y="3566"/>
            <a:ext cx="233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5661" name="Формула" r:id="rId14" imgW="164880" imgH="152280" progId="Equation.3">
                    <p:embed/>
                  </p:oleObj>
                </mc:Choice>
                <mc:Fallback>
                  <p:oleObj name="Формула" r:id="rId14" imgW="164880" imgH="152280" progId="Equation.3">
                    <p:embed/>
                    <p:pic>
                      <p:nvPicPr>
                        <p:cNvPr id="0" name="Picture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8" y="3566"/>
                          <a:ext cx="233" cy="2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65612" name="Group 44"/>
          <p:cNvGrpSpPr>
            <a:grpSpLocks/>
          </p:cNvGrpSpPr>
          <p:nvPr/>
        </p:nvGrpSpPr>
        <p:grpSpPr bwMode="auto">
          <a:xfrm>
            <a:off x="4264025" y="4505325"/>
            <a:ext cx="171450" cy="288925"/>
            <a:chOff x="2686" y="2838"/>
            <a:chExt cx="108" cy="182"/>
          </a:xfrm>
        </p:grpSpPr>
        <p:sp>
          <p:nvSpPr>
            <p:cNvPr id="365613" name="AutoShape 45"/>
            <p:cNvSpPr>
              <a:spLocks noChangeArrowheads="1"/>
            </p:cNvSpPr>
            <p:nvPr/>
          </p:nvSpPr>
          <p:spPr bwMode="auto">
            <a:xfrm rot="1590760">
              <a:off x="2686" y="2838"/>
              <a:ext cx="99" cy="182"/>
            </a:xfrm>
            <a:prstGeom prst="moon">
              <a:avLst>
                <a:gd name="adj" fmla="val 31259"/>
              </a:avLst>
            </a:prstGeom>
            <a:solidFill>
              <a:srgbClr val="0000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5614" name="AutoShape 46"/>
            <p:cNvSpPr>
              <a:spLocks noChangeArrowheads="1"/>
            </p:cNvSpPr>
            <p:nvPr/>
          </p:nvSpPr>
          <p:spPr bwMode="auto">
            <a:xfrm rot="1590760">
              <a:off x="2744" y="2884"/>
              <a:ext cx="50" cy="136"/>
            </a:xfrm>
            <a:prstGeom prst="moon">
              <a:avLst>
                <a:gd name="adj" fmla="val 50000"/>
              </a:avLst>
            </a:prstGeom>
            <a:solidFill>
              <a:srgbClr val="0000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65615" name="Group 47"/>
          <p:cNvGrpSpPr>
            <a:grpSpLocks/>
          </p:cNvGrpSpPr>
          <p:nvPr/>
        </p:nvGrpSpPr>
        <p:grpSpPr bwMode="auto">
          <a:xfrm>
            <a:off x="8361363" y="3427413"/>
            <a:ext cx="171450" cy="288925"/>
            <a:chOff x="2686" y="2838"/>
            <a:chExt cx="108" cy="182"/>
          </a:xfrm>
        </p:grpSpPr>
        <p:sp>
          <p:nvSpPr>
            <p:cNvPr id="365616" name="AutoShape 48"/>
            <p:cNvSpPr>
              <a:spLocks noChangeArrowheads="1"/>
            </p:cNvSpPr>
            <p:nvPr/>
          </p:nvSpPr>
          <p:spPr bwMode="auto">
            <a:xfrm rot="1590760">
              <a:off x="2686" y="2838"/>
              <a:ext cx="99" cy="182"/>
            </a:xfrm>
            <a:prstGeom prst="moon">
              <a:avLst>
                <a:gd name="adj" fmla="val 31259"/>
              </a:avLst>
            </a:prstGeom>
            <a:solidFill>
              <a:srgbClr val="0000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5617" name="AutoShape 49"/>
            <p:cNvSpPr>
              <a:spLocks noChangeArrowheads="1"/>
            </p:cNvSpPr>
            <p:nvPr/>
          </p:nvSpPr>
          <p:spPr bwMode="auto">
            <a:xfrm rot="1590760">
              <a:off x="2744" y="2884"/>
              <a:ext cx="50" cy="136"/>
            </a:xfrm>
            <a:prstGeom prst="moon">
              <a:avLst>
                <a:gd name="adj" fmla="val 50000"/>
              </a:avLst>
            </a:prstGeom>
            <a:solidFill>
              <a:srgbClr val="00006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65618" name="Text Box 50"/>
          <p:cNvSpPr txBox="1">
            <a:spLocks noChangeArrowheads="1"/>
          </p:cNvSpPr>
          <p:nvPr/>
        </p:nvSpPr>
        <p:spPr bwMode="auto">
          <a:xfrm>
            <a:off x="4572000" y="1295400"/>
            <a:ext cx="4648200" cy="39241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ru-RU" sz="2000" i="0" dirty="0">
                <a:solidFill>
                  <a:srgbClr val="000066"/>
                </a:solidFill>
                <a:effectLst/>
              </a:rPr>
              <a:t>Используем способ наложения. </a:t>
            </a:r>
          </a:p>
          <a:p>
            <a:pPr algn="l"/>
            <a:endParaRPr lang="ru-RU" sz="2000" i="0" dirty="0">
              <a:solidFill>
                <a:srgbClr val="000066"/>
              </a:solidFill>
              <a:effectLst/>
            </a:endParaRPr>
          </a:p>
          <a:p>
            <a:pPr algn="l"/>
            <a:r>
              <a:rPr lang="ru-RU" sz="2000" i="0" dirty="0">
                <a:solidFill>
                  <a:srgbClr val="000066"/>
                </a:solidFill>
                <a:effectLst/>
              </a:rPr>
              <a:t>Так как стороны АВ и А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В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 равны, </a:t>
            </a:r>
          </a:p>
          <a:p>
            <a:pPr algn="l"/>
            <a:r>
              <a:rPr lang="ru-RU" sz="2000" i="0" dirty="0">
                <a:solidFill>
                  <a:srgbClr val="000066"/>
                </a:solidFill>
                <a:effectLst/>
              </a:rPr>
              <a:t>то </a:t>
            </a:r>
            <a:r>
              <a:rPr lang="ru-RU" sz="2000" i="0" dirty="0" smtClean="0">
                <a:solidFill>
                  <a:srgbClr val="000066"/>
                </a:solidFill>
                <a:effectLst/>
              </a:rPr>
              <a:t>совпадут 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точки А и А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; В и В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.</a:t>
            </a:r>
          </a:p>
          <a:p>
            <a:pPr algn="l"/>
            <a:endParaRPr lang="ru-RU" sz="900" i="0" dirty="0">
              <a:solidFill>
                <a:srgbClr val="000066"/>
              </a:solidFill>
              <a:effectLst/>
            </a:endParaRPr>
          </a:p>
          <a:p>
            <a:pPr algn="l"/>
            <a:r>
              <a:rPr lang="ru-RU" sz="2000" i="0" dirty="0">
                <a:solidFill>
                  <a:srgbClr val="000066"/>
                </a:solidFill>
                <a:effectLst/>
              </a:rPr>
              <a:t>Так как равны углы А и А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, </a:t>
            </a:r>
          </a:p>
          <a:p>
            <a:pPr algn="l"/>
            <a:r>
              <a:rPr lang="ru-RU" sz="2000" i="0" dirty="0">
                <a:solidFill>
                  <a:srgbClr val="000066"/>
                </a:solidFill>
                <a:effectLst/>
              </a:rPr>
              <a:t>   </a:t>
            </a:r>
            <a:r>
              <a:rPr lang="ru-RU" sz="2000" i="0">
                <a:solidFill>
                  <a:srgbClr val="000066"/>
                </a:solidFill>
                <a:effectLst/>
              </a:rPr>
              <a:t>то </a:t>
            </a:r>
            <a:r>
              <a:rPr lang="ru-RU" sz="2000" i="0" smtClean="0">
                <a:solidFill>
                  <a:srgbClr val="000066"/>
                </a:solidFill>
                <a:effectLst/>
              </a:rPr>
              <a:t>совпадут 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лучи АС и А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С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.</a:t>
            </a:r>
          </a:p>
          <a:p>
            <a:pPr algn="l"/>
            <a:r>
              <a:rPr lang="ru-RU" sz="2000" i="0" dirty="0">
                <a:solidFill>
                  <a:srgbClr val="000066"/>
                </a:solidFill>
                <a:effectLst/>
              </a:rPr>
              <a:t>      </a:t>
            </a:r>
            <a:endParaRPr lang="ru-RU" sz="2000" i="0" dirty="0" smtClean="0">
              <a:solidFill>
                <a:srgbClr val="000066"/>
              </a:solidFill>
              <a:effectLst/>
            </a:endParaRPr>
          </a:p>
          <a:p>
            <a:pPr algn="l"/>
            <a:endParaRPr lang="ru-RU" sz="2000" i="0" dirty="0">
              <a:solidFill>
                <a:srgbClr val="000066"/>
              </a:solidFill>
              <a:effectLst/>
            </a:endParaRPr>
          </a:p>
          <a:p>
            <a:pPr algn="l"/>
            <a:r>
              <a:rPr lang="ru-RU" sz="2000" i="0" dirty="0">
                <a:solidFill>
                  <a:srgbClr val="000066"/>
                </a:solidFill>
                <a:effectLst/>
              </a:rPr>
              <a:t>Так как равны углы В и В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, </a:t>
            </a:r>
          </a:p>
          <a:p>
            <a:pPr algn="l"/>
            <a:r>
              <a:rPr lang="ru-RU" sz="2000" i="0" dirty="0">
                <a:solidFill>
                  <a:srgbClr val="000066"/>
                </a:solidFill>
                <a:effectLst/>
              </a:rPr>
              <a:t>   то совпадут лучи ВС и В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С</a:t>
            </a:r>
            <a:r>
              <a:rPr lang="ru-RU" sz="2000" i="0" baseline="-25000" dirty="0">
                <a:solidFill>
                  <a:srgbClr val="000066"/>
                </a:solidFill>
                <a:effectLst/>
              </a:rPr>
              <a:t>1</a:t>
            </a:r>
            <a:r>
              <a:rPr lang="ru-RU" sz="2000" i="0" dirty="0">
                <a:solidFill>
                  <a:srgbClr val="000066"/>
                </a:solidFill>
                <a:effectLst/>
              </a:rPr>
              <a:t>.</a:t>
            </a:r>
          </a:p>
          <a:p>
            <a:pPr algn="l"/>
            <a:endParaRPr lang="ru-RU" sz="2000" i="0" dirty="0">
              <a:solidFill>
                <a:srgbClr val="000066"/>
              </a:solidFill>
              <a:effectLst/>
            </a:endParaRPr>
          </a:p>
        </p:txBody>
      </p:sp>
      <p:sp>
        <p:nvSpPr>
          <p:cNvPr id="365582" name="Freeform 14"/>
          <p:cNvSpPr>
            <a:spLocks/>
          </p:cNvSpPr>
          <p:nvPr/>
        </p:nvSpPr>
        <p:spPr bwMode="auto">
          <a:xfrm>
            <a:off x="533400" y="2362200"/>
            <a:ext cx="4102100" cy="2438400"/>
          </a:xfrm>
          <a:custGeom>
            <a:avLst/>
            <a:gdLst/>
            <a:ahLst/>
            <a:cxnLst>
              <a:cxn ang="0">
                <a:pos x="0" y="1536"/>
              </a:cxn>
              <a:cxn ang="0">
                <a:pos x="1600" y="0"/>
              </a:cxn>
              <a:cxn ang="0">
                <a:pos x="2584" y="1536"/>
              </a:cxn>
              <a:cxn ang="0">
                <a:pos x="0" y="1536"/>
              </a:cxn>
            </a:cxnLst>
            <a:rect l="0" t="0" r="r" b="b"/>
            <a:pathLst>
              <a:path w="2584" h="1536">
                <a:moveTo>
                  <a:pt x="0" y="1536"/>
                </a:moveTo>
                <a:lnTo>
                  <a:pt x="1600" y="0"/>
                </a:lnTo>
                <a:lnTo>
                  <a:pt x="2584" y="1536"/>
                </a:lnTo>
                <a:lnTo>
                  <a:pt x="0" y="1536"/>
                </a:lnTo>
              </a:path>
            </a:pathLst>
          </a:custGeom>
          <a:gradFill rotWithShape="1">
            <a:gsLst>
              <a:gs pos="0">
                <a:srgbClr val="FFCCFF"/>
              </a:gs>
              <a:gs pos="100000">
                <a:srgbClr val="FF3399"/>
              </a:gs>
            </a:gsLst>
            <a:path path="rect">
              <a:fillToRect l="50000" t="50000" r="50000" b="50000"/>
            </a:path>
          </a:gradFill>
          <a:ln w="38100" cap="flat" cmpd="sng">
            <a:solidFill>
              <a:srgbClr val="00008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365583" name="Oval 15"/>
          <p:cNvSpPr>
            <a:spLocks noChangeArrowheads="1"/>
          </p:cNvSpPr>
          <p:nvPr/>
        </p:nvSpPr>
        <p:spPr bwMode="auto">
          <a:xfrm>
            <a:off x="539750" y="4724400"/>
            <a:ext cx="144463" cy="14605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5584" name="Oval 16"/>
          <p:cNvSpPr>
            <a:spLocks noChangeArrowheads="1"/>
          </p:cNvSpPr>
          <p:nvPr/>
        </p:nvSpPr>
        <p:spPr bwMode="auto">
          <a:xfrm>
            <a:off x="4572000" y="4724400"/>
            <a:ext cx="144463" cy="14605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5585" name="Oval 17"/>
          <p:cNvSpPr>
            <a:spLocks noChangeArrowheads="1"/>
          </p:cNvSpPr>
          <p:nvPr/>
        </p:nvSpPr>
        <p:spPr bwMode="auto">
          <a:xfrm>
            <a:off x="2987675" y="2349500"/>
            <a:ext cx="144463" cy="14605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5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5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656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656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-0.4434 0.1662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655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00" y="83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65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656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65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48148E-6 L -0.43888 0.1627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00" y="81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2222E-6 L -0.47482 0.1557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00" y="78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-0.45035 0.1766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00" y="8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5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5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5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5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3656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3656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365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5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5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3656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3656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65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482 0.15578 L -0.48264 0.20833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3655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622" grpId="0" animBg="1"/>
      <p:bldP spid="365621" grpId="0" animBg="1"/>
      <p:bldP spid="365620" grpId="0" animBg="1"/>
      <p:bldP spid="365571" grpId="0" animBg="1"/>
      <p:bldP spid="365571" grpId="1" animBg="1"/>
      <p:bldP spid="365570" grpId="0" animBg="1"/>
      <p:bldP spid="365570" grpId="1" animBg="1"/>
      <p:bldP spid="365579" grpId="0"/>
      <p:bldP spid="365580" grpId="0"/>
      <p:bldP spid="365581" grpId="0"/>
      <p:bldP spid="365581" grpId="1"/>
      <p:bldP spid="365597" grpId="0" animBg="1"/>
      <p:bldP spid="365605" grpId="0"/>
      <p:bldP spid="365583" grpId="0" animBg="1"/>
      <p:bldP spid="365584" grpId="0" animBg="1"/>
      <p:bldP spid="36558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594" name="Group 4"/>
          <p:cNvGrpSpPr>
            <a:grpSpLocks/>
          </p:cNvGrpSpPr>
          <p:nvPr/>
        </p:nvGrpSpPr>
        <p:grpSpPr bwMode="auto">
          <a:xfrm>
            <a:off x="4192588" y="2225675"/>
            <a:ext cx="4175125" cy="2592388"/>
            <a:chOff x="1383" y="1117"/>
            <a:chExt cx="2630" cy="1633"/>
          </a:xfrm>
        </p:grpSpPr>
        <p:sp>
          <p:nvSpPr>
            <p:cNvPr id="366595" name="Freeform 5"/>
            <p:cNvSpPr>
              <a:spLocks/>
            </p:cNvSpPr>
            <p:nvPr/>
          </p:nvSpPr>
          <p:spPr bwMode="auto">
            <a:xfrm>
              <a:off x="1383" y="1934"/>
              <a:ext cx="2358" cy="816"/>
            </a:xfrm>
            <a:custGeom>
              <a:avLst/>
              <a:gdLst>
                <a:gd name="T0" fmla="*/ 0 w 2358"/>
                <a:gd name="T1" fmla="*/ 816 h 816"/>
                <a:gd name="T2" fmla="*/ 1315 w 2358"/>
                <a:gd name="T3" fmla="*/ 0 h 816"/>
                <a:gd name="T4" fmla="*/ 2358 w 2358"/>
                <a:gd name="T5" fmla="*/ 816 h 816"/>
                <a:gd name="T6" fmla="*/ 0 w 2358"/>
                <a:gd name="T7" fmla="*/ 816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58"/>
                <a:gd name="T13" fmla="*/ 0 h 816"/>
                <a:gd name="T14" fmla="*/ 2358 w 2358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58" h="816">
                  <a:moveTo>
                    <a:pt x="0" y="816"/>
                  </a:moveTo>
                  <a:lnTo>
                    <a:pt x="1315" y="0"/>
                  </a:lnTo>
                  <a:lnTo>
                    <a:pt x="2358" y="816"/>
                  </a:lnTo>
                  <a:lnTo>
                    <a:pt x="0" y="816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9999">
                    <a:alpha val="78998"/>
                  </a:srgbClr>
                </a:gs>
              </a:gsLst>
              <a:path path="rect">
                <a:fillToRect l="50000" t="50000" r="50000" b="50000"/>
              </a:path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  <p:sp>
          <p:nvSpPr>
            <p:cNvPr id="366596" name="Freeform 6"/>
            <p:cNvSpPr>
              <a:spLocks/>
            </p:cNvSpPr>
            <p:nvPr/>
          </p:nvSpPr>
          <p:spPr bwMode="auto">
            <a:xfrm rot="10800000">
              <a:off x="1655" y="1117"/>
              <a:ext cx="2358" cy="816"/>
            </a:xfrm>
            <a:custGeom>
              <a:avLst/>
              <a:gdLst>
                <a:gd name="T0" fmla="*/ 0 w 2358"/>
                <a:gd name="T1" fmla="*/ 816 h 816"/>
                <a:gd name="T2" fmla="*/ 1315 w 2358"/>
                <a:gd name="T3" fmla="*/ 0 h 816"/>
                <a:gd name="T4" fmla="*/ 2358 w 2358"/>
                <a:gd name="T5" fmla="*/ 816 h 816"/>
                <a:gd name="T6" fmla="*/ 0 w 2358"/>
                <a:gd name="T7" fmla="*/ 816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58"/>
                <a:gd name="T13" fmla="*/ 0 h 816"/>
                <a:gd name="T14" fmla="*/ 2358 w 2358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58" h="816">
                  <a:moveTo>
                    <a:pt x="0" y="816"/>
                  </a:moveTo>
                  <a:lnTo>
                    <a:pt x="1315" y="0"/>
                  </a:lnTo>
                  <a:lnTo>
                    <a:pt x="2358" y="816"/>
                  </a:lnTo>
                  <a:lnTo>
                    <a:pt x="0" y="816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45000"/>
                  </a:schemeClr>
                </a:gs>
                <a:gs pos="100000">
                  <a:srgbClr val="FFFF66"/>
                </a:gs>
              </a:gsLst>
              <a:path path="rect">
                <a:fillToRect l="50000" t="50000" r="50000" b="50000"/>
              </a:path>
            </a:gra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rot="10800000"/>
            <a:lstStyle/>
            <a:p>
              <a:pPr algn="l"/>
              <a:endParaRPr lang="ru-RU" b="0" i="0">
                <a:effectLst/>
                <a:latin typeface="Univers" pitchFamily="34" charset="0"/>
              </a:endParaRPr>
            </a:p>
          </p:txBody>
        </p:sp>
      </p:grpSp>
      <p:sp>
        <p:nvSpPr>
          <p:cNvPr id="366597" name="Line 7"/>
          <p:cNvSpPr>
            <a:spLocks noChangeShapeType="1"/>
          </p:cNvSpPr>
          <p:nvPr/>
        </p:nvSpPr>
        <p:spPr bwMode="auto">
          <a:xfrm>
            <a:off x="5272088" y="3954463"/>
            <a:ext cx="287337" cy="288925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6598" name="Line 8"/>
          <p:cNvSpPr>
            <a:spLocks noChangeShapeType="1"/>
          </p:cNvSpPr>
          <p:nvPr/>
        </p:nvSpPr>
        <p:spPr bwMode="auto">
          <a:xfrm>
            <a:off x="5416550" y="3810000"/>
            <a:ext cx="287338" cy="288925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6599" name="Line 9"/>
          <p:cNvSpPr>
            <a:spLocks noChangeShapeType="1"/>
          </p:cNvSpPr>
          <p:nvPr/>
        </p:nvSpPr>
        <p:spPr bwMode="auto">
          <a:xfrm>
            <a:off x="6927850" y="2946400"/>
            <a:ext cx="287338" cy="288925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6600" name="Line 10"/>
          <p:cNvSpPr>
            <a:spLocks noChangeShapeType="1"/>
          </p:cNvSpPr>
          <p:nvPr/>
        </p:nvSpPr>
        <p:spPr bwMode="auto">
          <a:xfrm>
            <a:off x="7072313" y="2801938"/>
            <a:ext cx="287337" cy="288925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6601" name="Text Box 13"/>
          <p:cNvSpPr txBox="1">
            <a:spLocks noChangeArrowheads="1"/>
          </p:cNvSpPr>
          <p:nvPr/>
        </p:nvSpPr>
        <p:spPr bwMode="auto">
          <a:xfrm>
            <a:off x="3903663" y="4529138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А</a:t>
            </a:r>
          </a:p>
        </p:txBody>
      </p:sp>
      <p:sp>
        <p:nvSpPr>
          <p:cNvPr id="366602" name="Text Box 14"/>
          <p:cNvSpPr txBox="1">
            <a:spLocks noChangeArrowheads="1"/>
          </p:cNvSpPr>
          <p:nvPr/>
        </p:nvSpPr>
        <p:spPr bwMode="auto">
          <a:xfrm>
            <a:off x="4264025" y="1865313"/>
            <a:ext cx="492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В</a:t>
            </a:r>
          </a:p>
        </p:txBody>
      </p:sp>
      <p:sp>
        <p:nvSpPr>
          <p:cNvPr id="366603" name="Text Box 15"/>
          <p:cNvSpPr txBox="1">
            <a:spLocks noChangeArrowheads="1"/>
          </p:cNvSpPr>
          <p:nvPr/>
        </p:nvSpPr>
        <p:spPr bwMode="auto">
          <a:xfrm>
            <a:off x="8440738" y="1865313"/>
            <a:ext cx="474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С</a:t>
            </a:r>
          </a:p>
        </p:txBody>
      </p:sp>
      <p:sp>
        <p:nvSpPr>
          <p:cNvPr id="366604" name="Text Box 16"/>
          <p:cNvSpPr txBox="1">
            <a:spLocks noChangeArrowheads="1"/>
          </p:cNvSpPr>
          <p:nvPr/>
        </p:nvSpPr>
        <p:spPr bwMode="auto">
          <a:xfrm>
            <a:off x="8224838" y="4602163"/>
            <a:ext cx="5095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Д</a:t>
            </a:r>
          </a:p>
        </p:txBody>
      </p:sp>
      <p:sp>
        <p:nvSpPr>
          <p:cNvPr id="366605" name="Text Box 17"/>
          <p:cNvSpPr txBox="1">
            <a:spLocks noChangeArrowheads="1"/>
          </p:cNvSpPr>
          <p:nvPr/>
        </p:nvSpPr>
        <p:spPr bwMode="auto">
          <a:xfrm>
            <a:off x="6783388" y="3449638"/>
            <a:ext cx="5175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3200">
                <a:solidFill>
                  <a:srgbClr val="000000"/>
                </a:solidFill>
                <a:effectLst/>
              </a:rPr>
              <a:t>О</a:t>
            </a:r>
          </a:p>
        </p:txBody>
      </p:sp>
      <p:sp>
        <p:nvSpPr>
          <p:cNvPr id="366606" name="Arc 20"/>
          <p:cNvSpPr>
            <a:spLocks/>
          </p:cNvSpPr>
          <p:nvPr/>
        </p:nvSpPr>
        <p:spPr bwMode="auto">
          <a:xfrm rot="-9326964">
            <a:off x="7359650" y="2233613"/>
            <a:ext cx="319088" cy="433387"/>
          </a:xfrm>
          <a:custGeom>
            <a:avLst/>
            <a:gdLst>
              <a:gd name="T0" fmla="*/ 0 w 24070"/>
              <a:gd name="T1" fmla="*/ 3010 h 21600"/>
              <a:gd name="T2" fmla="*/ 319088 w 24070"/>
              <a:gd name="T3" fmla="*/ 397291 h 21600"/>
              <a:gd name="T4" fmla="*/ 33738 w 24070"/>
              <a:gd name="T5" fmla="*/ 433387 h 21600"/>
              <a:gd name="T6" fmla="*/ 0 60000 65536"/>
              <a:gd name="T7" fmla="*/ 0 60000 65536"/>
              <a:gd name="T8" fmla="*/ 0 60000 65536"/>
              <a:gd name="T9" fmla="*/ 0 w 24070"/>
              <a:gd name="T10" fmla="*/ 0 h 21600"/>
              <a:gd name="T11" fmla="*/ 24070 w 2407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70" h="21600" fill="none" extrusionOk="0">
                <a:moveTo>
                  <a:pt x="0" y="150"/>
                </a:moveTo>
                <a:cubicBezTo>
                  <a:pt x="844" y="50"/>
                  <a:pt x="1694" y="-1"/>
                  <a:pt x="2545" y="0"/>
                </a:cubicBezTo>
                <a:cubicBezTo>
                  <a:pt x="13776" y="0"/>
                  <a:pt x="23134" y="8608"/>
                  <a:pt x="24069" y="19801"/>
                </a:cubicBezTo>
              </a:path>
              <a:path w="24070" h="21600" stroke="0" extrusionOk="0">
                <a:moveTo>
                  <a:pt x="0" y="150"/>
                </a:moveTo>
                <a:cubicBezTo>
                  <a:pt x="844" y="50"/>
                  <a:pt x="1694" y="-1"/>
                  <a:pt x="2545" y="0"/>
                </a:cubicBezTo>
                <a:cubicBezTo>
                  <a:pt x="13776" y="0"/>
                  <a:pt x="23134" y="8608"/>
                  <a:pt x="24069" y="19801"/>
                </a:cubicBezTo>
                <a:lnTo>
                  <a:pt x="2545" y="21600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sp>
        <p:nvSpPr>
          <p:cNvPr id="366607" name="Arc 21"/>
          <p:cNvSpPr>
            <a:spLocks/>
          </p:cNvSpPr>
          <p:nvPr/>
        </p:nvSpPr>
        <p:spPr bwMode="auto">
          <a:xfrm rot="1064537">
            <a:off x="4840288" y="4384675"/>
            <a:ext cx="285750" cy="433388"/>
          </a:xfrm>
          <a:custGeom>
            <a:avLst/>
            <a:gdLst>
              <a:gd name="T0" fmla="*/ 12844 w 21447"/>
              <a:gd name="T1" fmla="*/ 0 h 21578"/>
              <a:gd name="T2" fmla="*/ 285750 w 21447"/>
              <a:gd name="T3" fmla="*/ 381891 h 21578"/>
              <a:gd name="T4" fmla="*/ 0 w 21447"/>
              <a:gd name="T5" fmla="*/ 433388 h 21578"/>
              <a:gd name="T6" fmla="*/ 0 60000 65536"/>
              <a:gd name="T7" fmla="*/ 0 60000 65536"/>
              <a:gd name="T8" fmla="*/ 0 60000 65536"/>
              <a:gd name="T9" fmla="*/ 0 w 21447"/>
              <a:gd name="T10" fmla="*/ 0 h 21578"/>
              <a:gd name="T11" fmla="*/ 21447 w 21447"/>
              <a:gd name="T12" fmla="*/ 21578 h 215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47" h="21578" fill="none" extrusionOk="0">
                <a:moveTo>
                  <a:pt x="964" y="-1"/>
                </a:moveTo>
                <a:cubicBezTo>
                  <a:pt x="11524" y="471"/>
                  <a:pt x="20192" y="8517"/>
                  <a:pt x="21447" y="19013"/>
                </a:cubicBezTo>
              </a:path>
              <a:path w="21447" h="21578" stroke="0" extrusionOk="0">
                <a:moveTo>
                  <a:pt x="964" y="-1"/>
                </a:moveTo>
                <a:cubicBezTo>
                  <a:pt x="11524" y="471"/>
                  <a:pt x="20192" y="8517"/>
                  <a:pt x="21447" y="19013"/>
                </a:cubicBezTo>
                <a:lnTo>
                  <a:pt x="0" y="21578"/>
                </a:lnTo>
                <a:close/>
              </a:path>
            </a:pathLst>
          </a:cu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 b="0" i="0">
              <a:effectLst/>
              <a:latin typeface="Univers" pitchFamily="34" charset="0"/>
            </a:endParaRPr>
          </a:p>
        </p:txBody>
      </p:sp>
      <p:grpSp>
        <p:nvGrpSpPr>
          <p:cNvPr id="366608" name="Group 22"/>
          <p:cNvGrpSpPr>
            <a:grpSpLocks/>
          </p:cNvGrpSpPr>
          <p:nvPr/>
        </p:nvGrpSpPr>
        <p:grpSpPr bwMode="auto">
          <a:xfrm>
            <a:off x="3886200" y="5562600"/>
            <a:ext cx="4575175" cy="795338"/>
            <a:chOff x="2448" y="3158"/>
            <a:chExt cx="2882" cy="501"/>
          </a:xfrm>
        </p:grpSpPr>
        <p:sp>
          <p:nvSpPr>
            <p:cNvPr id="366609" name="Line 23"/>
            <p:cNvSpPr>
              <a:spLocks noChangeShapeType="1"/>
            </p:cNvSpPr>
            <p:nvPr/>
          </p:nvSpPr>
          <p:spPr bwMode="auto">
            <a:xfrm>
              <a:off x="2472" y="3158"/>
              <a:ext cx="285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66610" name="Group 24"/>
            <p:cNvGrpSpPr>
              <a:grpSpLocks/>
            </p:cNvGrpSpPr>
            <p:nvPr/>
          </p:nvGrpSpPr>
          <p:grpSpPr bwMode="auto">
            <a:xfrm>
              <a:off x="2448" y="3249"/>
              <a:ext cx="2880" cy="410"/>
              <a:chOff x="2750" y="3385"/>
              <a:chExt cx="2880" cy="410"/>
            </a:xfrm>
          </p:grpSpPr>
          <p:sp>
            <p:nvSpPr>
              <p:cNvPr id="366611" name="Text Box 25"/>
              <p:cNvSpPr txBox="1">
                <a:spLocks noChangeArrowheads="1"/>
              </p:cNvSpPr>
              <p:nvPr/>
            </p:nvSpPr>
            <p:spPr bwMode="auto">
              <a:xfrm>
                <a:off x="2750" y="3437"/>
                <a:ext cx="1520" cy="327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800">
                    <a:solidFill>
                      <a:srgbClr val="000000"/>
                    </a:solidFill>
                    <a:effectLst/>
                  </a:rPr>
                  <a:t>Доказать:</a:t>
                </a:r>
                <a:r>
                  <a:rPr lang="ru-RU" sz="2800" i="0">
                    <a:solidFill>
                      <a:srgbClr val="000000"/>
                    </a:solidFill>
                    <a:effectLst/>
                    <a:latin typeface="Verdana" pitchFamily="34" charset="0"/>
                  </a:rPr>
                  <a:t> </a:t>
                </a:r>
              </a:p>
            </p:txBody>
          </p:sp>
          <p:graphicFrame>
            <p:nvGraphicFramePr>
              <p:cNvPr id="366612" name="Object 26"/>
              <p:cNvGraphicFramePr>
                <a:graphicFrameLocks noChangeAspect="1"/>
              </p:cNvGraphicFramePr>
              <p:nvPr/>
            </p:nvGraphicFramePr>
            <p:xfrm>
              <a:off x="4241" y="3385"/>
              <a:ext cx="408" cy="37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66624" name="Формула" r:id="rId3" imgW="164880" imgH="152280" progId="Equation.3">
                      <p:embed/>
                    </p:oleObj>
                  </mc:Choice>
                  <mc:Fallback>
                    <p:oleObj name="Формула" r:id="rId3" imgW="164880" imgH="152280" progId="Equation.3">
                      <p:embed/>
                      <p:pic>
                        <p:nvPicPr>
                          <p:cNvPr id="0" name="Object 2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41" y="3385"/>
                            <a:ext cx="408" cy="37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66613" name="Rectangle 27"/>
              <p:cNvSpPr>
                <a:spLocks noChangeArrowheads="1"/>
              </p:cNvSpPr>
              <p:nvPr/>
            </p:nvSpPr>
            <p:spPr bwMode="auto">
              <a:xfrm>
                <a:off x="4558" y="3430"/>
                <a:ext cx="68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/>
                <a:r>
                  <a:rPr lang="ru-RU" sz="3200">
                    <a:solidFill>
                      <a:srgbClr val="000000"/>
                    </a:solidFill>
                    <a:effectLst/>
                  </a:rPr>
                  <a:t>Д=</a:t>
                </a:r>
              </a:p>
            </p:txBody>
          </p:sp>
          <p:grpSp>
            <p:nvGrpSpPr>
              <p:cNvPr id="366614" name="Group 28"/>
              <p:cNvGrpSpPr>
                <a:grpSpLocks/>
              </p:cNvGrpSpPr>
              <p:nvPr/>
            </p:nvGrpSpPr>
            <p:grpSpPr bwMode="auto">
              <a:xfrm>
                <a:off x="5012" y="3385"/>
                <a:ext cx="618" cy="410"/>
                <a:chOff x="1474" y="3294"/>
                <a:chExt cx="618" cy="410"/>
              </a:xfrm>
            </p:grpSpPr>
            <p:graphicFrame>
              <p:nvGraphicFramePr>
                <p:cNvPr id="366615" name="Object 29"/>
                <p:cNvGraphicFramePr>
                  <a:graphicFrameLocks noChangeAspect="1"/>
                </p:cNvGraphicFramePr>
                <p:nvPr/>
              </p:nvGraphicFramePr>
              <p:xfrm>
                <a:off x="1474" y="3294"/>
                <a:ext cx="408" cy="37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66625" name="Формула" r:id="rId5" imgW="164880" imgH="152280" progId="Equation.3">
                        <p:embed/>
                      </p:oleObj>
                    </mc:Choice>
                    <mc:Fallback>
                      <p:oleObj name="Формула" r:id="rId5" imgW="164880" imgH="152280" progId="Equation.3">
                        <p:embed/>
                        <p:pic>
                          <p:nvPicPr>
                            <p:cNvPr id="0" name="Object 2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474" y="3294"/>
                              <a:ext cx="408" cy="37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66616" name="Rectangle 30"/>
                <p:cNvSpPr>
                  <a:spLocks noChangeArrowheads="1"/>
                </p:cNvSpPr>
                <p:nvPr/>
              </p:nvSpPr>
              <p:spPr bwMode="auto">
                <a:xfrm>
                  <a:off x="1791" y="3339"/>
                  <a:ext cx="301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l"/>
                  <a:r>
                    <a:rPr lang="ru-RU" sz="3200">
                      <a:solidFill>
                        <a:srgbClr val="000000"/>
                      </a:solidFill>
                      <a:effectLst/>
                    </a:rPr>
                    <a:t>В</a:t>
                  </a:r>
                </a:p>
              </p:txBody>
            </p:sp>
          </p:grpSp>
        </p:grpSp>
      </p:grpSp>
      <p:sp>
        <p:nvSpPr>
          <p:cNvPr id="366618" name="Text Box 26"/>
          <p:cNvSpPr txBox="1">
            <a:spLocks noChangeArrowheads="1"/>
          </p:cNvSpPr>
          <p:nvPr/>
        </p:nvSpPr>
        <p:spPr bwMode="auto">
          <a:xfrm>
            <a:off x="2133600" y="685800"/>
            <a:ext cx="6705600" cy="984250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2800">
                <a:solidFill>
                  <a:srgbClr val="000099"/>
                </a:solidFill>
                <a:effectLst/>
              </a:rPr>
              <a:t>Докажите, что треугольники равны и запишите их равенство</a:t>
            </a:r>
          </a:p>
        </p:txBody>
      </p:sp>
      <p:sp>
        <p:nvSpPr>
          <p:cNvPr id="366619" name="Text Box 27"/>
          <p:cNvSpPr txBox="1">
            <a:spLocks noChangeArrowheads="1"/>
          </p:cNvSpPr>
          <p:nvPr/>
        </p:nvSpPr>
        <p:spPr bwMode="auto">
          <a:xfrm>
            <a:off x="990600" y="152400"/>
            <a:ext cx="2667000" cy="617538"/>
          </a:xfrm>
          <a:prstGeom prst="rect">
            <a:avLst/>
          </a:prstGeom>
          <a:solidFill>
            <a:srgbClr val="EBEBFF"/>
          </a:solidFill>
          <a:ln w="38100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>
                <a:solidFill>
                  <a:srgbClr val="000099"/>
                </a:solidFill>
                <a:effectLst/>
              </a:rPr>
              <a:t>Устно:</a:t>
            </a:r>
          </a:p>
        </p:txBody>
      </p:sp>
      <p:sp>
        <p:nvSpPr>
          <p:cNvPr id="366620" name="Oval 28"/>
          <p:cNvSpPr>
            <a:spLocks noChangeArrowheads="1"/>
          </p:cNvSpPr>
          <p:nvPr/>
        </p:nvSpPr>
        <p:spPr bwMode="auto">
          <a:xfrm>
            <a:off x="228600" y="457200"/>
            <a:ext cx="1219200" cy="10668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chemeClr val="accent1">
                <a:lumMod val="25000"/>
              </a:schemeClr>
            </a:solidFill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/>
            <a:r>
              <a:rPr lang="ru-RU" sz="3200">
                <a:effectLst/>
              </a:rPr>
              <a:t>№ 1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тудия">
  <a:themeElements>
    <a:clrScheme name="Студия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Студия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defRPr>
        </a:defPPr>
      </a:lstStyle>
    </a:lnDef>
  </a:objectDefaults>
  <a:extraClrSchemeLst>
    <a:extraClrScheme>
      <a:clrScheme name="Студия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тудия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тудия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2333</TotalTime>
  <Words>413</Words>
  <Application>Microsoft Office PowerPoint</Application>
  <PresentationFormat>Экран (4:3)</PresentationFormat>
  <Paragraphs>112</Paragraphs>
  <Slides>12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Студия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Второй признак равенства треугольников.  </vt:lpstr>
      <vt:lpstr>Второй признак равенства треугольников: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Геометрия 7 класс</dc:subject>
  <dc:creator>Малая</dc:creator>
  <cp:lastModifiedBy>Юлия</cp:lastModifiedBy>
  <cp:revision>81</cp:revision>
  <cp:lastPrinted>1601-01-01T00:00:00Z</cp:lastPrinted>
  <dcterms:created xsi:type="dcterms:W3CDTF">1601-01-01T00:00:00Z</dcterms:created>
  <dcterms:modified xsi:type="dcterms:W3CDTF">2017-11-12T13:10:28Z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