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74" r:id="rId2"/>
    <p:sldId id="385" r:id="rId3"/>
    <p:sldId id="386" r:id="rId4"/>
    <p:sldId id="387" r:id="rId5"/>
    <p:sldId id="256" r:id="rId6"/>
    <p:sldId id="403" r:id="rId7"/>
    <p:sldId id="389" r:id="rId8"/>
    <p:sldId id="390" r:id="rId9"/>
    <p:sldId id="391" r:id="rId10"/>
    <p:sldId id="404" r:id="rId11"/>
    <p:sldId id="405" r:id="rId12"/>
    <p:sldId id="396" r:id="rId13"/>
    <p:sldId id="397" r:id="rId14"/>
    <p:sldId id="400" r:id="rId15"/>
    <p:sldId id="401" r:id="rId16"/>
    <p:sldId id="40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A3"/>
    <a:srgbClr val="CC0099"/>
    <a:srgbClr val="0066FF"/>
    <a:srgbClr val="0000CC"/>
    <a:srgbClr val="FFFF00"/>
    <a:srgbClr val="FFFF66"/>
    <a:srgbClr val="FFFF8F"/>
    <a:srgbClr val="B7FFB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BE4512E-58E4-4570-A196-FF6D1D4ABD22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CC54D7-718C-418A-A327-4EB69454E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895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CBFBB-A16C-4F25-BA79-09CA099C819B}" type="slidenum">
              <a:rPr lang="ru-RU"/>
              <a:pPr/>
              <a:t>6</a:t>
            </a:fld>
            <a:endParaRPr 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928934"/>
            <a:ext cx="7772400" cy="1470025"/>
          </a:xfrm>
        </p:spPr>
        <p:txBody>
          <a:bodyPr/>
          <a:lstStyle>
            <a:lvl1pPr algn="ctr">
              <a:defRPr b="1" cap="none" spc="0">
                <a:ln/>
                <a:solidFill>
                  <a:srgbClr val="29331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500570"/>
            <a:ext cx="4414846" cy="13954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4054-53F9-46BA-AE4E-D84A7BE6C59F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65BA-F8EB-4A33-B5B7-EE5839080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8A03B-814B-4868-9087-4D83BD6D7ECF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E24C-8F4A-48C0-B73A-578F9E959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03939-2B25-47BA-B44B-995F2CE7FC7F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33614-9731-47AA-B541-3B7ED6FCF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A3B56-4BD5-472A-AC9C-1A0D364425CC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2F996-C80E-449B-832D-1A9C99C64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E2C2-0749-4F6F-B82F-A3FAF640B34C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DBCD-CA9F-43C5-8417-9EFAA53BD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EC02-03E2-4AC7-B45A-18CFABE8A725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6BE19-0A3C-40D6-BA6B-5B4ADB8C3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9283F-E145-4F18-B899-8ED9598FFBC2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B6654-BB17-4D08-A906-D3FB55216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6A3B-8D5B-43C2-B1E5-57301D1DB195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B048-0693-4414-BC20-A2171BD35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7CE-3CF2-4DD1-84D0-B37610F3311B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A604-5D13-4054-AC2F-6868CAF65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17418-41B5-4FDE-8376-F17D43BEFBC1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01206-AE65-4A17-8369-BD041B908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35883-BD87-4CC4-99FA-0AC024105622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56BB-C30A-4DC5-BF9A-E3BBC972E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285750"/>
            <a:ext cx="71151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 bwMode="auto">
          <a:xfrm>
            <a:off x="1714500" y="1643063"/>
            <a:ext cx="71151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016E5E-792F-48A3-96B2-8D49021E2876}" type="datetimeFigureOut">
              <a:rPr lang="ru-RU"/>
              <a:pPr>
                <a:defRPr/>
              </a:pPr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0FB4A3-D3B0-480F-B8B7-861E18D1B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/>
          <a:solidFill>
            <a:srgbClr val="2E391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F622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F6228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F6228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F6228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F622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gif"/><Relationship Id="rId4" Type="http://schemas.openxmlformats.org/officeDocument/2006/relationships/image" Target="../media/image8.wmf"/><Relationship Id="rId9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165850"/>
            <a:ext cx="55514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23528" y="3329697"/>
            <a:ext cx="8497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12.11.2017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7950" y="188913"/>
            <a:ext cx="35766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187624" y="4581128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980728"/>
            <a:ext cx="5811460" cy="510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AutoShape 53"/>
          <p:cNvSpPr>
            <a:spLocks noChangeArrowheads="1"/>
          </p:cNvSpPr>
          <p:nvPr/>
        </p:nvSpPr>
        <p:spPr bwMode="auto">
          <a:xfrm rot="2705767">
            <a:off x="3952107" y="1548542"/>
            <a:ext cx="4633913" cy="1800225"/>
          </a:xfrm>
          <a:prstGeom prst="parallelogram">
            <a:avLst>
              <a:gd name="adj" fmla="val 102462"/>
            </a:avLst>
          </a:prstGeom>
          <a:gradFill rotWithShape="1">
            <a:gsLst>
              <a:gs pos="0">
                <a:srgbClr val="33CCFF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3" name="AutoShape 52"/>
          <p:cNvSpPr>
            <a:spLocks noChangeArrowheads="1"/>
          </p:cNvSpPr>
          <p:nvPr/>
        </p:nvSpPr>
        <p:spPr bwMode="auto">
          <a:xfrm>
            <a:off x="6018238" y="1858898"/>
            <a:ext cx="3706813" cy="1584325"/>
          </a:xfrm>
          <a:prstGeom prst="parallelogram">
            <a:avLst>
              <a:gd name="adj" fmla="val 102480"/>
            </a:avLst>
          </a:prstGeom>
          <a:gradFill rotWithShape="1">
            <a:gsLst>
              <a:gs pos="0">
                <a:srgbClr val="66FF99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5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825008" y="7816403"/>
            <a:ext cx="2895600" cy="365125"/>
          </a:xfrm>
        </p:spPr>
        <p:txBody>
          <a:bodyPr/>
          <a:lstStyle/>
          <a:p>
            <a:r>
              <a:rPr lang="ru-RU">
                <a:latin typeface="Georgia" pitchFamily="18" charset="0"/>
              </a:rPr>
              <a:t>МОУ СОШ № 25       Малая Е.В.</a:t>
            </a:r>
          </a:p>
        </p:txBody>
      </p:sp>
      <p:sp>
        <p:nvSpPr>
          <p:cNvPr id="173073" name="Прямоугольник 4"/>
          <p:cNvSpPr>
            <a:spLocks noChangeArrowheads="1"/>
          </p:cNvSpPr>
          <p:nvPr/>
        </p:nvSpPr>
        <p:spPr bwMode="auto">
          <a:xfrm>
            <a:off x="107504" y="908720"/>
            <a:ext cx="1835150" cy="646331"/>
          </a:xfrm>
          <a:prstGeom prst="rect">
            <a:avLst/>
          </a:prstGeom>
          <a:solidFill>
            <a:srgbClr val="FFFFA3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r>
              <a:rPr lang="ru-RU" sz="3600" b="1" i="1">
                <a:latin typeface="Georgia" pitchFamily="18" charset="0"/>
              </a:rPr>
              <a:t>у = х </a:t>
            </a:r>
          </a:p>
        </p:txBody>
      </p:sp>
      <p:sp>
        <p:nvSpPr>
          <p:cNvPr id="173081" name="Text Box 25"/>
          <p:cNvSpPr txBox="1">
            <a:spLocks noChangeArrowheads="1"/>
          </p:cNvSpPr>
          <p:nvPr/>
        </p:nvSpPr>
        <p:spPr bwMode="auto">
          <a:xfrm rot="-2700309">
            <a:off x="7048257" y="1208202"/>
            <a:ext cx="1062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chemeClr val="hlink"/>
                </a:solidFill>
                <a:latin typeface="Georgia" pitchFamily="18" charset="0"/>
              </a:rPr>
              <a:t>y = x</a:t>
            </a:r>
            <a:endParaRPr lang="ru-RU" sz="2800" b="1" i="1" dirty="0">
              <a:solidFill>
                <a:schemeClr val="hlink"/>
              </a:solidFill>
              <a:latin typeface="Georgia" pitchFamily="18" charset="0"/>
            </a:endParaRPr>
          </a:p>
        </p:txBody>
      </p:sp>
      <p:sp>
        <p:nvSpPr>
          <p:cNvPr id="173100" name="Прямоугольник 4"/>
          <p:cNvSpPr>
            <a:spLocks noChangeArrowheads="1"/>
          </p:cNvSpPr>
          <p:nvPr/>
        </p:nvSpPr>
        <p:spPr bwMode="auto">
          <a:xfrm>
            <a:off x="107504" y="1988840"/>
            <a:ext cx="1835150" cy="646331"/>
          </a:xfrm>
          <a:prstGeom prst="rect">
            <a:avLst/>
          </a:prstGeom>
          <a:solidFill>
            <a:srgbClr val="FFFFA3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r>
              <a:rPr lang="ru-RU" sz="3600" b="1" i="1" dirty="0">
                <a:latin typeface="Georgia" pitchFamily="18" charset="0"/>
              </a:rPr>
              <a:t>у = –</a:t>
            </a:r>
            <a:r>
              <a:rPr lang="ru-RU" sz="3600" b="1" i="1" dirty="0" err="1">
                <a:latin typeface="Georgia" pitchFamily="18" charset="0"/>
              </a:rPr>
              <a:t>х</a:t>
            </a:r>
            <a:r>
              <a:rPr lang="ru-RU" sz="3600" b="1" i="1" dirty="0">
                <a:latin typeface="Georgia" pitchFamily="18" charset="0"/>
              </a:rPr>
              <a:t> </a:t>
            </a:r>
          </a:p>
        </p:txBody>
      </p:sp>
      <p:sp>
        <p:nvSpPr>
          <p:cNvPr id="173102" name="Text Box 46"/>
          <p:cNvSpPr txBox="1">
            <a:spLocks noChangeArrowheads="1"/>
          </p:cNvSpPr>
          <p:nvPr/>
        </p:nvSpPr>
        <p:spPr bwMode="auto">
          <a:xfrm rot="2618535">
            <a:off x="3863192" y="1231743"/>
            <a:ext cx="13789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990099"/>
                </a:solidFill>
                <a:latin typeface="Georgia" pitchFamily="18" charset="0"/>
              </a:rPr>
              <a:t>y =</a:t>
            </a:r>
            <a:r>
              <a:rPr lang="en-US" sz="3200" b="1" i="1" dirty="0">
                <a:solidFill>
                  <a:srgbClr val="990099"/>
                </a:solidFill>
                <a:latin typeface="Georgia" pitchFamily="18" charset="0"/>
                <a:cs typeface="Arial" charset="0"/>
              </a:rPr>
              <a:t>−</a:t>
            </a:r>
            <a:r>
              <a:rPr lang="en-US" sz="3200" b="1" i="1" dirty="0">
                <a:solidFill>
                  <a:srgbClr val="990099"/>
                </a:solidFill>
                <a:latin typeface="Georgia" pitchFamily="18" charset="0"/>
              </a:rPr>
              <a:t>x</a:t>
            </a:r>
            <a:endParaRPr lang="ru-RU" sz="3200" i="1" dirty="0">
              <a:solidFill>
                <a:srgbClr val="990099"/>
              </a:solidFill>
              <a:latin typeface="Georgia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cxnSpLocks noChangeShapeType="1"/>
          </p:cNvCxnSpPr>
          <p:nvPr/>
        </p:nvCxnSpPr>
        <p:spPr bwMode="auto">
          <a:xfrm flipH="1" flipV="1">
            <a:off x="3635896" y="1124744"/>
            <a:ext cx="4896544" cy="4824536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27" name="Прямая соединительная линия 26"/>
          <p:cNvCxnSpPr>
            <a:cxnSpLocks noChangeShapeType="1"/>
          </p:cNvCxnSpPr>
          <p:nvPr/>
        </p:nvCxnSpPr>
        <p:spPr bwMode="auto">
          <a:xfrm flipV="1">
            <a:off x="3419872" y="980728"/>
            <a:ext cx="5143500" cy="5072062"/>
          </a:xfrm>
          <a:prstGeom prst="line">
            <a:avLst/>
          </a:prstGeom>
          <a:noFill/>
          <a:ln w="76200" algn="ctr">
            <a:solidFill>
              <a:srgbClr val="0070C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cxnSp>
      <p:sp>
        <p:nvSpPr>
          <p:cNvPr id="31" name="TextBox 30"/>
          <p:cNvSpPr txBox="1"/>
          <p:nvPr/>
        </p:nvSpPr>
        <p:spPr>
          <a:xfrm>
            <a:off x="251520" y="188640"/>
            <a:ext cx="7344816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ru-RU" sz="2400" b="1" dirty="0" smtClean="0">
                <a:latin typeface="Georgia" pitchFamily="18" charset="0"/>
              </a:rPr>
              <a:t>График прямой пропорциональности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: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0" name="Овал 9"/>
          <p:cNvSpPr>
            <a:spLocks noChangeArrowheads="1"/>
          </p:cNvSpPr>
          <p:nvPr/>
        </p:nvSpPr>
        <p:spPr bwMode="auto">
          <a:xfrm>
            <a:off x="5940152" y="3356819"/>
            <a:ext cx="223838" cy="219075"/>
          </a:xfrm>
          <a:prstGeom prst="ellipse">
            <a:avLst/>
          </a:prstGeom>
          <a:solidFill>
            <a:srgbClr val="3366FF"/>
          </a:solidFill>
          <a:ln w="12700" algn="ctr">
            <a:solidFill>
              <a:srgbClr val="000099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Georgia" pitchFamily="18" charset="0"/>
            </a:endParaRPr>
          </a:p>
        </p:txBody>
      </p:sp>
      <p:sp>
        <p:nvSpPr>
          <p:cNvPr id="11" name="Овал 10"/>
          <p:cNvSpPr>
            <a:spLocks noChangeArrowheads="1"/>
          </p:cNvSpPr>
          <p:nvPr/>
        </p:nvSpPr>
        <p:spPr bwMode="auto">
          <a:xfrm>
            <a:off x="6948264" y="2348880"/>
            <a:ext cx="204787" cy="198438"/>
          </a:xfrm>
          <a:prstGeom prst="ellipse">
            <a:avLst/>
          </a:prstGeom>
          <a:solidFill>
            <a:srgbClr val="3366FF"/>
          </a:solidFill>
          <a:ln w="12700" algn="ctr">
            <a:solidFill>
              <a:srgbClr val="000099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Georgia" pitchFamily="18" charset="0"/>
            </a:endParaRPr>
          </a:p>
        </p:txBody>
      </p:sp>
      <p:sp>
        <p:nvSpPr>
          <p:cNvPr id="12" name="Овал 10"/>
          <p:cNvSpPr>
            <a:spLocks noChangeArrowheads="1"/>
          </p:cNvSpPr>
          <p:nvPr/>
        </p:nvSpPr>
        <p:spPr bwMode="auto">
          <a:xfrm>
            <a:off x="6948264" y="4437112"/>
            <a:ext cx="204788" cy="198437"/>
          </a:xfrm>
          <a:prstGeom prst="ellipse">
            <a:avLst/>
          </a:prstGeom>
          <a:solidFill>
            <a:srgbClr val="FF0000"/>
          </a:solidFill>
          <a:ln w="12700" algn="ctr">
            <a:solidFill>
              <a:srgbClr val="000099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Georgia" pitchFamily="18" charset="0"/>
            </a:endParaRPr>
          </a:p>
        </p:txBody>
      </p:sp>
      <p:sp>
        <p:nvSpPr>
          <p:cNvPr id="14" name="Овал 9"/>
          <p:cNvSpPr>
            <a:spLocks noChangeArrowheads="1"/>
          </p:cNvSpPr>
          <p:nvPr/>
        </p:nvSpPr>
        <p:spPr bwMode="auto">
          <a:xfrm>
            <a:off x="5940152" y="3356819"/>
            <a:ext cx="223838" cy="219075"/>
          </a:xfrm>
          <a:prstGeom prst="ellipse">
            <a:avLst/>
          </a:prstGeom>
          <a:solidFill>
            <a:srgbClr val="FF0000"/>
          </a:solidFill>
          <a:ln w="12700" algn="ctr">
            <a:solidFill>
              <a:srgbClr val="000099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Georgia" pitchFamily="18" charset="0"/>
            </a:endParaRPr>
          </a:p>
        </p:txBody>
      </p:sp>
      <p:sp>
        <p:nvSpPr>
          <p:cNvPr id="35" name="AutoShape 58"/>
          <p:cNvSpPr>
            <a:spLocks noChangeArrowheads="1"/>
          </p:cNvSpPr>
          <p:nvPr/>
        </p:nvSpPr>
        <p:spPr bwMode="auto">
          <a:xfrm rot="9306062">
            <a:off x="6453213" y="3028886"/>
            <a:ext cx="215900" cy="404812"/>
          </a:xfrm>
          <a:prstGeom prst="moon">
            <a:avLst>
              <a:gd name="adj" fmla="val 50000"/>
            </a:avLst>
          </a:prstGeom>
          <a:solidFill>
            <a:srgbClr val="0066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6" name="Line 60"/>
          <p:cNvSpPr>
            <a:spLocks noChangeShapeType="1"/>
          </p:cNvSpPr>
          <p:nvPr/>
        </p:nvSpPr>
        <p:spPr bwMode="auto">
          <a:xfrm>
            <a:off x="6089676" y="3443223"/>
            <a:ext cx="3311525" cy="1588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7" name="AutoShape 59"/>
          <p:cNvSpPr>
            <a:spLocks noChangeArrowheads="1"/>
          </p:cNvSpPr>
          <p:nvPr/>
        </p:nvSpPr>
        <p:spPr bwMode="auto">
          <a:xfrm rot="6834165">
            <a:off x="5928544" y="2810605"/>
            <a:ext cx="287337" cy="69215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990099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2143125" y="4248025"/>
            <a:ext cx="7000875" cy="2349327"/>
            <a:chOff x="2143125" y="4248025"/>
            <a:chExt cx="7000875" cy="2349327"/>
          </a:xfrm>
        </p:grpSpPr>
        <p:sp>
          <p:nvSpPr>
            <p:cNvPr id="38" name="Выноска-облако 37"/>
            <p:cNvSpPr>
              <a:spLocks noChangeArrowheads="1"/>
            </p:cNvSpPr>
            <p:nvPr/>
          </p:nvSpPr>
          <p:spPr bwMode="auto">
            <a:xfrm>
              <a:off x="2143125" y="4248025"/>
              <a:ext cx="7000875" cy="2349327"/>
            </a:xfrm>
            <a:prstGeom prst="cloudCallout">
              <a:avLst>
                <a:gd name="adj1" fmla="val -56370"/>
                <a:gd name="adj2" fmla="val -45196"/>
              </a:avLst>
            </a:prstGeom>
            <a:gradFill rotWithShape="0">
              <a:gsLst>
                <a:gs pos="0">
                  <a:srgbClr val="9AB5E4"/>
                </a:gs>
                <a:gs pos="50000">
                  <a:srgbClr val="C2D1ED"/>
                </a:gs>
                <a:gs pos="100000">
                  <a:srgbClr val="E1E8F5"/>
                </a:gs>
              </a:gsLst>
              <a:lin ang="5400000"/>
            </a:gradFill>
            <a:ln w="25400" algn="ctr">
              <a:solidFill>
                <a:srgbClr val="0000FF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anchor="ctr"/>
            <a:lstStyle/>
            <a:p>
              <a:pPr algn="ctr"/>
              <a:endParaRPr lang="ru-RU" sz="2400" b="1" i="1" dirty="0">
                <a:latin typeface="Georgia" pitchFamily="18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3059832" y="4748951"/>
              <a:ext cx="5112568" cy="12926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600" b="1" dirty="0" smtClean="0">
                  <a:latin typeface="Georgia" pitchFamily="18" charset="0"/>
                </a:rPr>
                <a:t>Коэффициент   </a:t>
              </a:r>
              <a:r>
                <a:rPr lang="ru-RU" sz="2600" b="1" dirty="0" smtClean="0">
                  <a:solidFill>
                    <a:srgbClr val="FFFFFF"/>
                  </a:solidFill>
                  <a:latin typeface="Georgia" pitchFamily="18" charset="0"/>
                </a:rPr>
                <a:t> </a:t>
              </a:r>
              <a:r>
                <a:rPr lang="en-US" sz="2600" b="1" dirty="0" smtClean="0">
                  <a:solidFill>
                    <a:srgbClr val="FF0000"/>
                  </a:solidFill>
                  <a:latin typeface="Georgia" pitchFamily="18" charset="0"/>
                </a:rPr>
                <a:t>k</a:t>
              </a:r>
              <a:r>
                <a:rPr lang="ru-RU" sz="2600" b="1" dirty="0" smtClean="0">
                  <a:solidFill>
                    <a:srgbClr val="FF0000"/>
                  </a:solidFill>
                  <a:latin typeface="Georgia" pitchFamily="18" charset="0"/>
                </a:rPr>
                <a:t> </a:t>
              </a:r>
            </a:p>
            <a:p>
              <a:pPr algn="ctr"/>
              <a:r>
                <a:rPr lang="ru-RU" sz="2600" b="1" dirty="0" smtClean="0">
                  <a:latin typeface="Georgia" pitchFamily="18" charset="0"/>
                </a:rPr>
                <a:t>называют</a:t>
              </a:r>
            </a:p>
            <a:p>
              <a:pPr algn="ctr"/>
              <a:r>
                <a:rPr lang="ru-RU" sz="2600" b="1" dirty="0" smtClean="0">
                  <a:latin typeface="Georgia" pitchFamily="18" charset="0"/>
                </a:rPr>
                <a:t> </a:t>
              </a:r>
              <a:r>
                <a:rPr lang="ru-RU" sz="2600" b="1" dirty="0" smtClean="0">
                  <a:solidFill>
                    <a:srgbClr val="FF0000"/>
                  </a:solidFill>
                  <a:latin typeface="Georgia" pitchFamily="18" charset="0"/>
                </a:rPr>
                <a:t>угловым </a:t>
              </a:r>
              <a:r>
                <a:rPr lang="ru-RU" sz="2600" b="1" dirty="0" smtClean="0">
                  <a:latin typeface="Georgia" pitchFamily="18" charset="0"/>
                </a:rPr>
                <a:t>коэффициентом.</a:t>
              </a:r>
              <a:endParaRPr lang="ru-RU" sz="2600" b="1" dirty="0">
                <a:latin typeface="Georgi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3" grpId="0" animBg="1"/>
      <p:bldP spid="33" grpId="1" animBg="1"/>
      <p:bldP spid="35" grpId="0" animBg="1"/>
      <p:bldP spid="36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980728"/>
            <a:ext cx="5811460" cy="510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Пирог 44"/>
          <p:cNvSpPr/>
          <p:nvPr/>
        </p:nvSpPr>
        <p:spPr>
          <a:xfrm rot="19046458">
            <a:off x="5219601" y="2827485"/>
            <a:ext cx="1538288" cy="1285875"/>
          </a:xfrm>
          <a:prstGeom prst="pie">
            <a:avLst>
              <a:gd name="adj1" fmla="val 19566367"/>
              <a:gd name="adj2" fmla="val 2550622"/>
            </a:avLst>
          </a:prstGeom>
          <a:solidFill>
            <a:srgbClr val="0099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b="1" i="1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520" y="188640"/>
            <a:ext cx="7344816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ru-RU" sz="2400" b="1" dirty="0" smtClean="0">
                <a:latin typeface="Georgia" pitchFamily="18" charset="0"/>
              </a:rPr>
              <a:t>График прямой пропорциональности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: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cxnSp>
        <p:nvCxnSpPr>
          <p:cNvPr id="23" name="Прямая соединительная линия 22"/>
          <p:cNvCxnSpPr>
            <a:cxnSpLocks noChangeShapeType="1"/>
          </p:cNvCxnSpPr>
          <p:nvPr/>
        </p:nvCxnSpPr>
        <p:spPr bwMode="auto">
          <a:xfrm flipV="1">
            <a:off x="2555776" y="1746398"/>
            <a:ext cx="6786563" cy="342900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29" name="Прямая соединительная линия 28"/>
          <p:cNvCxnSpPr>
            <a:cxnSpLocks noChangeShapeType="1"/>
          </p:cNvCxnSpPr>
          <p:nvPr/>
        </p:nvCxnSpPr>
        <p:spPr bwMode="auto">
          <a:xfrm rot="5400000" flipH="1" flipV="1">
            <a:off x="3040757" y="2774304"/>
            <a:ext cx="5857875" cy="1500188"/>
          </a:xfrm>
          <a:prstGeom prst="line">
            <a:avLst/>
          </a:prstGeom>
          <a:noFill/>
          <a:ln w="76200" algn="ctr">
            <a:solidFill>
              <a:srgbClr val="0099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39" name="Прямая соединительная линия 38"/>
          <p:cNvCxnSpPr>
            <a:cxnSpLocks noChangeShapeType="1"/>
          </p:cNvCxnSpPr>
          <p:nvPr/>
        </p:nvCxnSpPr>
        <p:spPr bwMode="auto">
          <a:xfrm flipV="1">
            <a:off x="3419376" y="882798"/>
            <a:ext cx="5143500" cy="5072062"/>
          </a:xfrm>
          <a:prstGeom prst="line">
            <a:avLst/>
          </a:prstGeom>
          <a:noFill/>
          <a:ln w="76200" algn="ctr">
            <a:solidFill>
              <a:srgbClr val="0070C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545388" y="2708920"/>
            <a:ext cx="1598612" cy="579438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latin typeface="Georgia" pitchFamily="18" charset="0"/>
              </a:rPr>
              <a:t>k = 0,5</a:t>
            </a:r>
            <a:endParaRPr lang="ru-RU" sz="32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5220072" y="1124744"/>
            <a:ext cx="1200150" cy="579438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009900"/>
                </a:solidFill>
                <a:latin typeface="Georgia" pitchFamily="18" charset="0"/>
              </a:rPr>
              <a:t>k = 4</a:t>
            </a:r>
            <a:endParaRPr lang="ru-RU" sz="3200" b="1" i="1" dirty="0">
              <a:solidFill>
                <a:srgbClr val="009900"/>
              </a:solidFill>
              <a:latin typeface="Georgia" pitchFamily="18" charset="0"/>
            </a:endParaRPr>
          </a:p>
        </p:txBody>
      </p:sp>
      <p:sp>
        <p:nvSpPr>
          <p:cNvPr id="42" name="Прямоугольник 41"/>
          <p:cNvSpPr>
            <a:spLocks noChangeArrowheads="1"/>
          </p:cNvSpPr>
          <p:nvPr/>
        </p:nvSpPr>
        <p:spPr bwMode="auto">
          <a:xfrm>
            <a:off x="6876256" y="1052736"/>
            <a:ext cx="1135062" cy="579438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Georgia" pitchFamily="18" charset="0"/>
              </a:rPr>
              <a:t>k = 1</a:t>
            </a:r>
            <a:endParaRPr lang="ru-RU" sz="3200" b="1" i="1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44" name="Пирог 43"/>
          <p:cNvSpPr/>
          <p:nvPr/>
        </p:nvSpPr>
        <p:spPr>
          <a:xfrm rot="19046458">
            <a:off x="5219601" y="2827485"/>
            <a:ext cx="1538288" cy="1285875"/>
          </a:xfrm>
          <a:prstGeom prst="pie">
            <a:avLst>
              <a:gd name="adj1" fmla="val 21433022"/>
              <a:gd name="adj2" fmla="val 2550622"/>
            </a:avLst>
          </a:prstGeom>
          <a:solidFill>
            <a:srgbClr val="0070C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b="1" i="1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7308304" y="2708920"/>
            <a:ext cx="214313" cy="214312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5867301" y="3330723"/>
            <a:ext cx="214313" cy="214312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867301" y="3330723"/>
            <a:ext cx="214313" cy="214312"/>
          </a:xfrm>
          <a:prstGeom prst="ellipse">
            <a:avLst/>
          </a:prstGeom>
          <a:solidFill>
            <a:srgbClr val="0099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6228184" y="1988840"/>
            <a:ext cx="214313" cy="214312"/>
          </a:xfrm>
          <a:prstGeom prst="ellipse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6876256" y="2348880"/>
            <a:ext cx="214312" cy="214312"/>
          </a:xfrm>
          <a:prstGeom prst="ellipse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5867301" y="3330723"/>
            <a:ext cx="214313" cy="214312"/>
          </a:xfrm>
          <a:prstGeom prst="ellipse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b="1" i="1">
              <a:solidFill>
                <a:srgbClr val="FFFFFF"/>
              </a:solidFill>
              <a:latin typeface="Georgia" pitchFamily="18" charset="0"/>
            </a:endParaRPr>
          </a:p>
        </p:txBody>
      </p:sp>
      <p:graphicFrame>
        <p:nvGraphicFramePr>
          <p:cNvPr id="46" name="Group 75"/>
          <p:cNvGraphicFramePr>
            <a:graphicFrameLocks noGrp="1"/>
          </p:cNvGraphicFramePr>
          <p:nvPr/>
        </p:nvGraphicFramePr>
        <p:xfrm>
          <a:off x="179512" y="1556792"/>
          <a:ext cx="2428875" cy="1216026"/>
        </p:xfrm>
        <a:graphic>
          <a:graphicData uri="http://schemas.openxmlformats.org/drawingml/2006/table">
            <a:tbl>
              <a:tblPr/>
              <a:tblGrid>
                <a:gridCol w="809625"/>
                <a:gridCol w="809625"/>
                <a:gridCol w="809625"/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х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у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Group 77"/>
          <p:cNvGraphicFramePr>
            <a:graphicFrameLocks noGrp="1"/>
          </p:cNvGraphicFramePr>
          <p:nvPr/>
        </p:nvGraphicFramePr>
        <p:xfrm>
          <a:off x="1783085" y="3573016"/>
          <a:ext cx="2428875" cy="1216026"/>
        </p:xfrm>
        <a:graphic>
          <a:graphicData uri="http://schemas.openxmlformats.org/drawingml/2006/table">
            <a:tbl>
              <a:tblPr/>
              <a:tblGrid>
                <a:gridCol w="809625"/>
                <a:gridCol w="809625"/>
                <a:gridCol w="809625"/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х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у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A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Group 76"/>
          <p:cNvGraphicFramePr>
            <a:graphicFrameLocks noGrp="1"/>
          </p:cNvGraphicFramePr>
          <p:nvPr/>
        </p:nvGraphicFramePr>
        <p:xfrm>
          <a:off x="2771800" y="5543187"/>
          <a:ext cx="2428875" cy="1126173"/>
        </p:xfrm>
        <a:graphic>
          <a:graphicData uri="http://schemas.openxmlformats.org/drawingml/2006/table">
            <a:tbl>
              <a:tblPr/>
              <a:tblGrid>
                <a:gridCol w="809625"/>
                <a:gridCol w="809625"/>
                <a:gridCol w="809625"/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х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21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у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A3"/>
                    </a:solidFill>
                  </a:tcPr>
                </a:tc>
              </a:tr>
            </a:tbl>
          </a:graphicData>
        </a:graphic>
      </p:graphicFrame>
      <p:sp>
        <p:nvSpPr>
          <p:cNvPr id="49" name="TextBox 6"/>
          <p:cNvSpPr txBox="1">
            <a:spLocks noChangeArrowheads="1"/>
          </p:cNvSpPr>
          <p:nvPr/>
        </p:nvSpPr>
        <p:spPr bwMode="auto">
          <a:xfrm>
            <a:off x="179512" y="908720"/>
            <a:ext cx="1863011" cy="584775"/>
          </a:xfrm>
          <a:prstGeom prst="rect">
            <a:avLst/>
          </a:prstGeom>
          <a:solidFill>
            <a:srgbClr val="FFFFA3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Georgia" pitchFamily="18" charset="0"/>
              </a:rPr>
              <a:t>y</a:t>
            </a:r>
            <a:r>
              <a:rPr lang="ru-RU" sz="3200" b="1" i="1" dirty="0">
                <a:latin typeface="Georgia" pitchFamily="18" charset="0"/>
              </a:rPr>
              <a:t>= </a:t>
            </a:r>
            <a:r>
              <a:rPr lang="ru-RU" sz="3200" b="1" i="1" dirty="0">
                <a:solidFill>
                  <a:srgbClr val="CC3300"/>
                </a:solidFill>
                <a:latin typeface="Georgia" pitchFamily="18" charset="0"/>
              </a:rPr>
              <a:t>0,5</a:t>
            </a:r>
            <a:r>
              <a:rPr lang="ru-RU" sz="3200" b="1" i="1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3200" b="1" i="1" dirty="0" err="1">
                <a:latin typeface="Georgia" pitchFamily="18" charset="0"/>
              </a:rPr>
              <a:t>х</a:t>
            </a:r>
            <a:endParaRPr lang="ru-RU" sz="3200" b="1" i="1" dirty="0">
              <a:latin typeface="Georgia" pitchFamily="18" charset="0"/>
            </a:endParaRPr>
          </a:p>
        </p:txBody>
      </p:sp>
      <p:sp>
        <p:nvSpPr>
          <p:cNvPr id="50" name="Прямоугольник 7"/>
          <p:cNvSpPr>
            <a:spLocks noChangeArrowheads="1"/>
          </p:cNvSpPr>
          <p:nvPr/>
        </p:nvSpPr>
        <p:spPr bwMode="auto">
          <a:xfrm>
            <a:off x="1475656" y="2852936"/>
            <a:ext cx="1564852" cy="584775"/>
          </a:xfrm>
          <a:prstGeom prst="rect">
            <a:avLst/>
          </a:prstGeom>
          <a:solidFill>
            <a:srgbClr val="FFFFA3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r>
              <a:rPr lang="en-US" sz="3200" b="1" i="1">
                <a:latin typeface="Georgia" pitchFamily="18" charset="0"/>
              </a:rPr>
              <a:t>y</a:t>
            </a:r>
            <a:r>
              <a:rPr lang="ru-RU" sz="3200" b="1" i="1">
                <a:latin typeface="Georgia" pitchFamily="18" charset="0"/>
              </a:rPr>
              <a:t>= </a:t>
            </a:r>
            <a:r>
              <a:rPr lang="ru-RU" sz="3200" b="1" i="1">
                <a:solidFill>
                  <a:srgbClr val="009900"/>
                </a:solidFill>
                <a:latin typeface="Georgia" pitchFamily="18" charset="0"/>
              </a:rPr>
              <a:t>4</a:t>
            </a:r>
            <a:r>
              <a:rPr lang="ru-RU" sz="3200" b="1" i="1">
                <a:latin typeface="Georgia" pitchFamily="18" charset="0"/>
              </a:rPr>
              <a:t> х </a:t>
            </a:r>
          </a:p>
        </p:txBody>
      </p:sp>
      <p:sp>
        <p:nvSpPr>
          <p:cNvPr id="51" name="Прямоугольник 8"/>
          <p:cNvSpPr>
            <a:spLocks noChangeArrowheads="1"/>
          </p:cNvSpPr>
          <p:nvPr/>
        </p:nvSpPr>
        <p:spPr bwMode="auto">
          <a:xfrm>
            <a:off x="2267744" y="4941168"/>
            <a:ext cx="1194558" cy="584775"/>
          </a:xfrm>
          <a:prstGeom prst="rect">
            <a:avLst/>
          </a:prstGeom>
          <a:solidFill>
            <a:srgbClr val="FFFFA3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r>
              <a:rPr lang="en-US" sz="3200" b="1" i="1">
                <a:latin typeface="Georgia" pitchFamily="18" charset="0"/>
              </a:rPr>
              <a:t>y</a:t>
            </a:r>
            <a:r>
              <a:rPr lang="ru-RU" sz="3200" b="1" i="1">
                <a:latin typeface="Georgia" pitchFamily="18" charset="0"/>
              </a:rPr>
              <a:t>= х 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108200" y="1556792"/>
            <a:ext cx="436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0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179637" y="2271167"/>
            <a:ext cx="436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0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036887" y="1556792"/>
            <a:ext cx="41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4</a:t>
            </a:r>
          </a:p>
        </p:txBody>
      </p:sp>
      <p:sp>
        <p:nvSpPr>
          <p:cNvPr id="55" name="Прямоугольник 54"/>
          <p:cNvSpPr>
            <a:spLocks noChangeArrowheads="1"/>
          </p:cNvSpPr>
          <p:nvPr/>
        </p:nvSpPr>
        <p:spPr bwMode="auto">
          <a:xfrm>
            <a:off x="2036887" y="2271167"/>
            <a:ext cx="4090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2</a:t>
            </a:r>
          </a:p>
        </p:txBody>
      </p:sp>
      <p:sp>
        <p:nvSpPr>
          <p:cNvPr id="56" name="Прямоугольник 55"/>
          <p:cNvSpPr>
            <a:spLocks noChangeArrowheads="1"/>
          </p:cNvSpPr>
          <p:nvPr/>
        </p:nvSpPr>
        <p:spPr bwMode="auto">
          <a:xfrm>
            <a:off x="2783210" y="3573016"/>
            <a:ext cx="436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0</a:t>
            </a:r>
          </a:p>
        </p:txBody>
      </p:sp>
      <p:sp>
        <p:nvSpPr>
          <p:cNvPr id="57" name="Прямоугольник 56"/>
          <p:cNvSpPr>
            <a:spLocks noChangeArrowheads="1"/>
          </p:cNvSpPr>
          <p:nvPr/>
        </p:nvSpPr>
        <p:spPr bwMode="auto">
          <a:xfrm>
            <a:off x="2783210" y="4287391"/>
            <a:ext cx="436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0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569023" y="3573016"/>
            <a:ext cx="3609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1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569023" y="4215954"/>
            <a:ext cx="417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4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3771925" y="5589240"/>
            <a:ext cx="436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0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3843363" y="6093296"/>
            <a:ext cx="436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4629175" y="5589240"/>
            <a:ext cx="4090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3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629175" y="6093296"/>
            <a:ext cx="4090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3</a:t>
            </a:r>
          </a:p>
        </p:txBody>
      </p:sp>
      <p:sp>
        <p:nvSpPr>
          <p:cNvPr id="43" name="Пирог 42"/>
          <p:cNvSpPr/>
          <p:nvPr/>
        </p:nvSpPr>
        <p:spPr>
          <a:xfrm rot="19046458">
            <a:off x="5291039" y="2827485"/>
            <a:ext cx="1538287" cy="1285875"/>
          </a:xfrm>
          <a:prstGeom prst="pie">
            <a:avLst>
              <a:gd name="adj1" fmla="val 862444"/>
              <a:gd name="adj2" fmla="val 255062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b="1" i="1">
              <a:solidFill>
                <a:schemeClr val="tx1"/>
              </a:solidFill>
              <a:latin typeface="Georgia" pitchFamily="18" charset="0"/>
            </a:endParaRPr>
          </a:p>
        </p:txBody>
      </p:sp>
      <p:grpSp>
        <p:nvGrpSpPr>
          <p:cNvPr id="64" name="Группа 63"/>
          <p:cNvGrpSpPr/>
          <p:nvPr/>
        </p:nvGrpSpPr>
        <p:grpSpPr>
          <a:xfrm>
            <a:off x="2143125" y="2476637"/>
            <a:ext cx="7000875" cy="2349327"/>
            <a:chOff x="2143125" y="4248025"/>
            <a:chExt cx="7000875" cy="2349327"/>
          </a:xfrm>
        </p:grpSpPr>
        <p:sp>
          <p:nvSpPr>
            <p:cNvPr id="65" name="Выноска-облако 64"/>
            <p:cNvSpPr>
              <a:spLocks noChangeArrowheads="1"/>
            </p:cNvSpPr>
            <p:nvPr/>
          </p:nvSpPr>
          <p:spPr bwMode="auto">
            <a:xfrm>
              <a:off x="2143125" y="4248025"/>
              <a:ext cx="7000875" cy="2349327"/>
            </a:xfrm>
            <a:prstGeom prst="cloudCallout">
              <a:avLst>
                <a:gd name="adj1" fmla="val -56370"/>
                <a:gd name="adj2" fmla="val -45196"/>
              </a:avLst>
            </a:prstGeom>
            <a:gradFill rotWithShape="0">
              <a:gsLst>
                <a:gs pos="0">
                  <a:srgbClr val="9AB5E4"/>
                </a:gs>
                <a:gs pos="50000">
                  <a:srgbClr val="C2D1ED"/>
                </a:gs>
                <a:gs pos="100000">
                  <a:srgbClr val="E1E8F5"/>
                </a:gs>
              </a:gsLst>
              <a:lin ang="5400000"/>
            </a:gradFill>
            <a:ln w="25400" algn="ctr">
              <a:solidFill>
                <a:srgbClr val="0000FF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anchor="ctr"/>
            <a:lstStyle/>
            <a:p>
              <a:pPr algn="ctr"/>
              <a:endParaRPr lang="ru-RU" sz="2400" b="1" i="1" dirty="0">
                <a:latin typeface="Georgia" pitchFamily="18" charset="0"/>
              </a:endParaRPr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2771800" y="4509120"/>
              <a:ext cx="5400600" cy="1600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FF0000"/>
                  </a:solidFill>
                  <a:latin typeface="Georgia" pitchFamily="18" charset="0"/>
                </a:rPr>
                <a:t>Чем больше </a:t>
              </a:r>
              <a:r>
                <a:rPr lang="ru-RU" sz="2400" b="1" dirty="0" smtClean="0">
                  <a:latin typeface="Georgia" pitchFamily="18" charset="0"/>
                </a:rPr>
                <a:t>угловой коэффициент </a:t>
              </a:r>
              <a:r>
                <a:rPr lang="en-US" sz="2400" b="1" dirty="0" smtClean="0">
                  <a:solidFill>
                    <a:srgbClr val="FF0000"/>
                  </a:solidFill>
                  <a:latin typeface="Georgia" pitchFamily="18" charset="0"/>
                </a:rPr>
                <a:t>k</a:t>
              </a:r>
              <a:r>
                <a:rPr lang="ru-RU" sz="2400" b="1" dirty="0" smtClean="0">
                  <a:latin typeface="Georgia" pitchFamily="18" charset="0"/>
                </a:rPr>
                <a:t>, </a:t>
              </a:r>
              <a:r>
                <a:rPr lang="ru-RU" sz="2400" b="1" dirty="0" smtClean="0">
                  <a:solidFill>
                    <a:srgbClr val="FF0000"/>
                  </a:solidFill>
                  <a:latin typeface="Georgia" pitchFamily="18" charset="0"/>
                </a:rPr>
                <a:t>тем больше </a:t>
              </a:r>
              <a:r>
                <a:rPr lang="ru-RU" sz="2400" b="1" dirty="0" smtClean="0">
                  <a:latin typeface="Georgia" pitchFamily="18" charset="0"/>
                </a:rPr>
                <a:t>угол, образованный графиком функции с осью ОХ</a:t>
              </a:r>
              <a:r>
                <a:rPr lang="ru-RU" sz="2600" b="1" dirty="0" smtClean="0">
                  <a:latin typeface="Georgia" pitchFamily="18" charset="0"/>
                </a:rPr>
                <a:t>.</a:t>
              </a:r>
              <a:endParaRPr lang="ru-RU" sz="2600" b="1" dirty="0">
                <a:latin typeface="Georgi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0" grpId="0" animBg="1"/>
      <p:bldP spid="41" grpId="0" animBg="1"/>
      <p:bldP spid="42" grpId="0" animBg="1"/>
      <p:bldP spid="44" grpId="0" animBg="1"/>
      <p:bldP spid="21" grpId="0" animBg="1"/>
      <p:bldP spid="22" grpId="0" animBg="1"/>
      <p:bldP spid="24" grpId="0" animBg="1"/>
      <p:bldP spid="28" grpId="0" animBg="1"/>
      <p:bldP spid="30" grpId="0" animBg="1"/>
      <p:bldP spid="38" grpId="0" animBg="1"/>
      <p:bldP spid="54" grpId="0"/>
      <p:bldP spid="57" grpId="0"/>
      <p:bldP spid="60" grpId="0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373757"/>
            <a:ext cx="5811460" cy="510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1584" name="Line 32"/>
          <p:cNvSpPr>
            <a:spLocks noChangeShapeType="1"/>
          </p:cNvSpPr>
          <p:nvPr/>
        </p:nvSpPr>
        <p:spPr bwMode="auto">
          <a:xfrm flipV="1">
            <a:off x="3566815" y="1397074"/>
            <a:ext cx="5041900" cy="489585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1585" name="Text Box 33"/>
          <p:cNvSpPr txBox="1">
            <a:spLocks noChangeArrowheads="1"/>
          </p:cNvSpPr>
          <p:nvPr/>
        </p:nvSpPr>
        <p:spPr bwMode="auto">
          <a:xfrm>
            <a:off x="323850" y="2708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400">
              <a:latin typeface="Arial" charset="0"/>
            </a:endParaRPr>
          </a:p>
        </p:txBody>
      </p:sp>
      <p:sp>
        <p:nvSpPr>
          <p:cNvPr id="151586" name="Text Box 34"/>
          <p:cNvSpPr txBox="1">
            <a:spLocks noChangeArrowheads="1"/>
          </p:cNvSpPr>
          <p:nvPr/>
        </p:nvSpPr>
        <p:spPr bwMode="auto">
          <a:xfrm>
            <a:off x="7887990" y="1851099"/>
            <a:ext cx="1062038" cy="519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00FF"/>
                </a:solidFill>
                <a:latin typeface="Georgia" pitchFamily="18" charset="0"/>
              </a:rPr>
              <a:t>y = x</a:t>
            </a:r>
            <a:endParaRPr lang="ru-RU" sz="28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495378" y="1411362"/>
            <a:ext cx="5041900" cy="4953000"/>
            <a:chOff x="2381" y="128"/>
            <a:chExt cx="3176" cy="3120"/>
          </a:xfrm>
        </p:grpSpPr>
        <p:sp>
          <p:nvSpPr>
            <p:cNvPr id="151589" name="Line 37"/>
            <p:cNvSpPr>
              <a:spLocks noChangeShapeType="1"/>
            </p:cNvSpPr>
            <p:nvPr/>
          </p:nvSpPr>
          <p:spPr bwMode="auto">
            <a:xfrm rot="20522314" flipV="1">
              <a:off x="2381" y="164"/>
              <a:ext cx="3176" cy="3084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51590" name="Text Box 38"/>
            <p:cNvSpPr txBox="1">
              <a:spLocks noChangeArrowheads="1"/>
            </p:cNvSpPr>
            <p:nvPr/>
          </p:nvSpPr>
          <p:spPr bwMode="auto">
            <a:xfrm>
              <a:off x="4713" y="128"/>
              <a:ext cx="752" cy="3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800" b="1" i="1" dirty="0">
                  <a:solidFill>
                    <a:srgbClr val="0000FF"/>
                  </a:solidFill>
                  <a:latin typeface="Georgia" pitchFamily="18" charset="0"/>
                </a:rPr>
                <a:t>y =</a:t>
              </a:r>
              <a:r>
                <a:rPr lang="ru-RU" sz="2800" b="1" i="1" dirty="0">
                  <a:solidFill>
                    <a:srgbClr val="0000FF"/>
                  </a:solidFill>
                  <a:latin typeface="Georgia" pitchFamily="18" charset="0"/>
                </a:rPr>
                <a:t>2</a:t>
              </a:r>
              <a:r>
                <a:rPr lang="en-US" sz="2800" b="1" i="1" dirty="0">
                  <a:solidFill>
                    <a:srgbClr val="0000FF"/>
                  </a:solidFill>
                  <a:latin typeface="Georgia" pitchFamily="18" charset="0"/>
                </a:rPr>
                <a:t>x</a:t>
              </a:r>
              <a:endParaRPr lang="ru-RU" sz="2800" b="1" i="1" dirty="0">
                <a:solidFill>
                  <a:srgbClr val="0000FF"/>
                </a:solidFill>
                <a:latin typeface="Georgia" pitchFamily="18" charset="0"/>
              </a:endParaRPr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5130503" y="509661"/>
            <a:ext cx="1943100" cy="6735763"/>
            <a:chOff x="3411" y="-440"/>
            <a:chExt cx="1224" cy="4243"/>
          </a:xfrm>
        </p:grpSpPr>
        <p:sp>
          <p:nvSpPr>
            <p:cNvPr id="151592" name="Freeform 40"/>
            <p:cNvSpPr>
              <a:spLocks/>
            </p:cNvSpPr>
            <p:nvPr/>
          </p:nvSpPr>
          <p:spPr bwMode="auto">
            <a:xfrm>
              <a:off x="3411" y="-440"/>
              <a:ext cx="1133" cy="4243"/>
            </a:xfrm>
            <a:custGeom>
              <a:avLst/>
              <a:gdLst/>
              <a:ahLst/>
              <a:cxnLst>
                <a:cxn ang="0">
                  <a:pos x="0" y="4243"/>
                </a:cxn>
                <a:cxn ang="0">
                  <a:pos x="1133" y="0"/>
                </a:cxn>
              </a:cxnLst>
              <a:rect l="0" t="0" r="r" b="b"/>
              <a:pathLst>
                <a:path w="1133" h="4243">
                  <a:moveTo>
                    <a:pt x="0" y="4243"/>
                  </a:moveTo>
                  <a:lnTo>
                    <a:pt x="1133" y="0"/>
                  </a:lnTo>
                </a:path>
              </a:pathLst>
            </a:cu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51593" name="Text Box 41"/>
            <p:cNvSpPr txBox="1">
              <a:spLocks noChangeArrowheads="1"/>
            </p:cNvSpPr>
            <p:nvPr/>
          </p:nvSpPr>
          <p:spPr bwMode="auto">
            <a:xfrm>
              <a:off x="3878" y="95"/>
              <a:ext cx="757" cy="3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800" b="1" i="1" dirty="0">
                  <a:solidFill>
                    <a:srgbClr val="0000FF"/>
                  </a:solidFill>
                  <a:latin typeface="Georgia" pitchFamily="18" charset="0"/>
                </a:rPr>
                <a:t>y =</a:t>
              </a:r>
              <a:r>
                <a:rPr lang="ru-RU" sz="2800" b="1" i="1" dirty="0">
                  <a:solidFill>
                    <a:srgbClr val="0000FF"/>
                  </a:solidFill>
                  <a:latin typeface="Georgia" pitchFamily="18" charset="0"/>
                </a:rPr>
                <a:t>4</a:t>
              </a:r>
              <a:r>
                <a:rPr lang="en-US" sz="2800" b="1" i="1" dirty="0">
                  <a:solidFill>
                    <a:srgbClr val="0000FF"/>
                  </a:solidFill>
                  <a:latin typeface="Georgia" pitchFamily="18" charset="0"/>
                </a:rPr>
                <a:t>x</a:t>
              </a:r>
              <a:endParaRPr lang="ru-RU" sz="2800" b="1" i="1" dirty="0">
                <a:solidFill>
                  <a:srgbClr val="0000FF"/>
                </a:solidFill>
                <a:latin typeface="Georgia" pitchFamily="18" charset="0"/>
              </a:endParaRP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3577928" y="1444699"/>
            <a:ext cx="5656262" cy="4895850"/>
            <a:chOff x="2471" y="119"/>
            <a:chExt cx="3563" cy="3084"/>
          </a:xfrm>
        </p:grpSpPr>
        <p:sp>
          <p:nvSpPr>
            <p:cNvPr id="151595" name="Line 43"/>
            <p:cNvSpPr>
              <a:spLocks noChangeShapeType="1"/>
            </p:cNvSpPr>
            <p:nvPr/>
          </p:nvSpPr>
          <p:spPr bwMode="auto">
            <a:xfrm rot="987058" flipV="1">
              <a:off x="2471" y="119"/>
              <a:ext cx="3176" cy="308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51596" name="Text Box 44"/>
            <p:cNvSpPr txBox="1">
              <a:spLocks noChangeArrowheads="1"/>
            </p:cNvSpPr>
            <p:nvPr/>
          </p:nvSpPr>
          <p:spPr bwMode="auto">
            <a:xfrm>
              <a:off x="5057" y="904"/>
              <a:ext cx="977" cy="3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800" b="1" i="1" dirty="0">
                  <a:solidFill>
                    <a:srgbClr val="FF0000"/>
                  </a:solidFill>
                  <a:latin typeface="Georgia" pitchFamily="18" charset="0"/>
                </a:rPr>
                <a:t>y =</a:t>
              </a:r>
              <a:r>
                <a:rPr lang="ru-RU" sz="2800" b="1" i="1" dirty="0">
                  <a:solidFill>
                    <a:srgbClr val="FF0000"/>
                  </a:solidFill>
                  <a:latin typeface="Georgia" pitchFamily="18" charset="0"/>
                </a:rPr>
                <a:t>0,5</a:t>
              </a:r>
              <a:r>
                <a:rPr lang="en-US" sz="2800" b="1" i="1" dirty="0">
                  <a:solidFill>
                    <a:srgbClr val="FF0000"/>
                  </a:solidFill>
                  <a:latin typeface="Georgia" pitchFamily="18" charset="0"/>
                </a:rPr>
                <a:t>x</a:t>
              </a:r>
              <a:endParaRPr lang="ru-RU" sz="2800" b="1" i="1" dirty="0">
                <a:solidFill>
                  <a:srgbClr val="FF0000"/>
                </a:solidFill>
                <a:latin typeface="Georgia" pitchFamily="18" charset="0"/>
              </a:endParaRPr>
            </a:p>
          </p:txBody>
        </p: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3131840" y="3163962"/>
            <a:ext cx="5918200" cy="1447800"/>
            <a:chOff x="2152" y="1232"/>
            <a:chExt cx="3728" cy="912"/>
          </a:xfrm>
        </p:grpSpPr>
        <p:sp>
          <p:nvSpPr>
            <p:cNvPr id="151598" name="Freeform 46"/>
            <p:cNvSpPr>
              <a:spLocks/>
            </p:cNvSpPr>
            <p:nvPr/>
          </p:nvSpPr>
          <p:spPr bwMode="auto">
            <a:xfrm>
              <a:off x="2152" y="1232"/>
              <a:ext cx="3728" cy="912"/>
            </a:xfrm>
            <a:custGeom>
              <a:avLst/>
              <a:gdLst/>
              <a:ahLst/>
              <a:cxnLst>
                <a:cxn ang="0">
                  <a:pos x="0" y="912"/>
                </a:cxn>
                <a:cxn ang="0">
                  <a:pos x="3728" y="0"/>
                </a:cxn>
              </a:cxnLst>
              <a:rect l="0" t="0" r="r" b="b"/>
              <a:pathLst>
                <a:path w="3728" h="912">
                  <a:moveTo>
                    <a:pt x="0" y="912"/>
                  </a:moveTo>
                  <a:lnTo>
                    <a:pt x="3728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51599" name="Text Box 47"/>
            <p:cNvSpPr txBox="1">
              <a:spLocks noChangeArrowheads="1"/>
            </p:cNvSpPr>
            <p:nvPr/>
          </p:nvSpPr>
          <p:spPr bwMode="auto">
            <a:xfrm>
              <a:off x="4692" y="1465"/>
              <a:ext cx="983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  <a:latin typeface="Georgia" pitchFamily="18" charset="0"/>
                </a:rPr>
                <a:t>y =</a:t>
              </a:r>
              <a:r>
                <a:rPr lang="ru-RU" sz="2400" b="1" i="1" dirty="0">
                  <a:solidFill>
                    <a:srgbClr val="FF0000"/>
                  </a:solidFill>
                  <a:latin typeface="Georgia" pitchFamily="18" charset="0"/>
                </a:rPr>
                <a:t>0,25</a:t>
              </a:r>
              <a:r>
                <a:rPr lang="en-US" sz="2400" b="1" i="1" dirty="0">
                  <a:solidFill>
                    <a:srgbClr val="FF0000"/>
                  </a:solidFill>
                  <a:latin typeface="Georgia" pitchFamily="18" charset="0"/>
                </a:rPr>
                <a:t>x</a:t>
              </a:r>
              <a:endParaRPr lang="ru-RU" sz="2400" b="1" i="1" dirty="0">
                <a:solidFill>
                  <a:srgbClr val="FF0000"/>
                </a:solidFill>
                <a:latin typeface="Georgia" pitchFamily="18" charset="0"/>
              </a:endParaRPr>
            </a:p>
          </p:txBody>
        </p:sp>
      </p:grpSp>
      <p:sp>
        <p:nvSpPr>
          <p:cNvPr id="151600" name="AutoShape 48"/>
          <p:cNvSpPr>
            <a:spLocks noChangeArrowheads="1"/>
          </p:cNvSpPr>
          <p:nvPr/>
        </p:nvSpPr>
        <p:spPr bwMode="auto">
          <a:xfrm>
            <a:off x="5943303" y="3844999"/>
            <a:ext cx="144462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1520" y="188640"/>
            <a:ext cx="7344816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ru-RU" sz="2400" b="1" dirty="0" smtClean="0">
                <a:latin typeface="Georgia" pitchFamily="18" charset="0"/>
              </a:rPr>
              <a:t>График прямой пропорциональности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: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2143125" y="4248025"/>
            <a:ext cx="7000875" cy="2349327"/>
            <a:chOff x="2143125" y="4248025"/>
            <a:chExt cx="7000875" cy="2349327"/>
          </a:xfrm>
        </p:grpSpPr>
        <p:sp>
          <p:nvSpPr>
            <p:cNvPr id="25" name="Выноска-облако 24"/>
            <p:cNvSpPr>
              <a:spLocks noChangeArrowheads="1"/>
            </p:cNvSpPr>
            <p:nvPr/>
          </p:nvSpPr>
          <p:spPr bwMode="auto">
            <a:xfrm>
              <a:off x="2143125" y="4248025"/>
              <a:ext cx="7000875" cy="2349327"/>
            </a:xfrm>
            <a:prstGeom prst="cloudCallout">
              <a:avLst>
                <a:gd name="adj1" fmla="val -56370"/>
                <a:gd name="adj2" fmla="val -45196"/>
              </a:avLst>
            </a:prstGeom>
            <a:gradFill rotWithShape="0">
              <a:gsLst>
                <a:gs pos="0">
                  <a:srgbClr val="9AB5E4"/>
                </a:gs>
                <a:gs pos="50000">
                  <a:srgbClr val="C2D1ED"/>
                </a:gs>
                <a:gs pos="100000">
                  <a:srgbClr val="E1E8F5"/>
                </a:gs>
              </a:gsLst>
              <a:lin ang="5400000"/>
            </a:gradFill>
            <a:ln w="25400" algn="ctr">
              <a:solidFill>
                <a:srgbClr val="0000FF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anchor="ctr"/>
            <a:lstStyle/>
            <a:p>
              <a:pPr algn="ctr"/>
              <a:endParaRPr lang="ru-RU" sz="2400" b="1" i="1" dirty="0">
                <a:latin typeface="Georgia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267744" y="5118283"/>
              <a:ext cx="669674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i="1" dirty="0" smtClean="0">
                  <a:solidFill>
                    <a:srgbClr val="FF0000"/>
                  </a:solidFill>
                  <a:latin typeface="Georgia" pitchFamily="18" charset="0"/>
                </a:rPr>
                <a:t>k</a:t>
              </a:r>
              <a:r>
                <a:rPr lang="ru-RU" sz="2400" b="1" i="1" dirty="0" smtClean="0">
                  <a:solidFill>
                    <a:srgbClr val="FF0000"/>
                  </a:solidFill>
                  <a:latin typeface="Georgia" pitchFamily="18" charset="0"/>
                </a:rPr>
                <a:t> </a:t>
              </a:r>
              <a:r>
                <a:rPr lang="ru-RU" sz="2400" b="1" i="1" dirty="0" smtClean="0">
                  <a:solidFill>
                    <a:srgbClr val="FF0000"/>
                  </a:solidFill>
                  <a:latin typeface="Georgia" pitchFamily="18" charset="0"/>
                  <a:cs typeface="Times New Roman" pitchFamily="18" charset="0"/>
                </a:rPr>
                <a:t>&gt; 0 </a:t>
              </a:r>
              <a:r>
                <a:rPr lang="ru-RU" sz="2400" b="1" i="1" dirty="0" smtClean="0">
                  <a:latin typeface="Georgia" pitchFamily="18" charset="0"/>
                </a:rPr>
                <a:t>угол, образованный графиком функции и осью Ох </a:t>
              </a:r>
              <a:r>
                <a:rPr lang="ru-RU" sz="2400" b="1" i="1" dirty="0" smtClean="0">
                  <a:solidFill>
                    <a:srgbClr val="CC3300"/>
                  </a:solidFill>
                  <a:latin typeface="Georgia" pitchFamily="18" charset="0"/>
                </a:rPr>
                <a:t>острый</a:t>
              </a:r>
              <a:endParaRPr lang="ru-RU" sz="2400" b="1" i="1" dirty="0">
                <a:solidFill>
                  <a:srgbClr val="CC3300"/>
                </a:solidFill>
                <a:latin typeface="Georgia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368152"/>
            <a:ext cx="5811460" cy="510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2606" name="Line 30"/>
          <p:cNvSpPr>
            <a:spLocks noChangeShapeType="1"/>
          </p:cNvSpPr>
          <p:nvPr/>
        </p:nvSpPr>
        <p:spPr bwMode="auto">
          <a:xfrm flipH="1" flipV="1">
            <a:off x="3555999" y="1474688"/>
            <a:ext cx="5041900" cy="489585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2607" name="Text Box 31"/>
          <p:cNvSpPr txBox="1">
            <a:spLocks noChangeArrowheads="1"/>
          </p:cNvSpPr>
          <p:nvPr/>
        </p:nvSpPr>
        <p:spPr bwMode="auto">
          <a:xfrm flipH="1">
            <a:off x="1681162" y="29812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3600" b="1" i="1">
              <a:latin typeface="Georgia" pitchFamily="18" charset="0"/>
            </a:endParaRPr>
          </a:p>
        </p:txBody>
      </p:sp>
      <p:sp>
        <p:nvSpPr>
          <p:cNvPr id="152608" name="Text Box 32"/>
          <p:cNvSpPr txBox="1">
            <a:spLocks noChangeArrowheads="1"/>
          </p:cNvSpPr>
          <p:nvPr/>
        </p:nvSpPr>
        <p:spPr bwMode="auto">
          <a:xfrm flipH="1">
            <a:off x="2905124" y="990500"/>
            <a:ext cx="1403350" cy="519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00FF"/>
                </a:solidFill>
                <a:latin typeface="Georgia" pitchFamily="18" charset="0"/>
              </a:rPr>
              <a:t>y = </a:t>
            </a:r>
            <a:r>
              <a:rPr lang="ru-RU" sz="2800" b="1" i="1" dirty="0">
                <a:solidFill>
                  <a:srgbClr val="0000FF"/>
                </a:solidFill>
                <a:latin typeface="Georgia" pitchFamily="18" charset="0"/>
              </a:rPr>
              <a:t>– </a:t>
            </a:r>
            <a:r>
              <a:rPr lang="en-US" sz="2800" b="1" i="1" dirty="0">
                <a:solidFill>
                  <a:srgbClr val="0000FF"/>
                </a:solidFill>
                <a:latin typeface="Georgia" pitchFamily="18" charset="0"/>
              </a:rPr>
              <a:t>x</a:t>
            </a:r>
            <a:endParaRPr lang="ru-RU" sz="28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 flipH="1">
            <a:off x="5090215" y="509661"/>
            <a:ext cx="1857376" cy="6735763"/>
            <a:chOff x="3374" y="-440"/>
            <a:chExt cx="1170" cy="4243"/>
          </a:xfrm>
        </p:grpSpPr>
        <p:sp>
          <p:nvSpPr>
            <p:cNvPr id="152614" name="Freeform 38"/>
            <p:cNvSpPr>
              <a:spLocks/>
            </p:cNvSpPr>
            <p:nvPr/>
          </p:nvSpPr>
          <p:spPr bwMode="auto">
            <a:xfrm>
              <a:off x="3411" y="-440"/>
              <a:ext cx="1133" cy="4243"/>
            </a:xfrm>
            <a:custGeom>
              <a:avLst/>
              <a:gdLst/>
              <a:ahLst/>
              <a:cxnLst>
                <a:cxn ang="0">
                  <a:pos x="0" y="4243"/>
                </a:cxn>
                <a:cxn ang="0">
                  <a:pos x="1133" y="0"/>
                </a:cxn>
              </a:cxnLst>
              <a:rect l="0" t="0" r="r" b="b"/>
              <a:pathLst>
                <a:path w="1133" h="4243">
                  <a:moveTo>
                    <a:pt x="0" y="4243"/>
                  </a:moveTo>
                  <a:lnTo>
                    <a:pt x="1133" y="0"/>
                  </a:lnTo>
                </a:path>
              </a:pathLst>
            </a:cu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52615" name="Text Box 39"/>
            <p:cNvSpPr txBox="1">
              <a:spLocks noChangeArrowheads="1"/>
            </p:cNvSpPr>
            <p:nvPr/>
          </p:nvSpPr>
          <p:spPr bwMode="auto">
            <a:xfrm>
              <a:off x="3374" y="521"/>
              <a:ext cx="899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400" b="1" i="1" dirty="0">
                  <a:solidFill>
                    <a:srgbClr val="0000FF"/>
                  </a:solidFill>
                  <a:latin typeface="Georgia" pitchFamily="18" charset="0"/>
                </a:rPr>
                <a:t>y =</a:t>
              </a:r>
              <a:r>
                <a:rPr lang="ru-RU" sz="2400" b="1" i="1" dirty="0">
                  <a:solidFill>
                    <a:srgbClr val="0000FF"/>
                  </a:solidFill>
                  <a:latin typeface="Georgia" pitchFamily="18" charset="0"/>
                </a:rPr>
                <a:t> – 4</a:t>
              </a:r>
              <a:r>
                <a:rPr lang="en-US" sz="2400" b="1" i="1" dirty="0">
                  <a:solidFill>
                    <a:srgbClr val="0000FF"/>
                  </a:solidFill>
                  <a:latin typeface="Georgia" pitchFamily="18" charset="0"/>
                </a:rPr>
                <a:t>x</a:t>
              </a:r>
              <a:endParaRPr lang="ru-RU" sz="2400" b="1" i="1" dirty="0">
                <a:solidFill>
                  <a:srgbClr val="0000FF"/>
                </a:solidFill>
                <a:latin typeface="Georgia" pitchFamily="18" charset="0"/>
              </a:endParaRPr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1752599" y="1328638"/>
            <a:ext cx="6537325" cy="4895850"/>
            <a:chOff x="249" y="572"/>
            <a:chExt cx="4118" cy="3084"/>
          </a:xfrm>
        </p:grpSpPr>
        <p:sp>
          <p:nvSpPr>
            <p:cNvPr id="152617" name="Line 41"/>
            <p:cNvSpPr>
              <a:spLocks noChangeShapeType="1"/>
            </p:cNvSpPr>
            <p:nvPr/>
          </p:nvSpPr>
          <p:spPr bwMode="auto">
            <a:xfrm rot="-987058" flipH="1" flipV="1">
              <a:off x="1191" y="572"/>
              <a:ext cx="3176" cy="308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52618" name="Text Box 42"/>
            <p:cNvSpPr txBox="1">
              <a:spLocks noChangeArrowheads="1"/>
            </p:cNvSpPr>
            <p:nvPr/>
          </p:nvSpPr>
          <p:spPr bwMode="auto">
            <a:xfrm flipH="1">
              <a:off x="249" y="1040"/>
              <a:ext cx="1249" cy="3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800" b="1" i="1" dirty="0">
                  <a:solidFill>
                    <a:srgbClr val="FF0000"/>
                  </a:solidFill>
                  <a:latin typeface="Georgia" pitchFamily="18" charset="0"/>
                </a:rPr>
                <a:t>y =</a:t>
              </a:r>
              <a:r>
                <a:rPr lang="ru-RU" sz="2800" b="1" i="1" dirty="0">
                  <a:solidFill>
                    <a:srgbClr val="FF0000"/>
                  </a:solidFill>
                  <a:latin typeface="Georgia" pitchFamily="18" charset="0"/>
                </a:rPr>
                <a:t> – 0,5</a:t>
              </a:r>
              <a:r>
                <a:rPr lang="en-US" sz="2800" b="1" i="1" dirty="0">
                  <a:solidFill>
                    <a:srgbClr val="FF0000"/>
                  </a:solidFill>
                  <a:latin typeface="Georgia" pitchFamily="18" charset="0"/>
                </a:rPr>
                <a:t>x</a:t>
              </a:r>
              <a:endParaRPr lang="ru-RU" sz="2800" b="1" i="1" dirty="0">
                <a:solidFill>
                  <a:srgbClr val="FF0000"/>
                </a:solidFill>
                <a:latin typeface="Georgia" pitchFamily="18" charset="0"/>
              </a:endParaRPr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1824037" y="2935188"/>
            <a:ext cx="7356475" cy="1714500"/>
            <a:chOff x="294" y="1584"/>
            <a:chExt cx="4634" cy="1080"/>
          </a:xfrm>
        </p:grpSpPr>
        <p:sp>
          <p:nvSpPr>
            <p:cNvPr id="152620" name="Freeform 44"/>
            <p:cNvSpPr>
              <a:spLocks/>
            </p:cNvSpPr>
            <p:nvPr/>
          </p:nvSpPr>
          <p:spPr bwMode="auto">
            <a:xfrm>
              <a:off x="992" y="1688"/>
              <a:ext cx="3936" cy="976"/>
            </a:xfrm>
            <a:custGeom>
              <a:avLst/>
              <a:gdLst/>
              <a:ahLst/>
              <a:cxnLst>
                <a:cxn ang="0">
                  <a:pos x="3936" y="976"/>
                </a:cxn>
                <a:cxn ang="0">
                  <a:pos x="0" y="0"/>
                </a:cxn>
              </a:cxnLst>
              <a:rect l="0" t="0" r="r" b="b"/>
              <a:pathLst>
                <a:path w="3936" h="976">
                  <a:moveTo>
                    <a:pt x="3936" y="976"/>
                  </a:moveTo>
                  <a:lnTo>
                    <a:pt x="0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52621" name="Text Box 45"/>
            <p:cNvSpPr txBox="1">
              <a:spLocks noChangeArrowheads="1"/>
            </p:cNvSpPr>
            <p:nvPr/>
          </p:nvSpPr>
          <p:spPr bwMode="auto">
            <a:xfrm flipH="1">
              <a:off x="294" y="1584"/>
              <a:ext cx="1169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  <a:latin typeface="Georgia" pitchFamily="18" charset="0"/>
                </a:rPr>
                <a:t>y =</a:t>
              </a:r>
              <a:r>
                <a:rPr lang="ru-RU" sz="2400" b="1" i="1" dirty="0">
                  <a:solidFill>
                    <a:srgbClr val="FF0000"/>
                  </a:solidFill>
                  <a:latin typeface="Georgia" pitchFamily="18" charset="0"/>
                </a:rPr>
                <a:t>– 0,25</a:t>
              </a:r>
              <a:r>
                <a:rPr lang="en-US" sz="2400" b="1" i="1" dirty="0">
                  <a:solidFill>
                    <a:srgbClr val="FF0000"/>
                  </a:solidFill>
                  <a:latin typeface="Georgia" pitchFamily="18" charset="0"/>
                </a:rPr>
                <a:t>x</a:t>
              </a:r>
              <a:endParaRPr lang="ru-RU" sz="2400" b="1" i="1" dirty="0">
                <a:solidFill>
                  <a:srgbClr val="FF0000"/>
                </a:solidFill>
                <a:latin typeface="Georgia" pitchFamily="18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51520" y="188640"/>
            <a:ext cx="7344816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ru-RU" sz="2400" b="1" dirty="0" smtClean="0">
                <a:latin typeface="Georgia" pitchFamily="18" charset="0"/>
              </a:rPr>
              <a:t>График прямой пропорциональности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: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 flipH="1">
            <a:off x="3538934" y="1197272"/>
            <a:ext cx="5041900" cy="5195889"/>
            <a:chOff x="2381" y="-25"/>
            <a:chExt cx="3176" cy="3273"/>
          </a:xfrm>
        </p:grpSpPr>
        <p:sp>
          <p:nvSpPr>
            <p:cNvPr id="152611" name="Line 35"/>
            <p:cNvSpPr>
              <a:spLocks noChangeShapeType="1"/>
            </p:cNvSpPr>
            <p:nvPr/>
          </p:nvSpPr>
          <p:spPr bwMode="auto">
            <a:xfrm rot="20522314" flipV="1">
              <a:off x="2381" y="164"/>
              <a:ext cx="3176" cy="3084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52612" name="Text Box 36"/>
            <p:cNvSpPr txBox="1">
              <a:spLocks noChangeArrowheads="1"/>
            </p:cNvSpPr>
            <p:nvPr/>
          </p:nvSpPr>
          <p:spPr bwMode="auto">
            <a:xfrm>
              <a:off x="3908" y="-25"/>
              <a:ext cx="967" cy="3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800" b="1" i="1" dirty="0">
                  <a:solidFill>
                    <a:srgbClr val="0000FF"/>
                  </a:solidFill>
                  <a:latin typeface="Georgia" pitchFamily="18" charset="0"/>
                </a:rPr>
                <a:t>y =</a:t>
              </a:r>
              <a:r>
                <a:rPr lang="ru-RU" sz="2800" b="1" i="1" dirty="0">
                  <a:solidFill>
                    <a:srgbClr val="0000FF"/>
                  </a:solidFill>
                  <a:latin typeface="Georgia" pitchFamily="18" charset="0"/>
                </a:rPr>
                <a:t> –2</a:t>
              </a:r>
              <a:r>
                <a:rPr lang="en-US" sz="2800" b="1" i="1" dirty="0">
                  <a:solidFill>
                    <a:srgbClr val="0000FF"/>
                  </a:solidFill>
                  <a:latin typeface="Georgia" pitchFamily="18" charset="0"/>
                </a:rPr>
                <a:t>x</a:t>
              </a:r>
              <a:endParaRPr lang="ru-RU" sz="2800" b="1" i="1" dirty="0">
                <a:solidFill>
                  <a:srgbClr val="0000FF"/>
                </a:solidFill>
                <a:latin typeface="Georgia" pitchFamily="18" charset="0"/>
              </a:endParaRPr>
            </a:p>
          </p:txBody>
        </p:sp>
      </p:grpSp>
      <p:sp>
        <p:nvSpPr>
          <p:cNvPr id="152622" name="AutoShape 46"/>
          <p:cNvSpPr>
            <a:spLocks noChangeArrowheads="1"/>
          </p:cNvSpPr>
          <p:nvPr/>
        </p:nvSpPr>
        <p:spPr bwMode="auto">
          <a:xfrm flipH="1">
            <a:off x="5932487" y="3800375"/>
            <a:ext cx="144462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2143125" y="4248025"/>
            <a:ext cx="7000875" cy="2349327"/>
            <a:chOff x="2143125" y="4248025"/>
            <a:chExt cx="7000875" cy="2349327"/>
          </a:xfrm>
        </p:grpSpPr>
        <p:sp>
          <p:nvSpPr>
            <p:cNvPr id="25" name="Выноска-облако 24"/>
            <p:cNvSpPr>
              <a:spLocks noChangeArrowheads="1"/>
            </p:cNvSpPr>
            <p:nvPr/>
          </p:nvSpPr>
          <p:spPr bwMode="auto">
            <a:xfrm>
              <a:off x="2143125" y="4248025"/>
              <a:ext cx="7000875" cy="2349327"/>
            </a:xfrm>
            <a:prstGeom prst="cloudCallout">
              <a:avLst>
                <a:gd name="adj1" fmla="val -56370"/>
                <a:gd name="adj2" fmla="val -45196"/>
              </a:avLst>
            </a:prstGeom>
            <a:gradFill rotWithShape="0">
              <a:gsLst>
                <a:gs pos="0">
                  <a:srgbClr val="9AB5E4"/>
                </a:gs>
                <a:gs pos="50000">
                  <a:srgbClr val="C2D1ED"/>
                </a:gs>
                <a:gs pos="100000">
                  <a:srgbClr val="E1E8F5"/>
                </a:gs>
              </a:gsLst>
              <a:lin ang="5400000"/>
            </a:gradFill>
            <a:ln w="25400" algn="ctr">
              <a:solidFill>
                <a:srgbClr val="0000FF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anchor="ctr"/>
            <a:lstStyle/>
            <a:p>
              <a:pPr algn="ctr"/>
              <a:endParaRPr lang="ru-RU" sz="2400" b="1" i="1" dirty="0">
                <a:latin typeface="Georgia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267744" y="5046275"/>
              <a:ext cx="669674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i="1" dirty="0" smtClean="0">
                  <a:solidFill>
                    <a:srgbClr val="FF0000"/>
                  </a:solidFill>
                  <a:latin typeface="Georgia" pitchFamily="18" charset="0"/>
                </a:rPr>
                <a:t>k</a:t>
              </a:r>
              <a:r>
                <a:rPr lang="ru-RU" sz="2400" b="1" i="1" dirty="0" smtClean="0">
                  <a:solidFill>
                    <a:srgbClr val="FF0000"/>
                  </a:solidFill>
                  <a:latin typeface="Georgia" pitchFamily="18" charset="0"/>
                </a:rPr>
                <a:t> </a:t>
              </a:r>
              <a:r>
                <a:rPr lang="ru-RU" sz="2400" b="1" i="1" dirty="0" smtClean="0">
                  <a:solidFill>
                    <a:srgbClr val="FF0000"/>
                  </a:solidFill>
                  <a:latin typeface="Georgia" pitchFamily="18" charset="0"/>
                  <a:cs typeface="Times New Roman" pitchFamily="18" charset="0"/>
                </a:rPr>
                <a:t>&lt; 0 </a:t>
              </a:r>
              <a:r>
                <a:rPr lang="ru-RU" sz="2400" b="1" i="1" dirty="0" smtClean="0">
                  <a:latin typeface="Georgia" pitchFamily="18" charset="0"/>
                </a:rPr>
                <a:t>угол, образованный графиком функции и осью Ох </a:t>
              </a:r>
              <a:r>
                <a:rPr lang="ru-RU" sz="2400" b="1" i="1" dirty="0" smtClean="0">
                  <a:solidFill>
                    <a:srgbClr val="CC3300"/>
                  </a:solidFill>
                  <a:latin typeface="Georgia" pitchFamily="18" charset="0"/>
                </a:rPr>
                <a:t>тупой</a:t>
              </a:r>
              <a:r>
                <a:rPr lang="ru-RU" sz="2400" b="1" dirty="0" smtClean="0">
                  <a:latin typeface="Georgia" pitchFamily="18" charset="0"/>
                </a:rPr>
                <a:t>.</a:t>
              </a:r>
              <a:endParaRPr lang="ru-RU" sz="2400" b="1" dirty="0">
                <a:latin typeface="Georgia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818" y="1434615"/>
            <a:ext cx="5811460" cy="510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6707" name="Line 35"/>
          <p:cNvSpPr>
            <a:spLocks noChangeShapeType="1"/>
          </p:cNvSpPr>
          <p:nvPr/>
        </p:nvSpPr>
        <p:spPr bwMode="auto">
          <a:xfrm rot="2220503" flipV="1">
            <a:off x="4706714" y="1209784"/>
            <a:ext cx="2663825" cy="5257800"/>
          </a:xfrm>
          <a:prstGeom prst="line">
            <a:avLst/>
          </a:prstGeom>
          <a:noFill/>
          <a:ln w="76200">
            <a:solidFill>
              <a:srgbClr val="6600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6709" name="Line 37"/>
          <p:cNvSpPr>
            <a:spLocks noChangeShapeType="1"/>
          </p:cNvSpPr>
          <p:nvPr/>
        </p:nvSpPr>
        <p:spPr bwMode="auto">
          <a:xfrm rot="2220503" flipV="1">
            <a:off x="5065489" y="2003534"/>
            <a:ext cx="2663825" cy="5257800"/>
          </a:xfrm>
          <a:prstGeom prst="line">
            <a:avLst/>
          </a:prstGeom>
          <a:noFill/>
          <a:ln w="76200">
            <a:solidFill>
              <a:srgbClr val="6600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/>
          </a:p>
        </p:txBody>
      </p:sp>
      <p:sp>
        <p:nvSpPr>
          <p:cNvPr id="156710" name="Line 38"/>
          <p:cNvSpPr>
            <a:spLocks noChangeShapeType="1"/>
          </p:cNvSpPr>
          <p:nvPr/>
        </p:nvSpPr>
        <p:spPr bwMode="auto">
          <a:xfrm rot="2220503" flipH="1" flipV="1">
            <a:off x="5610001" y="2187684"/>
            <a:ext cx="3589338" cy="3052762"/>
          </a:xfrm>
          <a:prstGeom prst="line">
            <a:avLst/>
          </a:prstGeom>
          <a:noFill/>
          <a:ln w="76200">
            <a:solidFill>
              <a:srgbClr val="6600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6711" name="Line 39"/>
          <p:cNvSpPr>
            <a:spLocks noChangeShapeType="1"/>
          </p:cNvSpPr>
          <p:nvPr/>
        </p:nvSpPr>
        <p:spPr bwMode="auto">
          <a:xfrm rot="2220503" flipH="1" flipV="1">
            <a:off x="3841526" y="2435334"/>
            <a:ext cx="4100513" cy="2743200"/>
          </a:xfrm>
          <a:prstGeom prst="line">
            <a:avLst/>
          </a:prstGeom>
          <a:noFill/>
          <a:ln w="76200">
            <a:solidFill>
              <a:srgbClr val="6600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6712" name="Line 40"/>
          <p:cNvSpPr>
            <a:spLocks noChangeShapeType="1"/>
          </p:cNvSpPr>
          <p:nvPr/>
        </p:nvSpPr>
        <p:spPr bwMode="auto">
          <a:xfrm rot="2220503" flipV="1">
            <a:off x="5489351" y="946259"/>
            <a:ext cx="647700" cy="6048375"/>
          </a:xfrm>
          <a:prstGeom prst="line">
            <a:avLst/>
          </a:prstGeom>
          <a:noFill/>
          <a:ln w="76200">
            <a:solidFill>
              <a:srgbClr val="6600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6713" name="Line 41"/>
          <p:cNvSpPr>
            <a:spLocks noChangeShapeType="1"/>
          </p:cNvSpPr>
          <p:nvPr/>
        </p:nvSpPr>
        <p:spPr bwMode="auto">
          <a:xfrm rot="20555911" flipH="1" flipV="1">
            <a:off x="4133626" y="2579796"/>
            <a:ext cx="4100513" cy="2743200"/>
          </a:xfrm>
          <a:prstGeom prst="line">
            <a:avLst/>
          </a:prstGeom>
          <a:noFill/>
          <a:ln w="76200">
            <a:solidFill>
              <a:srgbClr val="6600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6714" name="AutoShape 42"/>
          <p:cNvSpPr>
            <a:spLocks noChangeArrowheads="1"/>
          </p:cNvSpPr>
          <p:nvPr/>
        </p:nvSpPr>
        <p:spPr bwMode="auto">
          <a:xfrm>
            <a:off x="5784626" y="3732321"/>
            <a:ext cx="287338" cy="28892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6717" name="Text Box 45"/>
          <p:cNvSpPr txBox="1">
            <a:spLocks noChangeArrowheads="1"/>
          </p:cNvSpPr>
          <p:nvPr/>
        </p:nvSpPr>
        <p:spPr bwMode="auto">
          <a:xfrm>
            <a:off x="179512" y="1105580"/>
            <a:ext cx="3096964" cy="523220"/>
          </a:xfrm>
          <a:prstGeom prst="rect">
            <a:avLst/>
          </a:prstGeom>
          <a:solidFill>
            <a:srgbClr val="FFFFA3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Georgia" pitchFamily="18" charset="0"/>
              </a:rPr>
              <a:t>  </a:t>
            </a:r>
            <a:r>
              <a:rPr lang="ru-RU" sz="2800" b="1" i="1" dirty="0" smtClean="0">
                <a:solidFill>
                  <a:srgbClr val="002060"/>
                </a:solidFill>
                <a:latin typeface="Georgia" pitchFamily="18" charset="0"/>
              </a:rPr>
              <a:t>у </a:t>
            </a:r>
            <a:r>
              <a:rPr lang="ru-RU" sz="2800" b="1" i="1" dirty="0">
                <a:solidFill>
                  <a:srgbClr val="002060"/>
                </a:solidFill>
                <a:latin typeface="Georgia" pitchFamily="18" charset="0"/>
              </a:rPr>
              <a:t>= </a:t>
            </a:r>
            <a:r>
              <a:rPr lang="en-US" sz="2800" b="1" i="1" dirty="0" err="1">
                <a:solidFill>
                  <a:srgbClr val="002060"/>
                </a:solidFill>
                <a:latin typeface="Georgia" pitchFamily="18" charset="0"/>
              </a:rPr>
              <a:t>kx</a:t>
            </a:r>
            <a:r>
              <a:rPr lang="ru-RU" sz="2800" b="1" i="1" dirty="0">
                <a:solidFill>
                  <a:srgbClr val="002060"/>
                </a:solidFill>
                <a:latin typeface="Georgia" pitchFamily="18" charset="0"/>
              </a:rPr>
              <a:t>,  </a:t>
            </a:r>
            <a:r>
              <a:rPr lang="en-US" sz="2800" b="1" i="1" dirty="0">
                <a:solidFill>
                  <a:srgbClr val="002060"/>
                </a:solidFill>
                <a:latin typeface="Georgia" pitchFamily="18" charset="0"/>
              </a:rPr>
              <a:t> k &gt; </a:t>
            </a:r>
            <a:r>
              <a:rPr lang="en-US" sz="2800" b="1" i="1" dirty="0" smtClean="0">
                <a:solidFill>
                  <a:srgbClr val="002060"/>
                </a:solidFill>
                <a:latin typeface="Georgia" pitchFamily="18" charset="0"/>
              </a:rPr>
              <a:t>0</a:t>
            </a:r>
            <a:endParaRPr lang="en-US" sz="28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56718" name="Text Box 46"/>
          <p:cNvSpPr txBox="1">
            <a:spLocks noChangeArrowheads="1"/>
          </p:cNvSpPr>
          <p:nvPr/>
        </p:nvSpPr>
        <p:spPr bwMode="auto">
          <a:xfrm>
            <a:off x="5264770" y="1491506"/>
            <a:ext cx="38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I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56719" name="Text Box 47"/>
          <p:cNvSpPr txBox="1">
            <a:spLocks noChangeArrowheads="1"/>
          </p:cNvSpPr>
          <p:nvPr/>
        </p:nvSpPr>
        <p:spPr bwMode="auto">
          <a:xfrm>
            <a:off x="7730901" y="1566971"/>
            <a:ext cx="793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III</a:t>
            </a:r>
            <a:endParaRPr lang="ru-RU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56720" name="Text Box 48"/>
          <p:cNvSpPr txBox="1">
            <a:spLocks noChangeArrowheads="1"/>
          </p:cNvSpPr>
          <p:nvPr/>
        </p:nvSpPr>
        <p:spPr bwMode="auto">
          <a:xfrm>
            <a:off x="7946801" y="2575034"/>
            <a:ext cx="73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IV</a:t>
            </a:r>
            <a:endParaRPr lang="ru-RU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6933979" y="1490772"/>
            <a:ext cx="1401763" cy="2444750"/>
            <a:chOff x="4601" y="204"/>
            <a:chExt cx="883" cy="1540"/>
          </a:xfrm>
        </p:grpSpPr>
        <p:sp>
          <p:nvSpPr>
            <p:cNvPr id="156722" name="Text Box 50"/>
            <p:cNvSpPr txBox="1">
              <a:spLocks noChangeArrowheads="1"/>
            </p:cNvSpPr>
            <p:nvPr/>
          </p:nvSpPr>
          <p:spPr bwMode="auto">
            <a:xfrm>
              <a:off x="4601" y="204"/>
              <a:ext cx="3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II</a:t>
              </a:r>
              <a:endPara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156723" name="Text Box 51"/>
            <p:cNvSpPr txBox="1">
              <a:spLocks noChangeArrowheads="1"/>
            </p:cNvSpPr>
            <p:nvPr/>
          </p:nvSpPr>
          <p:spPr bwMode="auto">
            <a:xfrm>
              <a:off x="5148" y="1340"/>
              <a:ext cx="3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V</a:t>
              </a:r>
              <a:endPara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</p:grpSp>
      <p:sp>
        <p:nvSpPr>
          <p:cNvPr id="156724" name="Text Box 52"/>
          <p:cNvSpPr txBox="1">
            <a:spLocks noChangeArrowheads="1"/>
          </p:cNvSpPr>
          <p:nvPr/>
        </p:nvSpPr>
        <p:spPr bwMode="auto">
          <a:xfrm>
            <a:off x="7946801" y="4302234"/>
            <a:ext cx="73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VI</a:t>
            </a:r>
            <a:endParaRPr lang="ru-RU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520" y="188640"/>
            <a:ext cx="3672408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ru-RU" sz="2400" b="1" dirty="0" smtClean="0">
                <a:latin typeface="Georgia" pitchFamily="18" charset="0"/>
              </a:rPr>
              <a:t>Назовите прямые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: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23" name="Text Box 45"/>
          <p:cNvSpPr txBox="1">
            <a:spLocks noChangeArrowheads="1"/>
          </p:cNvSpPr>
          <p:nvPr/>
        </p:nvSpPr>
        <p:spPr bwMode="auto">
          <a:xfrm>
            <a:off x="179512" y="1772816"/>
            <a:ext cx="3096964" cy="523220"/>
          </a:xfrm>
          <a:prstGeom prst="rect">
            <a:avLst/>
          </a:prstGeom>
          <a:solidFill>
            <a:srgbClr val="FFFFA3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Georgia" pitchFamily="18" charset="0"/>
              </a:rPr>
              <a:t>y </a:t>
            </a:r>
            <a:r>
              <a:rPr lang="en-US" sz="2800" b="1" i="1" dirty="0">
                <a:solidFill>
                  <a:srgbClr val="002060"/>
                </a:solidFill>
                <a:latin typeface="Georgia" pitchFamily="18" charset="0"/>
              </a:rPr>
              <a:t>= </a:t>
            </a:r>
            <a:r>
              <a:rPr lang="en-US" sz="2800" b="1" i="1" dirty="0" err="1">
                <a:solidFill>
                  <a:srgbClr val="002060"/>
                </a:solidFill>
                <a:latin typeface="Georgia" pitchFamily="18" charset="0"/>
              </a:rPr>
              <a:t>kx</a:t>
            </a:r>
            <a:r>
              <a:rPr lang="en-US" sz="2800" b="1" i="1" dirty="0">
                <a:solidFill>
                  <a:srgbClr val="002060"/>
                </a:solidFill>
                <a:latin typeface="Georgia" pitchFamily="18" charset="0"/>
              </a:rPr>
              <a:t>,   k &lt; 0</a:t>
            </a:r>
            <a:endParaRPr lang="ru-RU" sz="28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56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156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1567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567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1567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567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1567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567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1567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567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1567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1D35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567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1D35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09" grpId="0" animBg="1"/>
      <p:bldP spid="156710" grpId="0" animBg="1"/>
      <p:bldP spid="156718" grpId="0"/>
      <p:bldP spid="1567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62" y="1563466"/>
            <a:ext cx="5811460" cy="510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756" name="Freeform 36"/>
          <p:cNvSpPr>
            <a:spLocks/>
          </p:cNvSpPr>
          <p:nvPr/>
        </p:nvSpPr>
        <p:spPr bwMode="auto">
          <a:xfrm>
            <a:off x="2627883" y="2421310"/>
            <a:ext cx="6624637" cy="3311525"/>
          </a:xfrm>
          <a:custGeom>
            <a:avLst/>
            <a:gdLst/>
            <a:ahLst/>
            <a:cxnLst>
              <a:cxn ang="0">
                <a:pos x="0" y="1584"/>
              </a:cxn>
              <a:cxn ang="0">
                <a:pos x="3202" y="0"/>
              </a:cxn>
            </a:cxnLst>
            <a:rect l="0" t="0" r="r" b="b"/>
            <a:pathLst>
              <a:path w="3202" h="1584">
                <a:moveTo>
                  <a:pt x="0" y="1584"/>
                </a:moveTo>
                <a:lnTo>
                  <a:pt x="3202" y="0"/>
                </a:lnTo>
              </a:path>
            </a:pathLst>
          </a:custGeom>
          <a:noFill/>
          <a:ln w="76200">
            <a:solidFill>
              <a:srgbClr val="0066FF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  <a:cs typeface="Gautami" pitchFamily="34" charset="0"/>
            </a:endParaRPr>
          </a:p>
        </p:txBody>
      </p:sp>
      <p:sp>
        <p:nvSpPr>
          <p:cNvPr id="158757" name="Text Box 37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latin typeface="Georgia" pitchFamily="18" charset="0"/>
              <a:cs typeface="Gautami" pitchFamily="34" charset="0"/>
            </a:endParaRPr>
          </a:p>
        </p:txBody>
      </p:sp>
      <p:sp>
        <p:nvSpPr>
          <p:cNvPr id="158759" name="Text Box 39"/>
          <p:cNvSpPr txBox="1">
            <a:spLocks noChangeArrowheads="1"/>
          </p:cNvSpPr>
          <p:nvPr/>
        </p:nvSpPr>
        <p:spPr bwMode="auto">
          <a:xfrm>
            <a:off x="1475656" y="980728"/>
            <a:ext cx="1800200" cy="523220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А(0;0)</a:t>
            </a:r>
            <a:endParaRPr lang="ru-RU" sz="2800" b="1" dirty="0">
              <a:solidFill>
                <a:srgbClr val="002060"/>
              </a:solidFill>
              <a:latin typeface="Georgia" pitchFamily="18" charset="0"/>
              <a:cs typeface="Gautami" pitchFamily="34" charset="0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5685408" y="3572247"/>
            <a:ext cx="415925" cy="576263"/>
            <a:chOff x="3787" y="1388"/>
            <a:chExt cx="262" cy="363"/>
          </a:xfrm>
        </p:grpSpPr>
        <p:sp>
          <p:nvSpPr>
            <p:cNvPr id="158762" name="AutoShape 42"/>
            <p:cNvSpPr>
              <a:spLocks noChangeArrowheads="1"/>
            </p:cNvSpPr>
            <p:nvPr/>
          </p:nvSpPr>
          <p:spPr bwMode="auto">
            <a:xfrm>
              <a:off x="3902" y="1615"/>
              <a:ext cx="136" cy="13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  <a:cs typeface="Gautami" pitchFamily="34" charset="0"/>
              </a:endParaRPr>
            </a:p>
          </p:txBody>
        </p:sp>
        <p:sp>
          <p:nvSpPr>
            <p:cNvPr id="158763" name="Text Box 43"/>
            <p:cNvSpPr txBox="1">
              <a:spLocks noChangeArrowheads="1"/>
            </p:cNvSpPr>
            <p:nvPr/>
          </p:nvSpPr>
          <p:spPr bwMode="auto">
            <a:xfrm>
              <a:off x="3787" y="1388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  <a:cs typeface="Gautami" pitchFamily="34" charset="0"/>
                </a:rPr>
                <a:t>А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6516216" y="4365104"/>
            <a:ext cx="614363" cy="461963"/>
            <a:chOff x="4468" y="1933"/>
            <a:chExt cx="387" cy="291"/>
          </a:xfrm>
        </p:grpSpPr>
        <p:sp>
          <p:nvSpPr>
            <p:cNvPr id="158765" name="AutoShape 45"/>
            <p:cNvSpPr>
              <a:spLocks noChangeArrowheads="1"/>
            </p:cNvSpPr>
            <p:nvPr/>
          </p:nvSpPr>
          <p:spPr bwMode="auto">
            <a:xfrm>
              <a:off x="4719" y="1933"/>
              <a:ext cx="136" cy="13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  <a:cs typeface="Gautami" pitchFamily="34" charset="0"/>
              </a:endParaRPr>
            </a:p>
          </p:txBody>
        </p:sp>
        <p:sp>
          <p:nvSpPr>
            <p:cNvPr id="158766" name="Rectangle 46"/>
            <p:cNvSpPr>
              <a:spLocks noChangeArrowheads="1"/>
            </p:cNvSpPr>
            <p:nvPr/>
          </p:nvSpPr>
          <p:spPr bwMode="auto">
            <a:xfrm>
              <a:off x="4468" y="1933"/>
              <a:ext cx="2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  <a:cs typeface="Gautami" pitchFamily="34" charset="0"/>
                </a:rPr>
                <a:t>В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7596336" y="2780928"/>
            <a:ext cx="479424" cy="504825"/>
            <a:chOff x="5186" y="799"/>
            <a:chExt cx="302" cy="318"/>
          </a:xfrm>
        </p:grpSpPr>
        <p:sp>
          <p:nvSpPr>
            <p:cNvPr id="158768" name="AutoShape 48"/>
            <p:cNvSpPr>
              <a:spLocks noChangeArrowheads="1"/>
            </p:cNvSpPr>
            <p:nvPr/>
          </p:nvSpPr>
          <p:spPr bwMode="auto">
            <a:xfrm>
              <a:off x="5186" y="981"/>
              <a:ext cx="136" cy="13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  <a:cs typeface="Gautami" pitchFamily="34" charset="0"/>
              </a:endParaRPr>
            </a:p>
          </p:txBody>
        </p:sp>
        <p:sp>
          <p:nvSpPr>
            <p:cNvPr id="158769" name="Rectangle 49"/>
            <p:cNvSpPr>
              <a:spLocks noChangeArrowheads="1"/>
            </p:cNvSpPr>
            <p:nvPr/>
          </p:nvSpPr>
          <p:spPr bwMode="auto">
            <a:xfrm>
              <a:off x="5231" y="799"/>
              <a:ext cx="2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Georgia" pitchFamily="18" charset="0"/>
                  <a:cs typeface="Gautami" pitchFamily="34" charset="0"/>
                </a:rPr>
                <a:t>С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4490715" y="2853307"/>
            <a:ext cx="441325" cy="647701"/>
            <a:chOff x="2849" y="889"/>
            <a:chExt cx="278" cy="408"/>
          </a:xfrm>
        </p:grpSpPr>
        <p:sp>
          <p:nvSpPr>
            <p:cNvPr id="158771" name="AutoShape 51"/>
            <p:cNvSpPr>
              <a:spLocks noChangeArrowheads="1"/>
            </p:cNvSpPr>
            <p:nvPr/>
          </p:nvSpPr>
          <p:spPr bwMode="auto">
            <a:xfrm>
              <a:off x="2859" y="1162"/>
              <a:ext cx="136" cy="135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  <a:cs typeface="Gautami" pitchFamily="34" charset="0"/>
              </a:endParaRPr>
            </a:p>
          </p:txBody>
        </p:sp>
        <p:sp>
          <p:nvSpPr>
            <p:cNvPr id="158772" name="Rectangle 52"/>
            <p:cNvSpPr>
              <a:spLocks noChangeArrowheads="1"/>
            </p:cNvSpPr>
            <p:nvPr/>
          </p:nvSpPr>
          <p:spPr bwMode="auto">
            <a:xfrm>
              <a:off x="2849" y="889"/>
              <a:ext cx="27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  <a:cs typeface="Gautami" pitchFamily="34" charset="0"/>
                </a:rPr>
                <a:t>D</a:t>
              </a:r>
              <a:endParaRPr lang="ru-RU" sz="2400" b="1" i="1">
                <a:latin typeface="Georgia" pitchFamily="18" charset="0"/>
                <a:cs typeface="Gautami" pitchFamily="34" charset="0"/>
              </a:endParaRP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5006453" y="4335313"/>
            <a:ext cx="501651" cy="677863"/>
            <a:chOff x="3243" y="1888"/>
            <a:chExt cx="316" cy="427"/>
          </a:xfrm>
        </p:grpSpPr>
        <p:sp>
          <p:nvSpPr>
            <p:cNvPr id="158774" name="AutoShape 54"/>
            <p:cNvSpPr>
              <a:spLocks noChangeArrowheads="1"/>
            </p:cNvSpPr>
            <p:nvPr/>
          </p:nvSpPr>
          <p:spPr bwMode="auto">
            <a:xfrm>
              <a:off x="3379" y="1888"/>
              <a:ext cx="136" cy="13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  <a:cs typeface="Gautami" pitchFamily="34" charset="0"/>
              </a:endParaRPr>
            </a:p>
          </p:txBody>
        </p:sp>
        <p:sp>
          <p:nvSpPr>
            <p:cNvPr id="158775" name="Rectangle 55"/>
            <p:cNvSpPr>
              <a:spLocks noChangeArrowheads="1"/>
            </p:cNvSpPr>
            <p:nvPr/>
          </p:nvSpPr>
          <p:spPr bwMode="auto">
            <a:xfrm>
              <a:off x="3243" y="2024"/>
              <a:ext cx="3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  <a:cs typeface="Gautami" pitchFamily="34" charset="0"/>
                </a:rPr>
                <a:t>M</a:t>
              </a:r>
              <a:endParaRPr lang="ru-RU" sz="2400" b="1" i="1">
                <a:latin typeface="Georgia" pitchFamily="18" charset="0"/>
                <a:cs typeface="Gautami" pitchFamily="34" charset="0"/>
              </a:endParaRPr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5179615" y="3357810"/>
            <a:ext cx="544513" cy="503238"/>
            <a:chOff x="3358" y="1162"/>
            <a:chExt cx="343" cy="317"/>
          </a:xfrm>
        </p:grpSpPr>
        <p:sp>
          <p:nvSpPr>
            <p:cNvPr id="158777" name="AutoShape 57"/>
            <p:cNvSpPr>
              <a:spLocks noChangeArrowheads="1"/>
            </p:cNvSpPr>
            <p:nvPr/>
          </p:nvSpPr>
          <p:spPr bwMode="auto">
            <a:xfrm>
              <a:off x="3358" y="1343"/>
              <a:ext cx="136" cy="13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  <a:cs typeface="Gautami" pitchFamily="34" charset="0"/>
              </a:endParaRPr>
            </a:p>
          </p:txBody>
        </p:sp>
        <p:sp>
          <p:nvSpPr>
            <p:cNvPr id="158778" name="Rectangle 58"/>
            <p:cNvSpPr>
              <a:spLocks noChangeArrowheads="1"/>
            </p:cNvSpPr>
            <p:nvPr/>
          </p:nvSpPr>
          <p:spPr bwMode="auto">
            <a:xfrm>
              <a:off x="3424" y="1162"/>
              <a:ext cx="27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  <a:cs typeface="Gautami" pitchFamily="34" charset="0"/>
                </a:rPr>
                <a:t>N</a:t>
              </a:r>
              <a:endParaRPr lang="ru-RU" sz="2400" b="1" i="1">
                <a:latin typeface="Georgia" pitchFamily="18" charset="0"/>
                <a:cs typeface="Gautami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7504" y="188640"/>
            <a:ext cx="9073008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latin typeface="Georgia" pitchFamily="18" charset="0"/>
                <a:cs typeface="Gautami" pitchFamily="34" charset="0"/>
              </a:rPr>
              <a:t>Найти точки, которые принадлежат графику</a:t>
            </a:r>
            <a:endParaRPr lang="ru-RU" sz="900" b="1" dirty="0" smtClean="0">
              <a:latin typeface="Georgia" pitchFamily="18" charset="0"/>
              <a:cs typeface="Gautami" pitchFamily="34" charset="0"/>
            </a:endParaRPr>
          </a:p>
        </p:txBody>
      </p: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1475656" y="1608922"/>
            <a:ext cx="1800200" cy="523220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В(3</a:t>
            </a:r>
            <a:r>
              <a:rPr lang="ru-RU" sz="2800" b="1" dirty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; -1</a:t>
            </a:r>
            <a:r>
              <a:rPr lang="ru-RU" sz="2800" b="1" dirty="0" smtClean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)</a:t>
            </a:r>
            <a:endParaRPr lang="ru-RU" sz="2800" b="1" dirty="0">
              <a:solidFill>
                <a:srgbClr val="002060"/>
              </a:solidFill>
              <a:latin typeface="Georgia" pitchFamily="18" charset="0"/>
              <a:cs typeface="Gautami" pitchFamily="34" charset="0"/>
            </a:endParaRPr>
          </a:p>
        </p:txBody>
      </p:sp>
      <p:sp>
        <p:nvSpPr>
          <p:cNvPr id="29" name="Text Box 39"/>
          <p:cNvSpPr txBox="1">
            <a:spLocks noChangeArrowheads="1"/>
          </p:cNvSpPr>
          <p:nvPr/>
        </p:nvSpPr>
        <p:spPr bwMode="auto">
          <a:xfrm>
            <a:off x="1475656" y="2237116"/>
            <a:ext cx="1800200" cy="523220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С(5</a:t>
            </a:r>
            <a:r>
              <a:rPr lang="ru-RU" sz="2800" b="1" dirty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; 2,5</a:t>
            </a:r>
            <a:r>
              <a:rPr lang="ru-RU" sz="2800" b="1" dirty="0" smtClean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)</a:t>
            </a:r>
            <a:endParaRPr lang="ru-RU" sz="2800" b="1" dirty="0">
              <a:solidFill>
                <a:srgbClr val="002060"/>
              </a:solidFill>
              <a:latin typeface="Georgia" pitchFamily="18" charset="0"/>
              <a:cs typeface="Gautami" pitchFamily="34" charset="0"/>
            </a:endParaRPr>
          </a:p>
        </p:txBody>
      </p:sp>
      <p:sp>
        <p:nvSpPr>
          <p:cNvPr id="30" name="Text Box 39"/>
          <p:cNvSpPr txBox="1">
            <a:spLocks noChangeArrowheads="1"/>
          </p:cNvSpPr>
          <p:nvPr/>
        </p:nvSpPr>
        <p:spPr bwMode="auto">
          <a:xfrm>
            <a:off x="1475656" y="2865310"/>
            <a:ext cx="1800200" cy="523220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D</a:t>
            </a:r>
            <a:r>
              <a:rPr lang="en-US" sz="2800" b="1" dirty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(-4; 2</a:t>
            </a:r>
            <a:r>
              <a:rPr lang="en-US" sz="2800" b="1" dirty="0" smtClean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)</a:t>
            </a:r>
            <a:endParaRPr lang="en-US" sz="2800" b="1" dirty="0">
              <a:solidFill>
                <a:srgbClr val="002060"/>
              </a:solidFill>
              <a:latin typeface="Georgia" pitchFamily="18" charset="0"/>
              <a:cs typeface="Gautami" pitchFamily="34" charset="0"/>
            </a:endParaRPr>
          </a:p>
        </p:txBody>
      </p:sp>
      <p:sp>
        <p:nvSpPr>
          <p:cNvPr id="31" name="Text Box 39"/>
          <p:cNvSpPr txBox="1">
            <a:spLocks noChangeArrowheads="1"/>
          </p:cNvSpPr>
          <p:nvPr/>
        </p:nvSpPr>
        <p:spPr bwMode="auto">
          <a:xfrm>
            <a:off x="1475656" y="3493504"/>
            <a:ext cx="1800200" cy="523220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M</a:t>
            </a:r>
            <a:r>
              <a:rPr lang="en-US" sz="2800" b="1" dirty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(-2; -1</a:t>
            </a:r>
            <a:r>
              <a:rPr lang="en-US" sz="2800" b="1" dirty="0" smtClean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)</a:t>
            </a:r>
            <a:endParaRPr lang="en-US" sz="2800" b="1" dirty="0">
              <a:solidFill>
                <a:srgbClr val="002060"/>
              </a:solidFill>
              <a:latin typeface="Georgia" pitchFamily="18" charset="0"/>
              <a:cs typeface="Gautami" pitchFamily="34" charset="0"/>
            </a:endParaRP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1475656" y="4121696"/>
            <a:ext cx="1800200" cy="523220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N</a:t>
            </a:r>
            <a:r>
              <a:rPr lang="ru-RU" sz="2800" b="1" dirty="0">
                <a:solidFill>
                  <a:srgbClr val="002060"/>
                </a:solidFill>
                <a:latin typeface="Georgia" pitchFamily="18" charset="0"/>
                <a:cs typeface="Gautami" pitchFamily="34" charset="0"/>
              </a:rPr>
              <a:t>(-2; 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/>
          <p:cNvSpPr txBox="1">
            <a:spLocks noChangeArrowheads="1"/>
          </p:cNvSpPr>
          <p:nvPr/>
        </p:nvSpPr>
        <p:spPr bwMode="auto">
          <a:xfrm>
            <a:off x="2984798" y="374005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9747" name="Text Box 3"/>
          <p:cNvSpPr txBox="1">
            <a:spLocks noChangeArrowheads="1"/>
          </p:cNvSpPr>
          <p:nvPr/>
        </p:nvSpPr>
        <p:spPr bwMode="auto">
          <a:xfrm>
            <a:off x="1654907" y="2227887"/>
            <a:ext cx="2843932" cy="584775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А(2</a:t>
            </a:r>
            <a:r>
              <a:rPr lang="ru-RU" sz="3200" b="1" dirty="0">
                <a:solidFill>
                  <a:srgbClr val="002060"/>
                </a:solidFill>
                <a:latin typeface="Georgia" pitchFamily="18" charset="0"/>
              </a:rPr>
              <a:t>; 4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)</a:t>
            </a:r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4355976" y="1268239"/>
            <a:ext cx="2624436" cy="830997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800" b="1" i="1" dirty="0">
                <a:latin typeface="Georgia" pitchFamily="18" charset="0"/>
              </a:rPr>
              <a:t>у = 4 ∙ </a:t>
            </a:r>
            <a:r>
              <a:rPr lang="ru-RU" sz="4800" b="1" i="1" dirty="0" err="1">
                <a:latin typeface="Georgia" pitchFamily="18" charset="0"/>
              </a:rPr>
              <a:t>х</a:t>
            </a:r>
            <a:endParaRPr lang="ru-RU" sz="4800" b="1" i="1" dirty="0">
              <a:latin typeface="Georgia" pitchFamily="18" charset="0"/>
            </a:endParaRP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4385320" y="1268239"/>
            <a:ext cx="547687" cy="76200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400" b="1" i="1">
                <a:latin typeface="Georgia" pitchFamily="18" charset="0"/>
              </a:rPr>
              <a:t>4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444208" y="1268239"/>
            <a:ext cx="646113" cy="936625"/>
            <a:chOff x="3759" y="1146"/>
            <a:chExt cx="407" cy="590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59751" name="Text Box 7"/>
            <p:cNvSpPr txBox="1">
              <a:spLocks noChangeArrowheads="1"/>
            </p:cNvSpPr>
            <p:nvPr/>
          </p:nvSpPr>
          <p:spPr bwMode="auto">
            <a:xfrm>
              <a:off x="3829" y="1146"/>
              <a:ext cx="337" cy="480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sz="4400" b="1" i="1">
                  <a:latin typeface="Georgia" pitchFamily="18" charset="0"/>
                </a:rPr>
                <a:t>2</a:t>
              </a:r>
            </a:p>
          </p:txBody>
        </p:sp>
        <p:graphicFrame>
          <p:nvGraphicFramePr>
            <p:cNvPr id="159752" name="Object 8"/>
            <p:cNvGraphicFramePr>
              <a:graphicFrameLocks noChangeAspect="1"/>
            </p:cNvGraphicFramePr>
            <p:nvPr/>
          </p:nvGraphicFramePr>
          <p:xfrm>
            <a:off x="3759" y="1315"/>
            <a:ext cx="223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06" name="Формула" r:id="rId3" imgW="114120" imgH="215640" progId="Equation.3">
                    <p:embed/>
                  </p:oleObj>
                </mc:Choice>
                <mc:Fallback>
                  <p:oleObj name="Формула" r:id="rId3" imgW="11412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9" y="1315"/>
                          <a:ext cx="223" cy="4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9753" name="Text Box 9"/>
          <p:cNvSpPr txBox="1">
            <a:spLocks noChangeArrowheads="1"/>
          </p:cNvSpPr>
          <p:nvPr/>
        </p:nvSpPr>
        <p:spPr bwMode="auto">
          <a:xfrm>
            <a:off x="6048164" y="5517232"/>
            <a:ext cx="2438400" cy="64135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Georgia" pitchFamily="18" charset="0"/>
              </a:rPr>
              <a:t>Не верно</a:t>
            </a: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4385320" y="1268239"/>
            <a:ext cx="547687" cy="76200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400" b="1" i="1">
                <a:latin typeface="Georgia" pitchFamily="18" charset="0"/>
              </a:rPr>
              <a:t>4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444208" y="1268239"/>
            <a:ext cx="1355725" cy="936625"/>
            <a:chOff x="3759" y="1146"/>
            <a:chExt cx="854" cy="590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59756" name="Text Box 12"/>
            <p:cNvSpPr txBox="1">
              <a:spLocks noChangeArrowheads="1"/>
            </p:cNvSpPr>
            <p:nvPr/>
          </p:nvSpPr>
          <p:spPr bwMode="auto">
            <a:xfrm>
              <a:off x="3829" y="1146"/>
              <a:ext cx="784" cy="480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sz="4400" b="1" i="1">
                  <a:latin typeface="Georgia" pitchFamily="18" charset="0"/>
                </a:rPr>
                <a:t>(-2)</a:t>
              </a:r>
            </a:p>
          </p:txBody>
        </p:sp>
        <p:graphicFrame>
          <p:nvGraphicFramePr>
            <p:cNvPr id="159757" name="Object 13"/>
            <p:cNvGraphicFramePr>
              <a:graphicFrameLocks noChangeAspect="1"/>
            </p:cNvGraphicFramePr>
            <p:nvPr/>
          </p:nvGraphicFramePr>
          <p:xfrm>
            <a:off x="3759" y="1315"/>
            <a:ext cx="223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07" name="Формула" r:id="rId5" imgW="114120" imgH="215640" progId="Equation.3">
                    <p:embed/>
                  </p:oleObj>
                </mc:Choice>
                <mc:Fallback>
                  <p:oleObj name="Формула" r:id="rId5" imgW="114120" imgH="215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9" y="1315"/>
                          <a:ext cx="223" cy="4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9758" name="Text Box 14"/>
          <p:cNvSpPr txBox="1">
            <a:spLocks noChangeArrowheads="1"/>
          </p:cNvSpPr>
          <p:nvPr/>
        </p:nvSpPr>
        <p:spPr bwMode="auto">
          <a:xfrm>
            <a:off x="6048164" y="5517232"/>
            <a:ext cx="2438400" cy="64135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Georgia" pitchFamily="18" charset="0"/>
              </a:rPr>
              <a:t>Не верно</a:t>
            </a:r>
          </a:p>
        </p:txBody>
      </p:sp>
      <p:sp>
        <p:nvSpPr>
          <p:cNvPr id="159759" name="Text Box 15"/>
          <p:cNvSpPr txBox="1">
            <a:spLocks noChangeArrowheads="1"/>
          </p:cNvSpPr>
          <p:nvPr/>
        </p:nvSpPr>
        <p:spPr bwMode="auto">
          <a:xfrm>
            <a:off x="3851920" y="1268239"/>
            <a:ext cx="1081087" cy="76200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400" b="1" i="1">
                <a:latin typeface="Georgia" pitchFamily="18" charset="0"/>
              </a:rPr>
              <a:t>9,2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444208" y="1268239"/>
            <a:ext cx="1179513" cy="935038"/>
            <a:chOff x="3759" y="1146"/>
            <a:chExt cx="743" cy="589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59761" name="Text Box 17"/>
            <p:cNvSpPr txBox="1">
              <a:spLocks noChangeArrowheads="1"/>
            </p:cNvSpPr>
            <p:nvPr/>
          </p:nvSpPr>
          <p:spPr bwMode="auto">
            <a:xfrm>
              <a:off x="3829" y="1146"/>
              <a:ext cx="673" cy="480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sz="4400" b="1" i="1">
                  <a:latin typeface="Georgia" pitchFamily="18" charset="0"/>
                </a:rPr>
                <a:t>2,3</a:t>
              </a:r>
            </a:p>
          </p:txBody>
        </p:sp>
        <p:graphicFrame>
          <p:nvGraphicFramePr>
            <p:cNvPr id="159762" name="Object 18"/>
            <p:cNvGraphicFramePr>
              <a:graphicFrameLocks noChangeAspect="1"/>
            </p:cNvGraphicFramePr>
            <p:nvPr/>
          </p:nvGraphicFramePr>
          <p:xfrm>
            <a:off x="3759" y="1315"/>
            <a:ext cx="223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08" name="Формула" r:id="rId6" imgW="114120" imgH="215640" progId="Equation.3">
                    <p:embed/>
                  </p:oleObj>
                </mc:Choice>
                <mc:Fallback>
                  <p:oleObj name="Формула" r:id="rId6" imgW="11412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9" y="1315"/>
                          <a:ext cx="223" cy="4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9763" name="Text Box 19"/>
          <p:cNvSpPr txBox="1">
            <a:spLocks noChangeArrowheads="1"/>
          </p:cNvSpPr>
          <p:nvPr/>
        </p:nvSpPr>
        <p:spPr bwMode="auto">
          <a:xfrm>
            <a:off x="6048164" y="5517232"/>
            <a:ext cx="2448272" cy="64135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Georgia" pitchFamily="18" charset="0"/>
              </a:rPr>
              <a:t>Верно</a:t>
            </a:r>
          </a:p>
        </p:txBody>
      </p:sp>
      <p:sp>
        <p:nvSpPr>
          <p:cNvPr id="159764" name="Text Box 20"/>
          <p:cNvSpPr txBox="1">
            <a:spLocks noChangeArrowheads="1"/>
          </p:cNvSpPr>
          <p:nvPr/>
        </p:nvSpPr>
        <p:spPr bwMode="auto">
          <a:xfrm>
            <a:off x="3967807" y="1268239"/>
            <a:ext cx="965200" cy="76200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600" b="1">
                <a:latin typeface="Georgia" pitchFamily="18" charset="0"/>
              </a:rPr>
              <a:t> </a:t>
            </a:r>
            <a:r>
              <a:rPr lang="ru-RU" sz="4400" b="1">
                <a:latin typeface="Georgia" pitchFamily="18" charset="0"/>
              </a:rPr>
              <a:t>10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6444208" y="1268239"/>
            <a:ext cx="1836737" cy="762000"/>
            <a:chOff x="3783" y="1146"/>
            <a:chExt cx="1157" cy="480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59766" name="Text Box 22"/>
            <p:cNvSpPr txBox="1">
              <a:spLocks noChangeArrowheads="1"/>
            </p:cNvSpPr>
            <p:nvPr/>
          </p:nvSpPr>
          <p:spPr bwMode="auto">
            <a:xfrm>
              <a:off x="3829" y="1146"/>
              <a:ext cx="1111" cy="480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sz="4400" b="1" i="1">
                  <a:latin typeface="Georgia" pitchFamily="18" charset="0"/>
                </a:rPr>
                <a:t>(-2,5)</a:t>
              </a:r>
            </a:p>
          </p:txBody>
        </p:sp>
        <p:graphicFrame>
          <p:nvGraphicFramePr>
            <p:cNvPr id="159767" name="Object 23"/>
            <p:cNvGraphicFramePr>
              <a:graphicFrameLocks noChangeAspect="1"/>
            </p:cNvGraphicFramePr>
            <p:nvPr/>
          </p:nvGraphicFramePr>
          <p:xfrm>
            <a:off x="3783" y="1438"/>
            <a:ext cx="174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09" name="Формула" r:id="rId7" imgW="88560" imgH="88560" progId="Equation.3">
                    <p:embed/>
                  </p:oleObj>
                </mc:Choice>
                <mc:Fallback>
                  <p:oleObj name="Формула" r:id="rId7" imgW="88560" imgH="8856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3" y="1438"/>
                          <a:ext cx="174" cy="1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9768" name="Text Box 24"/>
          <p:cNvSpPr txBox="1">
            <a:spLocks noChangeArrowheads="1"/>
          </p:cNvSpPr>
          <p:nvPr/>
        </p:nvSpPr>
        <p:spPr bwMode="auto">
          <a:xfrm>
            <a:off x="6048164" y="5517232"/>
            <a:ext cx="2438400" cy="64135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Georgia" pitchFamily="18" charset="0"/>
              </a:rPr>
              <a:t>Не верно</a:t>
            </a:r>
          </a:p>
        </p:txBody>
      </p:sp>
      <p:sp>
        <p:nvSpPr>
          <p:cNvPr id="159769" name="Text Box 25"/>
          <p:cNvSpPr txBox="1">
            <a:spLocks noChangeArrowheads="1"/>
          </p:cNvSpPr>
          <p:nvPr/>
        </p:nvSpPr>
        <p:spPr bwMode="auto">
          <a:xfrm>
            <a:off x="3864620" y="1268239"/>
            <a:ext cx="1068387" cy="76200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400" b="1" i="1">
                <a:latin typeface="Georgia" pitchFamily="18" charset="0"/>
              </a:rPr>
              <a:t>3,2</a:t>
            </a: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6444208" y="1268239"/>
            <a:ext cx="1641475" cy="935038"/>
            <a:chOff x="3759" y="1146"/>
            <a:chExt cx="1034" cy="589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59771" name="Text Box 27"/>
            <p:cNvSpPr txBox="1">
              <a:spLocks noChangeArrowheads="1"/>
            </p:cNvSpPr>
            <p:nvPr/>
          </p:nvSpPr>
          <p:spPr bwMode="auto">
            <a:xfrm>
              <a:off x="3829" y="1146"/>
              <a:ext cx="964" cy="480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sz="4400" b="1" i="1">
                  <a:latin typeface="Georgia" pitchFamily="18" charset="0"/>
                </a:rPr>
                <a:t>0,08</a:t>
              </a:r>
            </a:p>
          </p:txBody>
        </p:sp>
        <p:graphicFrame>
          <p:nvGraphicFramePr>
            <p:cNvPr id="159772" name="Object 28"/>
            <p:cNvGraphicFramePr>
              <a:graphicFrameLocks noChangeAspect="1"/>
            </p:cNvGraphicFramePr>
            <p:nvPr/>
          </p:nvGraphicFramePr>
          <p:xfrm>
            <a:off x="3759" y="1315"/>
            <a:ext cx="223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10" name="Формула" r:id="rId9" imgW="114120" imgH="215640" progId="Equation.3">
                    <p:embed/>
                  </p:oleObj>
                </mc:Choice>
                <mc:Fallback>
                  <p:oleObj name="Формула" r:id="rId9" imgW="11412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9" y="1315"/>
                          <a:ext cx="223" cy="4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9773" name="Text Box 29"/>
          <p:cNvSpPr txBox="1">
            <a:spLocks noChangeArrowheads="1"/>
          </p:cNvSpPr>
          <p:nvPr/>
        </p:nvSpPr>
        <p:spPr bwMode="auto">
          <a:xfrm>
            <a:off x="6048164" y="5517232"/>
            <a:ext cx="2438400" cy="64135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Georgia" pitchFamily="18" charset="0"/>
              </a:rPr>
              <a:t>Не верно</a:t>
            </a:r>
          </a:p>
        </p:txBody>
      </p:sp>
      <p:pic>
        <p:nvPicPr>
          <p:cNvPr id="159774" name="Picture 30" descr="16b6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1231" y="3596039"/>
            <a:ext cx="431800" cy="431800"/>
          </a:xfrm>
          <a:prstGeom prst="rect">
            <a:avLst/>
          </a:prstGeom>
          <a:noFill/>
        </p:spPr>
      </p:pic>
      <p:sp>
        <p:nvSpPr>
          <p:cNvPr id="159775" name="Text Box 31"/>
          <p:cNvSpPr txBox="1">
            <a:spLocks noChangeArrowheads="1"/>
          </p:cNvSpPr>
          <p:nvPr/>
        </p:nvSpPr>
        <p:spPr bwMode="auto">
          <a:xfrm>
            <a:off x="4159895" y="1268239"/>
            <a:ext cx="773112" cy="76200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400" b="1" i="1">
                <a:latin typeface="Georgia" pitchFamily="18" charset="0"/>
              </a:rPr>
              <a:t>-8</a:t>
            </a:r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6444208" y="1268239"/>
            <a:ext cx="1355725" cy="935038"/>
            <a:chOff x="3759" y="1146"/>
            <a:chExt cx="854" cy="589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59777" name="Text Box 33"/>
            <p:cNvSpPr txBox="1">
              <a:spLocks noChangeArrowheads="1"/>
            </p:cNvSpPr>
            <p:nvPr/>
          </p:nvSpPr>
          <p:spPr bwMode="auto">
            <a:xfrm>
              <a:off x="3829" y="1146"/>
              <a:ext cx="784" cy="480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sz="4400" b="1" i="1">
                  <a:latin typeface="Georgia" pitchFamily="18" charset="0"/>
                </a:rPr>
                <a:t>(-2)</a:t>
              </a:r>
            </a:p>
          </p:txBody>
        </p:sp>
        <p:graphicFrame>
          <p:nvGraphicFramePr>
            <p:cNvPr id="159778" name="Object 34"/>
            <p:cNvGraphicFramePr>
              <a:graphicFrameLocks noChangeAspect="1"/>
            </p:cNvGraphicFramePr>
            <p:nvPr/>
          </p:nvGraphicFramePr>
          <p:xfrm>
            <a:off x="3759" y="1315"/>
            <a:ext cx="222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11" name="Формула" r:id="rId11" imgW="114120" imgH="215640" progId="Equation.3">
                    <p:embed/>
                  </p:oleObj>
                </mc:Choice>
                <mc:Fallback>
                  <p:oleObj name="Формула" r:id="rId11" imgW="114120" imgH="215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9" y="1315"/>
                          <a:ext cx="222" cy="4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9779" name="Text Box 35"/>
          <p:cNvSpPr txBox="1">
            <a:spLocks noChangeArrowheads="1"/>
          </p:cNvSpPr>
          <p:nvPr/>
        </p:nvSpPr>
        <p:spPr bwMode="auto">
          <a:xfrm>
            <a:off x="6048163" y="5517232"/>
            <a:ext cx="2448271" cy="64135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Georgia" pitchFamily="18" charset="0"/>
              </a:rPr>
              <a:t>Верно</a:t>
            </a:r>
          </a:p>
        </p:txBody>
      </p:sp>
      <p:pic>
        <p:nvPicPr>
          <p:cNvPr id="159780" name="Picture 36" descr="16b6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1231" y="5540255"/>
            <a:ext cx="504825" cy="504825"/>
          </a:xfrm>
          <a:prstGeom prst="rect">
            <a:avLst/>
          </a:prstGeom>
          <a:noFill/>
        </p:spPr>
      </p:pic>
      <p:sp>
        <p:nvSpPr>
          <p:cNvPr id="159781" name="Text Box 37"/>
          <p:cNvSpPr txBox="1">
            <a:spLocks noChangeArrowheads="1"/>
          </p:cNvSpPr>
          <p:nvPr/>
        </p:nvSpPr>
        <p:spPr bwMode="auto">
          <a:xfrm>
            <a:off x="3864620" y="1268239"/>
            <a:ext cx="1068387" cy="76200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400" b="1" i="1">
                <a:latin typeface="Georgia" pitchFamily="18" charset="0"/>
              </a:rPr>
              <a:t>3,2</a:t>
            </a:r>
          </a:p>
        </p:txBody>
      </p: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6444208" y="1268239"/>
            <a:ext cx="1211263" cy="762000"/>
            <a:chOff x="3783" y="1146"/>
            <a:chExt cx="763" cy="480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59783" name="Text Box 39"/>
            <p:cNvSpPr txBox="1">
              <a:spLocks noChangeArrowheads="1"/>
            </p:cNvSpPr>
            <p:nvPr/>
          </p:nvSpPr>
          <p:spPr bwMode="auto">
            <a:xfrm>
              <a:off x="3829" y="1146"/>
              <a:ext cx="717" cy="480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sz="4400" b="1" i="1">
                  <a:latin typeface="Georgia" pitchFamily="18" charset="0"/>
                </a:rPr>
                <a:t>0,8</a:t>
              </a:r>
            </a:p>
          </p:txBody>
        </p:sp>
        <p:graphicFrame>
          <p:nvGraphicFramePr>
            <p:cNvPr id="159784" name="Object 40"/>
            <p:cNvGraphicFramePr>
              <a:graphicFrameLocks noChangeAspect="1"/>
            </p:cNvGraphicFramePr>
            <p:nvPr/>
          </p:nvGraphicFramePr>
          <p:xfrm>
            <a:off x="3783" y="1438"/>
            <a:ext cx="174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12" name="Формула" r:id="rId12" imgW="88560" imgH="88560" progId="Equation.3">
                    <p:embed/>
                  </p:oleObj>
                </mc:Choice>
                <mc:Fallback>
                  <p:oleObj name="Формула" r:id="rId12" imgW="88560" imgH="8856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3" y="1438"/>
                          <a:ext cx="174" cy="1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9785" name="Text Box 41"/>
          <p:cNvSpPr txBox="1">
            <a:spLocks noChangeArrowheads="1"/>
          </p:cNvSpPr>
          <p:nvPr/>
        </p:nvSpPr>
        <p:spPr bwMode="auto">
          <a:xfrm>
            <a:off x="6048164" y="5517232"/>
            <a:ext cx="2448272" cy="64135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Georgia" pitchFamily="18" charset="0"/>
              </a:rPr>
              <a:t>Верно</a:t>
            </a:r>
          </a:p>
        </p:txBody>
      </p:sp>
      <p:pic>
        <p:nvPicPr>
          <p:cNvPr id="159786" name="Picture 42" descr="16b6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1231" y="6188327"/>
            <a:ext cx="504825" cy="504825"/>
          </a:xfrm>
          <a:prstGeom prst="rect">
            <a:avLst/>
          </a:prstGeom>
          <a:noFill/>
        </p:spPr>
      </p:pic>
      <p:sp>
        <p:nvSpPr>
          <p:cNvPr id="46" name="TextBox 45"/>
          <p:cNvSpPr txBox="1"/>
          <p:nvPr/>
        </p:nvSpPr>
        <p:spPr>
          <a:xfrm>
            <a:off x="107504" y="188640"/>
            <a:ext cx="8568952" cy="69246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600" b="1" dirty="0" smtClean="0">
                <a:latin typeface="Georgia" pitchFamily="18" charset="0"/>
                <a:cs typeface="Gautami" pitchFamily="34" charset="0"/>
              </a:rPr>
              <a:t>Найти точки, которые принадлежат графику</a:t>
            </a: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1654907" y="2886537"/>
            <a:ext cx="2843932" cy="584775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В(-2; 4)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1654907" y="3545187"/>
            <a:ext cx="2843932" cy="584775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С(2,3; 9,2)</a:t>
            </a: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1654907" y="4180643"/>
            <a:ext cx="2843932" cy="584775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Georgia" pitchFamily="18" charset="0"/>
              </a:rPr>
              <a:t>D(-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2,5</a:t>
            </a:r>
            <a:r>
              <a:rPr lang="en-US" sz="3200" b="1" dirty="0" smtClean="0">
                <a:solidFill>
                  <a:srgbClr val="002060"/>
                </a:solidFill>
                <a:latin typeface="Georgia" pitchFamily="18" charset="0"/>
              </a:rPr>
              <a:t>; 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10</a:t>
            </a:r>
            <a:r>
              <a:rPr lang="en-US" sz="3200" b="1" dirty="0" smtClean="0">
                <a:solidFill>
                  <a:srgbClr val="002060"/>
                </a:solidFill>
                <a:latin typeface="Georgia" pitchFamily="18" charset="0"/>
              </a:rPr>
              <a:t>)</a:t>
            </a: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1654907" y="4839293"/>
            <a:ext cx="2843932" cy="584775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Georgia" pitchFamily="18" charset="0"/>
              </a:rPr>
              <a:t>M(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0,08</a:t>
            </a:r>
            <a:r>
              <a:rPr lang="en-US" sz="3200" b="1" dirty="0" smtClean="0">
                <a:solidFill>
                  <a:srgbClr val="002060"/>
                </a:solidFill>
                <a:latin typeface="Georgia" pitchFamily="18" charset="0"/>
              </a:rPr>
              <a:t>; 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3,2</a:t>
            </a:r>
            <a:r>
              <a:rPr lang="en-US" sz="3200" b="1" dirty="0" smtClean="0">
                <a:solidFill>
                  <a:srgbClr val="002060"/>
                </a:solidFill>
                <a:latin typeface="Georgia" pitchFamily="18" charset="0"/>
              </a:rPr>
              <a:t>)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1654907" y="5497943"/>
            <a:ext cx="2843932" cy="584775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Georgia" pitchFamily="18" charset="0"/>
              </a:rPr>
              <a:t>N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(-2; -8)</a:t>
            </a: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654907" y="6156593"/>
            <a:ext cx="2843932" cy="584775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Georgia" pitchFamily="18" charset="0"/>
              </a:rPr>
              <a:t>Q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(0,8; 3,2) </a:t>
            </a:r>
            <a:endParaRPr lang="ru-RU" sz="3200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9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59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597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59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59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5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59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59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59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59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59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159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59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59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59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59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59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159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59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59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159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159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1597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9" grpId="0" animBg="1"/>
      <p:bldP spid="159749" grpId="1" animBg="1"/>
      <p:bldP spid="159753" grpId="0" animBg="1"/>
      <p:bldP spid="159753" grpId="1" animBg="1"/>
      <p:bldP spid="159754" grpId="0" animBg="1"/>
      <p:bldP spid="159754" grpId="1" animBg="1"/>
      <p:bldP spid="159758" grpId="0" animBg="1"/>
      <p:bldP spid="159758" grpId="1" animBg="1"/>
      <p:bldP spid="159759" grpId="0" animBg="1"/>
      <p:bldP spid="159759" grpId="1" animBg="1"/>
      <p:bldP spid="159763" grpId="0" animBg="1"/>
      <p:bldP spid="159763" grpId="1" animBg="1"/>
      <p:bldP spid="159764" grpId="0" animBg="1"/>
      <p:bldP spid="159764" grpId="1" animBg="1"/>
      <p:bldP spid="159768" grpId="0" animBg="1"/>
      <p:bldP spid="159768" grpId="1" animBg="1"/>
      <p:bldP spid="159769" grpId="0" animBg="1"/>
      <p:bldP spid="159769" grpId="1" animBg="1"/>
      <p:bldP spid="159773" grpId="0" animBg="1"/>
      <p:bldP spid="159773" grpId="1" animBg="1"/>
      <p:bldP spid="159775" grpId="0" animBg="1"/>
      <p:bldP spid="159775" grpId="1" animBg="1"/>
      <p:bldP spid="159779" grpId="0" animBg="1"/>
      <p:bldP spid="159779" grpId="1" animBg="1"/>
      <p:bldP spid="159781" grpId="0" animBg="1"/>
      <p:bldP spid="159781" grpId="1" animBg="1"/>
      <p:bldP spid="159785" grpId="0" animBg="1"/>
      <p:bldP spid="15978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202" name="Group 362"/>
          <p:cNvGraphicFramePr>
            <a:graphicFrameLocks noGrp="1"/>
          </p:cNvGraphicFramePr>
          <p:nvPr/>
        </p:nvGraphicFramePr>
        <p:xfrm>
          <a:off x="2731170" y="2869456"/>
          <a:ext cx="5192713" cy="3486151"/>
        </p:xfrm>
        <a:graphic>
          <a:graphicData uri="http://schemas.openxmlformats.org/drawingml/2006/table">
            <a:tbl>
              <a:tblPr/>
              <a:tblGrid>
                <a:gridCol w="400050"/>
                <a:gridCol w="398463"/>
                <a:gridCol w="400050"/>
                <a:gridCol w="400050"/>
                <a:gridCol w="398462"/>
                <a:gridCol w="400050"/>
                <a:gridCol w="400050"/>
                <a:gridCol w="398463"/>
                <a:gridCol w="400050"/>
                <a:gridCol w="398462"/>
                <a:gridCol w="400050"/>
                <a:gridCol w="400050"/>
                <a:gridCol w="398463"/>
              </a:tblGrid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3842" name="Text Box 2"/>
          <p:cNvSpPr txBox="1">
            <a:spLocks noChangeArrowheads="1"/>
          </p:cNvSpPr>
          <p:nvPr/>
        </p:nvSpPr>
        <p:spPr bwMode="auto">
          <a:xfrm>
            <a:off x="177676" y="1470556"/>
            <a:ext cx="8786812" cy="446276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/>
            <a:r>
              <a:rPr lang="en-US" sz="2300" b="1" dirty="0">
                <a:solidFill>
                  <a:srgbClr val="002060"/>
                </a:solidFill>
                <a:latin typeface="Georgia" pitchFamily="18" charset="0"/>
              </a:rPr>
              <a:t>  </a:t>
            </a: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На каком расстоянии от пункта Е находится пункт В?</a:t>
            </a:r>
            <a:endParaRPr lang="ru-RU" sz="23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2483520" y="6333381"/>
            <a:ext cx="5114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i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0     1   2    3    4    5    6    7    8    9   10  11  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2231108" y="2537668"/>
            <a:ext cx="601447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800" b="1" i="1">
              <a:latin typeface="Georgia" pitchFamily="18" charset="0"/>
            </a:endParaRPr>
          </a:p>
          <a:p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40</a:t>
            </a:r>
            <a:endParaRPr lang="ru-RU" sz="300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endParaRPr lang="ru-RU" sz="300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35</a:t>
            </a:r>
            <a:endParaRPr lang="ru-RU" sz="300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endParaRPr lang="ru-RU" sz="300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30</a:t>
            </a:r>
            <a:endParaRPr lang="ru-RU" sz="200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r>
              <a:rPr lang="ru-RU" sz="200" b="1" i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25</a:t>
            </a:r>
            <a:endParaRPr lang="ru-RU" sz="300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endParaRPr lang="ru-RU" sz="300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20</a:t>
            </a:r>
          </a:p>
          <a:p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15</a:t>
            </a:r>
            <a:endParaRPr lang="ru-RU" sz="300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endParaRPr lang="ru-RU" sz="300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10</a:t>
            </a:r>
            <a:endParaRPr lang="ru-RU" sz="300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endParaRPr lang="ru-RU" sz="100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r>
              <a:rPr lang="ru-RU" sz="2400" b="1" i="1">
                <a:latin typeface="Georgia" pitchFamily="18" charset="0"/>
              </a:rPr>
              <a:t>  </a:t>
            </a:r>
            <a:r>
              <a:rPr lang="ru-RU" sz="2000" b="1" i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</a:t>
            </a:r>
          </a:p>
        </p:txBody>
      </p:sp>
      <p:sp>
        <p:nvSpPr>
          <p:cNvPr id="163845" name="Freeform 5"/>
          <p:cNvSpPr>
            <a:spLocks/>
          </p:cNvSpPr>
          <p:nvPr/>
        </p:nvSpPr>
        <p:spPr bwMode="auto">
          <a:xfrm>
            <a:off x="2721645" y="6361956"/>
            <a:ext cx="4959350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124" y="8"/>
              </a:cxn>
            </a:cxnLst>
            <a:rect l="0" t="0" r="r" b="b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2051720" y="2444006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S</a:t>
            </a:r>
            <a:r>
              <a:rPr lang="ru-RU" sz="20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, км</a:t>
            </a:r>
          </a:p>
        </p:txBody>
      </p:sp>
      <p:sp>
        <p:nvSpPr>
          <p:cNvPr id="163847" name="Freeform 7"/>
          <p:cNvSpPr>
            <a:spLocks/>
          </p:cNvSpPr>
          <p:nvPr/>
        </p:nvSpPr>
        <p:spPr bwMode="auto">
          <a:xfrm>
            <a:off x="2721645" y="6361956"/>
            <a:ext cx="5367338" cy="95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81" y="6"/>
              </a:cxn>
            </a:cxnLst>
            <a:rect l="0" t="0" r="r" b="b"/>
            <a:pathLst>
              <a:path w="3381" h="6">
                <a:moveTo>
                  <a:pt x="0" y="0"/>
                </a:moveTo>
                <a:lnTo>
                  <a:pt x="3381" y="6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63848" name="Freeform 8"/>
          <p:cNvSpPr>
            <a:spLocks/>
          </p:cNvSpPr>
          <p:nvPr/>
        </p:nvSpPr>
        <p:spPr bwMode="auto">
          <a:xfrm>
            <a:off x="2718470" y="2901206"/>
            <a:ext cx="6350" cy="3454400"/>
          </a:xfrm>
          <a:custGeom>
            <a:avLst/>
            <a:gdLst/>
            <a:ahLst/>
            <a:cxnLst>
              <a:cxn ang="0">
                <a:pos x="4" y="2176"/>
              </a:cxn>
              <a:cxn ang="0">
                <a:pos x="0" y="0"/>
              </a:cxn>
            </a:cxnLst>
            <a:rect l="0" t="0" r="r" b="b"/>
            <a:pathLst>
              <a:path w="4" h="2176">
                <a:moveTo>
                  <a:pt x="4" y="2176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63872" name="Text Box 32"/>
          <p:cNvSpPr txBox="1">
            <a:spLocks noChangeArrowheads="1"/>
          </p:cNvSpPr>
          <p:nvPr/>
        </p:nvSpPr>
        <p:spPr bwMode="auto">
          <a:xfrm>
            <a:off x="7452395" y="6284168"/>
            <a:ext cx="688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</a:t>
            </a:r>
            <a:r>
              <a:rPr lang="ru-RU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, ч</a:t>
            </a:r>
          </a:p>
        </p:txBody>
      </p:sp>
      <p:sp>
        <p:nvSpPr>
          <p:cNvPr id="163874" name="Freeform 34"/>
          <p:cNvSpPr>
            <a:spLocks/>
          </p:cNvSpPr>
          <p:nvPr/>
        </p:nvSpPr>
        <p:spPr bwMode="auto">
          <a:xfrm>
            <a:off x="2731170" y="3269506"/>
            <a:ext cx="3981450" cy="3095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28" y="966"/>
              </a:cxn>
              <a:cxn ang="0">
                <a:pos x="1507" y="948"/>
              </a:cxn>
              <a:cxn ang="0">
                <a:pos x="2508" y="1950"/>
              </a:cxn>
            </a:cxnLst>
            <a:rect l="0" t="0" r="r" b="b"/>
            <a:pathLst>
              <a:path w="2508" h="1950">
                <a:moveTo>
                  <a:pt x="0" y="0"/>
                </a:moveTo>
                <a:lnTo>
                  <a:pt x="1028" y="966"/>
                </a:lnTo>
                <a:lnTo>
                  <a:pt x="1507" y="948"/>
                </a:lnTo>
                <a:lnTo>
                  <a:pt x="2508" y="1950"/>
                </a:lnTo>
              </a:path>
            </a:pathLst>
          </a:custGeom>
          <a:noFill/>
          <a:ln w="76200" cmpd="sng">
            <a:solidFill>
              <a:srgbClr val="0000FF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63875" name="Text Box 35"/>
          <p:cNvSpPr txBox="1">
            <a:spLocks noChangeArrowheads="1"/>
          </p:cNvSpPr>
          <p:nvPr/>
        </p:nvSpPr>
        <p:spPr bwMode="auto">
          <a:xfrm>
            <a:off x="179513" y="1412776"/>
            <a:ext cx="8784976" cy="461665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Сколько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</a:rPr>
              <a:t>времени длился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привал?</a:t>
            </a:r>
          </a:p>
        </p:txBody>
      </p:sp>
      <p:sp>
        <p:nvSpPr>
          <p:cNvPr id="163876" name="Text Box 36"/>
          <p:cNvSpPr txBox="1">
            <a:spLocks noChangeArrowheads="1"/>
          </p:cNvSpPr>
          <p:nvPr/>
        </p:nvSpPr>
        <p:spPr bwMode="auto">
          <a:xfrm>
            <a:off x="2681958" y="2826593"/>
            <a:ext cx="418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</a:t>
            </a:r>
          </a:p>
        </p:txBody>
      </p:sp>
      <p:sp>
        <p:nvSpPr>
          <p:cNvPr id="163877" name="Text Box 37"/>
          <p:cNvSpPr txBox="1">
            <a:spLocks noChangeArrowheads="1"/>
          </p:cNvSpPr>
          <p:nvPr/>
        </p:nvSpPr>
        <p:spPr bwMode="auto">
          <a:xfrm>
            <a:off x="4050383" y="4745881"/>
            <a:ext cx="401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</a:t>
            </a:r>
          </a:p>
        </p:txBody>
      </p:sp>
      <p:sp>
        <p:nvSpPr>
          <p:cNvPr id="163878" name="Text Box 38"/>
          <p:cNvSpPr txBox="1">
            <a:spLocks noChangeArrowheads="1"/>
          </p:cNvSpPr>
          <p:nvPr/>
        </p:nvSpPr>
        <p:spPr bwMode="auto">
          <a:xfrm>
            <a:off x="5013995" y="4745881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</a:t>
            </a:r>
            <a:endParaRPr lang="ru-RU" sz="24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63879" name="Text Box 39"/>
          <p:cNvSpPr txBox="1">
            <a:spLocks noChangeArrowheads="1"/>
          </p:cNvSpPr>
          <p:nvPr/>
        </p:nvSpPr>
        <p:spPr bwMode="auto">
          <a:xfrm>
            <a:off x="6760245" y="5995243"/>
            <a:ext cx="40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E</a:t>
            </a:r>
            <a:endParaRPr lang="ru-RU" sz="24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pic>
        <p:nvPicPr>
          <p:cNvPr id="163880" name="Picture 40" descr="j035466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379864">
            <a:off x="2681958" y="2323356"/>
            <a:ext cx="557212" cy="919162"/>
          </a:xfrm>
          <a:prstGeom prst="rect">
            <a:avLst/>
          </a:prstGeom>
          <a:noFill/>
        </p:spPr>
      </p:pic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050383" y="3547318"/>
            <a:ext cx="1223962" cy="1295400"/>
            <a:chOff x="385" y="1616"/>
            <a:chExt cx="726" cy="638"/>
          </a:xfrm>
        </p:grpSpPr>
        <p:sp>
          <p:nvSpPr>
            <p:cNvPr id="163882" name="Rectangle 42"/>
            <p:cNvSpPr>
              <a:spLocks noChangeArrowheads="1"/>
            </p:cNvSpPr>
            <p:nvPr/>
          </p:nvSpPr>
          <p:spPr bwMode="auto">
            <a:xfrm>
              <a:off x="658" y="1837"/>
              <a:ext cx="368" cy="40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83" name="Rectangle 43"/>
            <p:cNvSpPr>
              <a:spLocks noChangeArrowheads="1"/>
            </p:cNvSpPr>
            <p:nvPr/>
          </p:nvSpPr>
          <p:spPr bwMode="auto">
            <a:xfrm>
              <a:off x="658" y="1837"/>
              <a:ext cx="368" cy="405"/>
            </a:xfrm>
            <a:prstGeom prst="rect">
              <a:avLst/>
            </a:prstGeom>
            <a:noFill/>
            <a:ln w="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84" name="Rectangle 44"/>
            <p:cNvSpPr>
              <a:spLocks noChangeArrowheads="1"/>
            </p:cNvSpPr>
            <p:nvPr/>
          </p:nvSpPr>
          <p:spPr bwMode="auto">
            <a:xfrm>
              <a:off x="693" y="1958"/>
              <a:ext cx="176" cy="1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85" name="Rectangle 45"/>
            <p:cNvSpPr>
              <a:spLocks noChangeArrowheads="1"/>
            </p:cNvSpPr>
            <p:nvPr/>
          </p:nvSpPr>
          <p:spPr bwMode="auto">
            <a:xfrm>
              <a:off x="693" y="1958"/>
              <a:ext cx="176" cy="150"/>
            </a:xfrm>
            <a:prstGeom prst="rect">
              <a:avLst/>
            </a:prstGeom>
            <a:noFill/>
            <a:ln w="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86" name="Freeform 46"/>
            <p:cNvSpPr>
              <a:spLocks/>
            </p:cNvSpPr>
            <p:nvPr/>
          </p:nvSpPr>
          <p:spPr bwMode="auto">
            <a:xfrm>
              <a:off x="612" y="1958"/>
              <a:ext cx="101" cy="256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89" y="63"/>
                </a:cxn>
                <a:cxn ang="0">
                  <a:pos x="89" y="256"/>
                </a:cxn>
                <a:cxn ang="0">
                  <a:pos x="166" y="256"/>
                </a:cxn>
                <a:cxn ang="0">
                  <a:pos x="166" y="0"/>
                </a:cxn>
                <a:cxn ang="0">
                  <a:pos x="0" y="0"/>
                </a:cxn>
                <a:cxn ang="0">
                  <a:pos x="0" y="63"/>
                </a:cxn>
              </a:cxnLst>
              <a:rect l="0" t="0" r="r" b="b"/>
              <a:pathLst>
                <a:path w="166" h="256">
                  <a:moveTo>
                    <a:pt x="0" y="63"/>
                  </a:moveTo>
                  <a:lnTo>
                    <a:pt x="89" y="63"/>
                  </a:lnTo>
                  <a:lnTo>
                    <a:pt x="89" y="256"/>
                  </a:lnTo>
                  <a:lnTo>
                    <a:pt x="166" y="256"/>
                  </a:lnTo>
                  <a:lnTo>
                    <a:pt x="166" y="0"/>
                  </a:lnTo>
                  <a:lnTo>
                    <a:pt x="0" y="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CDCDC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87" name="Rectangle 47"/>
            <p:cNvSpPr>
              <a:spLocks noChangeArrowheads="1"/>
            </p:cNvSpPr>
            <p:nvPr/>
          </p:nvSpPr>
          <p:spPr bwMode="auto">
            <a:xfrm>
              <a:off x="916" y="1958"/>
              <a:ext cx="92" cy="28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88" name="Rectangle 48"/>
            <p:cNvSpPr>
              <a:spLocks noChangeArrowheads="1"/>
            </p:cNvSpPr>
            <p:nvPr/>
          </p:nvSpPr>
          <p:spPr bwMode="auto">
            <a:xfrm>
              <a:off x="916" y="1958"/>
              <a:ext cx="92" cy="287"/>
            </a:xfrm>
            <a:prstGeom prst="rect">
              <a:avLst/>
            </a:prstGeom>
            <a:noFill/>
            <a:ln w="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89" name="Freeform 49"/>
            <p:cNvSpPr>
              <a:spLocks noEditPoints="1"/>
            </p:cNvSpPr>
            <p:nvPr/>
          </p:nvSpPr>
          <p:spPr bwMode="auto">
            <a:xfrm>
              <a:off x="612" y="1837"/>
              <a:ext cx="454" cy="405"/>
            </a:xfrm>
            <a:custGeom>
              <a:avLst/>
              <a:gdLst/>
              <a:ahLst/>
              <a:cxnLst>
                <a:cxn ang="0">
                  <a:pos x="43" y="405"/>
                </a:cxn>
                <a:cxn ang="0">
                  <a:pos x="63" y="405"/>
                </a:cxn>
                <a:cxn ang="0">
                  <a:pos x="63" y="0"/>
                </a:cxn>
                <a:cxn ang="0">
                  <a:pos x="43" y="0"/>
                </a:cxn>
                <a:cxn ang="0">
                  <a:pos x="43" y="405"/>
                </a:cxn>
                <a:cxn ang="0">
                  <a:pos x="0" y="405"/>
                </a:cxn>
                <a:cxn ang="0">
                  <a:pos x="681" y="405"/>
                </a:cxn>
                <a:cxn ang="0">
                  <a:pos x="681" y="377"/>
                </a:cxn>
                <a:cxn ang="0">
                  <a:pos x="0" y="377"/>
                </a:cxn>
                <a:cxn ang="0">
                  <a:pos x="0" y="405"/>
                </a:cxn>
                <a:cxn ang="0">
                  <a:pos x="924" y="405"/>
                </a:cxn>
                <a:cxn ang="0">
                  <a:pos x="945" y="405"/>
                </a:cxn>
                <a:cxn ang="0">
                  <a:pos x="945" y="0"/>
                </a:cxn>
                <a:cxn ang="0">
                  <a:pos x="924" y="0"/>
                </a:cxn>
                <a:cxn ang="0">
                  <a:pos x="924" y="405"/>
                </a:cxn>
              </a:cxnLst>
              <a:rect l="0" t="0" r="r" b="b"/>
              <a:pathLst>
                <a:path w="945" h="405">
                  <a:moveTo>
                    <a:pt x="43" y="405"/>
                  </a:moveTo>
                  <a:lnTo>
                    <a:pt x="63" y="405"/>
                  </a:lnTo>
                  <a:lnTo>
                    <a:pt x="63" y="0"/>
                  </a:lnTo>
                  <a:lnTo>
                    <a:pt x="43" y="0"/>
                  </a:lnTo>
                  <a:lnTo>
                    <a:pt x="43" y="405"/>
                  </a:lnTo>
                  <a:close/>
                  <a:moveTo>
                    <a:pt x="0" y="405"/>
                  </a:moveTo>
                  <a:lnTo>
                    <a:pt x="681" y="405"/>
                  </a:lnTo>
                  <a:lnTo>
                    <a:pt x="681" y="377"/>
                  </a:lnTo>
                  <a:lnTo>
                    <a:pt x="0" y="377"/>
                  </a:lnTo>
                  <a:lnTo>
                    <a:pt x="0" y="405"/>
                  </a:lnTo>
                  <a:close/>
                  <a:moveTo>
                    <a:pt x="924" y="405"/>
                  </a:moveTo>
                  <a:lnTo>
                    <a:pt x="945" y="405"/>
                  </a:lnTo>
                  <a:lnTo>
                    <a:pt x="945" y="0"/>
                  </a:lnTo>
                  <a:lnTo>
                    <a:pt x="924" y="0"/>
                  </a:lnTo>
                  <a:lnTo>
                    <a:pt x="924" y="405"/>
                  </a:lnTo>
                  <a:close/>
                </a:path>
              </a:pathLst>
            </a:custGeom>
            <a:solidFill>
              <a:srgbClr val="9A9A9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90" name="Rectangle 50" descr="50%"/>
            <p:cNvSpPr>
              <a:spLocks noChangeArrowheads="1"/>
            </p:cNvSpPr>
            <p:nvPr/>
          </p:nvSpPr>
          <p:spPr bwMode="auto">
            <a:xfrm>
              <a:off x="658" y="1837"/>
              <a:ext cx="368" cy="405"/>
            </a:xfrm>
            <a:prstGeom prst="rect">
              <a:avLst/>
            </a:prstGeom>
            <a:pattFill prst="pct50">
              <a:fgClr>
                <a:srgbClr val="717171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91" name="Rectangle 51"/>
            <p:cNvSpPr>
              <a:spLocks noChangeArrowheads="1"/>
            </p:cNvSpPr>
            <p:nvPr/>
          </p:nvSpPr>
          <p:spPr bwMode="auto">
            <a:xfrm>
              <a:off x="658" y="1837"/>
              <a:ext cx="368" cy="405"/>
            </a:xfrm>
            <a:prstGeom prst="rect">
              <a:avLst/>
            </a:prstGeom>
            <a:noFill/>
            <a:ln w="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92" name="Rectangle 52"/>
            <p:cNvSpPr>
              <a:spLocks noChangeArrowheads="1"/>
            </p:cNvSpPr>
            <p:nvPr/>
          </p:nvSpPr>
          <p:spPr bwMode="auto">
            <a:xfrm>
              <a:off x="693" y="1958"/>
              <a:ext cx="176" cy="1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93" name="Rectangle 53"/>
            <p:cNvSpPr>
              <a:spLocks noChangeArrowheads="1"/>
            </p:cNvSpPr>
            <p:nvPr/>
          </p:nvSpPr>
          <p:spPr bwMode="auto">
            <a:xfrm>
              <a:off x="693" y="1958"/>
              <a:ext cx="176" cy="15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shape">
                <a:fillToRect l="50000" t="50000" r="50000" b="50000"/>
              </a:path>
            </a:gradFill>
            <a:ln w="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94" name="Freeform 54"/>
            <p:cNvSpPr>
              <a:spLocks/>
            </p:cNvSpPr>
            <p:nvPr/>
          </p:nvSpPr>
          <p:spPr bwMode="auto">
            <a:xfrm>
              <a:off x="612" y="1958"/>
              <a:ext cx="101" cy="256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89" y="63"/>
                </a:cxn>
                <a:cxn ang="0">
                  <a:pos x="89" y="256"/>
                </a:cxn>
                <a:cxn ang="0">
                  <a:pos x="166" y="256"/>
                </a:cxn>
                <a:cxn ang="0">
                  <a:pos x="166" y="0"/>
                </a:cxn>
                <a:cxn ang="0">
                  <a:pos x="0" y="0"/>
                </a:cxn>
                <a:cxn ang="0">
                  <a:pos x="0" y="63"/>
                </a:cxn>
              </a:cxnLst>
              <a:rect l="0" t="0" r="r" b="b"/>
              <a:pathLst>
                <a:path w="166" h="256">
                  <a:moveTo>
                    <a:pt x="0" y="63"/>
                  </a:moveTo>
                  <a:lnTo>
                    <a:pt x="89" y="63"/>
                  </a:lnTo>
                  <a:lnTo>
                    <a:pt x="89" y="256"/>
                  </a:lnTo>
                  <a:lnTo>
                    <a:pt x="166" y="256"/>
                  </a:lnTo>
                  <a:lnTo>
                    <a:pt x="166" y="0"/>
                  </a:lnTo>
                  <a:lnTo>
                    <a:pt x="0" y="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CDCDC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95" name="Freeform 55"/>
            <p:cNvSpPr>
              <a:spLocks/>
            </p:cNvSpPr>
            <p:nvPr/>
          </p:nvSpPr>
          <p:spPr bwMode="auto">
            <a:xfrm>
              <a:off x="612" y="1958"/>
              <a:ext cx="101" cy="256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89" y="63"/>
                </a:cxn>
                <a:cxn ang="0">
                  <a:pos x="89" y="256"/>
                </a:cxn>
                <a:cxn ang="0">
                  <a:pos x="166" y="256"/>
                </a:cxn>
                <a:cxn ang="0">
                  <a:pos x="166" y="0"/>
                </a:cxn>
                <a:cxn ang="0">
                  <a:pos x="0" y="0"/>
                </a:cxn>
                <a:cxn ang="0">
                  <a:pos x="0" y="63"/>
                </a:cxn>
              </a:cxnLst>
              <a:rect l="0" t="0" r="r" b="b"/>
              <a:pathLst>
                <a:path w="166" h="256">
                  <a:moveTo>
                    <a:pt x="0" y="63"/>
                  </a:moveTo>
                  <a:lnTo>
                    <a:pt x="89" y="63"/>
                  </a:lnTo>
                  <a:lnTo>
                    <a:pt x="89" y="256"/>
                  </a:lnTo>
                  <a:lnTo>
                    <a:pt x="166" y="256"/>
                  </a:lnTo>
                  <a:lnTo>
                    <a:pt x="166" y="0"/>
                  </a:lnTo>
                  <a:lnTo>
                    <a:pt x="0" y="0"/>
                  </a:lnTo>
                  <a:lnTo>
                    <a:pt x="0" y="63"/>
                  </a:lnTo>
                  <a:close/>
                </a:path>
              </a:pathLst>
            </a:cu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96" name="Rectangle 56"/>
            <p:cNvSpPr>
              <a:spLocks noChangeArrowheads="1"/>
            </p:cNvSpPr>
            <p:nvPr/>
          </p:nvSpPr>
          <p:spPr bwMode="auto">
            <a:xfrm>
              <a:off x="916" y="1993"/>
              <a:ext cx="92" cy="25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97" name="Rectangle 57" descr="50%"/>
            <p:cNvSpPr>
              <a:spLocks noChangeArrowheads="1"/>
            </p:cNvSpPr>
            <p:nvPr/>
          </p:nvSpPr>
          <p:spPr bwMode="auto">
            <a:xfrm>
              <a:off x="913" y="1993"/>
              <a:ext cx="95" cy="252"/>
            </a:xfrm>
            <a:prstGeom prst="rect">
              <a:avLst/>
            </a:prstGeom>
            <a:pattFill prst="pct50">
              <a:fgClr>
                <a:srgbClr val="33CCFF"/>
              </a:fgClr>
              <a:bgClr>
                <a:schemeClr val="bg1"/>
              </a:bgClr>
            </a:pattFill>
            <a:ln w="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898" name="Rectangle 58"/>
            <p:cNvSpPr>
              <a:spLocks noChangeArrowheads="1"/>
            </p:cNvSpPr>
            <p:nvPr/>
          </p:nvSpPr>
          <p:spPr bwMode="auto">
            <a:xfrm>
              <a:off x="612" y="1958"/>
              <a:ext cx="101" cy="55"/>
            </a:xfrm>
            <a:prstGeom prst="rect">
              <a:avLst/>
            </a:prstGeom>
            <a:solidFill>
              <a:srgbClr val="FFFF65"/>
            </a:solidFill>
            <a:ln w="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grpSp>
          <p:nvGrpSpPr>
            <p:cNvPr id="3" name="Group 59"/>
            <p:cNvGrpSpPr>
              <a:grpSpLocks/>
            </p:cNvGrpSpPr>
            <p:nvPr/>
          </p:nvGrpSpPr>
          <p:grpSpPr bwMode="auto">
            <a:xfrm>
              <a:off x="541" y="1752"/>
              <a:ext cx="525" cy="490"/>
              <a:chOff x="168" y="1752"/>
              <a:chExt cx="1014" cy="490"/>
            </a:xfrm>
          </p:grpSpPr>
          <p:sp>
            <p:nvSpPr>
              <p:cNvPr id="163900" name="Rectangle 60"/>
              <p:cNvSpPr>
                <a:spLocks noChangeArrowheads="1"/>
              </p:cNvSpPr>
              <p:nvPr/>
            </p:nvSpPr>
            <p:spPr bwMode="auto">
              <a:xfrm>
                <a:off x="186" y="1818"/>
                <a:ext cx="979" cy="19"/>
              </a:xfrm>
              <a:prstGeom prst="rect">
                <a:avLst/>
              </a:prstGeom>
              <a:noFill/>
              <a:ln w="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3901" name="Rectangle 61"/>
              <p:cNvSpPr>
                <a:spLocks noChangeArrowheads="1"/>
              </p:cNvSpPr>
              <p:nvPr/>
            </p:nvSpPr>
            <p:spPr bwMode="auto">
              <a:xfrm>
                <a:off x="168" y="1752"/>
                <a:ext cx="1014" cy="64"/>
              </a:xfrm>
              <a:prstGeom prst="rect">
                <a:avLst/>
              </a:prstGeom>
              <a:noFill/>
              <a:ln w="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3902" name="Freeform 62"/>
              <p:cNvSpPr>
                <a:spLocks noEditPoints="1"/>
              </p:cNvSpPr>
              <p:nvPr/>
            </p:nvSpPr>
            <p:spPr bwMode="auto">
              <a:xfrm>
                <a:off x="188" y="1837"/>
                <a:ext cx="945" cy="405"/>
              </a:xfrm>
              <a:custGeom>
                <a:avLst/>
                <a:gdLst/>
                <a:ahLst/>
                <a:cxnLst>
                  <a:cxn ang="0">
                    <a:pos x="43" y="405"/>
                  </a:cxn>
                  <a:cxn ang="0">
                    <a:pos x="63" y="405"/>
                  </a:cxn>
                  <a:cxn ang="0">
                    <a:pos x="63" y="0"/>
                  </a:cxn>
                  <a:cxn ang="0">
                    <a:pos x="43" y="0"/>
                  </a:cxn>
                  <a:cxn ang="0">
                    <a:pos x="43" y="405"/>
                  </a:cxn>
                  <a:cxn ang="0">
                    <a:pos x="0" y="405"/>
                  </a:cxn>
                  <a:cxn ang="0">
                    <a:pos x="681" y="405"/>
                  </a:cxn>
                  <a:cxn ang="0">
                    <a:pos x="681" y="377"/>
                  </a:cxn>
                  <a:cxn ang="0">
                    <a:pos x="0" y="377"/>
                  </a:cxn>
                  <a:cxn ang="0">
                    <a:pos x="0" y="405"/>
                  </a:cxn>
                  <a:cxn ang="0">
                    <a:pos x="924" y="405"/>
                  </a:cxn>
                  <a:cxn ang="0">
                    <a:pos x="945" y="405"/>
                  </a:cxn>
                  <a:cxn ang="0">
                    <a:pos x="945" y="0"/>
                  </a:cxn>
                  <a:cxn ang="0">
                    <a:pos x="924" y="0"/>
                  </a:cxn>
                  <a:cxn ang="0">
                    <a:pos x="924" y="405"/>
                  </a:cxn>
                </a:cxnLst>
                <a:rect l="0" t="0" r="r" b="b"/>
                <a:pathLst>
                  <a:path w="945" h="405">
                    <a:moveTo>
                      <a:pt x="43" y="405"/>
                    </a:moveTo>
                    <a:lnTo>
                      <a:pt x="63" y="405"/>
                    </a:lnTo>
                    <a:lnTo>
                      <a:pt x="63" y="0"/>
                    </a:lnTo>
                    <a:lnTo>
                      <a:pt x="43" y="0"/>
                    </a:lnTo>
                    <a:lnTo>
                      <a:pt x="43" y="405"/>
                    </a:lnTo>
                    <a:close/>
                    <a:moveTo>
                      <a:pt x="0" y="405"/>
                    </a:moveTo>
                    <a:lnTo>
                      <a:pt x="681" y="405"/>
                    </a:lnTo>
                    <a:lnTo>
                      <a:pt x="681" y="377"/>
                    </a:lnTo>
                    <a:lnTo>
                      <a:pt x="0" y="377"/>
                    </a:lnTo>
                    <a:lnTo>
                      <a:pt x="0" y="405"/>
                    </a:lnTo>
                    <a:close/>
                    <a:moveTo>
                      <a:pt x="924" y="405"/>
                    </a:moveTo>
                    <a:lnTo>
                      <a:pt x="945" y="405"/>
                    </a:lnTo>
                    <a:lnTo>
                      <a:pt x="945" y="0"/>
                    </a:lnTo>
                    <a:lnTo>
                      <a:pt x="924" y="0"/>
                    </a:lnTo>
                    <a:lnTo>
                      <a:pt x="924" y="405"/>
                    </a:lnTo>
                    <a:close/>
                  </a:path>
                </a:pathLst>
              </a:custGeom>
              <a:solidFill>
                <a:srgbClr val="9A9A9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4" name="Group 63"/>
            <p:cNvGrpSpPr>
              <a:grpSpLocks/>
            </p:cNvGrpSpPr>
            <p:nvPr/>
          </p:nvGrpSpPr>
          <p:grpSpPr bwMode="auto">
            <a:xfrm>
              <a:off x="541" y="1752"/>
              <a:ext cx="570" cy="490"/>
              <a:chOff x="168" y="1752"/>
              <a:chExt cx="1014" cy="490"/>
            </a:xfrm>
          </p:grpSpPr>
          <p:sp>
            <p:nvSpPr>
              <p:cNvPr id="163904" name="Rectangle 64"/>
              <p:cNvSpPr>
                <a:spLocks noChangeArrowheads="1"/>
              </p:cNvSpPr>
              <p:nvPr/>
            </p:nvSpPr>
            <p:spPr bwMode="auto">
              <a:xfrm>
                <a:off x="186" y="1818"/>
                <a:ext cx="979" cy="19"/>
              </a:xfrm>
              <a:prstGeom prst="rect">
                <a:avLst/>
              </a:prstGeom>
              <a:solidFill>
                <a:srgbClr val="FFFF65"/>
              </a:solidFill>
              <a:ln w="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3905" name="Rectangle 65"/>
              <p:cNvSpPr>
                <a:spLocks noChangeArrowheads="1"/>
              </p:cNvSpPr>
              <p:nvPr/>
            </p:nvSpPr>
            <p:spPr bwMode="auto">
              <a:xfrm>
                <a:off x="168" y="1752"/>
                <a:ext cx="1014" cy="64"/>
              </a:xfrm>
              <a:prstGeom prst="rect">
                <a:avLst/>
              </a:prstGeom>
              <a:solidFill>
                <a:srgbClr val="FFFF65"/>
              </a:solidFill>
              <a:ln w="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3906" name="Rectangle 66"/>
              <p:cNvSpPr>
                <a:spLocks noChangeArrowheads="1"/>
              </p:cNvSpPr>
              <p:nvPr/>
            </p:nvSpPr>
            <p:spPr bwMode="auto">
              <a:xfrm>
                <a:off x="188" y="2214"/>
                <a:ext cx="681" cy="28"/>
              </a:xfrm>
              <a:prstGeom prst="rect">
                <a:avLst/>
              </a:prstGeom>
              <a:noFill/>
              <a:ln w="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sp>
          <p:nvSpPr>
            <p:cNvPr id="163907" name="Freeform 67"/>
            <p:cNvSpPr>
              <a:spLocks/>
            </p:cNvSpPr>
            <p:nvPr/>
          </p:nvSpPr>
          <p:spPr bwMode="auto">
            <a:xfrm>
              <a:off x="715" y="2001"/>
              <a:ext cx="15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" y="0"/>
                </a:cxn>
              </a:cxnLst>
              <a:rect l="0" t="0" r="r" b="b"/>
              <a:pathLst>
                <a:path w="150" h="1">
                  <a:moveTo>
                    <a:pt x="0" y="0"/>
                  </a:moveTo>
                  <a:lnTo>
                    <a:pt x="15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3908" name="Freeform 68"/>
            <p:cNvSpPr>
              <a:spLocks/>
            </p:cNvSpPr>
            <p:nvPr/>
          </p:nvSpPr>
          <p:spPr bwMode="auto">
            <a:xfrm>
              <a:off x="763" y="1953"/>
              <a:ext cx="1" cy="1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6"/>
                </a:cxn>
              </a:cxnLst>
              <a:rect l="0" t="0" r="r" b="b"/>
              <a:pathLst>
                <a:path w="1" h="156">
                  <a:moveTo>
                    <a:pt x="0" y="0"/>
                  </a:moveTo>
                  <a:lnTo>
                    <a:pt x="0" y="15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grpSp>
          <p:nvGrpSpPr>
            <p:cNvPr id="5" name="Group 69"/>
            <p:cNvGrpSpPr>
              <a:grpSpLocks/>
            </p:cNvGrpSpPr>
            <p:nvPr/>
          </p:nvGrpSpPr>
          <p:grpSpPr bwMode="auto">
            <a:xfrm>
              <a:off x="385" y="1616"/>
              <a:ext cx="259" cy="638"/>
              <a:chOff x="0" y="1570"/>
              <a:chExt cx="259" cy="638"/>
            </a:xfrm>
          </p:grpSpPr>
          <p:sp>
            <p:nvSpPr>
              <p:cNvPr id="163910" name="Freeform 70"/>
              <p:cNvSpPr>
                <a:spLocks/>
              </p:cNvSpPr>
              <p:nvPr/>
            </p:nvSpPr>
            <p:spPr bwMode="auto">
              <a:xfrm>
                <a:off x="118" y="2043"/>
                <a:ext cx="23" cy="165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0" y="165"/>
                  </a:cxn>
                  <a:cxn ang="0">
                    <a:pos x="23" y="165"/>
                  </a:cxn>
                  <a:cxn ang="0">
                    <a:pos x="23" y="9"/>
                  </a:cxn>
                  <a:cxn ang="0">
                    <a:pos x="11" y="0"/>
                  </a:cxn>
                  <a:cxn ang="0">
                    <a:pos x="0" y="9"/>
                  </a:cxn>
                </a:cxnLst>
                <a:rect l="0" t="0" r="r" b="b"/>
                <a:pathLst>
                  <a:path w="23" h="165">
                    <a:moveTo>
                      <a:pt x="0" y="9"/>
                    </a:moveTo>
                    <a:lnTo>
                      <a:pt x="0" y="165"/>
                    </a:lnTo>
                    <a:lnTo>
                      <a:pt x="23" y="165"/>
                    </a:lnTo>
                    <a:lnTo>
                      <a:pt x="23" y="9"/>
                    </a:lnTo>
                    <a:lnTo>
                      <a:pt x="11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3911" name="Freeform 71"/>
              <p:cNvSpPr>
                <a:spLocks/>
              </p:cNvSpPr>
              <p:nvPr/>
            </p:nvSpPr>
            <p:spPr bwMode="auto">
              <a:xfrm>
                <a:off x="118" y="2043"/>
                <a:ext cx="23" cy="165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0" y="165"/>
                  </a:cxn>
                  <a:cxn ang="0">
                    <a:pos x="23" y="165"/>
                  </a:cxn>
                  <a:cxn ang="0">
                    <a:pos x="23" y="9"/>
                  </a:cxn>
                  <a:cxn ang="0">
                    <a:pos x="11" y="0"/>
                  </a:cxn>
                  <a:cxn ang="0">
                    <a:pos x="0" y="9"/>
                  </a:cxn>
                </a:cxnLst>
                <a:rect l="0" t="0" r="r" b="b"/>
                <a:pathLst>
                  <a:path w="23" h="165">
                    <a:moveTo>
                      <a:pt x="0" y="9"/>
                    </a:moveTo>
                    <a:lnTo>
                      <a:pt x="0" y="165"/>
                    </a:lnTo>
                    <a:lnTo>
                      <a:pt x="23" y="165"/>
                    </a:lnTo>
                    <a:lnTo>
                      <a:pt x="23" y="9"/>
                    </a:lnTo>
                    <a:lnTo>
                      <a:pt x="11" y="0"/>
                    </a:lnTo>
                    <a:lnTo>
                      <a:pt x="0" y="9"/>
                    </a:lnTo>
                    <a:close/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3912" name="Freeform 72"/>
              <p:cNvSpPr>
                <a:spLocks/>
              </p:cNvSpPr>
              <p:nvPr/>
            </p:nvSpPr>
            <p:spPr bwMode="auto">
              <a:xfrm>
                <a:off x="0" y="1570"/>
                <a:ext cx="259" cy="572"/>
              </a:xfrm>
              <a:custGeom>
                <a:avLst/>
                <a:gdLst/>
                <a:ahLst/>
                <a:cxnLst>
                  <a:cxn ang="0">
                    <a:pos x="118" y="482"/>
                  </a:cxn>
                  <a:cxn ang="0">
                    <a:pos x="129" y="473"/>
                  </a:cxn>
                  <a:cxn ang="0">
                    <a:pos x="259" y="572"/>
                  </a:cxn>
                  <a:cxn ang="0">
                    <a:pos x="209" y="418"/>
                  </a:cxn>
                  <a:cxn ang="0">
                    <a:pos x="237" y="440"/>
                  </a:cxn>
                  <a:cxn ang="0">
                    <a:pos x="198" y="321"/>
                  </a:cxn>
                  <a:cxn ang="0">
                    <a:pos x="216" y="334"/>
                  </a:cxn>
                  <a:cxn ang="0">
                    <a:pos x="175" y="211"/>
                  </a:cxn>
                  <a:cxn ang="0">
                    <a:pos x="194" y="225"/>
                  </a:cxn>
                  <a:cxn ang="0">
                    <a:pos x="161" y="123"/>
                  </a:cxn>
                  <a:cxn ang="0">
                    <a:pos x="173" y="133"/>
                  </a:cxn>
                  <a:cxn ang="0">
                    <a:pos x="129" y="0"/>
                  </a:cxn>
                  <a:cxn ang="0">
                    <a:pos x="86" y="133"/>
                  </a:cxn>
                  <a:cxn ang="0">
                    <a:pos x="98" y="123"/>
                  </a:cxn>
                  <a:cxn ang="0">
                    <a:pos x="65" y="225"/>
                  </a:cxn>
                  <a:cxn ang="0">
                    <a:pos x="83" y="211"/>
                  </a:cxn>
                  <a:cxn ang="0">
                    <a:pos x="43" y="334"/>
                  </a:cxn>
                  <a:cxn ang="0">
                    <a:pos x="60" y="321"/>
                  </a:cxn>
                  <a:cxn ang="0">
                    <a:pos x="21" y="440"/>
                  </a:cxn>
                  <a:cxn ang="0">
                    <a:pos x="50" y="418"/>
                  </a:cxn>
                  <a:cxn ang="0">
                    <a:pos x="0" y="572"/>
                  </a:cxn>
                  <a:cxn ang="0">
                    <a:pos x="118" y="482"/>
                  </a:cxn>
                </a:cxnLst>
                <a:rect l="0" t="0" r="r" b="b"/>
                <a:pathLst>
                  <a:path w="259" h="572">
                    <a:moveTo>
                      <a:pt x="118" y="482"/>
                    </a:moveTo>
                    <a:lnTo>
                      <a:pt x="129" y="473"/>
                    </a:lnTo>
                    <a:lnTo>
                      <a:pt x="259" y="572"/>
                    </a:lnTo>
                    <a:lnTo>
                      <a:pt x="209" y="418"/>
                    </a:lnTo>
                    <a:lnTo>
                      <a:pt x="237" y="440"/>
                    </a:lnTo>
                    <a:lnTo>
                      <a:pt x="198" y="321"/>
                    </a:lnTo>
                    <a:lnTo>
                      <a:pt x="216" y="334"/>
                    </a:lnTo>
                    <a:lnTo>
                      <a:pt x="175" y="211"/>
                    </a:lnTo>
                    <a:lnTo>
                      <a:pt x="194" y="225"/>
                    </a:lnTo>
                    <a:lnTo>
                      <a:pt x="161" y="123"/>
                    </a:lnTo>
                    <a:lnTo>
                      <a:pt x="173" y="133"/>
                    </a:lnTo>
                    <a:lnTo>
                      <a:pt x="129" y="0"/>
                    </a:lnTo>
                    <a:lnTo>
                      <a:pt x="86" y="133"/>
                    </a:lnTo>
                    <a:lnTo>
                      <a:pt x="98" y="123"/>
                    </a:lnTo>
                    <a:lnTo>
                      <a:pt x="65" y="225"/>
                    </a:lnTo>
                    <a:lnTo>
                      <a:pt x="83" y="211"/>
                    </a:lnTo>
                    <a:lnTo>
                      <a:pt x="43" y="334"/>
                    </a:lnTo>
                    <a:lnTo>
                      <a:pt x="60" y="321"/>
                    </a:lnTo>
                    <a:lnTo>
                      <a:pt x="21" y="440"/>
                    </a:lnTo>
                    <a:lnTo>
                      <a:pt x="50" y="418"/>
                    </a:lnTo>
                    <a:lnTo>
                      <a:pt x="0" y="572"/>
                    </a:lnTo>
                    <a:lnTo>
                      <a:pt x="118" y="482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3913" name="Freeform 73"/>
              <p:cNvSpPr>
                <a:spLocks/>
              </p:cNvSpPr>
              <p:nvPr/>
            </p:nvSpPr>
            <p:spPr bwMode="auto">
              <a:xfrm>
                <a:off x="0" y="1570"/>
                <a:ext cx="259" cy="572"/>
              </a:xfrm>
              <a:custGeom>
                <a:avLst/>
                <a:gdLst/>
                <a:ahLst/>
                <a:cxnLst>
                  <a:cxn ang="0">
                    <a:pos x="118" y="482"/>
                  </a:cxn>
                  <a:cxn ang="0">
                    <a:pos x="129" y="473"/>
                  </a:cxn>
                  <a:cxn ang="0">
                    <a:pos x="259" y="572"/>
                  </a:cxn>
                  <a:cxn ang="0">
                    <a:pos x="209" y="418"/>
                  </a:cxn>
                  <a:cxn ang="0">
                    <a:pos x="237" y="440"/>
                  </a:cxn>
                  <a:cxn ang="0">
                    <a:pos x="198" y="321"/>
                  </a:cxn>
                  <a:cxn ang="0">
                    <a:pos x="216" y="334"/>
                  </a:cxn>
                  <a:cxn ang="0">
                    <a:pos x="175" y="211"/>
                  </a:cxn>
                  <a:cxn ang="0">
                    <a:pos x="194" y="225"/>
                  </a:cxn>
                  <a:cxn ang="0">
                    <a:pos x="161" y="123"/>
                  </a:cxn>
                  <a:cxn ang="0">
                    <a:pos x="173" y="133"/>
                  </a:cxn>
                  <a:cxn ang="0">
                    <a:pos x="129" y="0"/>
                  </a:cxn>
                  <a:cxn ang="0">
                    <a:pos x="86" y="133"/>
                  </a:cxn>
                  <a:cxn ang="0">
                    <a:pos x="98" y="123"/>
                  </a:cxn>
                  <a:cxn ang="0">
                    <a:pos x="65" y="225"/>
                  </a:cxn>
                  <a:cxn ang="0">
                    <a:pos x="83" y="211"/>
                  </a:cxn>
                  <a:cxn ang="0">
                    <a:pos x="43" y="334"/>
                  </a:cxn>
                  <a:cxn ang="0">
                    <a:pos x="60" y="321"/>
                  </a:cxn>
                  <a:cxn ang="0">
                    <a:pos x="21" y="440"/>
                  </a:cxn>
                  <a:cxn ang="0">
                    <a:pos x="50" y="418"/>
                  </a:cxn>
                  <a:cxn ang="0">
                    <a:pos x="0" y="572"/>
                  </a:cxn>
                  <a:cxn ang="0">
                    <a:pos x="118" y="482"/>
                  </a:cxn>
                </a:cxnLst>
                <a:rect l="0" t="0" r="r" b="b"/>
                <a:pathLst>
                  <a:path w="259" h="572">
                    <a:moveTo>
                      <a:pt x="118" y="482"/>
                    </a:moveTo>
                    <a:lnTo>
                      <a:pt x="129" y="473"/>
                    </a:lnTo>
                    <a:lnTo>
                      <a:pt x="259" y="572"/>
                    </a:lnTo>
                    <a:lnTo>
                      <a:pt x="209" y="418"/>
                    </a:lnTo>
                    <a:lnTo>
                      <a:pt x="237" y="440"/>
                    </a:lnTo>
                    <a:lnTo>
                      <a:pt x="198" y="321"/>
                    </a:lnTo>
                    <a:lnTo>
                      <a:pt x="216" y="334"/>
                    </a:lnTo>
                    <a:lnTo>
                      <a:pt x="175" y="211"/>
                    </a:lnTo>
                    <a:lnTo>
                      <a:pt x="194" y="225"/>
                    </a:lnTo>
                    <a:lnTo>
                      <a:pt x="161" y="123"/>
                    </a:lnTo>
                    <a:lnTo>
                      <a:pt x="173" y="133"/>
                    </a:lnTo>
                    <a:lnTo>
                      <a:pt x="129" y="0"/>
                    </a:lnTo>
                    <a:lnTo>
                      <a:pt x="86" y="133"/>
                    </a:lnTo>
                    <a:lnTo>
                      <a:pt x="98" y="123"/>
                    </a:lnTo>
                    <a:lnTo>
                      <a:pt x="65" y="225"/>
                    </a:lnTo>
                    <a:lnTo>
                      <a:pt x="83" y="211"/>
                    </a:lnTo>
                    <a:lnTo>
                      <a:pt x="43" y="334"/>
                    </a:lnTo>
                    <a:lnTo>
                      <a:pt x="60" y="321"/>
                    </a:lnTo>
                    <a:lnTo>
                      <a:pt x="21" y="440"/>
                    </a:lnTo>
                    <a:lnTo>
                      <a:pt x="50" y="418"/>
                    </a:lnTo>
                    <a:lnTo>
                      <a:pt x="0" y="572"/>
                    </a:lnTo>
                    <a:lnTo>
                      <a:pt x="118" y="482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sp>
        <p:nvSpPr>
          <p:cNvPr id="53" name="TextBox 52"/>
          <p:cNvSpPr txBox="1"/>
          <p:nvPr/>
        </p:nvSpPr>
        <p:spPr>
          <a:xfrm>
            <a:off x="0" y="188640"/>
            <a:ext cx="9144000" cy="995422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ru-RU" sz="2000" b="1" dirty="0" smtClean="0">
                <a:latin typeface="Georgia" pitchFamily="18" charset="0"/>
              </a:rPr>
              <a:t>На рисунке изображен график движения пешехода из пункта В </a:t>
            </a:r>
            <a:r>
              <a:rPr lang="ru-RU" sz="2000" b="1" dirty="0" err="1" smtClean="0">
                <a:latin typeface="Georgia" pitchFamily="18" charset="0"/>
              </a:rPr>
              <a:t>в</a:t>
            </a:r>
            <a:r>
              <a:rPr lang="ru-RU" sz="2000" b="1" dirty="0" smtClean="0">
                <a:latin typeface="Georgia" pitchFamily="18" charset="0"/>
              </a:rPr>
              <a:t> пункт Е. Используя этот график, ответить на вопросы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: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179512" y="1455167"/>
            <a:ext cx="8786812" cy="461665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 algn="ctr"/>
            <a:r>
              <a:rPr lang="en-US" sz="2400" b="1" dirty="0">
                <a:solidFill>
                  <a:srgbClr val="002060"/>
                </a:solidFill>
                <a:latin typeface="Georgia" pitchFamily="18" charset="0"/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С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</a:rPr>
              <a:t>какой скоростью двигался пешеход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?</a:t>
            </a:r>
            <a:endParaRPr lang="ru-RU" sz="2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177676" y="1445875"/>
            <a:ext cx="8786812" cy="446276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/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На </a:t>
            </a:r>
            <a:r>
              <a:rPr lang="ru-RU" sz="2300" b="1" dirty="0">
                <a:solidFill>
                  <a:srgbClr val="002060"/>
                </a:solidFill>
                <a:latin typeface="Georgia" pitchFamily="18" charset="0"/>
              </a:rPr>
              <a:t>каком расстоянии от пункта В он сделал привал?</a:t>
            </a:r>
            <a:endParaRPr lang="ru-RU" sz="23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7" name="Text Box 35"/>
          <p:cNvSpPr txBox="1">
            <a:spLocks noChangeArrowheads="1"/>
          </p:cNvSpPr>
          <p:nvPr/>
        </p:nvSpPr>
        <p:spPr bwMode="auto">
          <a:xfrm>
            <a:off x="179513" y="1412776"/>
            <a:ext cx="8784976" cy="830997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/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Через </a:t>
            </a:r>
            <a:r>
              <a:rPr lang="ru-RU" sz="2300" b="1" dirty="0">
                <a:solidFill>
                  <a:srgbClr val="002060"/>
                </a:solidFill>
                <a:latin typeface="Georgia" pitchFamily="18" charset="0"/>
              </a:rPr>
              <a:t>какое время после привала пешеход прибыл в пункт Е</a:t>
            </a: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?</a:t>
            </a:r>
            <a:endParaRPr lang="ru-RU" sz="2300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0.16771 0.22638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638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9" dur="2000" fill="hold"/>
                                        <p:tgtEl>
                                          <p:spTgt spid="1638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771 0.22639 L 0.25434 0.22639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1638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4" dur="2000" fill="hold"/>
                                        <p:tgtEl>
                                          <p:spTgt spid="1638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434 0.22638 L 0.61545 0.66805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1638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" y="2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3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63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63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 animBg="1"/>
      <p:bldP spid="163842" grpId="1" animBg="1"/>
      <p:bldP spid="163875" grpId="0" animBg="1"/>
      <p:bldP spid="163875" grpId="1" animBg="1"/>
      <p:bldP spid="54" grpId="0" animBg="1"/>
      <p:bldP spid="54" grpId="1" animBg="1"/>
      <p:bldP spid="55" grpId="0" animBg="1"/>
      <p:bldP spid="55" grpId="1" animBg="1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3331" name="Group 35"/>
          <p:cNvGraphicFramePr>
            <a:graphicFrameLocks noGrp="1"/>
          </p:cNvGraphicFramePr>
          <p:nvPr/>
        </p:nvGraphicFramePr>
        <p:xfrm>
          <a:off x="3239665" y="3104852"/>
          <a:ext cx="5192713" cy="3486151"/>
        </p:xfrm>
        <a:graphic>
          <a:graphicData uri="http://schemas.openxmlformats.org/drawingml/2006/table">
            <a:tbl>
              <a:tblPr/>
              <a:tblGrid>
                <a:gridCol w="400050"/>
                <a:gridCol w="398463"/>
                <a:gridCol w="400050"/>
                <a:gridCol w="400050"/>
                <a:gridCol w="398462"/>
                <a:gridCol w="400050"/>
                <a:gridCol w="400050"/>
                <a:gridCol w="398463"/>
                <a:gridCol w="400050"/>
                <a:gridCol w="398462"/>
                <a:gridCol w="400050"/>
                <a:gridCol w="400050"/>
                <a:gridCol w="398463"/>
              </a:tblGrid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3298" name="Text Box 2"/>
          <p:cNvSpPr txBox="1">
            <a:spLocks noChangeArrowheads="1"/>
          </p:cNvSpPr>
          <p:nvPr/>
        </p:nvSpPr>
        <p:spPr bwMode="auto">
          <a:xfrm>
            <a:off x="1691680" y="1700808"/>
            <a:ext cx="6480720" cy="492443"/>
          </a:xfrm>
          <a:prstGeom prst="rect">
            <a:avLst/>
          </a:prstGeom>
          <a:solidFill>
            <a:srgbClr val="FFFFA3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ru-RU" sz="26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у</a:t>
            </a:r>
            <a:r>
              <a:rPr lang="ru-RU" sz="2600" b="1" dirty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(-2),  у(1),  у(3),  у(0</a:t>
            </a:r>
            <a:r>
              <a:rPr lang="ru-RU" sz="26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);</a:t>
            </a:r>
            <a:endParaRPr lang="ru-RU" sz="2600" b="1" dirty="0">
              <a:solidFill>
                <a:srgbClr val="00206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83299" name="Text Box 3"/>
          <p:cNvSpPr txBox="1">
            <a:spLocks noChangeArrowheads="1"/>
          </p:cNvSpPr>
          <p:nvPr/>
        </p:nvSpPr>
        <p:spPr bwMode="auto">
          <a:xfrm>
            <a:off x="5003378" y="2487314"/>
            <a:ext cx="685800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1">
              <a:solidFill>
                <a:srgbClr val="002060"/>
              </a:solidFill>
              <a:latin typeface="Georgia" pitchFamily="18" charset="0"/>
              <a:cs typeface="Arial" charset="0"/>
            </a:endParaRPr>
          </a:p>
          <a:p>
            <a:endParaRPr lang="ru-RU" b="1">
              <a:solidFill>
                <a:srgbClr val="002060"/>
              </a:solidFill>
              <a:latin typeface="Georgia" pitchFamily="18" charset="0"/>
              <a:cs typeface="Arial" charset="0"/>
            </a:endParaRPr>
          </a:p>
          <a:p>
            <a:endParaRPr lang="en-US" b="1">
              <a:solidFill>
                <a:srgbClr val="002060"/>
              </a:solidFill>
              <a:latin typeface="Georgia" pitchFamily="18" charset="0"/>
              <a:cs typeface="Arial" charset="0"/>
            </a:endParaRPr>
          </a:p>
          <a:p>
            <a:endParaRPr lang="ru-RU" b="1">
              <a:solidFill>
                <a:srgbClr val="002060"/>
              </a:solidFill>
              <a:latin typeface="Georgia" pitchFamily="18" charset="0"/>
              <a:cs typeface="Arial" charset="0"/>
            </a:endParaRPr>
          </a:p>
          <a:p>
            <a:endParaRPr lang="ru-RU" b="1">
              <a:solidFill>
                <a:srgbClr val="002060"/>
              </a:solidFill>
              <a:latin typeface="Georgia" pitchFamily="18" charset="0"/>
              <a:cs typeface="Arial" charset="0"/>
            </a:endParaRPr>
          </a:p>
          <a:p>
            <a:r>
              <a:rPr lang="ru-RU" sz="1900" b="1">
                <a:solidFill>
                  <a:srgbClr val="002060"/>
                </a:solidFill>
                <a:latin typeface="Georgia" pitchFamily="18" charset="0"/>
                <a:cs typeface="Arial" charset="0"/>
              </a:rPr>
              <a:t>3</a:t>
            </a:r>
          </a:p>
          <a:p>
            <a:endParaRPr lang="ru-RU" sz="1000" b="1">
              <a:solidFill>
                <a:srgbClr val="002060"/>
              </a:solidFill>
              <a:latin typeface="Georgia" pitchFamily="18" charset="0"/>
              <a:cs typeface="Arial" charset="0"/>
            </a:endParaRPr>
          </a:p>
          <a:p>
            <a:r>
              <a:rPr lang="ru-RU" sz="1900" b="1">
                <a:solidFill>
                  <a:srgbClr val="002060"/>
                </a:solidFill>
                <a:latin typeface="Georgia" pitchFamily="18" charset="0"/>
                <a:cs typeface="Arial" charset="0"/>
              </a:rPr>
              <a:t>2</a:t>
            </a:r>
          </a:p>
          <a:p>
            <a:endParaRPr lang="ru-RU" sz="1000" b="1">
              <a:solidFill>
                <a:srgbClr val="002060"/>
              </a:solidFill>
              <a:latin typeface="Georgia" pitchFamily="18" charset="0"/>
              <a:cs typeface="Arial" charset="0"/>
            </a:endParaRPr>
          </a:p>
          <a:p>
            <a:r>
              <a:rPr lang="ru-RU" sz="1900" b="1">
                <a:solidFill>
                  <a:srgbClr val="002060"/>
                </a:solidFill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183310" name="Line 14"/>
          <p:cNvSpPr>
            <a:spLocks noChangeShapeType="1"/>
          </p:cNvSpPr>
          <p:nvPr/>
        </p:nvSpPr>
        <p:spPr bwMode="auto">
          <a:xfrm>
            <a:off x="3312690" y="5438477"/>
            <a:ext cx="55435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83311" name="Text Box 15"/>
          <p:cNvSpPr txBox="1">
            <a:spLocks noChangeArrowheads="1"/>
          </p:cNvSpPr>
          <p:nvPr/>
        </p:nvSpPr>
        <p:spPr bwMode="auto">
          <a:xfrm>
            <a:off x="5411365" y="4319289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1" i="1">
              <a:solidFill>
                <a:srgbClr val="00206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83312" name="Text Box 16"/>
          <p:cNvSpPr txBox="1">
            <a:spLocks noChangeArrowheads="1"/>
          </p:cNvSpPr>
          <p:nvPr/>
        </p:nvSpPr>
        <p:spPr bwMode="auto">
          <a:xfrm>
            <a:off x="3312690" y="5367039"/>
            <a:ext cx="521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 i="1">
                <a:solidFill>
                  <a:srgbClr val="002060"/>
                </a:solidFill>
                <a:latin typeface="Georgia" pitchFamily="18" charset="0"/>
                <a:cs typeface="Arial" charset="0"/>
              </a:rPr>
              <a:t>               -2     -1    0      1      2     3     4     5      6     7     8</a:t>
            </a:r>
          </a:p>
        </p:txBody>
      </p:sp>
      <p:sp>
        <p:nvSpPr>
          <p:cNvPr id="183313" name="Text Box 17"/>
          <p:cNvSpPr txBox="1">
            <a:spLocks noChangeArrowheads="1"/>
          </p:cNvSpPr>
          <p:nvPr/>
        </p:nvSpPr>
        <p:spPr bwMode="auto">
          <a:xfrm>
            <a:off x="8856240" y="5295602"/>
            <a:ext cx="442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2060"/>
                </a:solidFill>
                <a:latin typeface="Georgia" pitchFamily="18" charset="0"/>
                <a:cs typeface="Arial" charset="0"/>
              </a:rPr>
              <a:t>х</a:t>
            </a:r>
            <a:r>
              <a:rPr lang="en-US" sz="2400" b="1" i="1">
                <a:solidFill>
                  <a:srgbClr val="002060"/>
                </a:solidFill>
                <a:latin typeface="Georgia" pitchFamily="18" charset="0"/>
                <a:cs typeface="Arial" charset="0"/>
              </a:rPr>
              <a:t> </a:t>
            </a:r>
            <a:endParaRPr lang="ru-RU" sz="2400" b="1" i="1">
              <a:solidFill>
                <a:srgbClr val="00206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83327" name="Freeform 31"/>
          <p:cNvSpPr>
            <a:spLocks/>
          </p:cNvSpPr>
          <p:nvPr/>
        </p:nvSpPr>
        <p:spPr bwMode="auto">
          <a:xfrm>
            <a:off x="5257378" y="3057227"/>
            <a:ext cx="3175" cy="3540125"/>
          </a:xfrm>
          <a:custGeom>
            <a:avLst/>
            <a:gdLst/>
            <a:ahLst/>
            <a:cxnLst>
              <a:cxn ang="0">
                <a:pos x="0" y="2230"/>
              </a:cxn>
              <a:cxn ang="0">
                <a:pos x="2" y="0"/>
              </a:cxn>
            </a:cxnLst>
            <a:rect l="0" t="0" r="r" b="b"/>
            <a:pathLst>
              <a:path w="2" h="2230">
                <a:moveTo>
                  <a:pt x="0" y="2230"/>
                </a:moveTo>
                <a:lnTo>
                  <a:pt x="2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83329" name="Text Box 33"/>
          <p:cNvSpPr txBox="1">
            <a:spLocks noChangeArrowheads="1"/>
          </p:cNvSpPr>
          <p:nvPr/>
        </p:nvSpPr>
        <p:spPr bwMode="auto">
          <a:xfrm>
            <a:off x="4897015" y="2703214"/>
            <a:ext cx="47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2060"/>
                </a:solidFill>
                <a:latin typeface="Georgia" pitchFamily="18" charset="0"/>
                <a:cs typeface="Arial" charset="0"/>
              </a:rPr>
              <a:t>у</a:t>
            </a:r>
            <a:r>
              <a:rPr lang="en-US" sz="2400" b="1" i="1">
                <a:solidFill>
                  <a:srgbClr val="002060"/>
                </a:solidFill>
                <a:latin typeface="Georgia" pitchFamily="18" charset="0"/>
                <a:cs typeface="Arial" charset="0"/>
              </a:rPr>
              <a:t> </a:t>
            </a:r>
            <a:endParaRPr lang="ru-RU" sz="2400" b="1" i="1">
              <a:solidFill>
                <a:srgbClr val="00206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83330" name="Freeform 34"/>
          <p:cNvSpPr>
            <a:spLocks/>
          </p:cNvSpPr>
          <p:nvPr/>
        </p:nvSpPr>
        <p:spPr bwMode="auto">
          <a:xfrm>
            <a:off x="3457153" y="3422352"/>
            <a:ext cx="3390900" cy="28209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20" y="1213"/>
              </a:cxn>
              <a:cxn ang="0">
                <a:pos x="606" y="1501"/>
              </a:cxn>
              <a:cxn ang="0">
                <a:pos x="875" y="1234"/>
              </a:cxn>
              <a:cxn ang="0">
                <a:pos x="1137" y="515"/>
              </a:cxn>
              <a:cxn ang="0">
                <a:pos x="1365" y="269"/>
              </a:cxn>
              <a:cxn ang="0">
                <a:pos x="1636" y="523"/>
              </a:cxn>
              <a:cxn ang="0">
                <a:pos x="1916" y="1252"/>
              </a:cxn>
              <a:cxn ang="0">
                <a:pos x="2136" y="1777"/>
              </a:cxn>
            </a:cxnLst>
            <a:rect l="0" t="0" r="r" b="b"/>
            <a:pathLst>
              <a:path w="2136" h="1777">
                <a:moveTo>
                  <a:pt x="0" y="0"/>
                </a:moveTo>
                <a:cubicBezTo>
                  <a:pt x="49" y="202"/>
                  <a:pt x="219" y="963"/>
                  <a:pt x="320" y="1213"/>
                </a:cubicBezTo>
                <a:cubicBezTo>
                  <a:pt x="422" y="1463"/>
                  <a:pt x="515" y="1497"/>
                  <a:pt x="606" y="1501"/>
                </a:cubicBezTo>
                <a:cubicBezTo>
                  <a:pt x="698" y="1505"/>
                  <a:pt x="787" y="1398"/>
                  <a:pt x="875" y="1234"/>
                </a:cubicBezTo>
                <a:cubicBezTo>
                  <a:pt x="963" y="1070"/>
                  <a:pt x="1055" y="676"/>
                  <a:pt x="1137" y="515"/>
                </a:cubicBezTo>
                <a:cubicBezTo>
                  <a:pt x="1219" y="354"/>
                  <a:pt x="1282" y="268"/>
                  <a:pt x="1365" y="269"/>
                </a:cubicBezTo>
                <a:cubicBezTo>
                  <a:pt x="1448" y="270"/>
                  <a:pt x="1544" y="359"/>
                  <a:pt x="1636" y="523"/>
                </a:cubicBezTo>
                <a:cubicBezTo>
                  <a:pt x="1728" y="687"/>
                  <a:pt x="1833" y="1043"/>
                  <a:pt x="1916" y="1252"/>
                </a:cubicBezTo>
                <a:cubicBezTo>
                  <a:pt x="1999" y="1461"/>
                  <a:pt x="2090" y="1668"/>
                  <a:pt x="2136" y="1777"/>
                </a:cubicBezTo>
              </a:path>
            </a:pathLst>
          </a:custGeom>
          <a:noFill/>
          <a:ln w="76200" cmpd="sng">
            <a:solidFill>
              <a:srgbClr val="0000FF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83473" name="Text Box 177"/>
          <p:cNvSpPr txBox="1">
            <a:spLocks noChangeArrowheads="1"/>
          </p:cNvSpPr>
          <p:nvPr/>
        </p:nvSpPr>
        <p:spPr bwMode="auto">
          <a:xfrm>
            <a:off x="323528" y="1700808"/>
            <a:ext cx="8640960" cy="830997"/>
          </a:xfrm>
          <a:prstGeom prst="rect">
            <a:avLst/>
          </a:prstGeom>
          <a:solidFill>
            <a:srgbClr val="FFFFA3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/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координаты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точек пересечения графика с осями координат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;</a:t>
            </a:r>
            <a:endParaRPr lang="ru-RU" sz="2400" b="1" dirty="0">
              <a:solidFill>
                <a:srgbClr val="00206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88640"/>
            <a:ext cx="9144000" cy="1168539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/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Функция у(</a:t>
            </a:r>
            <a:r>
              <a:rPr lang="ru-RU" sz="2400" b="1" dirty="0" err="1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х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) задана графиком. Пользуясь этим графиком, найти:</a:t>
            </a:r>
            <a:endParaRPr lang="ru-RU" sz="2400" b="1" dirty="0">
              <a:solidFill>
                <a:srgbClr val="002060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23528" y="1700808"/>
            <a:ext cx="8640762" cy="892552"/>
          </a:xfrm>
          <a:prstGeom prst="rect">
            <a:avLst/>
          </a:prstGeom>
          <a:solidFill>
            <a:srgbClr val="FFFFA3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/>
            <a:r>
              <a:rPr lang="ru-RU" sz="26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значение </a:t>
            </a:r>
            <a:r>
              <a:rPr lang="ru-RU" sz="2600" b="1" i="1" dirty="0" err="1">
                <a:solidFill>
                  <a:srgbClr val="002060"/>
                </a:solidFill>
                <a:latin typeface="Georgia" pitchFamily="18" charset="0"/>
                <a:cs typeface="Arial" charset="0"/>
              </a:rPr>
              <a:t>х</a:t>
            </a:r>
            <a:r>
              <a:rPr lang="ru-RU" sz="2600" b="1" dirty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, при котором функция принимает значение, равное  -1,   0,   3;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183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animBg="1"/>
      <p:bldP spid="183298" grpId="1" animBg="1"/>
      <p:bldP spid="183473" grpId="0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331640" y="1124744"/>
            <a:ext cx="7358062" cy="161290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Georgia" pitchFamily="18" charset="0"/>
              </a:rPr>
              <a:t>Функция вида </a:t>
            </a:r>
            <a:r>
              <a:rPr lang="en-US" sz="4000" b="1" i="1" dirty="0">
                <a:solidFill>
                  <a:srgbClr val="FF0000"/>
                </a:solidFill>
                <a:latin typeface="Georgia" pitchFamily="18" charset="0"/>
              </a:rPr>
              <a:t>y = </a:t>
            </a:r>
            <a:r>
              <a:rPr lang="en-US" sz="4000" b="1" i="1" dirty="0" err="1">
                <a:solidFill>
                  <a:srgbClr val="FF0000"/>
                </a:solidFill>
                <a:latin typeface="Georgia" pitchFamily="18" charset="0"/>
              </a:rPr>
              <a:t>kx</a:t>
            </a:r>
            <a:r>
              <a:rPr lang="en-US" sz="4000" b="1" i="1" dirty="0">
                <a:solidFill>
                  <a:srgbClr val="FF0000"/>
                </a:solidFill>
                <a:latin typeface="Georgia" pitchFamily="18" charset="0"/>
              </a:rPr>
              <a:t> +b</a:t>
            </a:r>
            <a:r>
              <a:rPr lang="ru-RU" sz="2800" b="1" i="1" dirty="0">
                <a:latin typeface="Georgia" pitchFamily="18" charset="0"/>
              </a:rPr>
              <a:t>, </a:t>
            </a:r>
            <a:r>
              <a:rPr lang="ru-RU" sz="2800" b="1" dirty="0">
                <a:solidFill>
                  <a:srgbClr val="002060"/>
                </a:solidFill>
                <a:latin typeface="Georgia" pitchFamily="18" charset="0"/>
              </a:rPr>
              <a:t>где </a:t>
            </a:r>
            <a:r>
              <a:rPr lang="en-US" sz="2800" b="1" dirty="0">
                <a:solidFill>
                  <a:srgbClr val="002060"/>
                </a:solidFill>
                <a:latin typeface="Georgia" pitchFamily="18" charset="0"/>
              </a:rPr>
              <a:t>k </a:t>
            </a:r>
            <a:r>
              <a:rPr lang="ru-RU" sz="2800" b="1" dirty="0">
                <a:solidFill>
                  <a:srgbClr val="002060"/>
                </a:solidFill>
                <a:latin typeface="Georgia" pitchFamily="18" charset="0"/>
              </a:rPr>
              <a:t>и </a:t>
            </a:r>
            <a:r>
              <a:rPr lang="en-US" sz="2800" b="1" dirty="0">
                <a:solidFill>
                  <a:srgbClr val="002060"/>
                </a:solidFill>
                <a:latin typeface="Georgia" pitchFamily="18" charset="0"/>
              </a:rPr>
              <a:t>b</a:t>
            </a:r>
            <a:r>
              <a:rPr lang="ru-RU" sz="2800" b="1" dirty="0">
                <a:solidFill>
                  <a:srgbClr val="002060"/>
                </a:solidFill>
                <a:latin typeface="Georgia" pitchFamily="18" charset="0"/>
              </a:rPr>
              <a:t>  числа, а   </a:t>
            </a:r>
            <a:r>
              <a:rPr lang="en-US" sz="2800" b="1" dirty="0">
                <a:solidFill>
                  <a:srgbClr val="002060"/>
                </a:solidFill>
                <a:latin typeface="Georgia" pitchFamily="18" charset="0"/>
              </a:rPr>
              <a:t>x</a:t>
            </a:r>
            <a:r>
              <a:rPr lang="ru-RU" sz="2800" b="1" dirty="0">
                <a:solidFill>
                  <a:srgbClr val="002060"/>
                </a:solidFill>
                <a:latin typeface="Georgia" pitchFamily="18" charset="0"/>
              </a:rPr>
              <a:t>  </a:t>
            </a:r>
            <a:r>
              <a:rPr lang="en-US" sz="28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Georgia" pitchFamily="18" charset="0"/>
              </a:rPr>
              <a:t>и  </a:t>
            </a:r>
            <a:r>
              <a:rPr lang="en-US" sz="2800" b="1" dirty="0">
                <a:solidFill>
                  <a:srgbClr val="002060"/>
                </a:solidFill>
                <a:latin typeface="Georgia" pitchFamily="18" charset="0"/>
              </a:rPr>
              <a:t>y</a:t>
            </a:r>
            <a:r>
              <a:rPr lang="ru-RU" sz="2800" b="1" dirty="0">
                <a:solidFill>
                  <a:srgbClr val="002060"/>
                </a:solidFill>
                <a:latin typeface="Georgia" pitchFamily="18" charset="0"/>
              </a:rPr>
              <a:t> переменные, называется линейной функцией.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051720" y="2924919"/>
            <a:ext cx="67691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Georgia" pitchFamily="18" charset="0"/>
              </a:rPr>
              <a:t>x – </a:t>
            </a:r>
            <a:r>
              <a:rPr lang="ru-RU" sz="2800" b="1" i="1" dirty="0">
                <a:solidFill>
                  <a:srgbClr val="002060"/>
                </a:solidFill>
                <a:latin typeface="Georgia" pitchFamily="18" charset="0"/>
              </a:rPr>
              <a:t>независимая переменная (аргумент)</a:t>
            </a:r>
          </a:p>
          <a:p>
            <a:r>
              <a:rPr lang="en-US" sz="2800" b="1" i="1" dirty="0">
                <a:solidFill>
                  <a:srgbClr val="002060"/>
                </a:solidFill>
                <a:latin typeface="Georgia" pitchFamily="18" charset="0"/>
              </a:rPr>
              <a:t>y – </a:t>
            </a:r>
            <a:r>
              <a:rPr lang="ru-RU" sz="2800" b="1" i="1" dirty="0">
                <a:solidFill>
                  <a:srgbClr val="002060"/>
                </a:solidFill>
                <a:latin typeface="Georgia" pitchFamily="18" charset="0"/>
              </a:rPr>
              <a:t>зависимая переменная (функция)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763688" y="4797425"/>
            <a:ext cx="6840538" cy="1655763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2800" b="1" dirty="0">
                <a:solidFill>
                  <a:srgbClr val="002060"/>
                </a:solidFill>
                <a:latin typeface="Georgia" pitchFamily="18" charset="0"/>
              </a:rPr>
              <a:t>    Если </a:t>
            </a:r>
            <a:r>
              <a:rPr lang="en-US" sz="2800" b="1" i="1" dirty="0">
                <a:solidFill>
                  <a:srgbClr val="0000FF"/>
                </a:solidFill>
                <a:latin typeface="Georgia" pitchFamily="18" charset="0"/>
              </a:rPr>
              <a:t>b </a:t>
            </a:r>
            <a:r>
              <a:rPr lang="ru-RU" sz="2800" b="1" i="1" dirty="0">
                <a:solidFill>
                  <a:srgbClr val="0000FF"/>
                </a:solidFill>
                <a:latin typeface="Georgia" pitchFamily="18" charset="0"/>
              </a:rPr>
              <a:t>= 0</a:t>
            </a:r>
            <a:r>
              <a:rPr lang="ru-RU" sz="2800" b="1" dirty="0">
                <a:solidFill>
                  <a:srgbClr val="002060"/>
                </a:solidFill>
                <a:latin typeface="Georgia" pitchFamily="18" charset="0"/>
              </a:rPr>
              <a:t>, то какой вид примет линейная функция? </a:t>
            </a:r>
            <a:endParaRPr lang="en-US" sz="28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54634" name="Rectangle 10"/>
          <p:cNvSpPr>
            <a:spLocks noChangeArrowheads="1"/>
          </p:cNvSpPr>
          <p:nvPr/>
        </p:nvSpPr>
        <p:spPr bwMode="auto">
          <a:xfrm>
            <a:off x="6207398" y="5661248"/>
            <a:ext cx="2109018" cy="641350"/>
          </a:xfrm>
          <a:prstGeom prst="rect">
            <a:avLst/>
          </a:prstGeom>
          <a:solidFill>
            <a:srgbClr val="FFFFA3"/>
          </a:solidFill>
          <a:ln w="28575"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i="1" dirty="0" err="1">
                <a:solidFill>
                  <a:schemeClr val="hlink"/>
                </a:solidFill>
                <a:latin typeface="Georgia" pitchFamily="18" charset="0"/>
              </a:rPr>
              <a:t>y</a:t>
            </a:r>
            <a:r>
              <a:rPr lang="ru-RU" sz="3600" b="1" i="1" dirty="0">
                <a:solidFill>
                  <a:schemeClr val="hlink"/>
                </a:solidFill>
                <a:latin typeface="Georgia" pitchFamily="18" charset="0"/>
              </a:rPr>
              <a:t> = </a:t>
            </a:r>
            <a:r>
              <a:rPr lang="ru-RU" sz="3600" b="1" i="1" dirty="0" err="1">
                <a:solidFill>
                  <a:schemeClr val="hlink"/>
                </a:solidFill>
                <a:latin typeface="Georgia" pitchFamily="18" charset="0"/>
              </a:rPr>
              <a:t>kx</a:t>
            </a:r>
            <a:endParaRPr lang="ru-RU" sz="3600" b="1" i="1" dirty="0">
              <a:solidFill>
                <a:schemeClr val="hlink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88640"/>
            <a:ext cx="2915816" cy="735747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/>
            <a:r>
              <a:rPr lang="ru-RU" sz="2800" b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>Повторим:</a:t>
            </a:r>
            <a:endParaRPr lang="ru-RU" sz="2800" b="1" dirty="0">
              <a:solidFill>
                <a:srgbClr val="002060"/>
              </a:solidFill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9395" grpId="0" animBg="1"/>
      <p:bldP spid="1546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165850"/>
            <a:ext cx="55514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pic>
        <p:nvPicPr>
          <p:cNvPr id="21507" name="Picture 4" descr="H:\Documents and Settings\Aida\Рабочий стол\НОвая ГРАФИКА сборник\1111111111111\image31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48920">
            <a:off x="7359650" y="5319713"/>
            <a:ext cx="12573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10"/>
          <p:cNvSpPr txBox="1">
            <a:spLocks noChangeArrowheads="1"/>
          </p:cNvSpPr>
          <p:nvPr/>
        </p:nvSpPr>
        <p:spPr bwMode="auto">
          <a:xfrm>
            <a:off x="2339850" y="2276475"/>
            <a:ext cx="3528294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u="sng" dirty="0">
                <a:solidFill>
                  <a:srgbClr val="002060"/>
                </a:solidFill>
                <a:latin typeface="Georgia" pitchFamily="18" charset="0"/>
              </a:rPr>
              <a:t>Тема урока: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95536" y="3009726"/>
            <a:ext cx="849763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5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Прямая пропорциональность.</a:t>
            </a:r>
            <a:endParaRPr lang="ru-RU" sz="5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151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CD592DC-D007-4769-BD5D-442C0298C033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12.11.2017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7" name="Рисунок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752354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7950" y="188913"/>
            <a:ext cx="35766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187624" y="5508521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260649"/>
            <a:ext cx="4248472" cy="587693"/>
          </a:xfrm>
          <a:prstGeom prst="roundRect">
            <a:avLst>
              <a:gd name="adj" fmla="val 28659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00" b="1" dirty="0" smtClean="0">
                <a:solidFill>
                  <a:srgbClr val="002060"/>
                </a:solidFill>
                <a:latin typeface="Georgia" pitchFamily="18" charset="0"/>
              </a:rPr>
              <a:t>Определение: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59632" y="1124744"/>
            <a:ext cx="7560840" cy="2185214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600" b="1" u="sng" dirty="0">
                <a:solidFill>
                  <a:srgbClr val="000099"/>
                </a:solidFill>
                <a:latin typeface="Georgia" pitchFamily="18" charset="0"/>
              </a:rPr>
              <a:t>Прямой пропорциональностью</a:t>
            </a:r>
            <a:r>
              <a:rPr lang="ru-RU" sz="2600" b="1" dirty="0">
                <a:solidFill>
                  <a:srgbClr val="000099"/>
                </a:solidFill>
                <a:latin typeface="Georgia" pitchFamily="18" charset="0"/>
              </a:rPr>
              <a:t> называется функция вида             </a:t>
            </a:r>
          </a:p>
          <a:p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 </a:t>
            </a:r>
            <a:r>
              <a:rPr lang="ru-RU" b="1" dirty="0" smtClean="0">
                <a:solidFill>
                  <a:srgbClr val="000099"/>
                </a:solidFill>
                <a:latin typeface="Georgia" pitchFamily="18" charset="0"/>
              </a:rPr>
              <a:t>               </a:t>
            </a:r>
            <a:r>
              <a:rPr lang="ru-RU" sz="100" b="1" dirty="0" smtClean="0">
                <a:solidFill>
                  <a:srgbClr val="000099"/>
                </a:solidFill>
                <a:latin typeface="Georgia" pitchFamily="18" charset="0"/>
              </a:rPr>
              <a:t>                                                                   </a:t>
            </a:r>
            <a:r>
              <a:rPr lang="ru-RU" sz="2800" b="1" dirty="0" smtClean="0">
                <a:solidFill>
                  <a:srgbClr val="000099"/>
                </a:solidFill>
                <a:latin typeface="Georgia" pitchFamily="18" charset="0"/>
              </a:rPr>
              <a:t> </a:t>
            </a:r>
            <a:r>
              <a:rPr lang="ru-RU" sz="1600" b="1" dirty="0" smtClean="0">
                <a:solidFill>
                  <a:srgbClr val="000099"/>
                </a:solidFill>
                <a:latin typeface="Georgia" pitchFamily="18" charset="0"/>
              </a:rPr>
              <a:t>  </a:t>
            </a:r>
            <a:r>
              <a:rPr lang="ru-RU" sz="1100" b="1" dirty="0" smtClean="0">
                <a:solidFill>
                  <a:srgbClr val="000099"/>
                </a:solidFill>
                <a:latin typeface="Georgia" pitchFamily="18" charset="0"/>
              </a:rPr>
              <a:t>                 </a:t>
            </a:r>
            <a:endParaRPr lang="ru-RU" sz="2600" b="1" dirty="0">
              <a:solidFill>
                <a:srgbClr val="000099"/>
              </a:solidFill>
              <a:latin typeface="Georgia" pitchFamily="18" charset="0"/>
            </a:endParaRPr>
          </a:p>
          <a:p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               где </a:t>
            </a:r>
            <a:r>
              <a:rPr lang="en-US" sz="2600" b="1" dirty="0">
                <a:solidFill>
                  <a:srgbClr val="000099"/>
                </a:solidFill>
                <a:latin typeface="Georgia" pitchFamily="18" charset="0"/>
              </a:rPr>
              <a:t>x</a:t>
            </a:r>
            <a:r>
              <a:rPr lang="ru-RU" sz="2600" b="1" dirty="0">
                <a:solidFill>
                  <a:srgbClr val="000099"/>
                </a:solidFill>
                <a:latin typeface="Georgia" pitchFamily="18" charset="0"/>
              </a:rPr>
              <a:t> – независимая переменная,      </a:t>
            </a: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 </a:t>
            </a:r>
          </a:p>
          <a:p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                            а </a:t>
            </a:r>
            <a:r>
              <a:rPr lang="en-US" sz="2600" b="1" dirty="0">
                <a:solidFill>
                  <a:srgbClr val="000099"/>
                </a:solidFill>
                <a:latin typeface="Georgia" pitchFamily="18" charset="0"/>
              </a:rPr>
              <a:t>k</a:t>
            </a:r>
            <a:r>
              <a:rPr lang="ru-RU" sz="2600" b="1" dirty="0">
                <a:solidFill>
                  <a:srgbClr val="000099"/>
                </a:solidFill>
                <a:latin typeface="Georgia" pitchFamily="18" charset="0"/>
              </a:rPr>
              <a:t> – неравное нулю число.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987824" y="3429000"/>
            <a:ext cx="26638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 i="1" u="sng" dirty="0">
                <a:solidFill>
                  <a:srgbClr val="002060"/>
                </a:solidFill>
                <a:latin typeface="Georgia" pitchFamily="18" charset="0"/>
              </a:rPr>
              <a:t>Примеры</a:t>
            </a:r>
            <a:r>
              <a:rPr lang="es-ES" sz="2800" b="1" i="1" u="sng" dirty="0" smtClean="0">
                <a:solidFill>
                  <a:srgbClr val="002060"/>
                </a:solidFill>
                <a:latin typeface="Georgia" pitchFamily="18" charset="0"/>
              </a:rPr>
              <a:t>:</a:t>
            </a:r>
            <a:endParaRPr lang="es-ES" sz="2800" b="1" i="1" u="sng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16216" y="1700808"/>
            <a:ext cx="1765227" cy="646331"/>
          </a:xfrm>
          <a:prstGeom prst="rect">
            <a:avLst/>
          </a:prstGeom>
          <a:solidFill>
            <a:srgbClr val="FFFFA3"/>
          </a:solidFill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  <a:latin typeface="Georgia" pitchFamily="18" charset="0"/>
              </a:rPr>
              <a:t>y</a:t>
            </a:r>
            <a:r>
              <a:rPr lang="ru-RU" sz="3600" b="1" i="1" dirty="0" smtClean="0">
                <a:solidFill>
                  <a:srgbClr val="002060"/>
                </a:solidFill>
                <a:latin typeface="Georgia" pitchFamily="18" charset="0"/>
              </a:rPr>
              <a:t> = </a:t>
            </a:r>
            <a:r>
              <a:rPr lang="en-US" sz="3600" b="1" i="1" dirty="0" err="1" smtClean="0">
                <a:solidFill>
                  <a:srgbClr val="002060"/>
                </a:solidFill>
                <a:latin typeface="Georgia" pitchFamily="18" charset="0"/>
              </a:rPr>
              <a:t>kx</a:t>
            </a:r>
            <a:r>
              <a:rPr lang="ru-RU" sz="3600" b="1" i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084639" y="3708321"/>
            <a:ext cx="2663825" cy="58477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S" sz="3200" b="1" i="1" dirty="0" smtClean="0">
                <a:solidFill>
                  <a:srgbClr val="002060"/>
                </a:solidFill>
                <a:latin typeface="Georgia" pitchFamily="18" charset="0"/>
              </a:rPr>
              <a:t>y=2x</a:t>
            </a:r>
            <a:endParaRPr lang="es-ES" sz="32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084639" y="4428401"/>
            <a:ext cx="2663825" cy="58477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S" sz="3200" b="1" i="1" dirty="0" smtClean="0">
                <a:solidFill>
                  <a:srgbClr val="002060"/>
                </a:solidFill>
                <a:latin typeface="Georgia" pitchFamily="18" charset="0"/>
              </a:rPr>
              <a:t>y</a:t>
            </a:r>
            <a:r>
              <a:rPr lang="es-ES" sz="3200" b="1" i="1" dirty="0">
                <a:solidFill>
                  <a:srgbClr val="002060"/>
                </a:solidFill>
                <a:latin typeface="Georgia" pitchFamily="18" charset="0"/>
              </a:rPr>
              <a:t>=</a:t>
            </a:r>
            <a:r>
              <a:rPr lang="ru-RU" sz="3200" b="1" i="1" dirty="0">
                <a:solidFill>
                  <a:srgbClr val="002060"/>
                </a:solidFill>
                <a:latin typeface="Georgia" pitchFamily="18" charset="0"/>
              </a:rPr>
              <a:t>–</a:t>
            </a:r>
            <a:r>
              <a:rPr lang="es-ES" sz="3200" b="1" i="1" dirty="0" smtClean="0">
                <a:solidFill>
                  <a:srgbClr val="002060"/>
                </a:solidFill>
                <a:latin typeface="Georgia" pitchFamily="18" charset="0"/>
              </a:rPr>
              <a:t>2x</a:t>
            </a:r>
            <a:endParaRPr lang="es-ES" sz="32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084639" y="5148481"/>
            <a:ext cx="2663825" cy="58477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S" sz="3200" b="1" i="1" dirty="0" smtClean="0">
                <a:solidFill>
                  <a:srgbClr val="002060"/>
                </a:solidFill>
                <a:latin typeface="Georgia" pitchFamily="18" charset="0"/>
              </a:rPr>
              <a:t>y</a:t>
            </a:r>
            <a:r>
              <a:rPr lang="es-ES" sz="3200" b="1" i="1" dirty="0">
                <a:solidFill>
                  <a:srgbClr val="002060"/>
                </a:solidFill>
                <a:latin typeface="Georgia" pitchFamily="18" charset="0"/>
              </a:rPr>
              <a:t>=</a:t>
            </a:r>
            <a:r>
              <a:rPr lang="ru-RU" sz="3200" b="1" i="1" dirty="0">
                <a:solidFill>
                  <a:srgbClr val="002060"/>
                </a:solidFill>
                <a:latin typeface="Georgia" pitchFamily="18" charset="0"/>
              </a:rPr>
              <a:t>–</a:t>
            </a:r>
            <a:r>
              <a:rPr lang="es-ES" sz="3200" b="1" i="1" dirty="0" smtClean="0">
                <a:solidFill>
                  <a:srgbClr val="002060"/>
                </a:solidFill>
                <a:latin typeface="Georgia" pitchFamily="18" charset="0"/>
              </a:rPr>
              <a:t>0,5x</a:t>
            </a:r>
            <a:endParaRPr lang="es-ES" sz="32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084639" y="5868561"/>
            <a:ext cx="2663825" cy="58477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S" sz="3200" b="1" i="1" dirty="0" smtClean="0">
                <a:solidFill>
                  <a:srgbClr val="002060"/>
                </a:solidFill>
                <a:latin typeface="Georgia" pitchFamily="18" charset="0"/>
              </a:rPr>
              <a:t>y=</a:t>
            </a:r>
            <a:r>
              <a:rPr lang="ru-RU" sz="3200" b="1" i="1" dirty="0">
                <a:solidFill>
                  <a:srgbClr val="002060"/>
                </a:solidFill>
                <a:latin typeface="Georgia" pitchFamily="18" charset="0"/>
              </a:rPr>
              <a:t>1/3 </a:t>
            </a:r>
            <a:r>
              <a:rPr lang="es-ES" sz="3200" b="1" i="1" dirty="0">
                <a:solidFill>
                  <a:srgbClr val="002060"/>
                </a:solidFill>
                <a:latin typeface="Georgia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6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6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"/>
                            </p:stCondLst>
                            <p:childTnLst>
                              <p:par>
                                <p:cTn id="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2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79712" y="1600200"/>
            <a:ext cx="6829647" cy="604838"/>
          </a:xfrm>
          <a:solidFill>
            <a:srgbClr val="FFFF99"/>
          </a:solidFill>
          <a:ln w="28575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533400" indent="-533400">
              <a:buClr>
                <a:schemeClr val="tx1"/>
              </a:buClr>
              <a:buFont typeface="Arial" charset="0"/>
              <a:buNone/>
            </a:pPr>
            <a:r>
              <a:rPr lang="en-US" sz="2600" b="1">
                <a:solidFill>
                  <a:srgbClr val="002060"/>
                </a:solidFill>
                <a:latin typeface="Georgia" pitchFamily="18" charset="0"/>
              </a:rPr>
              <a:t>1) S</a:t>
            </a:r>
            <a:r>
              <a:rPr lang="ru-RU" sz="2600" b="1">
                <a:solidFill>
                  <a:srgbClr val="002060"/>
                </a:solidFill>
                <a:latin typeface="Georgia" pitchFamily="18" charset="0"/>
              </a:rPr>
              <a:t>=60</a:t>
            </a:r>
            <a:r>
              <a:rPr lang="en-US" sz="2600" b="1">
                <a:solidFill>
                  <a:srgbClr val="002060"/>
                </a:solidFill>
                <a:latin typeface="Georgia" pitchFamily="18" charset="0"/>
              </a:rPr>
              <a:t>t </a:t>
            </a:r>
            <a:r>
              <a:rPr lang="ru-RU" sz="2600" b="1">
                <a:solidFill>
                  <a:srgbClr val="002060"/>
                </a:solidFill>
                <a:latin typeface="Georgia" pitchFamily="18" charset="0"/>
              </a:rPr>
              <a:t>(путь, </a:t>
            </a:r>
            <a:r>
              <a:rPr lang="en-US" sz="2600" b="1">
                <a:solidFill>
                  <a:srgbClr val="002060"/>
                </a:solidFill>
                <a:latin typeface="Georgia" pitchFamily="18" charset="0"/>
              </a:rPr>
              <a:t>v</a:t>
            </a:r>
            <a:r>
              <a:rPr lang="ru-RU" sz="2600" b="1">
                <a:solidFill>
                  <a:srgbClr val="002060"/>
                </a:solidFill>
                <a:latin typeface="Georgia" pitchFamily="18" charset="0"/>
              </a:rPr>
              <a:t>=60 км/ч)</a:t>
            </a:r>
          </a:p>
        </p:txBody>
      </p:sp>
      <p:sp>
        <p:nvSpPr>
          <p:cNvPr id="166916" name="Rectangle 3"/>
          <p:cNvSpPr>
            <a:spLocks noChangeArrowheads="1"/>
          </p:cNvSpPr>
          <p:nvPr/>
        </p:nvSpPr>
        <p:spPr bwMode="auto">
          <a:xfrm>
            <a:off x="1990825" y="2492375"/>
            <a:ext cx="6829647" cy="965200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FF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None/>
            </a:pPr>
            <a:r>
              <a:rPr lang="ru-RU" sz="2600" b="1">
                <a:solidFill>
                  <a:srgbClr val="002060"/>
                </a:solidFill>
                <a:latin typeface="Georgia" pitchFamily="18" charset="0"/>
              </a:rPr>
              <a:t>2) </a:t>
            </a:r>
            <a:r>
              <a:rPr lang="en-US" sz="2600" b="1">
                <a:solidFill>
                  <a:srgbClr val="002060"/>
                </a:solidFill>
                <a:latin typeface="Georgia" pitchFamily="18" charset="0"/>
              </a:rPr>
              <a:t>S</a:t>
            </a:r>
            <a:r>
              <a:rPr lang="ru-RU" sz="2600" b="1">
                <a:solidFill>
                  <a:srgbClr val="002060"/>
                </a:solidFill>
                <a:latin typeface="Georgia" pitchFamily="18" charset="0"/>
              </a:rPr>
              <a:t>=40</a:t>
            </a:r>
            <a:r>
              <a:rPr lang="en-US" sz="2600" b="1">
                <a:solidFill>
                  <a:srgbClr val="002060"/>
                </a:solidFill>
                <a:latin typeface="Georgia" pitchFamily="18" charset="0"/>
              </a:rPr>
              <a:t>b </a:t>
            </a:r>
            <a:r>
              <a:rPr lang="ru-RU" sz="2600" b="1">
                <a:solidFill>
                  <a:srgbClr val="002060"/>
                </a:solidFill>
                <a:latin typeface="Georgia" pitchFamily="18" charset="0"/>
              </a:rPr>
              <a:t>(площадь прямоугольника со стороной 40 см)</a:t>
            </a:r>
          </a:p>
        </p:txBody>
      </p:sp>
      <p:sp>
        <p:nvSpPr>
          <p:cNvPr id="166917" name="Rectangle 3"/>
          <p:cNvSpPr>
            <a:spLocks noChangeArrowheads="1"/>
          </p:cNvSpPr>
          <p:nvPr/>
        </p:nvSpPr>
        <p:spPr bwMode="auto">
          <a:xfrm>
            <a:off x="1990825" y="3644900"/>
            <a:ext cx="6829647" cy="965200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FF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600" b="1">
                <a:solidFill>
                  <a:srgbClr val="002060"/>
                </a:solidFill>
                <a:latin typeface="Georgia" pitchFamily="18" charset="0"/>
              </a:rPr>
              <a:t>3) </a:t>
            </a:r>
            <a:r>
              <a:rPr lang="en-US" sz="2600" b="1">
                <a:solidFill>
                  <a:srgbClr val="002060"/>
                </a:solidFill>
                <a:latin typeface="Georgia" pitchFamily="18" charset="0"/>
              </a:rPr>
              <a:t>m</a:t>
            </a:r>
            <a:r>
              <a:rPr lang="ru-RU" sz="2600" b="1">
                <a:solidFill>
                  <a:srgbClr val="002060"/>
                </a:solidFill>
                <a:latin typeface="Georgia" pitchFamily="18" charset="0"/>
              </a:rPr>
              <a:t>=19,3 </a:t>
            </a:r>
            <a:r>
              <a:rPr lang="en-US" sz="2600" b="1">
                <a:solidFill>
                  <a:srgbClr val="002060"/>
                </a:solidFill>
                <a:latin typeface="Georgia" pitchFamily="18" charset="0"/>
              </a:rPr>
              <a:t>V</a:t>
            </a:r>
            <a:r>
              <a:rPr lang="ru-RU" sz="2600" b="1">
                <a:solidFill>
                  <a:srgbClr val="002060"/>
                </a:solidFill>
                <a:latin typeface="Georgia" pitchFamily="18" charset="0"/>
              </a:rPr>
              <a:t> (масса бруска золота с плотностью 19,3 г/см</a:t>
            </a:r>
            <a:r>
              <a:rPr lang="ru-RU" sz="2600" b="1" baseline="30000">
                <a:solidFill>
                  <a:srgbClr val="002060"/>
                </a:solidFill>
                <a:latin typeface="Georgia" pitchFamily="18" charset="0"/>
              </a:rPr>
              <a:t>3</a:t>
            </a:r>
            <a:r>
              <a:rPr lang="ru-RU" sz="2600" b="1">
                <a:solidFill>
                  <a:srgbClr val="002060"/>
                </a:solidFill>
                <a:latin typeface="Georgia" pitchFamily="18" charset="0"/>
              </a:rPr>
              <a:t>)</a:t>
            </a:r>
            <a:endParaRPr lang="en-US" sz="2600" b="1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66918" name="Rectangle 3"/>
          <p:cNvSpPr>
            <a:spLocks noChangeArrowheads="1"/>
          </p:cNvSpPr>
          <p:nvPr/>
        </p:nvSpPr>
        <p:spPr bwMode="auto">
          <a:xfrm>
            <a:off x="1990825" y="4868863"/>
            <a:ext cx="6829647" cy="892175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FF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600" b="1" dirty="0">
                <a:solidFill>
                  <a:srgbClr val="002060"/>
                </a:solidFill>
                <a:latin typeface="Georgia" pitchFamily="18" charset="0"/>
              </a:rPr>
              <a:t>4) </a:t>
            </a:r>
            <a:r>
              <a:rPr lang="en-US" sz="2600" b="1" dirty="0">
                <a:solidFill>
                  <a:srgbClr val="002060"/>
                </a:solidFill>
                <a:latin typeface="Georgia" pitchFamily="18" charset="0"/>
              </a:rPr>
              <a:t>C</a:t>
            </a:r>
            <a:r>
              <a:rPr lang="ru-RU" sz="2600" b="1" dirty="0">
                <a:solidFill>
                  <a:srgbClr val="002060"/>
                </a:solidFill>
                <a:latin typeface="Georgia" pitchFamily="18" charset="0"/>
              </a:rPr>
              <a:t>=10</a:t>
            </a:r>
            <a:r>
              <a:rPr lang="en-US" sz="2600" b="1" dirty="0">
                <a:solidFill>
                  <a:srgbClr val="002060"/>
                </a:solidFill>
                <a:latin typeface="Georgia" pitchFamily="18" charset="0"/>
              </a:rPr>
              <a:t>n</a:t>
            </a:r>
            <a:r>
              <a:rPr lang="ru-RU" sz="2600" b="1" dirty="0">
                <a:solidFill>
                  <a:srgbClr val="002060"/>
                </a:solidFill>
                <a:latin typeface="Georgia" pitchFamily="18" charset="0"/>
              </a:rPr>
              <a:t> (С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</a:rPr>
              <a:t>– стоимость</a:t>
            </a:r>
            <a:r>
              <a:rPr lang="ru-RU" sz="2600" b="1" dirty="0">
                <a:solidFill>
                  <a:srgbClr val="002060"/>
                </a:solidFill>
                <a:latin typeface="Georgia" pitchFamily="18" charset="0"/>
              </a:rPr>
              <a:t>, </a:t>
            </a:r>
            <a:r>
              <a:rPr lang="en-US" sz="2600" b="1" dirty="0">
                <a:solidFill>
                  <a:srgbClr val="002060"/>
                </a:solidFill>
                <a:latin typeface="Georgia" pitchFamily="18" charset="0"/>
              </a:rPr>
              <a:t>n</a:t>
            </a:r>
            <a:r>
              <a:rPr lang="ru-RU" sz="2600" b="1" dirty="0">
                <a:solidFill>
                  <a:srgbClr val="002060"/>
                </a:solidFill>
                <a:latin typeface="Georgia" pitchFamily="18" charset="0"/>
              </a:rPr>
              <a:t> –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</a:rPr>
              <a:t>количество</a:t>
            </a:r>
            <a:r>
              <a:rPr lang="en-US" sz="2400" b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Georgia" pitchFamily="18" charset="0"/>
              </a:rPr>
              <a:t>товара по цене </a:t>
            </a:r>
            <a:r>
              <a:rPr lang="ru-RU" sz="2600" b="1" dirty="0">
                <a:solidFill>
                  <a:srgbClr val="002060"/>
                </a:solidFill>
                <a:latin typeface="Georgia" pitchFamily="18" charset="0"/>
              </a:rPr>
              <a:t>10 </a:t>
            </a: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руб.</a:t>
            </a:r>
            <a:r>
              <a:rPr lang="ru-RU" sz="2600" b="1" dirty="0" smtClean="0">
                <a:solidFill>
                  <a:srgbClr val="002060"/>
                </a:solidFill>
                <a:latin typeface="Georgia" pitchFamily="18" charset="0"/>
              </a:rPr>
              <a:t>)</a:t>
            </a:r>
            <a:endParaRPr lang="ru-RU" sz="26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88640"/>
            <a:ext cx="7344816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ru-RU" sz="2400" b="1" dirty="0" smtClean="0">
                <a:latin typeface="Georgia" pitchFamily="18" charset="0"/>
              </a:rPr>
              <a:t>Примеры прямой пропорциональности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: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691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91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69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69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69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69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69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69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69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6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6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6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691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691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69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6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6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6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 animBg="1"/>
      <p:bldP spid="166916" grpId="0" build="p" animBg="1"/>
      <p:bldP spid="166917" grpId="0" build="p" animBg="1"/>
      <p:bldP spid="166918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66689" y="1744217"/>
            <a:ext cx="5781775" cy="2188840"/>
          </a:xfr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            Так </a:t>
            </a:r>
            <a:r>
              <a:rPr lang="ru-RU" sz="2600" b="1" dirty="0">
                <a:solidFill>
                  <a:srgbClr val="000099"/>
                </a:solidFill>
                <a:latin typeface="Georgia" pitchFamily="18" charset="0"/>
              </a:rPr>
              <a:t>как </a:t>
            </a:r>
            <a:r>
              <a:rPr lang="ru-RU" sz="2600" b="1" i="1" dirty="0">
                <a:solidFill>
                  <a:srgbClr val="C00000"/>
                </a:solidFill>
                <a:latin typeface="Georgia" pitchFamily="18" charset="0"/>
              </a:rPr>
              <a:t>прямая пропорциональность </a:t>
            </a:r>
            <a:r>
              <a:rPr lang="ru-RU" sz="2600" b="1" dirty="0">
                <a:solidFill>
                  <a:srgbClr val="000099"/>
                </a:solidFill>
                <a:latin typeface="Georgia" pitchFamily="18" charset="0"/>
              </a:rPr>
              <a:t>является частным случаем линейной функции, то графиком является прямая. </a:t>
            </a: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 </a:t>
            </a:r>
            <a:endParaRPr lang="ru-RU" sz="26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260649"/>
            <a:ext cx="7848872" cy="1065193"/>
          </a:xfrm>
          <a:prstGeom prst="roundRect">
            <a:avLst>
              <a:gd name="adj" fmla="val 28659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00" b="1" dirty="0" smtClean="0">
                <a:solidFill>
                  <a:srgbClr val="002060"/>
                </a:solidFill>
                <a:latin typeface="Georgia" pitchFamily="18" charset="0"/>
              </a:rPr>
              <a:t>Рассмотрим вопрос о графике прямой пропорциональности:</a:t>
            </a:r>
          </a:p>
        </p:txBody>
      </p:sp>
      <p:cxnSp>
        <p:nvCxnSpPr>
          <p:cNvPr id="9" name="Прямая соединительная линия 8"/>
          <p:cNvCxnSpPr>
            <a:cxnSpLocks noChangeShapeType="1"/>
          </p:cNvCxnSpPr>
          <p:nvPr/>
        </p:nvCxnSpPr>
        <p:spPr bwMode="auto">
          <a:xfrm flipV="1">
            <a:off x="3995936" y="4077074"/>
            <a:ext cx="4536504" cy="136815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cxnSp>
      <p:sp>
        <p:nvSpPr>
          <p:cNvPr id="10" name="Овал 2"/>
          <p:cNvSpPr>
            <a:spLocks noChangeArrowheads="1"/>
          </p:cNvSpPr>
          <p:nvPr/>
        </p:nvSpPr>
        <p:spPr bwMode="auto">
          <a:xfrm>
            <a:off x="7308304" y="4221088"/>
            <a:ext cx="287338" cy="292100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99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Georgia" pitchFamily="18" charset="0"/>
            </a:endParaRPr>
          </a:p>
        </p:txBody>
      </p:sp>
      <p:sp>
        <p:nvSpPr>
          <p:cNvPr id="11" name="Овал 10"/>
          <p:cNvSpPr>
            <a:spLocks noChangeArrowheads="1"/>
          </p:cNvSpPr>
          <p:nvPr/>
        </p:nvSpPr>
        <p:spPr bwMode="auto">
          <a:xfrm>
            <a:off x="5076056" y="4941168"/>
            <a:ext cx="287338" cy="292100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99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Georgia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462633" y="5641033"/>
            <a:ext cx="6501855" cy="884311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           Для построения прямой нужно знать координаты двух точек.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825008" y="7816403"/>
            <a:ext cx="2895600" cy="365125"/>
          </a:xfrm>
        </p:spPr>
        <p:txBody>
          <a:bodyPr/>
          <a:lstStyle/>
          <a:p>
            <a:r>
              <a:rPr lang="ru-RU">
                <a:latin typeface="Georgia" pitchFamily="18" charset="0"/>
              </a:rPr>
              <a:t>МОУ СОШ № 25       Малая Е.В.</a:t>
            </a:r>
          </a:p>
        </p:txBody>
      </p:sp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980728"/>
            <a:ext cx="5811460" cy="510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3059" name="Group 3"/>
          <p:cNvGraphicFramePr>
            <a:graphicFrameLocks noGrp="1"/>
          </p:cNvGraphicFramePr>
          <p:nvPr/>
        </p:nvGraphicFramePr>
        <p:xfrm>
          <a:off x="1259632" y="1740570"/>
          <a:ext cx="2428875" cy="1341120"/>
        </p:xfrm>
        <a:graphic>
          <a:graphicData uri="http://schemas.openxmlformats.org/drawingml/2006/table">
            <a:tbl>
              <a:tblPr/>
              <a:tblGrid>
                <a:gridCol w="809625"/>
                <a:gridCol w="809625"/>
                <a:gridCol w="809625"/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73073" name="Прямоугольник 4"/>
          <p:cNvSpPr>
            <a:spLocks noChangeArrowheads="1"/>
          </p:cNvSpPr>
          <p:nvPr/>
        </p:nvSpPr>
        <p:spPr bwMode="auto">
          <a:xfrm>
            <a:off x="107504" y="908720"/>
            <a:ext cx="1835150" cy="646331"/>
          </a:xfrm>
          <a:prstGeom prst="rect">
            <a:avLst/>
          </a:prstGeom>
          <a:solidFill>
            <a:srgbClr val="FFFFA3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r>
              <a:rPr lang="ru-RU" sz="3600" b="1" i="1">
                <a:latin typeface="Georgia" pitchFamily="18" charset="0"/>
              </a:rPr>
              <a:t>у = х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59757" y="1669133"/>
            <a:ext cx="5084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latin typeface="Georgia" pitchFamily="18" charset="0"/>
              </a:rPr>
              <a:t>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02695" y="1669133"/>
            <a:ext cx="4732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latin typeface="Georgia" pitchFamily="18" charset="0"/>
              </a:rPr>
              <a:t>3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31195" y="2383508"/>
            <a:ext cx="5084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 dirty="0">
                <a:latin typeface="Georgia" pitchFamily="18" charset="0"/>
              </a:rPr>
              <a:t>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5570" y="2312070"/>
            <a:ext cx="4732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latin typeface="Georgia" pitchFamily="18" charset="0"/>
              </a:rPr>
              <a:t>3</a:t>
            </a:r>
          </a:p>
        </p:txBody>
      </p:sp>
      <p:sp>
        <p:nvSpPr>
          <p:cNvPr id="173081" name="Text Box 25"/>
          <p:cNvSpPr txBox="1">
            <a:spLocks noChangeArrowheads="1"/>
          </p:cNvSpPr>
          <p:nvPr/>
        </p:nvSpPr>
        <p:spPr bwMode="auto">
          <a:xfrm rot="-2700309">
            <a:off x="7048257" y="1208202"/>
            <a:ext cx="1062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chemeClr val="hlink"/>
                </a:solidFill>
                <a:latin typeface="Georgia" pitchFamily="18" charset="0"/>
              </a:rPr>
              <a:t>y = x</a:t>
            </a:r>
            <a:endParaRPr lang="ru-RU" sz="2800" b="1" i="1" dirty="0">
              <a:solidFill>
                <a:schemeClr val="hlink"/>
              </a:solidFill>
              <a:latin typeface="Georgia" pitchFamily="18" charset="0"/>
            </a:endParaRPr>
          </a:p>
        </p:txBody>
      </p:sp>
      <p:graphicFrame>
        <p:nvGraphicFramePr>
          <p:cNvPr id="173082" name="Group 26"/>
          <p:cNvGraphicFramePr>
            <a:graphicFrameLocks noGrp="1"/>
          </p:cNvGraphicFramePr>
          <p:nvPr/>
        </p:nvGraphicFramePr>
        <p:xfrm>
          <a:off x="1294557" y="2908970"/>
          <a:ext cx="2428875" cy="1341120"/>
        </p:xfrm>
        <a:graphic>
          <a:graphicData uri="http://schemas.openxmlformats.org/drawingml/2006/table">
            <a:tbl>
              <a:tblPr/>
              <a:tblGrid>
                <a:gridCol w="809625"/>
                <a:gridCol w="809625"/>
                <a:gridCol w="809625"/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2294682" y="2837533"/>
            <a:ext cx="5084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latin typeface="Georgia" pitchFamily="18" charset="0"/>
              </a:rPr>
              <a:t>0</a:t>
            </a:r>
          </a:p>
        </p:txBody>
      </p:sp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2807445" y="2801020"/>
            <a:ext cx="7986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latin typeface="Georgia" pitchFamily="18" charset="0"/>
              </a:rPr>
              <a:t>–3</a:t>
            </a: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2366120" y="3551908"/>
            <a:ext cx="5084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latin typeface="Georgia" pitchFamily="18" charset="0"/>
              </a:rPr>
              <a:t>0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3080495" y="3480470"/>
            <a:ext cx="4732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latin typeface="Georgia" pitchFamily="18" charset="0"/>
              </a:rPr>
              <a:t>3</a:t>
            </a:r>
          </a:p>
        </p:txBody>
      </p:sp>
      <p:sp>
        <p:nvSpPr>
          <p:cNvPr id="173100" name="Прямоугольник 4"/>
          <p:cNvSpPr>
            <a:spLocks noChangeArrowheads="1"/>
          </p:cNvSpPr>
          <p:nvPr/>
        </p:nvSpPr>
        <p:spPr bwMode="auto">
          <a:xfrm>
            <a:off x="107504" y="1988840"/>
            <a:ext cx="1835150" cy="646331"/>
          </a:xfrm>
          <a:prstGeom prst="rect">
            <a:avLst/>
          </a:prstGeom>
          <a:solidFill>
            <a:srgbClr val="FFFFA3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r>
              <a:rPr lang="ru-RU" sz="3600" b="1" i="1" dirty="0">
                <a:latin typeface="Georgia" pitchFamily="18" charset="0"/>
              </a:rPr>
              <a:t>у = –</a:t>
            </a:r>
            <a:r>
              <a:rPr lang="ru-RU" sz="3600" b="1" i="1" dirty="0" err="1">
                <a:latin typeface="Georgia" pitchFamily="18" charset="0"/>
              </a:rPr>
              <a:t>х</a:t>
            </a:r>
            <a:r>
              <a:rPr lang="ru-RU" sz="3600" b="1" i="1" dirty="0">
                <a:latin typeface="Georgia" pitchFamily="18" charset="0"/>
              </a:rPr>
              <a:t> </a:t>
            </a:r>
          </a:p>
        </p:txBody>
      </p:sp>
      <p:sp>
        <p:nvSpPr>
          <p:cNvPr id="173102" name="Text Box 46"/>
          <p:cNvSpPr txBox="1">
            <a:spLocks noChangeArrowheads="1"/>
          </p:cNvSpPr>
          <p:nvPr/>
        </p:nvSpPr>
        <p:spPr bwMode="auto">
          <a:xfrm rot="2618535">
            <a:off x="3863192" y="1231743"/>
            <a:ext cx="13789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990099"/>
                </a:solidFill>
                <a:latin typeface="Georgia" pitchFamily="18" charset="0"/>
              </a:rPr>
              <a:t>y =</a:t>
            </a:r>
            <a:r>
              <a:rPr lang="en-US" sz="3200" b="1" i="1" dirty="0">
                <a:solidFill>
                  <a:srgbClr val="990099"/>
                </a:solidFill>
                <a:latin typeface="Georgia" pitchFamily="18" charset="0"/>
                <a:cs typeface="Arial" charset="0"/>
              </a:rPr>
              <a:t>−</a:t>
            </a:r>
            <a:r>
              <a:rPr lang="en-US" sz="3200" b="1" i="1" dirty="0">
                <a:solidFill>
                  <a:srgbClr val="990099"/>
                </a:solidFill>
                <a:latin typeface="Georgia" pitchFamily="18" charset="0"/>
              </a:rPr>
              <a:t>x</a:t>
            </a:r>
            <a:endParaRPr lang="ru-RU" sz="3200" i="1" dirty="0">
              <a:solidFill>
                <a:srgbClr val="990099"/>
              </a:solidFill>
              <a:latin typeface="Georgia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cxnSpLocks noChangeShapeType="1"/>
          </p:cNvCxnSpPr>
          <p:nvPr/>
        </p:nvCxnSpPr>
        <p:spPr bwMode="auto">
          <a:xfrm flipH="1" flipV="1">
            <a:off x="3635896" y="1124744"/>
            <a:ext cx="4896544" cy="4824536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27" name="Прямая соединительная линия 26"/>
          <p:cNvCxnSpPr>
            <a:cxnSpLocks noChangeShapeType="1"/>
          </p:cNvCxnSpPr>
          <p:nvPr/>
        </p:nvCxnSpPr>
        <p:spPr bwMode="auto">
          <a:xfrm flipV="1">
            <a:off x="3419872" y="980728"/>
            <a:ext cx="5143500" cy="5072062"/>
          </a:xfrm>
          <a:prstGeom prst="line">
            <a:avLst/>
          </a:prstGeom>
          <a:noFill/>
          <a:ln w="76200" algn="ctr">
            <a:solidFill>
              <a:srgbClr val="0070C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cxnSp>
      <p:sp>
        <p:nvSpPr>
          <p:cNvPr id="31" name="TextBox 30"/>
          <p:cNvSpPr txBox="1"/>
          <p:nvPr/>
        </p:nvSpPr>
        <p:spPr>
          <a:xfrm>
            <a:off x="251520" y="188640"/>
            <a:ext cx="7344816" cy="649188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ru-RU" sz="2400" b="1" dirty="0" smtClean="0">
                <a:latin typeface="Georgia" pitchFamily="18" charset="0"/>
              </a:rPr>
              <a:t>График прямой пропорциональности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: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0" name="Овал 9"/>
          <p:cNvSpPr>
            <a:spLocks noChangeArrowheads="1"/>
          </p:cNvSpPr>
          <p:nvPr/>
        </p:nvSpPr>
        <p:spPr bwMode="auto">
          <a:xfrm>
            <a:off x="5940152" y="3356819"/>
            <a:ext cx="223838" cy="219075"/>
          </a:xfrm>
          <a:prstGeom prst="ellipse">
            <a:avLst/>
          </a:prstGeom>
          <a:solidFill>
            <a:srgbClr val="3366FF"/>
          </a:solidFill>
          <a:ln w="12700" algn="ctr">
            <a:solidFill>
              <a:srgbClr val="000099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Georgia" pitchFamily="18" charset="0"/>
            </a:endParaRPr>
          </a:p>
        </p:txBody>
      </p:sp>
      <p:sp>
        <p:nvSpPr>
          <p:cNvPr id="11" name="Овал 10"/>
          <p:cNvSpPr>
            <a:spLocks noChangeArrowheads="1"/>
          </p:cNvSpPr>
          <p:nvPr/>
        </p:nvSpPr>
        <p:spPr bwMode="auto">
          <a:xfrm>
            <a:off x="6948264" y="2348880"/>
            <a:ext cx="204787" cy="198438"/>
          </a:xfrm>
          <a:prstGeom prst="ellipse">
            <a:avLst/>
          </a:prstGeom>
          <a:solidFill>
            <a:srgbClr val="3366FF"/>
          </a:solidFill>
          <a:ln w="12700" algn="ctr">
            <a:solidFill>
              <a:srgbClr val="000099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Georgia" pitchFamily="18" charset="0"/>
            </a:endParaRPr>
          </a:p>
        </p:txBody>
      </p:sp>
      <p:sp>
        <p:nvSpPr>
          <p:cNvPr id="12" name="Овал 10"/>
          <p:cNvSpPr>
            <a:spLocks noChangeArrowheads="1"/>
          </p:cNvSpPr>
          <p:nvPr/>
        </p:nvSpPr>
        <p:spPr bwMode="auto">
          <a:xfrm>
            <a:off x="4860032" y="2348880"/>
            <a:ext cx="204788" cy="198437"/>
          </a:xfrm>
          <a:prstGeom prst="ellipse">
            <a:avLst/>
          </a:prstGeom>
          <a:solidFill>
            <a:srgbClr val="FF0000"/>
          </a:solidFill>
          <a:ln w="12700" algn="ctr">
            <a:solidFill>
              <a:srgbClr val="000099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Georgia" pitchFamily="18" charset="0"/>
            </a:endParaRPr>
          </a:p>
        </p:txBody>
      </p:sp>
      <p:sp>
        <p:nvSpPr>
          <p:cNvPr id="14" name="Овал 9"/>
          <p:cNvSpPr>
            <a:spLocks noChangeArrowheads="1"/>
          </p:cNvSpPr>
          <p:nvPr/>
        </p:nvSpPr>
        <p:spPr bwMode="auto">
          <a:xfrm>
            <a:off x="5940152" y="3356819"/>
            <a:ext cx="223838" cy="219075"/>
          </a:xfrm>
          <a:prstGeom prst="ellipse">
            <a:avLst/>
          </a:prstGeom>
          <a:solidFill>
            <a:srgbClr val="FF0000"/>
          </a:solidFill>
          <a:ln w="12700" algn="ctr">
            <a:solidFill>
              <a:srgbClr val="000099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Georgia" pitchFamily="18" charset="0"/>
            </a:endParaRPr>
          </a:p>
        </p:txBody>
      </p:sp>
      <p:sp>
        <p:nvSpPr>
          <p:cNvPr id="173111" name="Text Box 55"/>
          <p:cNvSpPr txBox="1">
            <a:spLocks noChangeArrowheads="1"/>
          </p:cNvSpPr>
          <p:nvPr/>
        </p:nvSpPr>
        <p:spPr bwMode="auto">
          <a:xfrm>
            <a:off x="2699792" y="5445224"/>
            <a:ext cx="6192838" cy="523220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800" b="1" i="1" dirty="0">
                <a:solidFill>
                  <a:srgbClr val="000099"/>
                </a:solidFill>
                <a:latin typeface="Georgia" pitchFamily="18" charset="0"/>
              </a:rPr>
              <a:t>Что общего у этих графиков?</a:t>
            </a:r>
          </a:p>
        </p:txBody>
      </p:sp>
      <p:sp>
        <p:nvSpPr>
          <p:cNvPr id="173113" name="Text Box 57"/>
          <p:cNvSpPr txBox="1">
            <a:spLocks noChangeArrowheads="1"/>
          </p:cNvSpPr>
          <p:nvPr/>
        </p:nvSpPr>
        <p:spPr bwMode="auto">
          <a:xfrm>
            <a:off x="1619672" y="5373216"/>
            <a:ext cx="7308304" cy="1323439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99"/>
                </a:solidFill>
                <a:latin typeface="Georgia" pitchFamily="18" charset="0"/>
              </a:rPr>
              <a:t>Прямая пропорциональность    </a:t>
            </a:r>
            <a:r>
              <a:rPr lang="en-US" sz="3200" b="1" i="1" dirty="0">
                <a:solidFill>
                  <a:srgbClr val="990099"/>
                </a:solidFill>
                <a:latin typeface="Georgia" pitchFamily="18" charset="0"/>
              </a:rPr>
              <a:t>y = </a:t>
            </a:r>
            <a:r>
              <a:rPr lang="en-US" sz="3200" b="1" i="1" dirty="0" err="1">
                <a:solidFill>
                  <a:srgbClr val="990099"/>
                </a:solidFill>
                <a:latin typeface="Georgia" pitchFamily="18" charset="0"/>
              </a:rPr>
              <a:t>kx</a:t>
            </a:r>
            <a:endParaRPr lang="ru-RU" sz="3200" b="1" i="1" dirty="0">
              <a:solidFill>
                <a:srgbClr val="990099"/>
              </a:solidFill>
              <a:latin typeface="Georgia" pitchFamily="18" charset="0"/>
            </a:endParaRPr>
          </a:p>
          <a:p>
            <a:r>
              <a:rPr lang="ru-RU" sz="2400" b="1" i="1" dirty="0">
                <a:solidFill>
                  <a:srgbClr val="000099"/>
                </a:solidFill>
                <a:latin typeface="Georgia" pitchFamily="18" charset="0"/>
              </a:rPr>
              <a:t>Графиком является прямая, проходящая </a:t>
            </a:r>
          </a:p>
          <a:p>
            <a:r>
              <a:rPr lang="ru-RU" sz="2400" b="1" i="1" dirty="0">
                <a:solidFill>
                  <a:srgbClr val="000099"/>
                </a:solidFill>
                <a:latin typeface="Georgia" pitchFamily="18" charset="0"/>
              </a:rPr>
              <a:t>через начало координат.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3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17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73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73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7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3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73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73081" grpId="0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173100" grpId="0" animBg="1"/>
      <p:bldP spid="173102" grpId="0"/>
      <p:bldP spid="10" grpId="0" animBg="1"/>
      <p:bldP spid="11" grpId="0" animBg="1"/>
      <p:bldP spid="12" grpId="0" animBg="1"/>
      <p:bldP spid="14" grpId="0" animBg="1"/>
      <p:bldP spid="173111" grpId="0" animBg="1"/>
      <p:bldP spid="173113" grpId="0" animBg="1"/>
    </p:bldLst>
  </p:timing>
</p:sld>
</file>

<file path=ppt/theme/theme1.xml><?xml version="1.0" encoding="utf-8"?>
<a:theme xmlns:a="http://schemas.openxmlformats.org/drawingml/2006/main" name="Презентация БЛОКНО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БЛОКНОТ</Template>
  <TotalTime>1191</TotalTime>
  <Words>768</Words>
  <Application>Microsoft Office PowerPoint</Application>
  <PresentationFormat>Экран (4:3)</PresentationFormat>
  <Paragraphs>203</Paragraphs>
  <Slides>16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Презентация БЛОКНОТ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7 класс</dc:subject>
  <dc:creator>Малая Елена Васильевна</dc:creator>
  <cp:lastModifiedBy>Юлия</cp:lastModifiedBy>
  <cp:revision>128</cp:revision>
  <dcterms:created xsi:type="dcterms:W3CDTF">2011-07-10T05:40:54Z</dcterms:created>
  <dcterms:modified xsi:type="dcterms:W3CDTF">2017-11-12T14:41:35Z</dcterms:modified>
</cp:coreProperties>
</file>