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24" r:id="rId2"/>
    <p:sldId id="372" r:id="rId3"/>
    <p:sldId id="377" r:id="rId4"/>
    <p:sldId id="375" r:id="rId5"/>
    <p:sldId id="358" r:id="rId6"/>
    <p:sldId id="366" r:id="rId7"/>
    <p:sldId id="378" r:id="rId8"/>
    <p:sldId id="379" r:id="rId9"/>
    <p:sldId id="382" r:id="rId10"/>
    <p:sldId id="38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66"/>
    <a:srgbClr val="00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0"/>
  </p:normalViewPr>
  <p:slideViewPr>
    <p:cSldViewPr>
      <p:cViewPr>
        <p:scale>
          <a:sx n="76" d="100"/>
          <a:sy n="76" d="100"/>
        </p:scale>
        <p:origin x="-115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E4512E-58E4-4570-A196-FF6D1D4ABD22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CC54D7-718C-418A-A327-4EB69454E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29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16F3EC-E10E-46C1-A2E6-A97F842E3639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E5F4D-D152-47A8-BCD3-80316D06FA61}" type="slidenum">
              <a:rPr lang="ru-RU"/>
              <a:pPr/>
              <a:t>9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E5F4D-D152-47A8-BCD3-80316D06FA61}" type="slidenum">
              <a:rPr lang="ru-RU"/>
              <a:pPr/>
              <a:t>10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470025"/>
          </a:xfrm>
        </p:spPr>
        <p:txBody>
          <a:bodyPr/>
          <a:lstStyle>
            <a:lvl1pPr algn="ctr">
              <a:defRPr b="1" cap="none" spc="0">
                <a:ln/>
                <a:solidFill>
                  <a:srgbClr val="29331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00570"/>
            <a:ext cx="4414846" cy="13954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4054-53F9-46BA-AE4E-D84A7BE6C59F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65BA-F8EB-4A33-B5B7-EE5839080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A03B-814B-4868-9087-4D83BD6D7ECF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E24C-8F4A-48C0-B73A-578F9E959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3939-2B25-47BA-B44B-995F2CE7FC7F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3614-9731-47AA-B541-3B7ED6FCF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3B56-4BD5-472A-AC9C-1A0D364425CC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F996-C80E-449B-832D-1A9C99C64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E2C2-0749-4F6F-B82F-A3FAF640B34C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DBCD-CA9F-43C5-8417-9EFAA53BD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C02-03E2-4AC7-B45A-18CFABE8A725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BE19-0A3C-40D6-BA6B-5B4ADB8C3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9283F-E145-4F18-B899-8ED9598FFBC2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6654-BB17-4D08-A906-D3FB55216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6A3B-8D5B-43C2-B1E5-57301D1DB195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B048-0693-4414-BC20-A2171BD35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7CE-3CF2-4DD1-84D0-B37610F3311B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A604-5D13-4054-AC2F-6868CAF65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17418-41B5-4FDE-8376-F17D43BEFBC1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1206-AE65-4A17-8369-BD041B908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5883-BD87-4CC4-99FA-0AC024105622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56BB-C30A-4DC5-BF9A-E3BBC972E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285750"/>
            <a:ext cx="7115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1714500" y="1643063"/>
            <a:ext cx="71151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016E5E-792F-48A3-96B2-8D49021E2876}" type="datetimeFigureOut">
              <a:rPr lang="ru-RU"/>
              <a:pPr>
                <a:defRPr/>
              </a:pPr>
              <a:t>14.10.2017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0FB4A3-D3B0-480F-B8B7-861E18D1B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/>
          <a:solidFill>
            <a:srgbClr val="2E391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pic>
        <p:nvPicPr>
          <p:cNvPr id="21507" name="Picture 4" descr="H:\Documents and Settings\Aida\Рабочий стол\НОвая ГРАФИКА сборник\1111111111111\image3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48920">
            <a:off x="7359650" y="5319713"/>
            <a:ext cx="12573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2339850" y="2276475"/>
            <a:ext cx="352829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u="sng" dirty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95536" y="2852936"/>
            <a:ext cx="849763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Статистические характеристики. </a:t>
            </a:r>
            <a:endParaRPr lang="ru-RU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CD592DC-D007-4769-BD5D-442C0298C033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14.10.2017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7" name="Рисунок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752354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187624" y="5076473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TextBox 373"/>
          <p:cNvSpPr txBox="1"/>
          <p:nvPr/>
        </p:nvSpPr>
        <p:spPr>
          <a:xfrm>
            <a:off x="2987824" y="677029"/>
            <a:ext cx="5328592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Решить уравнение: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490" name="TextBox 489"/>
          <p:cNvSpPr txBox="1"/>
          <p:nvPr/>
        </p:nvSpPr>
        <p:spPr>
          <a:xfrm>
            <a:off x="179512" y="404664"/>
            <a:ext cx="3600773" cy="73574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Повторение: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201738" name="Object 10"/>
          <p:cNvGraphicFramePr>
            <a:graphicFrameLocks noChangeAspect="1"/>
          </p:cNvGraphicFramePr>
          <p:nvPr/>
        </p:nvGraphicFramePr>
        <p:xfrm>
          <a:off x="1619672" y="1556792"/>
          <a:ext cx="6151563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Формула" r:id="rId4" imgW="1701720" imgH="419040" progId="Equation.3">
                  <p:embed/>
                </p:oleObj>
              </mc:Choice>
              <mc:Fallback>
                <p:oleObj name="Формула" r:id="rId4" imgW="1701720" imgH="419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556792"/>
                        <a:ext cx="6151563" cy="151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1691679" y="3068960"/>
          <a:ext cx="7095065" cy="1368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Формула" r:id="rId6" imgW="2438280" imgH="419040" progId="Equation.3">
                  <p:embed/>
                </p:oleObj>
              </mc:Choice>
              <mc:Fallback>
                <p:oleObj name="Формула" r:id="rId6" imgW="243828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79" y="3068960"/>
                        <a:ext cx="7095065" cy="13681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45966" y="1124744"/>
            <a:ext cx="7354019" cy="1656183"/>
          </a:xfrm>
          <a:ln w="28575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kk-KZ" sz="2800" b="1" i="1" dirty="0">
                <a:solidFill>
                  <a:srgbClr val="C00000"/>
                </a:solidFill>
                <a:latin typeface="Georgia" pitchFamily="18" charset="0"/>
                <a:cs typeface="CordiaUPC" pitchFamily="34" charset="-34"/>
              </a:rPr>
              <a:t>Статистика</a:t>
            </a:r>
            <a:r>
              <a:rPr lang="kk-KZ" sz="2800" b="1" i="1" dirty="0">
                <a:solidFill>
                  <a:srgbClr val="C00000"/>
                </a:solidFill>
                <a:latin typeface="Georgia" pitchFamily="18" charset="0"/>
              </a:rPr>
              <a:t> —</a:t>
            </a:r>
            <a:r>
              <a:rPr lang="kk-KZ" sz="2400" b="1" i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kk-KZ" sz="2400" b="1" dirty="0">
                <a:solidFill>
                  <a:srgbClr val="002060"/>
                </a:solidFill>
                <a:latin typeface="Georgia" pitchFamily="18" charset="0"/>
              </a:rPr>
              <a:t>это точная наука, изучающая методы сбора, анализа и обработки данных, которые описывают массовые действия, явления и </a:t>
            </a:r>
            <a:r>
              <a:rPr lang="kk-KZ" sz="2400" b="1" dirty="0" smtClean="0">
                <a:solidFill>
                  <a:srgbClr val="002060"/>
                </a:solidFill>
                <a:latin typeface="Georgia" pitchFamily="18" charset="0"/>
              </a:rPr>
              <a:t>процессы</a:t>
            </a:r>
            <a:endParaRPr lang="ru-RU" sz="2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3600773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Определение: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35696" y="3429000"/>
            <a:ext cx="7164289" cy="2736304"/>
          </a:xfrm>
          <a:prstGeom prst="rect">
            <a:avLst/>
          </a:prstGeom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Математическая статистика –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это раздел  математики, изучающий методы сбора, систематизации и обработки результатов наблюдений случайных массовых явлений с целью выявления существующих закономерностей.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124745"/>
            <a:ext cx="7668345" cy="1368152"/>
          </a:xfrm>
          <a:ln w="28575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  <a:cs typeface="Times New Roman" pitchFamily="18" charset="0"/>
              </a:rPr>
              <a:t>Слово 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«статистика» </a:t>
            </a:r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  <a:cs typeface="Times New Roman" pitchFamily="18" charset="0"/>
              </a:rPr>
              <a:t>происходит от латинского слова </a:t>
            </a:r>
            <a:r>
              <a:rPr lang="en-US" sz="2800" b="1" i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status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,</a:t>
            </a: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  <a:cs typeface="Times New Roman" pitchFamily="18" charset="0"/>
              </a:rPr>
              <a:t>которое означает </a:t>
            </a:r>
            <a:r>
              <a:rPr lang="ru-RU" sz="24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«состояние, положение вещей».</a:t>
            </a:r>
          </a:p>
          <a:p>
            <a:pPr algn="ctr">
              <a:buFontTx/>
              <a:buNone/>
            </a:pPr>
            <a:endParaRPr lang="ru-RU" sz="2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3600773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Определение: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07704" y="2708920"/>
            <a:ext cx="6948265" cy="2736304"/>
          </a:xfrm>
          <a:prstGeom prst="rect">
            <a:avLst/>
          </a:prstGeom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Статистика изучает численность отдельных групп населения страны и ее регионов, производство и потребление разнообразных видов продукции, перевозку грузов и пассажиров различными видами транспорта, природные  ресурсы </a:t>
            </a:r>
            <a:r>
              <a:rPr lang="ru-RU" sz="2000" b="1" dirty="0" smtClean="0">
                <a:solidFill>
                  <a:srgbClr val="002060"/>
                </a:solidFill>
                <a:latin typeface="Georgia" pitchFamily="18" charset="0"/>
              </a:rPr>
              <a:t>и т. п. </a:t>
            </a:r>
            <a:endParaRPr lang="ru-RU" sz="2400" b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25910" y="5541039"/>
            <a:ext cx="7310586" cy="1200329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Результаты статистических исследований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широко используются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для практических и научных выводов.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4464496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Рассмотрим задачу: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79512" y="1052737"/>
            <a:ext cx="8784976" cy="936103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</a:pP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При опросе 12 учащихся узнали время затраченное на выполнение домашнего задания по алгебре. 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043608" y="2420888"/>
            <a:ext cx="7914530" cy="57093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23; 18; 25; 20; 25; 25; 32; 37; 34; 26; 34; 25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95936" y="1844824"/>
            <a:ext cx="4752528" cy="491481"/>
          </a:xfrm>
          <a:prstGeom prst="roundRect">
            <a:avLst>
              <a:gd name="adj" fmla="val 44856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Получили такие данные:</a:t>
            </a:r>
          </a:p>
        </p:txBody>
      </p:sp>
      <p:pic>
        <p:nvPicPr>
          <p:cNvPr id="12" name="Picture 23" descr="4ca1f4b728bc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3429000"/>
            <a:ext cx="3240360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950344" y="6021288"/>
            <a:ext cx="6049640" cy="46166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300" b="1" dirty="0">
                <a:solidFill>
                  <a:srgbClr val="002060"/>
                </a:solidFill>
                <a:latin typeface="Georgia" pitchFamily="18" charset="0"/>
              </a:rPr>
              <a:t>Среднее арифметическое: 27 минут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188640"/>
            <a:ext cx="5976664" cy="735747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Среднее арифметическое: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15008" y="1052737"/>
            <a:ext cx="8784976" cy="936103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</a:pP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При опросе 12 учащихся узнали время затраченное на выполнение домашнего задания по алгебре.  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085454" y="2420888"/>
            <a:ext cx="7914530" cy="57093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23; 18; 25; 20; 25; 25; 32; 37; 34; 26; 34; 25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995936" y="1844824"/>
            <a:ext cx="4752528" cy="491481"/>
          </a:xfrm>
          <a:prstGeom prst="roundRect">
            <a:avLst>
              <a:gd name="adj" fmla="val 44856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Получили такие данные: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798811" y="3212976"/>
            <a:ext cx="7201173" cy="1200329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>
                <a:solidFill>
                  <a:srgbClr val="C00000"/>
                </a:solidFill>
                <a:latin typeface="Georgia" pitchFamily="18" charset="0"/>
              </a:rPr>
              <a:t>Средним арифметическим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</a:rPr>
              <a:t>ряда чисел называется частное от деления суммы этих чисел на число слагаемых.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611560" y="4918869"/>
          <a:ext cx="8388424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3" imgW="4914720" imgH="393480" progId="Equation.3">
                  <p:embed/>
                </p:oleObj>
              </mc:Choice>
              <mc:Fallback>
                <p:oleObj name="Формула" r:id="rId3" imgW="49147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918869"/>
                        <a:ext cx="8388424" cy="81438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C99"/>
                          </a:gs>
                          <a:gs pos="100000">
                            <a:srgbClr val="FFB469"/>
                          </a:gs>
                        </a:gsLst>
                        <a:lin ang="5400000" scaled="1"/>
                      </a:gradFill>
                      <a:ln w="28575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 animBg="1"/>
      <p:bldP spid="30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771800" y="1484784"/>
            <a:ext cx="6048672" cy="46166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Средний удой молока на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ферме</a:t>
            </a:r>
            <a:endParaRPr lang="ru-RU" sz="2400" b="1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8208912" cy="116853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Примеры, когда оправдан подсчет среднего арифметического: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771800" y="2001200"/>
            <a:ext cx="6048672" cy="46166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Средняя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урожайность на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поле</a:t>
            </a:r>
            <a:endParaRPr lang="ru-RU" sz="2400" b="1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771800" y="2517616"/>
            <a:ext cx="6048672" cy="46166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Средняя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успеваемость в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школе</a:t>
            </a:r>
            <a:endParaRPr lang="ru-RU" sz="2400" b="1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2771800" y="3034032"/>
            <a:ext cx="6048672" cy="46166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Средний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балл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аттестата</a:t>
            </a:r>
            <a:endParaRPr lang="ru-RU" sz="2400" b="1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2771800" y="3550448"/>
            <a:ext cx="6048672" cy="83099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Средняя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оценка выступления фигуристов,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гимнастов</a:t>
            </a:r>
            <a:endParaRPr lang="ru-RU" sz="2400" b="1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771800" y="4436196"/>
            <a:ext cx="6048672" cy="83099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Средняя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температура больных в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больнице</a:t>
            </a:r>
            <a:endParaRPr lang="ru-RU" sz="2400" b="1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2771800" y="5321944"/>
            <a:ext cx="6048672" cy="46166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Средний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рост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учеников</a:t>
            </a:r>
            <a:endParaRPr lang="ru-RU" sz="2400" b="1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2771800" y="5838363"/>
            <a:ext cx="6048672" cy="83099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Средний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привес отдыхающих в пионерском лагере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4716016" y="6135687"/>
            <a:ext cx="4283968" cy="46166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Размах ряда: 19 </a:t>
            </a:r>
            <a:r>
              <a:rPr lang="ru-RU" sz="2300" b="1" dirty="0">
                <a:solidFill>
                  <a:srgbClr val="002060"/>
                </a:solidFill>
                <a:latin typeface="Georgia" pitchFamily="18" charset="0"/>
              </a:rPr>
              <a:t>минут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188640"/>
            <a:ext cx="3816424" cy="735747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Размах: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15008" y="1052737"/>
            <a:ext cx="8784976" cy="936103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</a:pP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При опросе 12 учащихся узнали время затраченное на выполнение домашнего задания по алгебре.  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085454" y="2420888"/>
            <a:ext cx="7914530" cy="57093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23; 18; 25; 20; 25; 25; 32; 37; 34; 26; 34; 25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995936" y="1844824"/>
            <a:ext cx="4752528" cy="491481"/>
          </a:xfrm>
          <a:prstGeom prst="roundRect">
            <a:avLst>
              <a:gd name="adj" fmla="val 44856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Получили такие данные: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899593" y="5118283"/>
            <a:ext cx="8100392" cy="83099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Размахом ряда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называется разность между  наибольшим и наименьшим из этих чисел.</a:t>
            </a:r>
            <a:endParaRPr lang="ru-RU" sz="2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267744" y="3092227"/>
            <a:ext cx="6697663" cy="43088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 dirty="0">
                <a:solidFill>
                  <a:srgbClr val="002060"/>
                </a:solidFill>
                <a:latin typeface="Georgia" pitchFamily="18" charset="0"/>
              </a:rPr>
              <a:t>Наибольший расход времени: 37 минут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267744" y="3597052"/>
            <a:ext cx="6697663" cy="43088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>
                <a:solidFill>
                  <a:srgbClr val="002060"/>
                </a:solidFill>
                <a:latin typeface="Georgia" pitchFamily="18" charset="0"/>
              </a:rPr>
              <a:t>Наименьший расход времени: 18 минут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267744" y="4171727"/>
            <a:ext cx="6697663" cy="769441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>
                <a:solidFill>
                  <a:srgbClr val="002060"/>
                </a:solidFill>
                <a:latin typeface="Georgia" pitchFamily="18" charset="0"/>
              </a:rPr>
              <a:t>Разность между наибольшем и наименьшим расходом: 37 – 18 = 19 минут</a:t>
            </a:r>
          </a:p>
        </p:txBody>
      </p:sp>
      <p:sp>
        <p:nvSpPr>
          <p:cNvPr id="18" name="Овал 17"/>
          <p:cNvSpPr/>
          <p:nvPr/>
        </p:nvSpPr>
        <p:spPr>
          <a:xfrm>
            <a:off x="5652120" y="2420888"/>
            <a:ext cx="642937" cy="5583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Georgia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763688" y="2438599"/>
            <a:ext cx="642937" cy="5583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 animBg="1"/>
      <p:bldP spid="3082" grpId="0" animBg="1"/>
      <p:bldP spid="10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9512" y="188640"/>
            <a:ext cx="3816424" cy="735747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Мода: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15009" y="1052737"/>
            <a:ext cx="8784976" cy="936103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</a:pP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При опросе 12 учащихся узнали время затраченное на выполнение домашнего задания по алгебре.  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085455" y="2420888"/>
            <a:ext cx="7914530" cy="57093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23; 18; 25; 20; 25; 25; 32; 37; 34; 26; 34; 25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995936" y="1844824"/>
            <a:ext cx="4752528" cy="491481"/>
          </a:xfrm>
          <a:prstGeom prst="roundRect">
            <a:avLst>
              <a:gd name="adj" fmla="val 44856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Получили такие данные: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44016" y="6093297"/>
            <a:ext cx="6912768" cy="432047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Georgia" pitchFamily="18" charset="0"/>
                <a:cs typeface="Times New Roman" pitchFamily="18" charset="0"/>
              </a:rPr>
              <a:t>У ряда: 69, 68, 66, 70, 67, 71, 74, 63, 73, 72</a:t>
            </a:r>
            <a:endParaRPr kumimoji="0" lang="ru-RU" sz="2400" b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339752" y="2528900"/>
            <a:ext cx="642938" cy="4143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707904" y="2528900"/>
            <a:ext cx="642938" cy="4143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355976" y="2528900"/>
            <a:ext cx="642938" cy="4143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8388424" y="2528900"/>
            <a:ext cx="642937" cy="4143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1475656" y="3068960"/>
            <a:ext cx="7524329" cy="769441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 i="1" dirty="0" smtClean="0">
                <a:solidFill>
                  <a:srgbClr val="C00000"/>
                </a:solidFill>
                <a:latin typeface="Georgia" pitchFamily="18" charset="0"/>
              </a:rPr>
              <a:t>Модой </a:t>
            </a: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ряда </a:t>
            </a:r>
            <a:r>
              <a:rPr lang="ru-RU" sz="2200" b="1" dirty="0">
                <a:solidFill>
                  <a:srgbClr val="002060"/>
                </a:solidFill>
                <a:latin typeface="Georgia" pitchFamily="18" charset="0"/>
              </a:rPr>
              <a:t>чисел называется </a:t>
            </a: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число, которое встречается в данном ряду чаще других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91273" y="3861048"/>
            <a:ext cx="6408712" cy="430887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Модой нашего ряда является число = 25.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311353" y="4315743"/>
            <a:ext cx="5688632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Ряд чисел может иметь более одной моды, а может не иметь.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2008" y="5157192"/>
            <a:ext cx="7596336" cy="461665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lvl="0" indent="-514350" eaLnBrk="0" hangingPunct="0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  <a:cs typeface="Times New Roman" pitchFamily="18" charset="0"/>
              </a:rPr>
              <a:t>У ряда:  47, 46, 52, 47, 52, 49, 45, 43,  53, 47, 52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766407" y="5589240"/>
            <a:ext cx="3264850" cy="510778"/>
          </a:xfrm>
          <a:prstGeom prst="roundRect">
            <a:avLst>
              <a:gd name="adj" fmla="val 49216"/>
            </a:avLst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514350" lvl="0" indent="-514350" eaLnBrk="0" hangingPunct="0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две моды - 47 и 52.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48265" y="6165304"/>
            <a:ext cx="2087322" cy="644723"/>
          </a:xfrm>
          <a:prstGeom prst="roundRect">
            <a:avLst>
              <a:gd name="adj" fmla="val 49216"/>
            </a:avLst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моды нет.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1368152" y="5229200"/>
            <a:ext cx="571500" cy="414337"/>
          </a:xfrm>
          <a:prstGeom prst="ellipse">
            <a:avLst/>
          </a:prstGeom>
          <a:noFill/>
          <a:ln w="38100"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096344" y="5229200"/>
            <a:ext cx="571500" cy="414338"/>
          </a:xfrm>
          <a:prstGeom prst="ellipse">
            <a:avLst/>
          </a:prstGeom>
          <a:noFill/>
          <a:ln w="38100"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6552728" y="5229200"/>
            <a:ext cx="504056" cy="414337"/>
          </a:xfrm>
          <a:prstGeom prst="ellipse">
            <a:avLst/>
          </a:prstGeom>
          <a:noFill/>
          <a:ln w="38100"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520280" y="5229200"/>
            <a:ext cx="500062" cy="4143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3672408" y="5229200"/>
            <a:ext cx="500062" cy="4143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7056784" y="5229200"/>
            <a:ext cx="500062" cy="4143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  <p:bldP spid="25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26" grpId="0" animBg="1"/>
      <p:bldP spid="27" grpId="0" animBg="1"/>
      <p:bldP spid="28" grpId="0" animBg="1"/>
      <p:bldP spid="30" grpId="0" animBg="1"/>
      <p:bldP spid="29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TextBox 373"/>
          <p:cNvSpPr txBox="1"/>
          <p:nvPr/>
        </p:nvSpPr>
        <p:spPr>
          <a:xfrm>
            <a:off x="2987824" y="677029"/>
            <a:ext cx="5328592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Решить задачу: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490" name="TextBox 489"/>
          <p:cNvSpPr txBox="1"/>
          <p:nvPr/>
        </p:nvSpPr>
        <p:spPr>
          <a:xfrm>
            <a:off x="179512" y="404664"/>
            <a:ext cx="3600773" cy="73574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Повторение: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903472"/>
            <a:ext cx="7236296" cy="2677656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В первой лодке было на 3 человека меньше, чем во второй. Когда из второй лодки в первую пересели 10 человек, в первой лодке стало людей в 2 раза больше, чем во второй. Сколько человек первоначально находилось в первой лодке?</a:t>
            </a:r>
            <a:endParaRPr lang="ru-RU" sz="24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БЛОКНО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БЛОКНОТ</Template>
  <TotalTime>940</TotalTime>
  <Words>564</Words>
  <Application>Microsoft Office PowerPoint</Application>
  <PresentationFormat>Экран (4:3)</PresentationFormat>
  <Paragraphs>59</Paragraphs>
  <Slides>10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Презентация БЛОКНОТ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7 класс</dc:subject>
  <dc:creator>Малая Елена Васильевна</dc:creator>
  <cp:lastModifiedBy>Юлия</cp:lastModifiedBy>
  <cp:revision>110</cp:revision>
  <dcterms:created xsi:type="dcterms:W3CDTF">2011-07-10T05:40:54Z</dcterms:created>
  <dcterms:modified xsi:type="dcterms:W3CDTF">2017-10-14T12:19:45Z</dcterms:modified>
</cp:coreProperties>
</file>