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sldIdLst>
    <p:sldId id="303" r:id="rId2"/>
    <p:sldId id="279" r:id="rId3"/>
    <p:sldId id="292" r:id="rId4"/>
    <p:sldId id="283" r:id="rId5"/>
    <p:sldId id="293" r:id="rId6"/>
    <p:sldId id="263" r:id="rId7"/>
    <p:sldId id="294" r:id="rId8"/>
    <p:sldId id="295" r:id="rId9"/>
    <p:sldId id="299" r:id="rId10"/>
    <p:sldId id="300" r:id="rId11"/>
    <p:sldId id="277" r:id="rId12"/>
    <p:sldId id="28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9999"/>
    <a:srgbClr val="0000FF"/>
    <a:srgbClr val="00CC00"/>
    <a:srgbClr val="0000CC"/>
    <a:srgbClr val="66FFFF"/>
    <a:srgbClr val="CCCC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6" autoAdjust="0"/>
    <p:restoredTop sz="93740" autoAdjust="0"/>
  </p:normalViewPr>
  <p:slideViewPr>
    <p:cSldViewPr snapToGrid="0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0FF98E-A9FD-4975-B6AA-64056C0463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366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54E2A-AB2E-4681-89B6-A4A81092690A}" type="slidenum">
              <a:rPr lang="ru-RU"/>
              <a:pPr/>
              <a:t>6</a:t>
            </a:fld>
            <a:endParaRPr lang="ru-RU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Ш.А. Алимов.   Алгебра 7 класс.   №102 (2)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4A423E-032A-40EB-A7D7-3B36AA8DC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278D3B-E31A-4087-850F-40E2549FD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A619D0-0A83-4988-A4C5-CF5A0EC95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C2FFCC-670A-47E6-940D-F17CA37E6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B72622-2138-42D5-A9F8-F27553E88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AB3696-3AEC-413A-A2E4-CEDD12D5C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18DE48-B055-486D-A5B5-E73736C38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90E010-C1B1-4305-8DFC-71587B295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E0CFA8-4E32-4D45-ACB3-7C55AE676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F43B40-FD0F-469D-B4D7-C4B920EB1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7144AF-D161-409D-95B9-57F2FC9D1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39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337317-8F6C-46C8-B255-B18D902C9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1.emf"/><Relationship Id="rId18" Type="http://schemas.openxmlformats.org/officeDocument/2006/relationships/image" Target="../media/image14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12" Type="http://schemas.openxmlformats.org/officeDocument/2006/relationships/image" Target="../media/image5.emf"/><Relationship Id="rId17" Type="http://schemas.openxmlformats.org/officeDocument/2006/relationships/image" Target="../media/image13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emf"/><Relationship Id="rId20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10.emf"/><Relationship Id="rId19" Type="http://schemas.openxmlformats.org/officeDocument/2006/relationships/oleObject" Target="../embeddings/oleObject5.bin"/><Relationship Id="rId4" Type="http://schemas.openxmlformats.org/officeDocument/2006/relationships/image" Target="../media/image8.wmf"/><Relationship Id="rId9" Type="http://schemas.openxmlformats.org/officeDocument/2006/relationships/image" Target="../media/image4.emf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475656" y="1563688"/>
            <a:ext cx="72000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5400" b="1" i="1" dirty="0" smtClean="0">
                <a:solidFill>
                  <a:srgbClr val="006666"/>
                </a:solidFill>
                <a:latin typeface="Georgia" pitchFamily="18" charset="0"/>
              </a:rPr>
              <a:t>Экстремумы функции. </a:t>
            </a:r>
            <a:endParaRPr lang="ru-RU" sz="5400" b="1" i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95288" y="765175"/>
            <a:ext cx="5040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93538239-8A81-4D02-9967-03BD725A34AD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04.04.2017</a:t>
            </a:fld>
            <a:endParaRPr lang="ru-RU" sz="3600" b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1271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2627313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25" name="Rectangle 77"/>
          <p:cNvSpPr>
            <a:spLocks noChangeArrowheads="1"/>
          </p:cNvSpPr>
          <p:nvPr/>
        </p:nvSpPr>
        <p:spPr bwMode="auto">
          <a:xfrm>
            <a:off x="0" y="2395538"/>
            <a:ext cx="9144000" cy="3294062"/>
          </a:xfrm>
          <a:prstGeom prst="rect">
            <a:avLst/>
          </a:prstGeom>
          <a:solidFill>
            <a:schemeClr val="bg1"/>
          </a:solidFill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-31750" y="3851275"/>
            <a:ext cx="915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                   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I            </a:t>
            </a:r>
            <a:r>
              <a:rPr lang="en-US" sz="1400">
                <a:cs typeface="Arial" charset="0"/>
              </a:rPr>
              <a:t> </a:t>
            </a:r>
            <a:r>
              <a:rPr lang="en-US">
                <a:cs typeface="Arial" charset="0"/>
              </a:rPr>
              <a:t> I                   I                           </a:t>
            </a:r>
            <a:r>
              <a:rPr lang="ru-RU">
                <a:cs typeface="Arial" charset="0"/>
              </a:rPr>
              <a:t> </a:t>
            </a:r>
            <a:r>
              <a:rPr lang="ru-RU" sz="800">
                <a:cs typeface="Arial" charset="0"/>
              </a:rPr>
              <a:t>  </a:t>
            </a:r>
            <a:r>
              <a:rPr lang="en-US" sz="800">
                <a:cs typeface="Arial" charset="0"/>
              </a:rPr>
              <a:t> </a:t>
            </a:r>
            <a:r>
              <a:rPr lang="ru-RU" sz="800">
                <a:cs typeface="Arial" charset="0"/>
              </a:rPr>
              <a:t> </a:t>
            </a:r>
            <a:r>
              <a:rPr lang="en-US">
                <a:cs typeface="Arial" charset="0"/>
              </a:rPr>
              <a:t> I         </a:t>
            </a:r>
            <a:r>
              <a:rPr lang="ru-RU">
                <a:cs typeface="Arial" charset="0"/>
              </a:rPr>
              <a:t> </a:t>
            </a:r>
            <a:r>
              <a:rPr lang="ru-RU" sz="800">
                <a:cs typeface="Arial" charset="0"/>
              </a:rPr>
              <a:t>  </a:t>
            </a:r>
            <a:r>
              <a:rPr lang="en-US">
                <a:cs typeface="Arial" charset="0"/>
              </a:rPr>
              <a:t> I                 </a:t>
            </a:r>
            <a:r>
              <a:rPr lang="ru-RU">
                <a:cs typeface="Arial" charset="0"/>
              </a:rPr>
              <a:t> </a:t>
            </a:r>
            <a:r>
              <a:rPr lang="ru-RU" sz="800">
                <a:cs typeface="Arial" charset="0"/>
              </a:rPr>
              <a:t>    </a:t>
            </a:r>
            <a:r>
              <a:rPr lang="en-US">
                <a:cs typeface="Arial" charset="0"/>
              </a:rPr>
              <a:t>I</a:t>
            </a:r>
            <a:endParaRPr lang="ru-RU">
              <a:cs typeface="Arial" charset="0"/>
            </a:endParaRPr>
          </a:p>
        </p:txBody>
      </p:sp>
      <p:grpSp>
        <p:nvGrpSpPr>
          <p:cNvPr id="78851" name="Group 3"/>
          <p:cNvGrpSpPr>
            <a:grpSpLocks/>
          </p:cNvGrpSpPr>
          <p:nvPr/>
        </p:nvGrpSpPr>
        <p:grpSpPr bwMode="auto">
          <a:xfrm>
            <a:off x="196850" y="2555875"/>
            <a:ext cx="8839200" cy="2917825"/>
            <a:chOff x="192" y="144"/>
            <a:chExt cx="5568" cy="1838"/>
          </a:xfrm>
        </p:grpSpPr>
        <p:grpSp>
          <p:nvGrpSpPr>
            <p:cNvPr id="78852" name="Group 4"/>
            <p:cNvGrpSpPr>
              <a:grpSpLocks/>
            </p:cNvGrpSpPr>
            <p:nvPr/>
          </p:nvGrpSpPr>
          <p:grpSpPr bwMode="auto">
            <a:xfrm>
              <a:off x="192" y="144"/>
              <a:ext cx="5568" cy="1824"/>
              <a:chOff x="192" y="144"/>
              <a:chExt cx="5376" cy="4032"/>
            </a:xfrm>
          </p:grpSpPr>
          <p:sp>
            <p:nvSpPr>
              <p:cNvPr id="78853" name="Line 5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54" name="Line 6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55" name="Line 7"/>
              <p:cNvSpPr>
                <a:spLocks noChangeShapeType="1"/>
              </p:cNvSpPr>
              <p:nvPr/>
            </p:nvSpPr>
            <p:spPr bwMode="auto">
              <a:xfrm>
                <a:off x="44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56" name="Line 8"/>
              <p:cNvSpPr>
                <a:spLocks noChangeShapeType="1"/>
              </p:cNvSpPr>
              <p:nvPr/>
            </p:nvSpPr>
            <p:spPr bwMode="auto">
              <a:xfrm>
                <a:off x="70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57" name="Line 9"/>
              <p:cNvSpPr>
                <a:spLocks noChangeShapeType="1"/>
              </p:cNvSpPr>
              <p:nvPr/>
            </p:nvSpPr>
            <p:spPr bwMode="auto">
              <a:xfrm>
                <a:off x="96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58" name="Line 10"/>
              <p:cNvSpPr>
                <a:spLocks noChangeShapeType="1"/>
              </p:cNvSpPr>
              <p:nvPr/>
            </p:nvSpPr>
            <p:spPr bwMode="auto">
              <a:xfrm>
                <a:off x="121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59" name="Line 11"/>
              <p:cNvSpPr>
                <a:spLocks noChangeShapeType="1"/>
              </p:cNvSpPr>
              <p:nvPr/>
            </p:nvSpPr>
            <p:spPr bwMode="auto">
              <a:xfrm>
                <a:off x="147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0" name="Line 12"/>
              <p:cNvSpPr>
                <a:spLocks noChangeShapeType="1"/>
              </p:cNvSpPr>
              <p:nvPr/>
            </p:nvSpPr>
            <p:spPr bwMode="auto">
              <a:xfrm>
                <a:off x="172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1" name="Line 13"/>
              <p:cNvSpPr>
                <a:spLocks noChangeShapeType="1"/>
              </p:cNvSpPr>
              <p:nvPr/>
            </p:nvSpPr>
            <p:spPr bwMode="auto">
              <a:xfrm>
                <a:off x="198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2" name="Line 14"/>
              <p:cNvSpPr>
                <a:spLocks noChangeShapeType="1"/>
              </p:cNvSpPr>
              <p:nvPr/>
            </p:nvSpPr>
            <p:spPr bwMode="auto">
              <a:xfrm>
                <a:off x="224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3" name="Line 15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4" name="Line 16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5" name="Line 17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6" name="Line 18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7" name="Line 19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8" name="Line 20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69" name="Line 21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70" name="Line 22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71" name="Line 23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72" name="Line 24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73" name="Line 25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74" name="Line 26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8875" name="Line 27"/>
            <p:cNvSpPr>
              <a:spLocks noChangeShapeType="1"/>
            </p:cNvSpPr>
            <p:nvPr/>
          </p:nvSpPr>
          <p:spPr bwMode="auto">
            <a:xfrm>
              <a:off x="192" y="144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76" name="Line 28"/>
            <p:cNvSpPr>
              <a:spLocks noChangeShapeType="1"/>
            </p:cNvSpPr>
            <p:nvPr/>
          </p:nvSpPr>
          <p:spPr bwMode="auto">
            <a:xfrm>
              <a:off x="192" y="373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77" name="Line 29"/>
            <p:cNvSpPr>
              <a:spLocks noChangeShapeType="1"/>
            </p:cNvSpPr>
            <p:nvPr/>
          </p:nvSpPr>
          <p:spPr bwMode="auto">
            <a:xfrm>
              <a:off x="192" y="603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78" name="Line 30"/>
            <p:cNvSpPr>
              <a:spLocks noChangeShapeType="1"/>
            </p:cNvSpPr>
            <p:nvPr/>
          </p:nvSpPr>
          <p:spPr bwMode="auto">
            <a:xfrm>
              <a:off x="192" y="834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79" name="Line 31"/>
            <p:cNvSpPr>
              <a:spLocks noChangeShapeType="1"/>
            </p:cNvSpPr>
            <p:nvPr/>
          </p:nvSpPr>
          <p:spPr bwMode="auto">
            <a:xfrm>
              <a:off x="192" y="1063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80" name="Line 32"/>
            <p:cNvSpPr>
              <a:spLocks noChangeShapeType="1"/>
            </p:cNvSpPr>
            <p:nvPr/>
          </p:nvSpPr>
          <p:spPr bwMode="auto">
            <a:xfrm>
              <a:off x="192" y="1292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81" name="Line 33"/>
            <p:cNvSpPr>
              <a:spLocks noChangeShapeType="1"/>
            </p:cNvSpPr>
            <p:nvPr/>
          </p:nvSpPr>
          <p:spPr bwMode="auto">
            <a:xfrm>
              <a:off x="192" y="1522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82" name="Line 34"/>
            <p:cNvSpPr>
              <a:spLocks noChangeShapeType="1"/>
            </p:cNvSpPr>
            <p:nvPr/>
          </p:nvSpPr>
          <p:spPr bwMode="auto">
            <a:xfrm>
              <a:off x="192" y="1751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883" name="Line 35"/>
            <p:cNvSpPr>
              <a:spLocks noChangeShapeType="1"/>
            </p:cNvSpPr>
            <p:nvPr/>
          </p:nvSpPr>
          <p:spPr bwMode="auto">
            <a:xfrm>
              <a:off x="192" y="1982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884" name="Freeform 36"/>
          <p:cNvSpPr>
            <a:spLocks/>
          </p:cNvSpPr>
          <p:nvPr/>
        </p:nvSpPr>
        <p:spPr bwMode="auto">
          <a:xfrm>
            <a:off x="196850" y="4003675"/>
            <a:ext cx="89408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32" y="0"/>
              </a:cxn>
            </a:cxnLst>
            <a:rect l="0" t="0" r="r" b="b"/>
            <a:pathLst>
              <a:path w="5632" h="1">
                <a:moveTo>
                  <a:pt x="0" y="0"/>
                </a:moveTo>
                <a:lnTo>
                  <a:pt x="5632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885" name="Freeform 37"/>
          <p:cNvSpPr>
            <a:spLocks/>
          </p:cNvSpPr>
          <p:nvPr/>
        </p:nvSpPr>
        <p:spPr bwMode="auto">
          <a:xfrm>
            <a:off x="4387850" y="2479675"/>
            <a:ext cx="12700" cy="3200400"/>
          </a:xfrm>
          <a:custGeom>
            <a:avLst/>
            <a:gdLst/>
            <a:ahLst/>
            <a:cxnLst>
              <a:cxn ang="0">
                <a:pos x="8" y="2016"/>
              </a:cxn>
              <a:cxn ang="0">
                <a:pos x="0" y="0"/>
              </a:cxn>
            </a:cxnLst>
            <a:rect l="0" t="0" r="r" b="b"/>
            <a:pathLst>
              <a:path w="8" h="2016">
                <a:moveTo>
                  <a:pt x="8" y="20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886" name="Text Box 38"/>
          <p:cNvSpPr txBox="1">
            <a:spLocks noChangeArrowheads="1"/>
          </p:cNvSpPr>
          <p:nvPr/>
        </p:nvSpPr>
        <p:spPr bwMode="auto">
          <a:xfrm>
            <a:off x="4059238" y="36226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87" name="Text Box 39"/>
          <p:cNvSpPr txBox="1">
            <a:spLocks noChangeArrowheads="1"/>
          </p:cNvSpPr>
          <p:nvPr/>
        </p:nvSpPr>
        <p:spPr bwMode="auto">
          <a:xfrm>
            <a:off x="8731250" y="3470275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3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88" name="Text Box 40"/>
          <p:cNvSpPr txBox="1">
            <a:spLocks noChangeArrowheads="1"/>
          </p:cNvSpPr>
          <p:nvPr/>
        </p:nvSpPr>
        <p:spPr bwMode="auto">
          <a:xfrm>
            <a:off x="4006850" y="2327275"/>
            <a:ext cx="38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3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89" name="Text Box 41"/>
          <p:cNvSpPr txBox="1">
            <a:spLocks noChangeArrowheads="1"/>
          </p:cNvSpPr>
          <p:nvPr/>
        </p:nvSpPr>
        <p:spPr bwMode="auto">
          <a:xfrm>
            <a:off x="4054475" y="4156075"/>
            <a:ext cx="40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-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78890" name="Text Box 42"/>
          <p:cNvSpPr txBox="1">
            <a:spLocks noChangeArrowheads="1"/>
          </p:cNvSpPr>
          <p:nvPr/>
        </p:nvSpPr>
        <p:spPr bwMode="auto">
          <a:xfrm>
            <a:off x="4672013" y="3683000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</a:t>
            </a:r>
            <a:endParaRPr lang="ru-RU" sz="2000" b="1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78891" name="Freeform 43"/>
          <p:cNvSpPr>
            <a:spLocks/>
          </p:cNvSpPr>
          <p:nvPr/>
        </p:nvSpPr>
        <p:spPr bwMode="auto">
          <a:xfrm>
            <a:off x="390525" y="2590800"/>
            <a:ext cx="844550" cy="2506663"/>
          </a:xfrm>
          <a:custGeom>
            <a:avLst/>
            <a:gdLst/>
            <a:ahLst/>
            <a:cxnLst>
              <a:cxn ang="0">
                <a:pos x="0" y="1920"/>
              </a:cxn>
              <a:cxn ang="0">
                <a:pos x="480" y="1536"/>
              </a:cxn>
              <a:cxn ang="0">
                <a:pos x="712" y="776"/>
              </a:cxn>
              <a:cxn ang="0">
                <a:pos x="816" y="0"/>
              </a:cxn>
            </a:cxnLst>
            <a:rect l="0" t="0" r="r" b="b"/>
            <a:pathLst>
              <a:path w="816" h="1920">
                <a:moveTo>
                  <a:pt x="0" y="1920"/>
                </a:moveTo>
                <a:cubicBezTo>
                  <a:pt x="176" y="1848"/>
                  <a:pt x="361" y="1727"/>
                  <a:pt x="480" y="1536"/>
                </a:cubicBezTo>
                <a:cubicBezTo>
                  <a:pt x="599" y="1345"/>
                  <a:pt x="656" y="1032"/>
                  <a:pt x="712" y="776"/>
                </a:cubicBezTo>
                <a:cubicBezTo>
                  <a:pt x="768" y="520"/>
                  <a:pt x="794" y="162"/>
                  <a:pt x="816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892" name="Freeform 44"/>
          <p:cNvSpPr>
            <a:spLocks/>
          </p:cNvSpPr>
          <p:nvPr/>
        </p:nvSpPr>
        <p:spPr bwMode="auto">
          <a:xfrm>
            <a:off x="1422400" y="2147888"/>
            <a:ext cx="7172325" cy="34782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11" y="2029"/>
              </a:cxn>
              <a:cxn ang="0">
                <a:pos x="1321" y="686"/>
              </a:cxn>
              <a:cxn ang="0">
                <a:pos x="2195" y="1501"/>
              </a:cxn>
              <a:cxn ang="0">
                <a:pos x="2224" y="1542"/>
              </a:cxn>
              <a:cxn ang="0">
                <a:pos x="2251" y="1563"/>
              </a:cxn>
              <a:cxn ang="0">
                <a:pos x="2309" y="1615"/>
              </a:cxn>
              <a:cxn ang="0">
                <a:pos x="2341" y="1637"/>
              </a:cxn>
              <a:cxn ang="0">
                <a:pos x="2392" y="1665"/>
              </a:cxn>
              <a:cxn ang="0">
                <a:pos x="2357" y="1649"/>
              </a:cxn>
              <a:cxn ang="0">
                <a:pos x="2357" y="1649"/>
              </a:cxn>
              <a:cxn ang="0">
                <a:pos x="2461" y="1692"/>
              </a:cxn>
              <a:cxn ang="0">
                <a:pos x="2563" y="1695"/>
              </a:cxn>
              <a:cxn ang="0">
                <a:pos x="2559" y="1691"/>
              </a:cxn>
              <a:cxn ang="0">
                <a:pos x="2639" y="1697"/>
              </a:cxn>
              <a:cxn ang="0">
                <a:pos x="2671" y="1698"/>
              </a:cxn>
              <a:cxn ang="0">
                <a:pos x="2707" y="1704"/>
              </a:cxn>
              <a:cxn ang="0">
                <a:pos x="2777" y="1737"/>
              </a:cxn>
              <a:cxn ang="0">
                <a:pos x="2883" y="1829"/>
              </a:cxn>
              <a:cxn ang="0">
                <a:pos x="3212" y="2178"/>
              </a:cxn>
              <a:cxn ang="0">
                <a:pos x="3547" y="1749"/>
              </a:cxn>
              <a:cxn ang="0">
                <a:pos x="3984" y="309"/>
              </a:cxn>
              <a:cxn ang="0">
                <a:pos x="4518" y="2133"/>
              </a:cxn>
            </a:cxnLst>
            <a:rect l="0" t="0" r="r" b="b"/>
            <a:pathLst>
              <a:path w="4518" h="2191">
                <a:moveTo>
                  <a:pt x="0" y="0"/>
                </a:moveTo>
                <a:cubicBezTo>
                  <a:pt x="87" y="338"/>
                  <a:pt x="291" y="1915"/>
                  <a:pt x="511" y="2029"/>
                </a:cubicBezTo>
                <a:cubicBezTo>
                  <a:pt x="681" y="1589"/>
                  <a:pt x="1041" y="774"/>
                  <a:pt x="1321" y="686"/>
                </a:cubicBezTo>
                <a:cubicBezTo>
                  <a:pt x="1601" y="598"/>
                  <a:pt x="2045" y="1358"/>
                  <a:pt x="2195" y="1501"/>
                </a:cubicBezTo>
                <a:cubicBezTo>
                  <a:pt x="2345" y="1644"/>
                  <a:pt x="2215" y="1532"/>
                  <a:pt x="2224" y="1542"/>
                </a:cubicBezTo>
                <a:cubicBezTo>
                  <a:pt x="2233" y="1552"/>
                  <a:pt x="2237" y="1551"/>
                  <a:pt x="2251" y="1563"/>
                </a:cubicBezTo>
                <a:cubicBezTo>
                  <a:pt x="2265" y="1575"/>
                  <a:pt x="2294" y="1603"/>
                  <a:pt x="2309" y="1615"/>
                </a:cubicBezTo>
                <a:cubicBezTo>
                  <a:pt x="2324" y="1627"/>
                  <a:pt x="2327" y="1629"/>
                  <a:pt x="2341" y="1637"/>
                </a:cubicBezTo>
                <a:cubicBezTo>
                  <a:pt x="2355" y="1645"/>
                  <a:pt x="2389" y="1663"/>
                  <a:pt x="2392" y="1665"/>
                </a:cubicBezTo>
                <a:cubicBezTo>
                  <a:pt x="2395" y="1667"/>
                  <a:pt x="2363" y="1652"/>
                  <a:pt x="2357" y="1649"/>
                </a:cubicBezTo>
                <a:cubicBezTo>
                  <a:pt x="2351" y="1646"/>
                  <a:pt x="2340" y="1642"/>
                  <a:pt x="2357" y="1649"/>
                </a:cubicBezTo>
                <a:cubicBezTo>
                  <a:pt x="2374" y="1656"/>
                  <a:pt x="2427" y="1684"/>
                  <a:pt x="2461" y="1692"/>
                </a:cubicBezTo>
                <a:cubicBezTo>
                  <a:pt x="2495" y="1700"/>
                  <a:pt x="2547" y="1695"/>
                  <a:pt x="2563" y="1695"/>
                </a:cubicBezTo>
                <a:cubicBezTo>
                  <a:pt x="2579" y="1695"/>
                  <a:pt x="2546" y="1691"/>
                  <a:pt x="2559" y="1691"/>
                </a:cubicBezTo>
                <a:cubicBezTo>
                  <a:pt x="2606" y="1699"/>
                  <a:pt x="2621" y="1695"/>
                  <a:pt x="2639" y="1697"/>
                </a:cubicBezTo>
                <a:cubicBezTo>
                  <a:pt x="2658" y="1698"/>
                  <a:pt x="2660" y="1697"/>
                  <a:pt x="2671" y="1698"/>
                </a:cubicBezTo>
                <a:cubicBezTo>
                  <a:pt x="2682" y="1699"/>
                  <a:pt x="2690" y="1698"/>
                  <a:pt x="2707" y="1704"/>
                </a:cubicBezTo>
                <a:cubicBezTo>
                  <a:pt x="2724" y="1710"/>
                  <a:pt x="2748" y="1716"/>
                  <a:pt x="2777" y="1737"/>
                </a:cubicBezTo>
                <a:cubicBezTo>
                  <a:pt x="2806" y="1758"/>
                  <a:pt x="2811" y="1756"/>
                  <a:pt x="2883" y="1829"/>
                </a:cubicBezTo>
                <a:cubicBezTo>
                  <a:pt x="2955" y="1902"/>
                  <a:pt x="3102" y="2191"/>
                  <a:pt x="3212" y="2178"/>
                </a:cubicBezTo>
                <a:cubicBezTo>
                  <a:pt x="3322" y="2165"/>
                  <a:pt x="3418" y="2061"/>
                  <a:pt x="3547" y="1749"/>
                </a:cubicBezTo>
                <a:cubicBezTo>
                  <a:pt x="3675" y="1437"/>
                  <a:pt x="3879" y="725"/>
                  <a:pt x="3984" y="309"/>
                </a:cubicBezTo>
                <a:cubicBezTo>
                  <a:pt x="4146" y="749"/>
                  <a:pt x="4332" y="1253"/>
                  <a:pt x="4518" y="2133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893" name="Text Box 45"/>
          <p:cNvSpPr txBox="1">
            <a:spLocks noChangeArrowheads="1"/>
          </p:cNvSpPr>
          <p:nvPr/>
        </p:nvSpPr>
        <p:spPr bwMode="auto">
          <a:xfrm>
            <a:off x="1111250" y="3911600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94" name="Text Box 46"/>
          <p:cNvSpPr txBox="1">
            <a:spLocks noChangeArrowheads="1"/>
          </p:cNvSpPr>
          <p:nvPr/>
        </p:nvSpPr>
        <p:spPr bwMode="auto">
          <a:xfrm>
            <a:off x="2051050" y="3925888"/>
            <a:ext cx="48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95" name="Text Box 47"/>
          <p:cNvSpPr txBox="1">
            <a:spLocks noChangeArrowheads="1"/>
          </p:cNvSpPr>
          <p:nvPr/>
        </p:nvSpPr>
        <p:spPr bwMode="auto">
          <a:xfrm>
            <a:off x="3346450" y="3911600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96" name="Text Box 48"/>
          <p:cNvSpPr txBox="1">
            <a:spLocks noChangeArrowheads="1"/>
          </p:cNvSpPr>
          <p:nvPr/>
        </p:nvSpPr>
        <p:spPr bwMode="auto">
          <a:xfrm>
            <a:off x="5429250" y="3911600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4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97" name="Text Box 49"/>
          <p:cNvSpPr txBox="1">
            <a:spLocks noChangeArrowheads="1"/>
          </p:cNvSpPr>
          <p:nvPr/>
        </p:nvSpPr>
        <p:spPr bwMode="auto">
          <a:xfrm>
            <a:off x="6242050" y="3927475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98" name="Text Box 50"/>
          <p:cNvSpPr txBox="1">
            <a:spLocks noChangeArrowheads="1"/>
          </p:cNvSpPr>
          <p:nvPr/>
        </p:nvSpPr>
        <p:spPr bwMode="auto">
          <a:xfrm>
            <a:off x="7537450" y="3927475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99" name="Line 51"/>
          <p:cNvSpPr>
            <a:spLocks noChangeShapeType="1"/>
          </p:cNvSpPr>
          <p:nvPr/>
        </p:nvSpPr>
        <p:spPr bwMode="auto">
          <a:xfrm>
            <a:off x="1339850" y="2098675"/>
            <a:ext cx="1588" cy="3276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78901" name="Group 53"/>
          <p:cNvGrpSpPr>
            <a:grpSpLocks/>
          </p:cNvGrpSpPr>
          <p:nvPr/>
        </p:nvGrpSpPr>
        <p:grpSpPr bwMode="auto">
          <a:xfrm>
            <a:off x="3130550" y="3216275"/>
            <a:ext cx="4025900" cy="2389188"/>
            <a:chOff x="1944" y="560"/>
            <a:chExt cx="2536" cy="1505"/>
          </a:xfrm>
        </p:grpSpPr>
        <p:sp>
          <p:nvSpPr>
            <p:cNvPr id="78902" name="Freeform 54"/>
            <p:cNvSpPr>
              <a:spLocks/>
            </p:cNvSpPr>
            <p:nvPr/>
          </p:nvSpPr>
          <p:spPr bwMode="auto">
            <a:xfrm>
              <a:off x="1944" y="560"/>
              <a:ext cx="6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8" y="0"/>
                </a:cxn>
              </a:cxnLst>
              <a:rect l="0" t="0" r="r" b="b"/>
              <a:pathLst>
                <a:path w="688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903" name="Freeform 55"/>
            <p:cNvSpPr>
              <a:spLocks/>
            </p:cNvSpPr>
            <p:nvPr/>
          </p:nvSpPr>
          <p:spPr bwMode="auto">
            <a:xfrm>
              <a:off x="3168" y="1584"/>
              <a:ext cx="6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8" y="0"/>
                </a:cxn>
              </a:cxnLst>
              <a:rect l="0" t="0" r="r" b="b"/>
              <a:pathLst>
                <a:path w="688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904" name="Freeform 56"/>
            <p:cNvSpPr>
              <a:spLocks/>
            </p:cNvSpPr>
            <p:nvPr/>
          </p:nvSpPr>
          <p:spPr bwMode="auto">
            <a:xfrm>
              <a:off x="3792" y="2064"/>
              <a:ext cx="6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8" y="0"/>
                </a:cxn>
              </a:cxnLst>
              <a:rect l="0" t="0" r="r" b="b"/>
              <a:pathLst>
                <a:path w="688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909" name="Oval 61"/>
          <p:cNvSpPr>
            <a:spLocks noChangeArrowheads="1"/>
          </p:cNvSpPr>
          <p:nvPr/>
        </p:nvSpPr>
        <p:spPr bwMode="auto">
          <a:xfrm>
            <a:off x="1266825" y="3916363"/>
            <a:ext cx="188913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910" name="Oval 62"/>
          <p:cNvSpPr>
            <a:spLocks noChangeArrowheads="1"/>
          </p:cNvSpPr>
          <p:nvPr/>
        </p:nvSpPr>
        <p:spPr bwMode="auto">
          <a:xfrm>
            <a:off x="2101850" y="3917950"/>
            <a:ext cx="166688" cy="161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911" name="Oval 63"/>
          <p:cNvSpPr>
            <a:spLocks noChangeArrowheads="1"/>
          </p:cNvSpPr>
          <p:nvPr/>
        </p:nvSpPr>
        <p:spPr bwMode="auto">
          <a:xfrm>
            <a:off x="3519488" y="3905250"/>
            <a:ext cx="180975" cy="1476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912" name="Oval 64"/>
          <p:cNvSpPr>
            <a:spLocks noChangeArrowheads="1"/>
          </p:cNvSpPr>
          <p:nvPr/>
        </p:nvSpPr>
        <p:spPr bwMode="auto">
          <a:xfrm>
            <a:off x="7689850" y="3914775"/>
            <a:ext cx="155575" cy="1571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913" name="Oval 65"/>
          <p:cNvSpPr>
            <a:spLocks noChangeArrowheads="1"/>
          </p:cNvSpPr>
          <p:nvPr/>
        </p:nvSpPr>
        <p:spPr bwMode="auto">
          <a:xfrm>
            <a:off x="6399213" y="3929063"/>
            <a:ext cx="136525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914" name="Oval 66"/>
          <p:cNvSpPr>
            <a:spLocks noChangeArrowheads="1"/>
          </p:cNvSpPr>
          <p:nvPr/>
        </p:nvSpPr>
        <p:spPr bwMode="auto">
          <a:xfrm>
            <a:off x="5432425" y="3927475"/>
            <a:ext cx="15081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915" name="Line 67"/>
          <p:cNvSpPr>
            <a:spLocks noChangeShapeType="1"/>
          </p:cNvSpPr>
          <p:nvPr/>
        </p:nvSpPr>
        <p:spPr bwMode="auto">
          <a:xfrm flipH="1">
            <a:off x="4997450" y="4232275"/>
            <a:ext cx="3048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916" name="Freeform 68"/>
          <p:cNvSpPr>
            <a:spLocks/>
          </p:cNvSpPr>
          <p:nvPr/>
        </p:nvSpPr>
        <p:spPr bwMode="auto">
          <a:xfrm>
            <a:off x="5340350" y="4854575"/>
            <a:ext cx="1778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112" y="0"/>
              </a:cxn>
            </a:cxnLst>
            <a:rect l="0" t="0" r="r" b="b"/>
            <a:pathLst>
              <a:path w="112" h="288">
                <a:moveTo>
                  <a:pt x="0" y="288"/>
                </a:moveTo>
                <a:lnTo>
                  <a:pt x="112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918" name="Text Box 70"/>
          <p:cNvSpPr txBox="1">
            <a:spLocks noChangeArrowheads="1"/>
          </p:cNvSpPr>
          <p:nvPr/>
        </p:nvSpPr>
        <p:spPr bwMode="auto">
          <a:xfrm>
            <a:off x="1303338" y="5691188"/>
            <a:ext cx="18224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f</a:t>
            </a:r>
            <a:r>
              <a:rPr lang="en-US" sz="3600" b="1" i="1" baseline="30000">
                <a:solidFill>
                  <a:srgbClr val="000099"/>
                </a:solidFill>
                <a:latin typeface="Georgia" pitchFamily="18" charset="0"/>
                <a:cs typeface="Arial" charset="0"/>
              </a:rPr>
              <a:t>/</a:t>
            </a:r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(x)=0</a:t>
            </a:r>
            <a:endParaRPr lang="ru-RU" sz="3600" b="1" i="1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78919" name="Text Box 71"/>
          <p:cNvSpPr txBox="1">
            <a:spLocks noChangeArrowheads="1"/>
          </p:cNvSpPr>
          <p:nvPr/>
        </p:nvSpPr>
        <p:spPr bwMode="auto">
          <a:xfrm>
            <a:off x="1330325" y="5710238"/>
            <a:ext cx="3986213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f</a:t>
            </a:r>
            <a:r>
              <a:rPr lang="en-US" sz="3600" b="1" i="1" baseline="30000">
                <a:solidFill>
                  <a:srgbClr val="000099"/>
                </a:solidFill>
                <a:latin typeface="Georgia" pitchFamily="18" charset="0"/>
                <a:cs typeface="Arial" charset="0"/>
              </a:rPr>
              <a:t>/</a:t>
            </a:r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(x) </a:t>
            </a:r>
            <a:r>
              <a:rPr lang="ru-RU" sz="2400" b="1" i="1">
                <a:solidFill>
                  <a:srgbClr val="000099"/>
                </a:solidFill>
                <a:latin typeface="Georgia" pitchFamily="18" charset="0"/>
              </a:rPr>
              <a:t>не существует</a:t>
            </a:r>
            <a:r>
              <a:rPr lang="ru-RU" sz="2000" b="1" i="1">
                <a:solidFill>
                  <a:srgbClr val="000099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78920" name="Text Box 72"/>
          <p:cNvSpPr txBox="1">
            <a:spLocks noChangeArrowheads="1"/>
          </p:cNvSpPr>
          <p:nvPr/>
        </p:nvSpPr>
        <p:spPr bwMode="auto">
          <a:xfrm>
            <a:off x="1317625" y="5697538"/>
            <a:ext cx="1463675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x</a:t>
            </a:r>
            <a:r>
              <a:rPr lang="en-US" sz="3600" b="1" i="1" baseline="-25000">
                <a:solidFill>
                  <a:srgbClr val="000099"/>
                </a:solidFill>
                <a:latin typeface="Georgia" pitchFamily="18" charset="0"/>
                <a:cs typeface="Arial" charset="0"/>
              </a:rPr>
              <a:t>max </a:t>
            </a:r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?</a:t>
            </a:r>
            <a:endParaRPr lang="ru-RU" sz="3600" b="1" i="1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78921" name="Text Box 73"/>
          <p:cNvSpPr txBox="1">
            <a:spLocks noChangeArrowheads="1"/>
          </p:cNvSpPr>
          <p:nvPr/>
        </p:nvSpPr>
        <p:spPr bwMode="auto">
          <a:xfrm>
            <a:off x="1400175" y="5703888"/>
            <a:ext cx="13271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x</a:t>
            </a:r>
            <a:r>
              <a:rPr lang="en-US" sz="3600" b="1" i="1" baseline="-25000">
                <a:solidFill>
                  <a:srgbClr val="000099"/>
                </a:solidFill>
                <a:latin typeface="Georgia" pitchFamily="18" charset="0"/>
                <a:cs typeface="Arial" charset="0"/>
              </a:rPr>
              <a:t>min</a:t>
            </a:r>
            <a:r>
              <a:rPr lang="en-US" sz="36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?</a:t>
            </a:r>
            <a:endParaRPr lang="ru-RU" sz="3600" b="1" i="1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78922" name="Text Box 74"/>
          <p:cNvSpPr txBox="1">
            <a:spLocks noChangeArrowheads="1"/>
          </p:cNvSpPr>
          <p:nvPr/>
        </p:nvSpPr>
        <p:spPr bwMode="auto">
          <a:xfrm>
            <a:off x="1385888" y="5813425"/>
            <a:ext cx="3206750" cy="5191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Точка перегиба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06500" y="166688"/>
            <a:ext cx="7632700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3600" b="1" i="1">
                <a:solidFill>
                  <a:srgbClr val="CC0066"/>
                </a:solidFill>
                <a:latin typeface="Georgia" pitchFamily="18" charset="0"/>
              </a:rPr>
              <a:t>Применяем теорию на практике</a:t>
            </a:r>
          </a:p>
        </p:txBody>
      </p:sp>
      <p:sp>
        <p:nvSpPr>
          <p:cNvPr id="78924" name="Text Box 76"/>
          <p:cNvSpPr txBox="1">
            <a:spLocks noChangeArrowheads="1"/>
          </p:cNvSpPr>
          <p:nvPr/>
        </p:nvSpPr>
        <p:spPr bwMode="auto">
          <a:xfrm>
            <a:off x="6199188" y="2495550"/>
            <a:ext cx="1916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CC"/>
                </a:solidFill>
                <a:latin typeface="Georgia" pitchFamily="18" charset="0"/>
              </a:rPr>
              <a:t>у = </a:t>
            </a:r>
            <a:r>
              <a:rPr lang="en-US" sz="2800" b="1" i="1">
                <a:solidFill>
                  <a:srgbClr val="0000CC"/>
                </a:solidFill>
                <a:latin typeface="Georgia" pitchFamily="18" charset="0"/>
              </a:rPr>
              <a:t>f(x)</a:t>
            </a:r>
            <a:r>
              <a:rPr lang="ru-RU" sz="3200" b="1" i="1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8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78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78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78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8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7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78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7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6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78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78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7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6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0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7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500"/>
                            </p:stCondLst>
                            <p:childTnLst>
                              <p:par>
                                <p:cTn id="2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55112E-17 C 0.00209 0.00301 0.0073 0.01319 0.01198 0.01852 C 0.01667 0.02384 0.02275 0.02894 0.02795 0.03264 C 0.03316 0.03634 0.03872 0.03912 0.04358 0.04028 C 0.04844 0.04144 0.054 0.04028 0.05677 0.04028 " pathEditMode="relative" rAng="0" ptsTypes="aaaaa">
                                      <p:cBhvr>
                                        <p:cTn id="274" dur="1000" fill="hold"/>
                                        <p:tgtEl>
                                          <p:spTgt spid="78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3500"/>
                            </p:stCondLst>
                            <p:childTnLst>
                              <p:par>
                                <p:cTn id="27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78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4000"/>
                            </p:stCondLst>
                            <p:childTnLst>
                              <p:par>
                                <p:cTn id="2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4500"/>
                            </p:stCondLst>
                            <p:childTnLst>
                              <p:par>
                                <p:cTn id="28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C 0.00208 0.00023 0.00764 0.00023 0.01302 0.00209 C 0.0184 0.00394 0.02674 0.00741 0.03246 0.01134 C 0.03819 0.01528 0.04358 0.0213 0.04792 0.02639 C 0.05226 0.03148 0.05625 0.03866 0.05833 0.0419 " pathEditMode="relative" rAng="0" ptsTypes="aaaaa">
                                      <p:cBhvr>
                                        <p:cTn id="285" dur="2000" fill="hold"/>
                                        <p:tgtEl>
                                          <p:spTgt spid="78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6500"/>
                            </p:stCondLst>
                            <p:childTnLst>
                              <p:par>
                                <p:cTn id="28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78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09" grpId="0" animBg="1"/>
      <p:bldP spid="78909" grpId="1" animBg="1"/>
      <p:bldP spid="78910" grpId="0" animBg="1"/>
      <p:bldP spid="78910" grpId="1" animBg="1"/>
      <p:bldP spid="78910" grpId="2" animBg="1"/>
      <p:bldP spid="78910" grpId="3" animBg="1"/>
      <p:bldP spid="78911" grpId="0" animBg="1"/>
      <p:bldP spid="78911" grpId="1" animBg="1"/>
      <p:bldP spid="78911" grpId="2" animBg="1"/>
      <p:bldP spid="78911" grpId="3" animBg="1"/>
      <p:bldP spid="78912" grpId="0" animBg="1"/>
      <p:bldP spid="78912" grpId="1" animBg="1"/>
      <p:bldP spid="78912" grpId="2" animBg="1"/>
      <p:bldP spid="78912" grpId="3" animBg="1"/>
      <p:bldP spid="78913" grpId="0" animBg="1"/>
      <p:bldP spid="78913" grpId="1" animBg="1"/>
      <p:bldP spid="78913" grpId="2" animBg="1"/>
      <p:bldP spid="78913" grpId="3" animBg="1"/>
      <p:bldP spid="78914" grpId="0" animBg="1"/>
      <p:bldP spid="78914" grpId="1" animBg="1"/>
      <p:bldP spid="78914" grpId="2" animBg="1"/>
      <p:bldP spid="78915" grpId="0" animBg="1"/>
      <p:bldP spid="78915" grpId="1" animBg="1"/>
      <p:bldP spid="78915" grpId="2" animBg="1"/>
      <p:bldP spid="78916" grpId="0" animBg="1"/>
      <p:bldP spid="78916" grpId="1" animBg="1"/>
      <p:bldP spid="78916" grpId="2" animBg="1"/>
      <p:bldP spid="78918" grpId="0"/>
      <p:bldP spid="78918" grpId="1"/>
      <p:bldP spid="78919" grpId="0"/>
      <p:bldP spid="78919" grpId="1"/>
      <p:bldP spid="78920" grpId="0"/>
      <p:bldP spid="78920" grpId="1"/>
      <p:bldP spid="78921" grpId="0"/>
      <p:bldP spid="7892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27313" y="547688"/>
            <a:ext cx="5715000" cy="920750"/>
          </a:xfrm>
          <a:solidFill>
            <a:srgbClr val="CCFFCC"/>
          </a:solidFill>
          <a:ln w="38100">
            <a:solidFill>
              <a:srgbClr val="0000FF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b="1" i="1">
                <a:solidFill>
                  <a:srgbClr val="000099"/>
                </a:solidFill>
                <a:latin typeface="Georgia" pitchFamily="18" charset="0"/>
              </a:rPr>
              <a:t>Критические точки</a:t>
            </a:r>
            <a:endParaRPr lang="ru-RU" sz="4400" b="1" i="1">
              <a:solidFill>
                <a:srgbClr val="000099"/>
              </a:solidFill>
              <a:latin typeface="Georgia" pitchFamily="18" charset="0"/>
              <a:sym typeface="Symbol" pitchFamily="18" charset="2"/>
            </a:endParaRP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459413" y="1509713"/>
            <a:ext cx="968375" cy="47148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4184650" y="1524000"/>
            <a:ext cx="803275" cy="4984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1296988" y="2057400"/>
            <a:ext cx="3773487" cy="1017588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Стационарные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3600" b="1" i="1">
                <a:solidFill>
                  <a:srgbClr val="000099"/>
                </a:solidFill>
                <a:latin typeface="Georgia" pitchFamily="18" charset="0"/>
              </a:rPr>
              <a:t>f '(x) = 0</a:t>
            </a:r>
            <a:endParaRPr lang="ru-RU" sz="3600" b="1" i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5397500" y="2071688"/>
            <a:ext cx="3468688" cy="1019175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3600" b="1" i="1">
                <a:solidFill>
                  <a:srgbClr val="000099"/>
                </a:solidFill>
                <a:latin typeface="Georgia" pitchFamily="18" charset="0"/>
              </a:rPr>
              <a:t>f '(x) </a:t>
            </a: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 не существует</a:t>
            </a: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2397125" y="3132138"/>
            <a:ext cx="803275" cy="4984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3906838" y="3144838"/>
            <a:ext cx="968375" cy="47148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646113" y="3690938"/>
            <a:ext cx="3135312" cy="1017587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Точки экстремума</a:t>
            </a:r>
            <a:endParaRPr lang="ru-RU" sz="3600" b="1" i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4303713" y="3705225"/>
            <a:ext cx="2538412" cy="1017588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Точки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перегиба</a:t>
            </a:r>
            <a:endParaRPr lang="ru-RU" sz="3600" b="1" i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H="1">
            <a:off x="2466975" y="4765675"/>
            <a:ext cx="803275" cy="4984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3602038" y="4764088"/>
            <a:ext cx="968375" cy="47148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176213" y="5381625"/>
            <a:ext cx="3000375" cy="1017588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Точки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максимума</a:t>
            </a:r>
            <a:endParaRPr lang="ru-RU" sz="3600" b="1" i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3640138" y="5383213"/>
            <a:ext cx="2597150" cy="1017587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Точки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 минимума</a:t>
            </a:r>
            <a:endParaRPr lang="ru-RU" sz="3600" b="1" i="1">
              <a:solidFill>
                <a:srgbClr val="00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2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22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2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22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22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2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22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uiExpand="1" build="p" animBg="1"/>
      <p:bldP spid="52234" grpId="0" animBg="1"/>
      <p:bldP spid="52235" grpId="0" animBg="1"/>
      <p:bldP spid="52236" grpId="0" build="p" animBg="1"/>
      <p:bldP spid="52237" grpId="0" build="p" animBg="1"/>
      <p:bldP spid="52239" grpId="0" animBg="1"/>
      <p:bldP spid="52240" grpId="0" animBg="1"/>
      <p:bldP spid="52241" grpId="0" build="p" animBg="1"/>
      <p:bldP spid="52242" grpId="0" build="p" animBg="1"/>
      <p:bldP spid="52243" grpId="0" animBg="1"/>
      <p:bldP spid="52244" grpId="0" animBg="1"/>
      <p:bldP spid="52245" grpId="0" build="p" animBg="1"/>
      <p:bldP spid="5224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88" name="Rectangle 572"/>
          <p:cNvSpPr>
            <a:spLocks noChangeArrowheads="1"/>
          </p:cNvSpPr>
          <p:nvPr/>
        </p:nvSpPr>
        <p:spPr bwMode="auto">
          <a:xfrm>
            <a:off x="0" y="2074863"/>
            <a:ext cx="9144000" cy="3760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0944" name="Group 528"/>
          <p:cNvGrpSpPr>
            <a:grpSpLocks/>
          </p:cNvGrpSpPr>
          <p:nvPr/>
        </p:nvGrpSpPr>
        <p:grpSpPr bwMode="auto">
          <a:xfrm>
            <a:off x="1363663" y="1716088"/>
            <a:ext cx="7535862" cy="4024312"/>
            <a:chOff x="360" y="1125"/>
            <a:chExt cx="5247" cy="2858"/>
          </a:xfrm>
        </p:grpSpPr>
        <p:cxnSp>
          <p:nvCxnSpPr>
            <p:cNvPr id="5" name="Прямая со стрелкой 4"/>
            <p:cNvCxnSpPr>
              <a:cxnSpLocks noChangeShapeType="1"/>
            </p:cNvCxnSpPr>
            <p:nvPr/>
          </p:nvCxnSpPr>
          <p:spPr bwMode="auto">
            <a:xfrm rot="5400000" flipH="1" flipV="1">
              <a:off x="-541" y="2475"/>
              <a:ext cx="2611" cy="1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6" name="Прямая со стрелкой 5"/>
            <p:cNvCxnSpPr>
              <a:cxnSpLocks noChangeShapeType="1"/>
            </p:cNvCxnSpPr>
            <p:nvPr/>
          </p:nvCxnSpPr>
          <p:spPr bwMode="auto">
            <a:xfrm>
              <a:off x="360" y="3240"/>
              <a:ext cx="5085" cy="1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sp>
          <p:nvSpPr>
            <p:cNvPr id="60918" name="TextBox 15"/>
            <p:cNvSpPr txBox="1">
              <a:spLocks noChangeArrowheads="1"/>
            </p:cNvSpPr>
            <p:nvPr/>
          </p:nvSpPr>
          <p:spPr bwMode="auto">
            <a:xfrm>
              <a:off x="5355" y="3240"/>
              <a:ext cx="252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x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60919" name="TextBox 16"/>
            <p:cNvSpPr txBox="1">
              <a:spLocks noChangeArrowheads="1"/>
            </p:cNvSpPr>
            <p:nvPr/>
          </p:nvSpPr>
          <p:spPr bwMode="auto">
            <a:xfrm>
              <a:off x="524" y="1125"/>
              <a:ext cx="270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y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60920" name="TextBox 17"/>
            <p:cNvSpPr txBox="1">
              <a:spLocks noChangeArrowheads="1"/>
            </p:cNvSpPr>
            <p:nvPr/>
          </p:nvSpPr>
          <p:spPr bwMode="auto">
            <a:xfrm>
              <a:off x="540" y="3240"/>
              <a:ext cx="273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1">
                  <a:latin typeface="Georgia" pitchFamily="18" charset="0"/>
                </a:rPr>
                <a:t>O</a:t>
              </a:r>
              <a:endParaRPr lang="ru-RU" sz="2000" b="1" i="1">
                <a:latin typeface="Georgia" pitchFamily="18" charset="0"/>
              </a:endParaRPr>
            </a:p>
          </p:txBody>
        </p:sp>
        <p:sp>
          <p:nvSpPr>
            <p:cNvPr id="14" name="Полилиния 13"/>
            <p:cNvSpPr>
              <a:spLocks noChangeArrowheads="1"/>
            </p:cNvSpPr>
            <p:nvPr/>
          </p:nvSpPr>
          <p:spPr bwMode="auto">
            <a:xfrm>
              <a:off x="964" y="1609"/>
              <a:ext cx="1146" cy="1481"/>
            </a:xfrm>
            <a:custGeom>
              <a:avLst/>
              <a:gdLst>
                <a:gd name="T0" fmla="*/ 0 w 1818861"/>
                <a:gd name="T1" fmla="*/ 745587 h 2350604"/>
                <a:gd name="T2" fmla="*/ 904667 w 1818861"/>
                <a:gd name="T3" fmla="*/ 2226822 h 2350604"/>
                <a:gd name="T4" fmla="*/ 1819275 w 1818861"/>
                <a:gd name="T5" fmla="*/ 0 h 2350604"/>
                <a:gd name="T6" fmla="*/ 1819275 w 1818861"/>
                <a:gd name="T7" fmla="*/ 0 h 23506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8861"/>
                <a:gd name="T13" fmla="*/ 0 h 2350604"/>
                <a:gd name="T14" fmla="*/ 1818861 w 1818861"/>
                <a:gd name="T15" fmla="*/ 2350604 h 23506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8861" h="2350604">
                  <a:moveTo>
                    <a:pt x="0" y="745434"/>
                  </a:moveTo>
                  <a:cubicBezTo>
                    <a:pt x="300659" y="1548019"/>
                    <a:pt x="601318" y="2350604"/>
                    <a:pt x="904461" y="2226365"/>
                  </a:cubicBezTo>
                  <a:cubicBezTo>
                    <a:pt x="1207605" y="2102126"/>
                    <a:pt x="1818861" y="0"/>
                    <a:pt x="1818861" y="0"/>
                  </a:cubicBezTo>
                </a:path>
              </a:pathLst>
            </a:custGeom>
            <a:noFill/>
            <a:ln w="57150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" name="Полилиния 14"/>
            <p:cNvSpPr>
              <a:spLocks noChangeArrowheads="1"/>
            </p:cNvSpPr>
            <p:nvPr/>
          </p:nvSpPr>
          <p:spPr bwMode="auto">
            <a:xfrm>
              <a:off x="2110" y="1609"/>
              <a:ext cx="576" cy="2104"/>
            </a:xfrm>
            <a:custGeom>
              <a:avLst/>
              <a:gdLst>
                <a:gd name="T0" fmla="*/ 0 w 914400"/>
                <a:gd name="T1" fmla="*/ 0 h 3339547"/>
                <a:gd name="T2" fmla="*/ 914400 w 914400"/>
                <a:gd name="T3" fmla="*/ 3340100 h 3339547"/>
                <a:gd name="T4" fmla="*/ 0 60000 65536"/>
                <a:gd name="T5" fmla="*/ 0 60000 65536"/>
                <a:gd name="T6" fmla="*/ 0 w 914400"/>
                <a:gd name="T7" fmla="*/ 0 h 3339547"/>
                <a:gd name="T8" fmla="*/ 914400 w 914400"/>
                <a:gd name="T9" fmla="*/ 3339547 h 333954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14400" h="3339547">
                  <a:moveTo>
                    <a:pt x="0" y="0"/>
                  </a:moveTo>
                  <a:lnTo>
                    <a:pt x="914400" y="3339547"/>
                  </a:lnTo>
                </a:path>
              </a:pathLst>
            </a:custGeom>
            <a:noFill/>
            <a:ln w="57150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" name="Полилиния 15"/>
            <p:cNvSpPr>
              <a:spLocks noChangeArrowheads="1"/>
            </p:cNvSpPr>
            <p:nvPr/>
          </p:nvSpPr>
          <p:spPr bwMode="auto">
            <a:xfrm>
              <a:off x="2680" y="2045"/>
              <a:ext cx="1922" cy="1938"/>
            </a:xfrm>
            <a:custGeom>
              <a:avLst/>
              <a:gdLst>
                <a:gd name="T0" fmla="*/ 0 w 3051313"/>
                <a:gd name="T1" fmla="*/ 2637538 h 3076161"/>
                <a:gd name="T2" fmla="*/ 636075 w 3051313"/>
                <a:gd name="T3" fmla="*/ 62956 h 3076161"/>
                <a:gd name="T4" fmla="*/ 2146756 w 3051313"/>
                <a:gd name="T5" fmla="*/ 3015277 h 3076161"/>
                <a:gd name="T6" fmla="*/ 3051175 w 3051313"/>
                <a:gd name="T7" fmla="*/ 430754 h 30761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51313"/>
                <a:gd name="T13" fmla="*/ 0 h 3076161"/>
                <a:gd name="T14" fmla="*/ 3051313 w 3051313"/>
                <a:gd name="T15" fmla="*/ 3076161 h 30761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51313" h="3076161">
                  <a:moveTo>
                    <a:pt x="0" y="2637183"/>
                  </a:moveTo>
                  <a:cubicBezTo>
                    <a:pt x="139147" y="1318591"/>
                    <a:pt x="278295" y="0"/>
                    <a:pt x="636104" y="62948"/>
                  </a:cubicBezTo>
                  <a:cubicBezTo>
                    <a:pt x="993913" y="125896"/>
                    <a:pt x="1744317" y="2953579"/>
                    <a:pt x="2146852" y="3014870"/>
                  </a:cubicBezTo>
                  <a:cubicBezTo>
                    <a:pt x="2549387" y="3076161"/>
                    <a:pt x="2800350" y="1753428"/>
                    <a:pt x="3051313" y="430696"/>
                  </a:cubicBezTo>
                </a:path>
              </a:pathLst>
            </a:custGeom>
            <a:noFill/>
            <a:ln w="57150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60945" name="Group 529"/>
          <p:cNvGrpSpPr>
            <a:grpSpLocks/>
          </p:cNvGrpSpPr>
          <p:nvPr/>
        </p:nvGrpSpPr>
        <p:grpSpPr bwMode="auto">
          <a:xfrm>
            <a:off x="-331788" y="2085975"/>
            <a:ext cx="9475788" cy="3459163"/>
            <a:chOff x="192" y="144"/>
            <a:chExt cx="5568" cy="1838"/>
          </a:xfrm>
        </p:grpSpPr>
        <p:grpSp>
          <p:nvGrpSpPr>
            <p:cNvPr id="60946" name="Group 530"/>
            <p:cNvGrpSpPr>
              <a:grpSpLocks/>
            </p:cNvGrpSpPr>
            <p:nvPr/>
          </p:nvGrpSpPr>
          <p:grpSpPr bwMode="auto">
            <a:xfrm>
              <a:off x="192" y="144"/>
              <a:ext cx="5568" cy="1824"/>
              <a:chOff x="192" y="144"/>
              <a:chExt cx="5376" cy="4032"/>
            </a:xfrm>
          </p:grpSpPr>
          <p:sp>
            <p:nvSpPr>
              <p:cNvPr id="60947" name="Line 531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48" name="Line 532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49" name="Line 533"/>
              <p:cNvSpPr>
                <a:spLocks noChangeShapeType="1"/>
              </p:cNvSpPr>
              <p:nvPr/>
            </p:nvSpPr>
            <p:spPr bwMode="auto">
              <a:xfrm>
                <a:off x="44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0" name="Line 534"/>
              <p:cNvSpPr>
                <a:spLocks noChangeShapeType="1"/>
              </p:cNvSpPr>
              <p:nvPr/>
            </p:nvSpPr>
            <p:spPr bwMode="auto">
              <a:xfrm>
                <a:off x="70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1" name="Line 535"/>
              <p:cNvSpPr>
                <a:spLocks noChangeShapeType="1"/>
              </p:cNvSpPr>
              <p:nvPr/>
            </p:nvSpPr>
            <p:spPr bwMode="auto">
              <a:xfrm>
                <a:off x="96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2" name="Line 536"/>
              <p:cNvSpPr>
                <a:spLocks noChangeShapeType="1"/>
              </p:cNvSpPr>
              <p:nvPr/>
            </p:nvSpPr>
            <p:spPr bwMode="auto">
              <a:xfrm>
                <a:off x="121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3" name="Line 537"/>
              <p:cNvSpPr>
                <a:spLocks noChangeShapeType="1"/>
              </p:cNvSpPr>
              <p:nvPr/>
            </p:nvSpPr>
            <p:spPr bwMode="auto">
              <a:xfrm>
                <a:off x="147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4" name="Line 538"/>
              <p:cNvSpPr>
                <a:spLocks noChangeShapeType="1"/>
              </p:cNvSpPr>
              <p:nvPr/>
            </p:nvSpPr>
            <p:spPr bwMode="auto">
              <a:xfrm>
                <a:off x="172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5" name="Line 539"/>
              <p:cNvSpPr>
                <a:spLocks noChangeShapeType="1"/>
              </p:cNvSpPr>
              <p:nvPr/>
            </p:nvSpPr>
            <p:spPr bwMode="auto">
              <a:xfrm>
                <a:off x="198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6" name="Line 540"/>
              <p:cNvSpPr>
                <a:spLocks noChangeShapeType="1"/>
              </p:cNvSpPr>
              <p:nvPr/>
            </p:nvSpPr>
            <p:spPr bwMode="auto">
              <a:xfrm>
                <a:off x="224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7" name="Line 541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8" name="Line 542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59" name="Line 543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0" name="Line 544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1" name="Line 545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2" name="Line 546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3" name="Line 547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4" name="Line 548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5" name="Line 549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6" name="Line 550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7" name="Line 551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968" name="Line 552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0969" name="Line 553"/>
            <p:cNvSpPr>
              <a:spLocks noChangeShapeType="1"/>
            </p:cNvSpPr>
            <p:nvPr/>
          </p:nvSpPr>
          <p:spPr bwMode="auto">
            <a:xfrm>
              <a:off x="192" y="144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0" name="Line 554"/>
            <p:cNvSpPr>
              <a:spLocks noChangeShapeType="1"/>
            </p:cNvSpPr>
            <p:nvPr/>
          </p:nvSpPr>
          <p:spPr bwMode="auto">
            <a:xfrm>
              <a:off x="192" y="373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1" name="Line 555"/>
            <p:cNvSpPr>
              <a:spLocks noChangeShapeType="1"/>
            </p:cNvSpPr>
            <p:nvPr/>
          </p:nvSpPr>
          <p:spPr bwMode="auto">
            <a:xfrm>
              <a:off x="192" y="603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2" name="Line 556"/>
            <p:cNvSpPr>
              <a:spLocks noChangeShapeType="1"/>
            </p:cNvSpPr>
            <p:nvPr/>
          </p:nvSpPr>
          <p:spPr bwMode="auto">
            <a:xfrm>
              <a:off x="192" y="834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3" name="Line 557"/>
            <p:cNvSpPr>
              <a:spLocks noChangeShapeType="1"/>
            </p:cNvSpPr>
            <p:nvPr/>
          </p:nvSpPr>
          <p:spPr bwMode="auto">
            <a:xfrm>
              <a:off x="192" y="1063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4" name="Line 558"/>
            <p:cNvSpPr>
              <a:spLocks noChangeShapeType="1"/>
            </p:cNvSpPr>
            <p:nvPr/>
          </p:nvSpPr>
          <p:spPr bwMode="auto">
            <a:xfrm>
              <a:off x="192" y="1292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5" name="Line 559"/>
            <p:cNvSpPr>
              <a:spLocks noChangeShapeType="1"/>
            </p:cNvSpPr>
            <p:nvPr/>
          </p:nvSpPr>
          <p:spPr bwMode="auto">
            <a:xfrm>
              <a:off x="192" y="1522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6" name="Line 560"/>
            <p:cNvSpPr>
              <a:spLocks noChangeShapeType="1"/>
            </p:cNvSpPr>
            <p:nvPr/>
          </p:nvSpPr>
          <p:spPr bwMode="auto">
            <a:xfrm>
              <a:off x="192" y="1751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0977" name="Line 561"/>
            <p:cNvSpPr>
              <a:spLocks noChangeShapeType="1"/>
            </p:cNvSpPr>
            <p:nvPr/>
          </p:nvSpPr>
          <p:spPr bwMode="auto">
            <a:xfrm>
              <a:off x="192" y="1982"/>
              <a:ext cx="5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06500" y="166688"/>
            <a:ext cx="7573963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3600" b="1" i="1">
                <a:solidFill>
                  <a:srgbClr val="CC0066"/>
                </a:solidFill>
                <a:latin typeface="Georgia" pitchFamily="18" charset="0"/>
              </a:rPr>
              <a:t>Применяем теорию на практике</a:t>
            </a:r>
          </a:p>
        </p:txBody>
      </p:sp>
      <p:sp>
        <p:nvSpPr>
          <p:cNvPr id="60980" name="Oval 564"/>
          <p:cNvSpPr>
            <a:spLocks noChangeArrowheads="1"/>
          </p:cNvSpPr>
          <p:nvPr/>
        </p:nvSpPr>
        <p:spPr bwMode="auto">
          <a:xfrm>
            <a:off x="2841625" y="4129088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981" name="Text Box 565"/>
          <p:cNvSpPr txBox="1">
            <a:spLocks noChangeArrowheads="1"/>
          </p:cNvSpPr>
          <p:nvPr/>
        </p:nvSpPr>
        <p:spPr bwMode="auto">
          <a:xfrm>
            <a:off x="1211263" y="5943600"/>
            <a:ext cx="3549650" cy="5191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Назовите точки</a:t>
            </a:r>
          </a:p>
        </p:txBody>
      </p:sp>
      <p:sp>
        <p:nvSpPr>
          <p:cNvPr id="60982" name="Oval 566"/>
          <p:cNvSpPr>
            <a:spLocks noChangeArrowheads="1"/>
          </p:cNvSpPr>
          <p:nvPr/>
        </p:nvSpPr>
        <p:spPr bwMode="auto">
          <a:xfrm>
            <a:off x="5114925" y="2979738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983" name="Oval 567"/>
          <p:cNvSpPr>
            <a:spLocks noChangeArrowheads="1"/>
          </p:cNvSpPr>
          <p:nvPr/>
        </p:nvSpPr>
        <p:spPr bwMode="auto">
          <a:xfrm>
            <a:off x="4530725" y="5140325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984" name="Oval 568"/>
          <p:cNvSpPr>
            <a:spLocks noChangeArrowheads="1"/>
          </p:cNvSpPr>
          <p:nvPr/>
        </p:nvSpPr>
        <p:spPr bwMode="auto">
          <a:xfrm>
            <a:off x="6540500" y="5514975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985" name="Oval 569"/>
          <p:cNvSpPr>
            <a:spLocks noChangeArrowheads="1"/>
          </p:cNvSpPr>
          <p:nvPr/>
        </p:nvSpPr>
        <p:spPr bwMode="auto">
          <a:xfrm>
            <a:off x="3741738" y="2287588"/>
            <a:ext cx="277812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986" name="Oval 570"/>
          <p:cNvSpPr>
            <a:spLocks noChangeArrowheads="1"/>
          </p:cNvSpPr>
          <p:nvPr/>
        </p:nvSpPr>
        <p:spPr bwMode="auto">
          <a:xfrm>
            <a:off x="7315200" y="3228975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987" name="Text Box 571"/>
          <p:cNvSpPr txBox="1">
            <a:spLocks noChangeArrowheads="1"/>
          </p:cNvSpPr>
          <p:nvPr/>
        </p:nvSpPr>
        <p:spPr bwMode="auto">
          <a:xfrm>
            <a:off x="247650" y="2887663"/>
            <a:ext cx="19161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0000CC"/>
                </a:solidFill>
                <a:latin typeface="Georgia" pitchFamily="18" charset="0"/>
              </a:rPr>
              <a:t>у = </a:t>
            </a:r>
            <a:r>
              <a:rPr lang="en-US" sz="3200" b="1" i="1">
                <a:solidFill>
                  <a:srgbClr val="0000CC"/>
                </a:solidFill>
                <a:latin typeface="Georgia" pitchFamily="18" charset="0"/>
              </a:rPr>
              <a:t>f(x)</a:t>
            </a:r>
            <a:r>
              <a:rPr lang="ru-RU" sz="3200" b="1" i="1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9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80" grpId="0" animBg="1"/>
      <p:bldP spid="60980" grpId="1" animBg="1"/>
      <p:bldP spid="60982" grpId="0" animBg="1"/>
      <p:bldP spid="60982" grpId="1" animBg="1"/>
      <p:bldP spid="60983" grpId="0" animBg="1"/>
      <p:bldP spid="60983" grpId="1" animBg="1"/>
      <p:bldP spid="60984" grpId="0" animBg="1"/>
      <p:bldP spid="60984" grpId="1" animBg="1"/>
      <p:bldP spid="60985" grpId="0" animBg="1"/>
      <p:bldP spid="60986" grpId="0" animBg="1"/>
      <p:bldP spid="6098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49" name="Rectangle 253"/>
          <p:cNvSpPr>
            <a:spLocks noChangeArrowheads="1"/>
          </p:cNvSpPr>
          <p:nvPr/>
        </p:nvSpPr>
        <p:spPr bwMode="auto">
          <a:xfrm>
            <a:off x="3178175" y="2046288"/>
            <a:ext cx="5776913" cy="4370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548" name="Rectangle 252"/>
          <p:cNvSpPr>
            <a:spLocks noChangeArrowheads="1"/>
          </p:cNvSpPr>
          <p:nvPr/>
        </p:nvSpPr>
        <p:spPr bwMode="auto">
          <a:xfrm>
            <a:off x="3294063" y="2133600"/>
            <a:ext cx="5545137" cy="417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95650" y="2120900"/>
          <a:ext cx="5586413" cy="4197352"/>
        </p:xfrm>
        <a:graphic>
          <a:graphicData uri="http://schemas.openxmlformats.org/drawingml/2006/table">
            <a:tbl>
              <a:tblPr/>
              <a:tblGrid>
                <a:gridCol w="558800"/>
                <a:gridCol w="558800"/>
                <a:gridCol w="557213"/>
                <a:gridCol w="560387"/>
                <a:gridCol w="558800"/>
                <a:gridCol w="557213"/>
                <a:gridCol w="558800"/>
                <a:gridCol w="558800"/>
                <a:gridCol w="558800"/>
                <a:gridCol w="5588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 flipH="1" flipV="1">
            <a:off x="1150144" y="3936207"/>
            <a:ext cx="5426075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023938" y="5276850"/>
            <a:ext cx="8120062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2"/>
          </p:cNvCxnSpPr>
          <p:nvPr/>
        </p:nvCxnSpPr>
        <p:spPr>
          <a:xfrm>
            <a:off x="4994275" y="2643188"/>
            <a:ext cx="9525" cy="2652712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3929063" y="2498725"/>
            <a:ext cx="4394200" cy="3794125"/>
          </a:xfrm>
          <a:custGeom>
            <a:avLst/>
            <a:gdLst>
              <a:gd name="connsiteX0" fmla="*/ 210378 w 6521726"/>
              <a:gd name="connsiteY0" fmla="*/ 4200940 h 4789005"/>
              <a:gd name="connsiteX1" fmla="*/ 220317 w 6521726"/>
              <a:gd name="connsiteY1" fmla="*/ 4121427 h 4789005"/>
              <a:gd name="connsiteX2" fmla="*/ 1532283 w 6521726"/>
              <a:gd name="connsiteY2" fmla="*/ 195470 h 4789005"/>
              <a:gd name="connsiteX3" fmla="*/ 4851952 w 6521726"/>
              <a:gd name="connsiteY3" fmla="*/ 2948609 h 4789005"/>
              <a:gd name="connsiteX4" fmla="*/ 6521726 w 6521726"/>
              <a:gd name="connsiteY4" fmla="*/ 891209 h 478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21726" h="4789005">
                <a:moveTo>
                  <a:pt x="210378" y="4200940"/>
                </a:moveTo>
                <a:cubicBezTo>
                  <a:pt x="105189" y="4494972"/>
                  <a:pt x="0" y="4789005"/>
                  <a:pt x="220317" y="4121427"/>
                </a:cubicBezTo>
                <a:cubicBezTo>
                  <a:pt x="440634" y="3453849"/>
                  <a:pt x="760344" y="390940"/>
                  <a:pt x="1532283" y="195470"/>
                </a:cubicBezTo>
                <a:cubicBezTo>
                  <a:pt x="2304222" y="0"/>
                  <a:pt x="4020378" y="2832653"/>
                  <a:pt x="4851952" y="2948609"/>
                </a:cubicBezTo>
                <a:cubicBezTo>
                  <a:pt x="5683526" y="3064565"/>
                  <a:pt x="6102626" y="1977887"/>
                  <a:pt x="6521726" y="891209"/>
                </a:cubicBezTo>
              </a:path>
            </a:pathLst>
          </a:cu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404" name="TextBox 15"/>
          <p:cNvSpPr txBox="1">
            <a:spLocks noChangeArrowheads="1"/>
          </p:cNvSpPr>
          <p:nvPr/>
        </p:nvSpPr>
        <p:spPr bwMode="auto">
          <a:xfrm>
            <a:off x="8723313" y="5310188"/>
            <a:ext cx="420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x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55405" name="TextBox 17"/>
          <p:cNvSpPr txBox="1">
            <a:spLocks noChangeArrowheads="1"/>
          </p:cNvSpPr>
          <p:nvPr/>
        </p:nvSpPr>
        <p:spPr bwMode="auto">
          <a:xfrm>
            <a:off x="3282950" y="5308600"/>
            <a:ext cx="517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O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55406" name="TextBox 15"/>
          <p:cNvSpPr txBox="1">
            <a:spLocks noChangeArrowheads="1"/>
          </p:cNvSpPr>
          <p:nvPr/>
        </p:nvSpPr>
        <p:spPr bwMode="auto">
          <a:xfrm>
            <a:off x="4770438" y="5192713"/>
            <a:ext cx="608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x</a:t>
            </a:r>
            <a:r>
              <a:rPr lang="ru-RU" sz="3200" b="1" i="1" baseline="-25000">
                <a:latin typeface="Georgia" pitchFamily="18" charset="0"/>
              </a:rPr>
              <a:t>0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78113" y="152400"/>
            <a:ext cx="5783262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CC0066"/>
                </a:solidFill>
                <a:latin typeface="Georgia" pitchFamily="18" charset="0"/>
              </a:rPr>
              <a:t>Точка максимума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4164806" y="5277644"/>
            <a:ext cx="21907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655469" y="5274469"/>
            <a:ext cx="21907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4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40250" y="4743450"/>
            <a:ext cx="152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41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3675" y="4770438"/>
            <a:ext cx="152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413" name="TextBox 15"/>
          <p:cNvSpPr txBox="1">
            <a:spLocks noChangeArrowheads="1"/>
          </p:cNvSpPr>
          <p:nvPr/>
        </p:nvSpPr>
        <p:spPr bwMode="auto">
          <a:xfrm>
            <a:off x="5480050" y="5400675"/>
            <a:ext cx="77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Georgia" pitchFamily="18" charset="0"/>
              </a:rPr>
              <a:t>x</a:t>
            </a:r>
            <a:r>
              <a:rPr lang="ru-RU" sz="2000" b="1" i="1" baseline="-25000">
                <a:latin typeface="Georgia" pitchFamily="18" charset="0"/>
              </a:rPr>
              <a:t>0</a:t>
            </a:r>
            <a:r>
              <a:rPr lang="ru-RU" sz="2000" b="1" i="1">
                <a:latin typeface="Georgia" pitchFamily="18" charset="0"/>
              </a:rPr>
              <a:t>+</a:t>
            </a:r>
          </a:p>
        </p:txBody>
      </p:sp>
      <p:pic>
        <p:nvPicPr>
          <p:cNvPr id="5541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73763" y="5427663"/>
            <a:ext cx="152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415" name="TextBox 15"/>
          <p:cNvSpPr txBox="1">
            <a:spLocks noChangeArrowheads="1"/>
          </p:cNvSpPr>
          <p:nvPr/>
        </p:nvSpPr>
        <p:spPr bwMode="auto">
          <a:xfrm>
            <a:off x="4029075" y="542290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Georgia" pitchFamily="18" charset="0"/>
              </a:rPr>
              <a:t>x</a:t>
            </a:r>
            <a:r>
              <a:rPr lang="ru-RU" sz="2000" b="1" i="1" baseline="-25000">
                <a:latin typeface="Georgia" pitchFamily="18" charset="0"/>
              </a:rPr>
              <a:t>0</a:t>
            </a:r>
            <a:r>
              <a:rPr lang="ru-RU" sz="2000" b="1" i="1">
                <a:latin typeface="Georgia" pitchFamily="18" charset="0"/>
              </a:rPr>
              <a:t>-</a:t>
            </a:r>
          </a:p>
        </p:txBody>
      </p:sp>
      <p:pic>
        <p:nvPicPr>
          <p:cNvPr id="5541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1988" y="5434013"/>
            <a:ext cx="2206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Прямая соединительная линия 26"/>
          <p:cNvCxnSpPr/>
          <p:nvPr/>
        </p:nvCxnSpPr>
        <p:spPr>
          <a:xfrm rot="10800000">
            <a:off x="3709988" y="4727575"/>
            <a:ext cx="1889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884613" y="2628900"/>
            <a:ext cx="1116012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19" name="TextBox 16"/>
          <p:cNvSpPr txBox="1">
            <a:spLocks noChangeArrowheads="1"/>
          </p:cNvSpPr>
          <p:nvPr/>
        </p:nvSpPr>
        <p:spPr bwMode="auto">
          <a:xfrm>
            <a:off x="3328988" y="735013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y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55420" name="TextBox 15"/>
          <p:cNvSpPr txBox="1">
            <a:spLocks noChangeArrowheads="1"/>
          </p:cNvSpPr>
          <p:nvPr/>
        </p:nvSpPr>
        <p:spPr bwMode="auto">
          <a:xfrm>
            <a:off x="2497138" y="2289175"/>
            <a:ext cx="11255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f(x</a:t>
            </a:r>
            <a:r>
              <a:rPr lang="ru-RU" sz="3200" b="1" i="1" baseline="-25000">
                <a:latin typeface="Georgia" pitchFamily="18" charset="0"/>
              </a:rPr>
              <a:t>0</a:t>
            </a:r>
            <a:r>
              <a:rPr lang="en-US" sz="3200" b="1" i="1">
                <a:latin typeface="Georgia" pitchFamily="18" charset="0"/>
              </a:rPr>
              <a:t>)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55535" name="Rectangle 239"/>
          <p:cNvSpPr>
            <a:spLocks noChangeArrowheads="1"/>
          </p:cNvSpPr>
          <p:nvPr/>
        </p:nvSpPr>
        <p:spPr bwMode="auto">
          <a:xfrm>
            <a:off x="7810500" y="2817813"/>
            <a:ext cx="979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latin typeface="Georgia" pitchFamily="18" charset="0"/>
              </a:rPr>
              <a:t>y</a:t>
            </a:r>
            <a:r>
              <a:rPr lang="ru-RU" b="1" i="1">
                <a:latin typeface="Georgia" pitchFamily="18" charset="0"/>
              </a:rPr>
              <a:t>=</a:t>
            </a:r>
            <a:r>
              <a:rPr lang="en-US" b="1" i="1">
                <a:latin typeface="Georgia" pitchFamily="18" charset="0"/>
              </a:rPr>
              <a:t>f (x)</a:t>
            </a:r>
            <a:endParaRPr lang="ru-RU" b="1" i="1">
              <a:latin typeface="Georgia" pitchFamily="18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4268788" y="5197475"/>
            <a:ext cx="1490662" cy="207963"/>
          </a:xfrm>
          <a:prstGeom prst="rect">
            <a:avLst/>
          </a:prstGeom>
          <a:solidFill>
            <a:srgbClr val="FF0000">
              <a:alpha val="53000"/>
            </a:srgbClr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55538" name="Freeform 242"/>
          <p:cNvSpPr>
            <a:spLocks/>
          </p:cNvSpPr>
          <p:nvPr/>
        </p:nvSpPr>
        <p:spPr bwMode="auto">
          <a:xfrm>
            <a:off x="4248150" y="2647950"/>
            <a:ext cx="1524000" cy="2619375"/>
          </a:xfrm>
          <a:custGeom>
            <a:avLst/>
            <a:gdLst/>
            <a:ahLst/>
            <a:cxnLst>
              <a:cxn ang="0">
                <a:pos x="0" y="1650"/>
              </a:cxn>
              <a:cxn ang="0">
                <a:pos x="6" y="1323"/>
              </a:cxn>
              <a:cxn ang="0">
                <a:pos x="111" y="801"/>
              </a:cxn>
              <a:cxn ang="0">
                <a:pos x="120" y="753"/>
              </a:cxn>
              <a:cxn ang="0">
                <a:pos x="132" y="696"/>
              </a:cxn>
              <a:cxn ang="0">
                <a:pos x="150" y="636"/>
              </a:cxn>
              <a:cxn ang="0">
                <a:pos x="246" y="315"/>
              </a:cxn>
              <a:cxn ang="0">
                <a:pos x="270" y="255"/>
              </a:cxn>
              <a:cxn ang="0">
                <a:pos x="297" y="207"/>
              </a:cxn>
              <a:cxn ang="0">
                <a:pos x="312" y="177"/>
              </a:cxn>
              <a:cxn ang="0">
                <a:pos x="333" y="147"/>
              </a:cxn>
              <a:cxn ang="0">
                <a:pos x="345" y="123"/>
              </a:cxn>
              <a:cxn ang="0">
                <a:pos x="366" y="90"/>
              </a:cxn>
              <a:cxn ang="0">
                <a:pos x="387" y="57"/>
              </a:cxn>
              <a:cxn ang="0">
                <a:pos x="420" y="27"/>
              </a:cxn>
              <a:cxn ang="0">
                <a:pos x="444" y="6"/>
              </a:cxn>
              <a:cxn ang="0">
                <a:pos x="492" y="0"/>
              </a:cxn>
              <a:cxn ang="0">
                <a:pos x="531" y="15"/>
              </a:cxn>
              <a:cxn ang="0">
                <a:pos x="684" y="120"/>
              </a:cxn>
              <a:cxn ang="0">
                <a:pos x="804" y="237"/>
              </a:cxn>
              <a:cxn ang="0">
                <a:pos x="900" y="333"/>
              </a:cxn>
              <a:cxn ang="0">
                <a:pos x="915" y="357"/>
              </a:cxn>
              <a:cxn ang="0">
                <a:pos x="960" y="408"/>
              </a:cxn>
              <a:cxn ang="0">
                <a:pos x="951" y="1647"/>
              </a:cxn>
              <a:cxn ang="0">
                <a:pos x="0" y="1650"/>
              </a:cxn>
            </a:cxnLst>
            <a:rect l="0" t="0" r="r" b="b"/>
            <a:pathLst>
              <a:path w="960" h="1650">
                <a:moveTo>
                  <a:pt x="0" y="1650"/>
                </a:moveTo>
                <a:lnTo>
                  <a:pt x="6" y="1323"/>
                </a:lnTo>
                <a:lnTo>
                  <a:pt x="111" y="801"/>
                </a:lnTo>
                <a:lnTo>
                  <a:pt x="120" y="753"/>
                </a:lnTo>
                <a:lnTo>
                  <a:pt x="132" y="696"/>
                </a:lnTo>
                <a:lnTo>
                  <a:pt x="150" y="636"/>
                </a:lnTo>
                <a:lnTo>
                  <a:pt x="246" y="315"/>
                </a:lnTo>
                <a:lnTo>
                  <a:pt x="270" y="255"/>
                </a:lnTo>
                <a:lnTo>
                  <a:pt x="297" y="207"/>
                </a:lnTo>
                <a:lnTo>
                  <a:pt x="312" y="177"/>
                </a:lnTo>
                <a:lnTo>
                  <a:pt x="333" y="147"/>
                </a:lnTo>
                <a:lnTo>
                  <a:pt x="345" y="123"/>
                </a:lnTo>
                <a:lnTo>
                  <a:pt x="366" y="90"/>
                </a:lnTo>
                <a:lnTo>
                  <a:pt x="387" y="57"/>
                </a:lnTo>
                <a:lnTo>
                  <a:pt x="420" y="27"/>
                </a:lnTo>
                <a:lnTo>
                  <a:pt x="444" y="6"/>
                </a:lnTo>
                <a:lnTo>
                  <a:pt x="492" y="0"/>
                </a:lnTo>
                <a:lnTo>
                  <a:pt x="531" y="15"/>
                </a:lnTo>
                <a:lnTo>
                  <a:pt x="684" y="120"/>
                </a:lnTo>
                <a:lnTo>
                  <a:pt x="804" y="237"/>
                </a:lnTo>
                <a:lnTo>
                  <a:pt x="900" y="333"/>
                </a:lnTo>
                <a:lnTo>
                  <a:pt x="915" y="357"/>
                </a:lnTo>
                <a:lnTo>
                  <a:pt x="960" y="408"/>
                </a:lnTo>
                <a:lnTo>
                  <a:pt x="951" y="1647"/>
                </a:lnTo>
                <a:lnTo>
                  <a:pt x="0" y="1650"/>
                </a:lnTo>
                <a:close/>
              </a:path>
            </a:pathLst>
          </a:custGeom>
          <a:solidFill>
            <a:srgbClr val="FF9999">
              <a:alpha val="56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536" name="Oval 240"/>
          <p:cNvSpPr>
            <a:spLocks noChangeArrowheads="1"/>
          </p:cNvSpPr>
          <p:nvPr/>
        </p:nvSpPr>
        <p:spPr bwMode="auto">
          <a:xfrm>
            <a:off x="4843463" y="2482850"/>
            <a:ext cx="292100" cy="249238"/>
          </a:xfrm>
          <a:prstGeom prst="ellipse">
            <a:avLst/>
          </a:prstGeom>
          <a:solidFill>
            <a:srgbClr val="00FF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TextBox 15"/>
          <p:cNvSpPr txBox="1">
            <a:spLocks noChangeArrowheads="1"/>
          </p:cNvSpPr>
          <p:nvPr/>
        </p:nvSpPr>
        <p:spPr bwMode="auto">
          <a:xfrm>
            <a:off x="4565650" y="5648325"/>
            <a:ext cx="420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CC00"/>
                </a:solidFill>
                <a:latin typeface="Georgia" pitchFamily="18" charset="0"/>
              </a:rPr>
              <a:t>x</a:t>
            </a:r>
            <a:endParaRPr lang="ru-RU" sz="3200" b="1" i="1">
              <a:solidFill>
                <a:srgbClr val="00CC00"/>
              </a:solidFill>
              <a:latin typeface="Georgia" pitchFamily="18" charset="0"/>
            </a:endParaRPr>
          </a:p>
        </p:txBody>
      </p:sp>
      <p:cxnSp>
        <p:nvCxnSpPr>
          <p:cNvPr id="35" name="Прямая соединительная линия 34"/>
          <p:cNvCxnSpPr>
            <a:cxnSpLocks noChangeShapeType="1"/>
          </p:cNvCxnSpPr>
          <p:nvPr/>
        </p:nvCxnSpPr>
        <p:spPr bwMode="auto">
          <a:xfrm rot="5400000" flipH="1">
            <a:off x="3556795" y="4193381"/>
            <a:ext cx="2100262" cy="22225"/>
          </a:xfrm>
          <a:prstGeom prst="line">
            <a:avLst/>
          </a:prstGeom>
          <a:noFill/>
          <a:ln w="38100" algn="ctr">
            <a:solidFill>
              <a:srgbClr val="00CC00"/>
            </a:solidFill>
            <a:prstDash val="dash"/>
            <a:round/>
            <a:headEnd/>
            <a:tailEnd/>
          </a:ln>
        </p:spPr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3889375" y="3260725"/>
            <a:ext cx="633413" cy="1588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43" name="TextBox 15"/>
          <p:cNvSpPr txBox="1">
            <a:spLocks noChangeArrowheads="1"/>
          </p:cNvSpPr>
          <p:nvPr/>
        </p:nvSpPr>
        <p:spPr bwMode="auto">
          <a:xfrm>
            <a:off x="2719388" y="2997200"/>
            <a:ext cx="938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CC00"/>
                </a:solidFill>
                <a:latin typeface="Georgia" pitchFamily="18" charset="0"/>
              </a:rPr>
              <a:t>f(x)</a:t>
            </a:r>
            <a:endParaRPr lang="ru-RU" sz="3200" b="1" i="1">
              <a:solidFill>
                <a:srgbClr val="00CC00"/>
              </a:solidFill>
              <a:latin typeface="Georgia" pitchFamily="18" charset="0"/>
            </a:endParaRPr>
          </a:p>
        </p:txBody>
      </p:sp>
      <p:sp>
        <p:nvSpPr>
          <p:cNvPr id="55544" name="Oval 248"/>
          <p:cNvSpPr>
            <a:spLocks noChangeArrowheads="1"/>
          </p:cNvSpPr>
          <p:nvPr/>
        </p:nvSpPr>
        <p:spPr bwMode="auto">
          <a:xfrm>
            <a:off x="4427538" y="3105150"/>
            <a:ext cx="292100" cy="249238"/>
          </a:xfrm>
          <a:prstGeom prst="ellipse">
            <a:avLst/>
          </a:prstGeom>
          <a:solidFill>
            <a:srgbClr val="00FF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546" name="Rectangle 250"/>
          <p:cNvSpPr>
            <a:spLocks noChangeArrowheads="1"/>
          </p:cNvSpPr>
          <p:nvPr/>
        </p:nvSpPr>
        <p:spPr bwMode="auto">
          <a:xfrm>
            <a:off x="1509713" y="1309688"/>
            <a:ext cx="7543800" cy="4662487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600" b="1" i="1">
                <a:solidFill>
                  <a:srgbClr val="0000CC"/>
                </a:solidFill>
                <a:latin typeface="Georgia" pitchFamily="18" charset="0"/>
              </a:rPr>
              <a:t>Определение: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                                       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Точка х</a:t>
            </a:r>
            <a:r>
              <a:rPr lang="ru-RU" sz="32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называется </a:t>
            </a:r>
            <a:r>
              <a:rPr lang="ru-RU" sz="3200" b="1" i="1">
                <a:solidFill>
                  <a:srgbClr val="FF3F3F"/>
                </a:solidFill>
                <a:latin typeface="Georgia" pitchFamily="18" charset="0"/>
              </a:rPr>
              <a:t>точкой максимума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функции   </a:t>
            </a:r>
            <a:r>
              <a:rPr lang="en-US" sz="3200" b="1" i="1">
                <a:latin typeface="Georgia" pitchFamily="18" charset="0"/>
              </a:rPr>
              <a:t>f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(х), если существует такая окрестность точки х</a:t>
            </a:r>
            <a:r>
              <a:rPr lang="ru-RU" sz="32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, что для всех х=х</a:t>
            </a:r>
            <a:r>
              <a:rPr lang="ru-RU" sz="32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из этой окрестности выполняется неравенство</a:t>
            </a:r>
          </a:p>
        </p:txBody>
      </p:sp>
      <p:sp>
        <p:nvSpPr>
          <p:cNvPr id="55547" name="Line 251"/>
          <p:cNvSpPr>
            <a:spLocks noChangeShapeType="1"/>
          </p:cNvSpPr>
          <p:nvPr/>
        </p:nvSpPr>
        <p:spPr bwMode="auto">
          <a:xfrm flipH="1">
            <a:off x="4125913" y="3990975"/>
            <a:ext cx="207962" cy="331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545" name="Text Box 249"/>
          <p:cNvSpPr txBox="1">
            <a:spLocks noChangeArrowheads="1"/>
          </p:cNvSpPr>
          <p:nvPr/>
        </p:nvSpPr>
        <p:spPr bwMode="auto">
          <a:xfrm>
            <a:off x="138113" y="5764213"/>
            <a:ext cx="3005137" cy="739775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latin typeface="Georgia" pitchFamily="18" charset="0"/>
              </a:rPr>
              <a:t>f(x) &lt; f(x</a:t>
            </a:r>
            <a:r>
              <a:rPr lang="en-US" sz="4000" b="1" i="1" baseline="-25000">
                <a:latin typeface="Georgia" pitchFamily="18" charset="0"/>
              </a:rPr>
              <a:t>0</a:t>
            </a:r>
            <a:r>
              <a:rPr lang="en-US" sz="4000" b="1" i="1">
                <a:latin typeface="Georgia" pitchFamily="18" charset="0"/>
              </a:rPr>
              <a:t>)</a:t>
            </a:r>
            <a:endParaRPr lang="ru-RU" sz="4000" b="1" i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5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5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5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5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58177 -0.09699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55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00" y="-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5406" grpId="0"/>
      <p:bldP spid="19" grpId="0"/>
      <p:bldP spid="55413" grpId="0"/>
      <p:bldP spid="55415" grpId="0"/>
      <p:bldP spid="55420" grpId="0"/>
      <p:bldP spid="55535" grpId="0"/>
      <p:bldP spid="20" grpId="0" animBg="1"/>
      <p:bldP spid="55538" grpId="0" animBg="1"/>
      <p:bldP spid="55536" grpId="0" animBg="1"/>
      <p:bldP spid="31" grpId="0"/>
      <p:bldP spid="55543" grpId="0"/>
      <p:bldP spid="55544" grpId="0" animBg="1"/>
      <p:bldP spid="55546" grpId="0" animBg="1"/>
      <p:bldP spid="55547" grpId="0" animBg="1"/>
      <p:bldP spid="55545" grpId="0" animBg="1"/>
      <p:bldP spid="5554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69" name="Rectangle 137"/>
          <p:cNvSpPr>
            <a:spLocks noChangeArrowheads="1"/>
          </p:cNvSpPr>
          <p:nvPr/>
        </p:nvSpPr>
        <p:spPr bwMode="auto">
          <a:xfrm>
            <a:off x="3192463" y="2017713"/>
            <a:ext cx="5748337" cy="4397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9768" name="Rectangle 136"/>
          <p:cNvSpPr>
            <a:spLocks noChangeArrowheads="1"/>
          </p:cNvSpPr>
          <p:nvPr/>
        </p:nvSpPr>
        <p:spPr bwMode="auto">
          <a:xfrm>
            <a:off x="3294063" y="2119313"/>
            <a:ext cx="5573712" cy="4194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95650" y="2120900"/>
          <a:ext cx="5586413" cy="4197352"/>
        </p:xfrm>
        <a:graphic>
          <a:graphicData uri="http://schemas.openxmlformats.org/drawingml/2006/table">
            <a:tbl>
              <a:tblPr/>
              <a:tblGrid>
                <a:gridCol w="558800"/>
                <a:gridCol w="558800"/>
                <a:gridCol w="557213"/>
                <a:gridCol w="560387"/>
                <a:gridCol w="558800"/>
                <a:gridCol w="557213"/>
                <a:gridCol w="558800"/>
                <a:gridCol w="558800"/>
                <a:gridCol w="558800"/>
                <a:gridCol w="5588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5400000" flipH="1" flipV="1">
            <a:off x="1150144" y="3936207"/>
            <a:ext cx="5426075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023938" y="5276850"/>
            <a:ext cx="8120062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2"/>
          </p:cNvCxnSpPr>
          <p:nvPr/>
        </p:nvCxnSpPr>
        <p:spPr>
          <a:xfrm>
            <a:off x="7219950" y="4859338"/>
            <a:ext cx="3175" cy="477837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>
            <a:spLocks noChangeArrowheads="1"/>
          </p:cNvSpPr>
          <p:nvPr/>
        </p:nvSpPr>
        <p:spPr bwMode="auto">
          <a:xfrm>
            <a:off x="3929063" y="2498725"/>
            <a:ext cx="4394200" cy="3794125"/>
          </a:xfrm>
          <a:custGeom>
            <a:avLst/>
            <a:gdLst>
              <a:gd name="T0" fmla="*/ 210378 w 6521726"/>
              <a:gd name="T1" fmla="*/ 4200941 h 4789005"/>
              <a:gd name="T2" fmla="*/ 220317 w 6521726"/>
              <a:gd name="T3" fmla="*/ 4121426 h 4789005"/>
              <a:gd name="T4" fmla="*/ 1532284 w 6521726"/>
              <a:gd name="T5" fmla="*/ 195470 h 4789005"/>
              <a:gd name="T6" fmla="*/ 4851954 w 6521726"/>
              <a:gd name="T7" fmla="*/ 2948608 h 4789005"/>
              <a:gd name="T8" fmla="*/ 6521726 w 6521726"/>
              <a:gd name="T9" fmla="*/ 891209 h 47890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21726"/>
              <a:gd name="T16" fmla="*/ 0 h 4789005"/>
              <a:gd name="T17" fmla="*/ 6521726 w 6521726"/>
              <a:gd name="T18" fmla="*/ 4789005 h 47890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21726" h="4789005">
                <a:moveTo>
                  <a:pt x="210378" y="4200940"/>
                </a:moveTo>
                <a:cubicBezTo>
                  <a:pt x="105189" y="4494972"/>
                  <a:pt x="0" y="4789005"/>
                  <a:pt x="220317" y="4121427"/>
                </a:cubicBezTo>
                <a:cubicBezTo>
                  <a:pt x="440634" y="3453849"/>
                  <a:pt x="760344" y="390940"/>
                  <a:pt x="1532283" y="195470"/>
                </a:cubicBezTo>
                <a:cubicBezTo>
                  <a:pt x="2304222" y="0"/>
                  <a:pt x="4020378" y="2832653"/>
                  <a:pt x="4851952" y="2948609"/>
                </a:cubicBezTo>
                <a:cubicBezTo>
                  <a:pt x="5683526" y="3064565"/>
                  <a:pt x="6102626" y="1977887"/>
                  <a:pt x="6521726" y="891209"/>
                </a:cubicBezTo>
              </a:path>
            </a:pathLst>
          </a:custGeom>
          <a:noFill/>
          <a:ln w="57150" algn="ctr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69739" name="TextBox 15"/>
          <p:cNvSpPr txBox="1">
            <a:spLocks noChangeArrowheads="1"/>
          </p:cNvSpPr>
          <p:nvPr/>
        </p:nvSpPr>
        <p:spPr bwMode="auto">
          <a:xfrm>
            <a:off x="8723313" y="5310188"/>
            <a:ext cx="420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x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69740" name="TextBox 17"/>
          <p:cNvSpPr txBox="1">
            <a:spLocks noChangeArrowheads="1"/>
          </p:cNvSpPr>
          <p:nvPr/>
        </p:nvSpPr>
        <p:spPr bwMode="auto">
          <a:xfrm>
            <a:off x="3282950" y="5308600"/>
            <a:ext cx="517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O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69741" name="TextBox 15"/>
          <p:cNvSpPr txBox="1">
            <a:spLocks noChangeArrowheads="1"/>
          </p:cNvSpPr>
          <p:nvPr/>
        </p:nvSpPr>
        <p:spPr bwMode="auto">
          <a:xfrm>
            <a:off x="6875463" y="5289550"/>
            <a:ext cx="608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x</a:t>
            </a:r>
            <a:r>
              <a:rPr lang="ru-RU" sz="3200" b="1" i="1" baseline="-25000">
                <a:latin typeface="Georgia" pitchFamily="18" charset="0"/>
              </a:rPr>
              <a:t>0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78113" y="152400"/>
            <a:ext cx="551973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CC0066"/>
                </a:solidFill>
                <a:latin typeface="Georgia" pitchFamily="18" charset="0"/>
              </a:rPr>
              <a:t>Точка минимума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10800000">
            <a:off x="3709988" y="4727575"/>
            <a:ext cx="1889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814763" y="4749800"/>
            <a:ext cx="3387725" cy="127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753" name="TextBox 16"/>
          <p:cNvSpPr txBox="1">
            <a:spLocks noChangeArrowheads="1"/>
          </p:cNvSpPr>
          <p:nvPr/>
        </p:nvSpPr>
        <p:spPr bwMode="auto">
          <a:xfrm>
            <a:off x="3328988" y="735013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y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69754" name="TextBox 15"/>
          <p:cNvSpPr txBox="1">
            <a:spLocks noChangeArrowheads="1"/>
          </p:cNvSpPr>
          <p:nvPr/>
        </p:nvSpPr>
        <p:spPr bwMode="auto">
          <a:xfrm>
            <a:off x="2498725" y="4394200"/>
            <a:ext cx="1125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Georgia" pitchFamily="18" charset="0"/>
              </a:rPr>
              <a:t>f(x</a:t>
            </a:r>
            <a:r>
              <a:rPr lang="ru-RU" sz="3200" b="1" i="1" baseline="-25000">
                <a:latin typeface="Georgia" pitchFamily="18" charset="0"/>
              </a:rPr>
              <a:t>0</a:t>
            </a:r>
            <a:r>
              <a:rPr lang="en-US" sz="3200" b="1" i="1">
                <a:latin typeface="Georgia" pitchFamily="18" charset="0"/>
              </a:rPr>
              <a:t>)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69756" name="Rectangle 124"/>
          <p:cNvSpPr>
            <a:spLocks noChangeArrowheads="1"/>
          </p:cNvSpPr>
          <p:nvPr/>
        </p:nvSpPr>
        <p:spPr bwMode="auto">
          <a:xfrm>
            <a:off x="7810500" y="2743200"/>
            <a:ext cx="124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Georgia" pitchFamily="18" charset="0"/>
              </a:rPr>
              <a:t>y</a:t>
            </a:r>
            <a:r>
              <a:rPr lang="ru-RU" sz="2400" b="1" i="1">
                <a:latin typeface="Georgia" pitchFamily="18" charset="0"/>
              </a:rPr>
              <a:t>=</a:t>
            </a:r>
            <a:r>
              <a:rPr lang="en-US" sz="2400" b="1" i="1">
                <a:latin typeface="Georgia" pitchFamily="18" charset="0"/>
              </a:rPr>
              <a:t>f (x)</a:t>
            </a:r>
            <a:endParaRPr lang="ru-RU" sz="2400" b="1" i="1">
              <a:latin typeface="Georgia" pitchFamily="18" charset="0"/>
            </a:endParaRPr>
          </a:p>
        </p:txBody>
      </p:sp>
      <p:sp>
        <p:nvSpPr>
          <p:cNvPr id="69764" name="Oval 132"/>
          <p:cNvSpPr>
            <a:spLocks noChangeArrowheads="1"/>
          </p:cNvSpPr>
          <p:nvPr/>
        </p:nvSpPr>
        <p:spPr bwMode="auto">
          <a:xfrm>
            <a:off x="7073900" y="4657725"/>
            <a:ext cx="292100" cy="249238"/>
          </a:xfrm>
          <a:prstGeom prst="ellipse">
            <a:avLst/>
          </a:prstGeom>
          <a:solidFill>
            <a:srgbClr val="00FF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9765" name="Rectangle 133"/>
          <p:cNvSpPr>
            <a:spLocks noChangeArrowheads="1"/>
          </p:cNvSpPr>
          <p:nvPr/>
        </p:nvSpPr>
        <p:spPr bwMode="auto">
          <a:xfrm>
            <a:off x="1412875" y="1500188"/>
            <a:ext cx="7543800" cy="4662487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600" b="1" i="1">
                <a:solidFill>
                  <a:srgbClr val="0000CC"/>
                </a:solidFill>
                <a:latin typeface="Georgia" pitchFamily="18" charset="0"/>
              </a:rPr>
              <a:t>Определение: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                                       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Точка х</a:t>
            </a:r>
            <a:r>
              <a:rPr lang="ru-RU" sz="32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называется </a:t>
            </a:r>
            <a:r>
              <a:rPr lang="ru-RU" sz="3200" b="1" i="1">
                <a:solidFill>
                  <a:srgbClr val="FF3F3F"/>
                </a:solidFill>
                <a:latin typeface="Georgia" pitchFamily="18" charset="0"/>
              </a:rPr>
              <a:t>точкой минимума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функции   </a:t>
            </a:r>
            <a:r>
              <a:rPr lang="en-US" sz="3200" b="1" i="1">
                <a:latin typeface="Georgia" pitchFamily="18" charset="0"/>
              </a:rPr>
              <a:t>f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(х), если существует такая окрестность точки х</a:t>
            </a:r>
            <a:r>
              <a:rPr lang="ru-RU" sz="32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, что для всех х=х</a:t>
            </a:r>
            <a:r>
              <a:rPr lang="ru-RU" sz="32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 из этой окрестности выполняется неравенство</a:t>
            </a:r>
          </a:p>
        </p:txBody>
      </p:sp>
      <p:sp>
        <p:nvSpPr>
          <p:cNvPr id="69767" name="Line 135"/>
          <p:cNvSpPr>
            <a:spLocks noChangeShapeType="1"/>
          </p:cNvSpPr>
          <p:nvPr/>
        </p:nvSpPr>
        <p:spPr bwMode="auto">
          <a:xfrm flipH="1">
            <a:off x="4017963" y="4230688"/>
            <a:ext cx="207962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9766" name="Text Box 134"/>
          <p:cNvSpPr txBox="1">
            <a:spLocks noChangeArrowheads="1"/>
          </p:cNvSpPr>
          <p:nvPr/>
        </p:nvSpPr>
        <p:spPr bwMode="auto">
          <a:xfrm>
            <a:off x="138113" y="5764213"/>
            <a:ext cx="3005137" cy="739775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latin typeface="Georgia" pitchFamily="18" charset="0"/>
              </a:rPr>
              <a:t>f(x) &gt; f(x</a:t>
            </a:r>
            <a:r>
              <a:rPr lang="en-US" sz="4000" b="1" i="1" baseline="-25000">
                <a:latin typeface="Georgia" pitchFamily="18" charset="0"/>
              </a:rPr>
              <a:t>0</a:t>
            </a:r>
            <a:r>
              <a:rPr lang="en-US" sz="4000" b="1" i="1">
                <a:latin typeface="Georgia" pitchFamily="18" charset="0"/>
              </a:rPr>
              <a:t>)</a:t>
            </a:r>
            <a:endParaRPr lang="ru-RU" sz="4000" b="1" i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58177 -0.0969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9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00" y="-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41" grpId="0"/>
      <p:bldP spid="19" grpId="0"/>
      <p:bldP spid="69754" grpId="0"/>
      <p:bldP spid="69764" grpId="0" animBg="1"/>
      <p:bldP spid="69765" grpId="0" animBg="1"/>
      <p:bldP spid="69767" grpId="0" animBg="1"/>
      <p:bldP spid="69766" grpId="0" animBg="1"/>
      <p:bldP spid="6976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04900" y="1633538"/>
            <a:ext cx="7526338" cy="4638675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38100" algn="ctr">
            <a:solidFill>
              <a:srgbClr val="0000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4400" b="1" i="1">
                <a:solidFill>
                  <a:srgbClr val="000000"/>
                </a:solidFill>
                <a:latin typeface="Georgia" pitchFamily="18" charset="0"/>
              </a:rPr>
              <a:t>Точки максимума и минимума называются </a:t>
            </a:r>
          </a:p>
          <a:p>
            <a:pPr algn="ctr"/>
            <a:r>
              <a:rPr lang="ru-RU" sz="60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точками</a:t>
            </a:r>
            <a:r>
              <a:rPr lang="ru-RU" sz="6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ru-RU" sz="6000" b="1" i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экстремума</a:t>
            </a:r>
            <a:r>
              <a:rPr lang="ru-RU" sz="6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ru-RU" sz="4400" b="1" i="1">
                <a:solidFill>
                  <a:srgbClr val="000000"/>
                </a:solidFill>
                <a:latin typeface="Georgia" pitchFamily="18" charset="0"/>
              </a:rPr>
              <a:t>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966913" y="407988"/>
            <a:ext cx="7177087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3600" b="1" i="1">
                <a:solidFill>
                  <a:srgbClr val="CC0066"/>
                </a:solidFill>
                <a:latin typeface="Georgia" pitchFamily="18" charset="0"/>
              </a:rPr>
              <a:t>Необходимое условие экстремума.</a:t>
            </a:r>
          </a:p>
        </p:txBody>
      </p:sp>
      <p:sp>
        <p:nvSpPr>
          <p:cNvPr id="70774" name="Rectangle 118"/>
          <p:cNvSpPr>
            <a:spLocks noChangeArrowheads="1"/>
          </p:cNvSpPr>
          <p:nvPr/>
        </p:nvSpPr>
        <p:spPr bwMode="auto">
          <a:xfrm>
            <a:off x="1346200" y="1703388"/>
            <a:ext cx="7543800" cy="4662487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000" b="1" i="1">
                <a:solidFill>
                  <a:srgbClr val="0000CC"/>
                </a:solidFill>
                <a:latin typeface="Georgia" pitchFamily="18" charset="0"/>
              </a:rPr>
              <a:t>Теорема Ферма:</a:t>
            </a:r>
            <a:r>
              <a:rPr lang="ru-RU" sz="4000" b="1" i="1">
                <a:solidFill>
                  <a:srgbClr val="000000"/>
                </a:solidFill>
                <a:latin typeface="Georgia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000" b="1" i="1">
                <a:solidFill>
                  <a:srgbClr val="000000"/>
                </a:solidFill>
                <a:latin typeface="Georgia" pitchFamily="18" charset="0"/>
              </a:rPr>
              <a:t>   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Если точка х</a:t>
            </a:r>
            <a:r>
              <a:rPr lang="ru-RU" sz="36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 является точкой </a:t>
            </a:r>
            <a:r>
              <a:rPr lang="ru-RU" sz="3600" b="1" i="1">
                <a:solidFill>
                  <a:srgbClr val="CC0066"/>
                </a:solidFill>
                <a:latin typeface="Georgia" pitchFamily="18" charset="0"/>
              </a:rPr>
              <a:t>экстремума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функции </a:t>
            </a:r>
            <a:r>
              <a:rPr lang="en-US" sz="3600" b="1" i="1">
                <a:solidFill>
                  <a:srgbClr val="000000"/>
                </a:solidFill>
                <a:latin typeface="Georgia" pitchFamily="18" charset="0"/>
              </a:rPr>
              <a:t>f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(х) и в этой точке существует производная </a:t>
            </a:r>
            <a:r>
              <a:rPr lang="en-US" sz="3600" b="1" i="1">
                <a:solidFill>
                  <a:srgbClr val="000000"/>
                </a:solidFill>
                <a:latin typeface="Georgia" pitchFamily="18" charset="0"/>
              </a:rPr>
              <a:t>f'(x)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, то она равна нулю: </a:t>
            </a:r>
          </a:p>
        </p:txBody>
      </p:sp>
      <p:sp>
        <p:nvSpPr>
          <p:cNvPr id="70775" name="Text Box 119"/>
          <p:cNvSpPr txBox="1">
            <a:spLocks noChangeArrowheads="1"/>
          </p:cNvSpPr>
          <p:nvPr/>
        </p:nvSpPr>
        <p:spPr bwMode="auto">
          <a:xfrm>
            <a:off x="5111750" y="5384800"/>
            <a:ext cx="3005138" cy="646331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000000"/>
                </a:solidFill>
                <a:latin typeface="Georgia" pitchFamily="18" charset="0"/>
              </a:rPr>
              <a:t>f '(</a:t>
            </a:r>
            <a:r>
              <a:rPr lang="en-US" sz="3600" b="1" i="1" dirty="0" smtClean="0">
                <a:solidFill>
                  <a:srgbClr val="000000"/>
                </a:solidFill>
                <a:latin typeface="Georgia" pitchFamily="18" charset="0"/>
              </a:rPr>
              <a:t>x</a:t>
            </a:r>
            <a:r>
              <a:rPr lang="ru-RU" sz="3600" b="1" i="1" baseline="-25000" dirty="0" smtClean="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en-US" sz="3600" b="1" i="1" dirty="0" smtClean="0">
                <a:solidFill>
                  <a:srgbClr val="000000"/>
                </a:solidFill>
                <a:latin typeface="Georgia" pitchFamily="18" charset="0"/>
              </a:rPr>
              <a:t>) </a:t>
            </a:r>
            <a:r>
              <a:rPr lang="en-US" sz="3600" b="1" i="1" dirty="0">
                <a:solidFill>
                  <a:srgbClr val="000000"/>
                </a:solidFill>
                <a:latin typeface="Georgia" pitchFamily="18" charset="0"/>
              </a:rPr>
              <a:t>= 0</a:t>
            </a:r>
            <a:endParaRPr lang="ru-RU" sz="3600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7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0774" grpId="0" animBg="1"/>
      <p:bldP spid="707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388938" y="188913"/>
            <a:ext cx="8374062" cy="6370637"/>
            <a:chOff x="245" y="119"/>
            <a:chExt cx="5275" cy="4013"/>
          </a:xfrm>
        </p:grpSpPr>
        <p:grpSp>
          <p:nvGrpSpPr>
            <p:cNvPr id="33795" name="Group 3"/>
            <p:cNvGrpSpPr>
              <a:grpSpLocks/>
            </p:cNvGrpSpPr>
            <p:nvPr/>
          </p:nvGrpSpPr>
          <p:grpSpPr bwMode="auto">
            <a:xfrm>
              <a:off x="249" y="119"/>
              <a:ext cx="5271" cy="2177"/>
              <a:chOff x="249" y="119"/>
              <a:chExt cx="5271" cy="2177"/>
            </a:xfrm>
          </p:grpSpPr>
          <p:pic>
            <p:nvPicPr>
              <p:cNvPr id="33796" name="Picture 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9" y="119"/>
                <a:ext cx="5271" cy="2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3797" name="Rectangle 5"/>
              <p:cNvSpPr>
                <a:spLocks noChangeArrowheads="1"/>
              </p:cNvSpPr>
              <p:nvPr/>
            </p:nvSpPr>
            <p:spPr bwMode="auto">
              <a:xfrm>
                <a:off x="249" y="119"/>
                <a:ext cx="5262" cy="1089"/>
              </a:xfrm>
              <a:prstGeom prst="rect">
                <a:avLst/>
              </a:prstGeom>
              <a:gradFill rotWithShape="1">
                <a:gsLst>
                  <a:gs pos="0">
                    <a:srgbClr val="FF66FF">
                      <a:alpha val="14999"/>
                    </a:srgbClr>
                  </a:gs>
                  <a:gs pos="100000">
                    <a:srgbClr val="FF66FF">
                      <a:alpha val="1700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798" name="Rectangle 6"/>
              <p:cNvSpPr>
                <a:spLocks noChangeArrowheads="1"/>
              </p:cNvSpPr>
              <p:nvPr/>
            </p:nvSpPr>
            <p:spPr bwMode="auto">
              <a:xfrm>
                <a:off x="249" y="1207"/>
                <a:ext cx="5262" cy="1089"/>
              </a:xfrm>
              <a:prstGeom prst="rect">
                <a:avLst/>
              </a:prstGeom>
              <a:solidFill>
                <a:srgbClr val="FFFF99">
                  <a:alpha val="55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pic>
          <p:nvPicPr>
            <p:cNvPr id="33799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5" y="2024"/>
              <a:ext cx="5266" cy="2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>
              <a:off x="1701" y="1162"/>
              <a:ext cx="0" cy="22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01" name="Line 9"/>
            <p:cNvSpPr>
              <a:spLocks noChangeShapeType="1"/>
            </p:cNvSpPr>
            <p:nvPr/>
          </p:nvSpPr>
          <p:spPr bwMode="auto">
            <a:xfrm>
              <a:off x="2172" y="1207"/>
              <a:ext cx="0" cy="127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2117" y="2460"/>
              <a:ext cx="92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2127" y="1126"/>
              <a:ext cx="92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4" name="Oval 12"/>
            <p:cNvSpPr>
              <a:spLocks noChangeArrowheads="1"/>
            </p:cNvSpPr>
            <p:nvPr/>
          </p:nvSpPr>
          <p:spPr bwMode="auto">
            <a:xfrm>
              <a:off x="1646" y="3339"/>
              <a:ext cx="92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5" name="Oval 13"/>
            <p:cNvSpPr>
              <a:spLocks noChangeArrowheads="1"/>
            </p:cNvSpPr>
            <p:nvPr/>
          </p:nvSpPr>
          <p:spPr bwMode="auto">
            <a:xfrm>
              <a:off x="1664" y="1117"/>
              <a:ext cx="92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2835" y="3321"/>
              <a:ext cx="92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7" name="Oval 15"/>
            <p:cNvSpPr>
              <a:spLocks noChangeArrowheads="1"/>
            </p:cNvSpPr>
            <p:nvPr/>
          </p:nvSpPr>
          <p:spPr bwMode="auto">
            <a:xfrm>
              <a:off x="2844" y="1135"/>
              <a:ext cx="92" cy="9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8" name="Oval 16"/>
            <p:cNvSpPr>
              <a:spLocks noChangeArrowheads="1"/>
            </p:cNvSpPr>
            <p:nvPr/>
          </p:nvSpPr>
          <p:spPr bwMode="auto">
            <a:xfrm>
              <a:off x="3551" y="1126"/>
              <a:ext cx="92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3542" y="2460"/>
              <a:ext cx="92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0" name="Oval 18"/>
            <p:cNvSpPr>
              <a:spLocks noChangeArrowheads="1"/>
            </p:cNvSpPr>
            <p:nvPr/>
          </p:nvSpPr>
          <p:spPr bwMode="auto">
            <a:xfrm>
              <a:off x="1410" y="1561"/>
              <a:ext cx="9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1" name="Oval 19"/>
            <p:cNvSpPr>
              <a:spLocks noChangeArrowheads="1"/>
            </p:cNvSpPr>
            <p:nvPr/>
          </p:nvSpPr>
          <p:spPr bwMode="auto">
            <a:xfrm>
              <a:off x="1411" y="2886"/>
              <a:ext cx="9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2" name="Oval 20"/>
            <p:cNvSpPr>
              <a:spLocks noChangeArrowheads="1"/>
            </p:cNvSpPr>
            <p:nvPr/>
          </p:nvSpPr>
          <p:spPr bwMode="auto">
            <a:xfrm>
              <a:off x="4967" y="1271"/>
              <a:ext cx="9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3" name="Oval 21"/>
            <p:cNvSpPr>
              <a:spLocks noChangeArrowheads="1"/>
            </p:cNvSpPr>
            <p:nvPr/>
          </p:nvSpPr>
          <p:spPr bwMode="auto">
            <a:xfrm>
              <a:off x="4967" y="3603"/>
              <a:ext cx="9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3814" name="Object 22"/>
            <p:cNvGraphicFramePr>
              <a:graphicFrameLocks noChangeAspect="1"/>
            </p:cNvGraphicFramePr>
            <p:nvPr/>
          </p:nvGraphicFramePr>
          <p:xfrm>
            <a:off x="3973" y="2205"/>
            <a:ext cx="1353" cy="4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55" name="Формула" r:id="rId6" imgW="622080" imgH="203040" progId="Equation.3">
                    <p:embed/>
                  </p:oleObj>
                </mc:Choice>
                <mc:Fallback>
                  <p:oleObj name="Формула" r:id="rId6" imgW="622080" imgH="203040" progId="Equation.3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3" y="2205"/>
                          <a:ext cx="1353" cy="4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15" name="Object 23"/>
            <p:cNvGraphicFramePr>
              <a:graphicFrameLocks noChangeAspect="1"/>
            </p:cNvGraphicFramePr>
            <p:nvPr/>
          </p:nvGraphicFramePr>
          <p:xfrm>
            <a:off x="3923" y="300"/>
            <a:ext cx="1435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56" name="Формула" r:id="rId8" imgW="660240" imgH="203040" progId="Equation.3">
                    <p:embed/>
                  </p:oleObj>
                </mc:Choice>
                <mc:Fallback>
                  <p:oleObj name="Формула" r:id="rId8" imgW="660240" imgH="203040" progId="Equation.3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3" y="300"/>
                          <a:ext cx="1435" cy="4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6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249" y="119"/>
              <a:ext cx="2449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6600" b="1" i="1" kern="10"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800000"/>
                  </a:solidFill>
                  <a:latin typeface="Georgia"/>
                </a:rPr>
                <a:t>Свойства производной</a:t>
              </a:r>
            </a:p>
          </p:txBody>
        </p:sp>
        <p:sp>
          <p:nvSpPr>
            <p:cNvPr id="33817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295" y="3748"/>
              <a:ext cx="2449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6600" b="1" i="1" kern="10">
                  <a:ln w="9525">
                    <a:solidFill>
                      <a:srgbClr val="333399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Georgia"/>
                </a:rPr>
                <a:t>Поведение функции:</a:t>
              </a:r>
            </a:p>
          </p:txBody>
        </p:sp>
      </p:grpSp>
      <p:sp>
        <p:nvSpPr>
          <p:cNvPr id="33818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73838" y="6329363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latin typeface="Georgia" pitchFamily="18" charset="0"/>
                <a:cs typeface="Arial" charset="0"/>
              </a:rPr>
              <a:t>Показать (6)</a:t>
            </a:r>
          </a:p>
        </p:txBody>
      </p:sp>
      <p:grpSp>
        <p:nvGrpSpPr>
          <p:cNvPr id="33819" name="Group 27"/>
          <p:cNvGrpSpPr>
            <a:grpSpLocks/>
          </p:cNvGrpSpPr>
          <p:nvPr/>
        </p:nvGrpSpPr>
        <p:grpSpPr bwMode="auto">
          <a:xfrm>
            <a:off x="2284413" y="1035050"/>
            <a:ext cx="5678487" cy="2241550"/>
            <a:chOff x="1439" y="652"/>
            <a:chExt cx="3577" cy="1412"/>
          </a:xfrm>
        </p:grpSpPr>
        <p:pic>
          <p:nvPicPr>
            <p:cNvPr id="33820" name="Picture 28" descr="Рисунок4"/>
            <p:cNvPicPr>
              <a:picLocks noChangeAspect="1" noChangeArrowheads="1"/>
            </p:cNvPicPr>
            <p:nvPr/>
          </p:nvPicPr>
          <p:blipFill>
            <a:blip r:embed="rId10" cstate="print"/>
            <a:srcRect r="92880"/>
            <a:stretch>
              <a:fillRect/>
            </a:stretch>
          </p:blipFill>
          <p:spPr bwMode="auto">
            <a:xfrm>
              <a:off x="1439" y="663"/>
              <a:ext cx="257" cy="1273"/>
            </a:xfrm>
            <a:prstGeom prst="rect">
              <a:avLst/>
            </a:prstGeom>
            <a:noFill/>
          </p:spPr>
        </p:pic>
        <p:pic>
          <p:nvPicPr>
            <p:cNvPr id="33821" name="Picture 29" descr="Рисунок4"/>
            <p:cNvPicPr>
              <a:picLocks noChangeAspect="1" noChangeArrowheads="1"/>
            </p:cNvPicPr>
            <p:nvPr/>
          </p:nvPicPr>
          <p:blipFill>
            <a:blip r:embed="rId10" cstate="print"/>
            <a:srcRect l="20944" r="60217" b="-10056"/>
            <a:stretch>
              <a:fillRect/>
            </a:stretch>
          </p:blipFill>
          <p:spPr bwMode="auto">
            <a:xfrm>
              <a:off x="2200" y="652"/>
              <a:ext cx="680" cy="1401"/>
            </a:xfrm>
            <a:prstGeom prst="rect">
              <a:avLst/>
            </a:prstGeom>
            <a:noFill/>
          </p:spPr>
        </p:pic>
        <p:pic>
          <p:nvPicPr>
            <p:cNvPr id="33822" name="Picture 30" descr="Рисунок4"/>
            <p:cNvPicPr>
              <a:picLocks noChangeAspect="1" noChangeArrowheads="1"/>
            </p:cNvPicPr>
            <p:nvPr/>
          </p:nvPicPr>
          <p:blipFill>
            <a:blip r:embed="rId10" cstate="print"/>
            <a:srcRect l="59895" r="1154" b="-10056"/>
            <a:stretch>
              <a:fillRect/>
            </a:stretch>
          </p:blipFill>
          <p:spPr bwMode="auto">
            <a:xfrm>
              <a:off x="3610" y="663"/>
              <a:ext cx="1406" cy="1401"/>
            </a:xfrm>
            <a:prstGeom prst="rect">
              <a:avLst/>
            </a:prstGeom>
            <a:noFill/>
          </p:spPr>
        </p:pic>
      </p:grpSp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5724525" y="1916113"/>
            <a:ext cx="0" cy="2017712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3824" name="Object 32"/>
          <p:cNvGraphicFramePr>
            <a:graphicFrameLocks noChangeAspect="1"/>
          </p:cNvGraphicFramePr>
          <p:nvPr/>
        </p:nvGraphicFramePr>
        <p:xfrm>
          <a:off x="0" y="1916113"/>
          <a:ext cx="24082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name="Формула" r:id="rId11" imgW="850680" imgH="253800" progId="Equation.3">
                  <p:embed/>
                </p:oleObj>
              </mc:Choice>
              <mc:Fallback>
                <p:oleObj name="Формула" r:id="rId11" imgW="850680" imgH="2538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16113"/>
                        <a:ext cx="24082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25" name="Picture 33" descr="флажок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90875" y="3336925"/>
            <a:ext cx="682625" cy="725488"/>
          </a:xfrm>
          <a:prstGeom prst="rect">
            <a:avLst/>
          </a:prstGeom>
          <a:noFill/>
        </p:spPr>
      </p:pic>
      <p:pic>
        <p:nvPicPr>
          <p:cNvPr id="33826" name="Picture 34" descr="мяч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24075" y="4292600"/>
            <a:ext cx="520700" cy="520700"/>
          </a:xfrm>
          <a:prstGeom prst="rect">
            <a:avLst/>
          </a:prstGeom>
          <a:noFill/>
        </p:spPr>
      </p:pic>
      <p:pic>
        <p:nvPicPr>
          <p:cNvPr id="33827" name="Picture 35" descr="мяч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44850" y="3716338"/>
            <a:ext cx="520700" cy="520700"/>
          </a:xfrm>
          <a:prstGeom prst="rect">
            <a:avLst/>
          </a:prstGeom>
          <a:noFill/>
        </p:spPr>
      </p:pic>
      <p:pic>
        <p:nvPicPr>
          <p:cNvPr id="33828" name="Picture 36" descr="мяч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063" y="3716338"/>
            <a:ext cx="520700" cy="520700"/>
          </a:xfrm>
          <a:prstGeom prst="rect">
            <a:avLst/>
          </a:prstGeom>
          <a:noFill/>
        </p:spPr>
      </p:pic>
      <p:sp>
        <p:nvSpPr>
          <p:cNvPr id="33829" name="WordArt 37"/>
          <p:cNvSpPr>
            <a:spLocks noChangeArrowheads="1" noChangeShapeType="1" noTextEdit="1"/>
          </p:cNvSpPr>
          <p:nvPr/>
        </p:nvSpPr>
        <p:spPr bwMode="auto">
          <a:xfrm>
            <a:off x="4643438" y="5949950"/>
            <a:ext cx="28813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i="1" kern="10">
                <a:ln w="31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Georgia"/>
              </a:rPr>
              <a:t>убывает</a:t>
            </a:r>
          </a:p>
        </p:txBody>
      </p:sp>
      <p:graphicFrame>
        <p:nvGraphicFramePr>
          <p:cNvPr id="33830" name="Object 38"/>
          <p:cNvGraphicFramePr>
            <a:graphicFrameLocks noChangeAspect="1"/>
          </p:cNvGraphicFramePr>
          <p:nvPr/>
        </p:nvGraphicFramePr>
        <p:xfrm>
          <a:off x="0" y="1073150"/>
          <a:ext cx="25209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8" name="Формула" r:id="rId15" imgW="850680" imgH="253800" progId="Equation.3">
                  <p:embed/>
                </p:oleObj>
              </mc:Choice>
              <mc:Fallback>
                <p:oleObj name="Формула" r:id="rId15" imgW="850680" imgH="2538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73150"/>
                        <a:ext cx="252095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31" name="Group 39"/>
          <p:cNvGrpSpPr>
            <a:grpSpLocks/>
          </p:cNvGrpSpPr>
          <p:nvPr/>
        </p:nvGrpSpPr>
        <p:grpSpPr bwMode="auto">
          <a:xfrm>
            <a:off x="2659063" y="1004888"/>
            <a:ext cx="3065462" cy="895350"/>
            <a:chOff x="1675" y="633"/>
            <a:chExt cx="1931" cy="564"/>
          </a:xfrm>
        </p:grpSpPr>
        <p:pic>
          <p:nvPicPr>
            <p:cNvPr id="33832" name="Picture 40" descr="Рисунок5"/>
            <p:cNvPicPr>
              <a:picLocks noChangeAspect="1" noChangeArrowheads="1"/>
            </p:cNvPicPr>
            <p:nvPr/>
          </p:nvPicPr>
          <p:blipFill>
            <a:blip r:embed="rId17" cstate="print"/>
            <a:srcRect l="6261" r="78642" b="58444"/>
            <a:stretch>
              <a:fillRect/>
            </a:stretch>
          </p:blipFill>
          <p:spPr bwMode="auto">
            <a:xfrm>
              <a:off x="1675" y="633"/>
              <a:ext cx="545" cy="529"/>
            </a:xfrm>
            <a:prstGeom prst="rect">
              <a:avLst/>
            </a:prstGeom>
            <a:noFill/>
          </p:spPr>
        </p:pic>
        <p:pic>
          <p:nvPicPr>
            <p:cNvPr id="33833" name="Picture 41" descr="Рисунок5"/>
            <p:cNvPicPr>
              <a:picLocks noChangeAspect="1" noChangeArrowheads="1"/>
            </p:cNvPicPr>
            <p:nvPr/>
          </p:nvPicPr>
          <p:blipFill>
            <a:blip r:embed="rId17" cstate="print"/>
            <a:srcRect l="40195" r="39694" b="57266"/>
            <a:stretch>
              <a:fillRect/>
            </a:stretch>
          </p:blipFill>
          <p:spPr bwMode="auto">
            <a:xfrm>
              <a:off x="2880" y="653"/>
              <a:ext cx="726" cy="544"/>
            </a:xfrm>
            <a:prstGeom prst="rect">
              <a:avLst/>
            </a:prstGeom>
            <a:noFill/>
          </p:spPr>
        </p:pic>
      </p:grpSp>
      <p:sp>
        <p:nvSpPr>
          <p:cNvPr id="33834" name="WordArt 42"/>
          <p:cNvSpPr>
            <a:spLocks noChangeArrowheads="1" noChangeShapeType="1" noTextEdit="1"/>
          </p:cNvSpPr>
          <p:nvPr/>
        </p:nvSpPr>
        <p:spPr bwMode="auto">
          <a:xfrm>
            <a:off x="4630738" y="5964238"/>
            <a:ext cx="2808287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Georgia"/>
              </a:rPr>
              <a:t>возрастает</a:t>
            </a:r>
          </a:p>
        </p:txBody>
      </p:sp>
      <p:grpSp>
        <p:nvGrpSpPr>
          <p:cNvPr id="33835" name="Group 43"/>
          <p:cNvGrpSpPr>
            <a:grpSpLocks/>
          </p:cNvGrpSpPr>
          <p:nvPr/>
        </p:nvGrpSpPr>
        <p:grpSpPr bwMode="auto">
          <a:xfrm>
            <a:off x="2527300" y="1700213"/>
            <a:ext cx="3368675" cy="334962"/>
            <a:chOff x="1592" y="1071"/>
            <a:chExt cx="2122" cy="211"/>
          </a:xfrm>
        </p:grpSpPr>
        <p:sp>
          <p:nvSpPr>
            <p:cNvPr id="33836" name="Text Box 44"/>
            <p:cNvSpPr txBox="1">
              <a:spLocks noChangeArrowheads="1"/>
            </p:cNvSpPr>
            <p:nvPr/>
          </p:nvSpPr>
          <p:spPr bwMode="auto">
            <a:xfrm>
              <a:off x="1592" y="1071"/>
              <a:ext cx="199" cy="19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 b="1">
                  <a:cs typeface="Arial" charset="0"/>
                </a:rPr>
                <a:t>0</a:t>
              </a:r>
            </a:p>
          </p:txBody>
        </p:sp>
        <p:sp>
          <p:nvSpPr>
            <p:cNvPr id="33837" name="Text Box 45"/>
            <p:cNvSpPr txBox="1">
              <a:spLocks noChangeArrowheads="1"/>
            </p:cNvSpPr>
            <p:nvPr/>
          </p:nvSpPr>
          <p:spPr bwMode="auto">
            <a:xfrm>
              <a:off x="2091" y="1090"/>
              <a:ext cx="199" cy="19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 b="1">
                  <a:cs typeface="Arial" charset="0"/>
                </a:rPr>
                <a:t>0</a:t>
              </a:r>
            </a:p>
          </p:txBody>
        </p:sp>
        <p:sp>
          <p:nvSpPr>
            <p:cNvPr id="33838" name="Text Box 46"/>
            <p:cNvSpPr txBox="1">
              <a:spLocks noChangeArrowheads="1"/>
            </p:cNvSpPr>
            <p:nvPr/>
          </p:nvSpPr>
          <p:spPr bwMode="auto">
            <a:xfrm>
              <a:off x="2789" y="1071"/>
              <a:ext cx="199" cy="19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 b="1">
                  <a:cs typeface="Arial" charset="0"/>
                </a:rPr>
                <a:t>0</a:t>
              </a:r>
            </a:p>
          </p:txBody>
        </p:sp>
        <p:sp>
          <p:nvSpPr>
            <p:cNvPr id="33839" name="Text Box 47"/>
            <p:cNvSpPr txBox="1">
              <a:spLocks noChangeArrowheads="1"/>
            </p:cNvSpPr>
            <p:nvPr/>
          </p:nvSpPr>
          <p:spPr bwMode="auto">
            <a:xfrm>
              <a:off x="3515" y="1071"/>
              <a:ext cx="199" cy="19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 b="1">
                  <a:cs typeface="Arial" charset="0"/>
                </a:rPr>
                <a:t>0</a:t>
              </a:r>
            </a:p>
          </p:txBody>
        </p:sp>
      </p:grpSp>
      <p:pic>
        <p:nvPicPr>
          <p:cNvPr id="33840" name="Picture 48" descr="флажок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99100" y="3284538"/>
            <a:ext cx="682625" cy="725487"/>
          </a:xfrm>
          <a:prstGeom prst="rect">
            <a:avLst/>
          </a:prstGeom>
          <a:noFill/>
        </p:spPr>
      </p:pic>
      <p:pic>
        <p:nvPicPr>
          <p:cNvPr id="33841" name="Picture 49" descr="3str5"/>
          <p:cNvPicPr>
            <a:picLocks noChangeAspect="1" noChangeArrowheads="1" noCrop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 rot="5400000">
            <a:off x="2254250" y="4849813"/>
            <a:ext cx="884238" cy="442912"/>
          </a:xfrm>
          <a:prstGeom prst="rect">
            <a:avLst/>
          </a:prstGeom>
          <a:noFill/>
        </p:spPr>
      </p:pic>
      <p:pic>
        <p:nvPicPr>
          <p:cNvPr id="33842" name="Picture 50" descr="3str5"/>
          <p:cNvPicPr>
            <a:picLocks noChangeAspect="1" noChangeArrowheads="1" noCrop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 rot="5400000">
            <a:off x="4151313" y="4729162"/>
            <a:ext cx="884238" cy="442913"/>
          </a:xfrm>
          <a:prstGeom prst="rect">
            <a:avLst/>
          </a:prstGeom>
          <a:noFill/>
        </p:spPr>
      </p:pic>
      <p:sp>
        <p:nvSpPr>
          <p:cNvPr id="33843" name="WordArt 51"/>
          <p:cNvSpPr>
            <a:spLocks noChangeArrowheads="1" noChangeShapeType="1" noTextEdit="1"/>
          </p:cNvSpPr>
          <p:nvPr/>
        </p:nvSpPr>
        <p:spPr bwMode="auto">
          <a:xfrm>
            <a:off x="4567238" y="5876925"/>
            <a:ext cx="4114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317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критические точки</a:t>
            </a:r>
          </a:p>
        </p:txBody>
      </p:sp>
      <p:graphicFrame>
        <p:nvGraphicFramePr>
          <p:cNvPr id="33844" name="Object 52"/>
          <p:cNvGraphicFramePr>
            <a:graphicFrameLocks noChangeAspect="1"/>
          </p:cNvGraphicFramePr>
          <p:nvPr/>
        </p:nvGraphicFramePr>
        <p:xfrm>
          <a:off x="0" y="1098550"/>
          <a:ext cx="23653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9" name="Формула" r:id="rId19" imgW="850680" imgH="253800" progId="Equation.3">
                  <p:embed/>
                </p:oleObj>
              </mc:Choice>
              <mc:Fallback>
                <p:oleObj name="Формула" r:id="rId19" imgW="850680" imgH="2538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98550"/>
                        <a:ext cx="2365375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8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03941 0.13657 " pathEditMode="relative" ptsTypes="AA">
                                      <p:cBhvr>
                                        <p:cTn id="25" dur="5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8.67362E-19 L 0.11024 0.20995 " pathEditMode="relative" ptsTypes="AA">
                                      <p:cBhvr>
                                        <p:cTn id="27" dur="5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3.7037E-6 C 0.01371 0.03843 0.0276 0.07709 0.0434 0.10672 C 0.05919 0.13635 0.07829 0.15695 0.09496 0.17778 C 0.11163 0.19862 0.12725 0.21829 0.1434 0.23125 C 0.15954 0.24422 0.17551 0.24885 0.19166 0.25556 C 0.20781 0.26227 0.23194 0.26852 0.23992 0.27107 " pathEditMode="relative" ptsTypes="aaaaaA">
                                      <p:cBhvr>
                                        <p:cTn id="29" dur="5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13657 L 0.11806 -0.08403 " pathEditMode="relative" rAng="0" ptsTypes="AA">
                                      <p:cBhvr>
                                        <p:cTn id="50" dur="5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24 0.20995 C 0.12396 0.19884 0.13785 0.18773 0.14705 0.1743 C 0.15625 0.16088 0.15695 0.14791 0.16528 0.12986 C 0.17361 0.1118 0.18906 0.0824 0.19705 0.06551 C 0.20504 0.04861 0.20903 0.03819 0.21372 0.02777 C 0.2184 0.01736 0.22083 0.0074 0.22535 0.00324 C 0.22986 -0.00093 0.23507 0.00115 0.24028 0.00324 " pathEditMode="relative" ptsTypes="aaaaaaA">
                                      <p:cBhvr>
                                        <p:cTn id="52" dur="5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18"/>
                  </p:tgtEl>
                </p:cond>
              </p:nextCondLst>
            </p:seq>
          </p:childTnLst>
        </p:cTn>
      </p:par>
    </p:tnLst>
    <p:bldLst>
      <p:bldP spid="33829" grpId="0" animBg="1"/>
      <p:bldP spid="33829" grpId="1" animBg="1"/>
      <p:bldP spid="33834" grpId="0" animBg="1"/>
      <p:bldP spid="33834" grpId="1" animBg="1"/>
      <p:bldP spid="338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3905250" y="2379663"/>
            <a:ext cx="4832350" cy="3976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4005263" y="2452688"/>
            <a:ext cx="4645025" cy="3817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212850" y="234950"/>
            <a:ext cx="7931150" cy="204470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Теорема Ферма лишь </a:t>
            </a:r>
            <a:r>
              <a:rPr lang="ru-RU" sz="2400" b="1" i="1">
                <a:solidFill>
                  <a:srgbClr val="CC0066"/>
                </a:solidFill>
                <a:latin typeface="Georgia" pitchFamily="18" charset="0"/>
              </a:rPr>
              <a:t>необходимое</a:t>
            </a:r>
            <a:r>
              <a:rPr lang="ru-RU" sz="2400" b="1" i="1">
                <a:solidFill>
                  <a:schemeClr val="tx2"/>
                </a:solidFill>
                <a:latin typeface="Georgia" pitchFamily="18" charset="0"/>
              </a:rPr>
              <a:t> 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условие экстремума. Например, производная функции </a:t>
            </a:r>
            <a:r>
              <a:rPr lang="en-US" sz="2400" b="1" i="1">
                <a:solidFill>
                  <a:srgbClr val="000000"/>
                </a:solidFill>
                <a:latin typeface="Georgia" pitchFamily="18" charset="0"/>
              </a:rPr>
              <a:t>f(x) = x</a:t>
            </a:r>
            <a:r>
              <a:rPr lang="en-US" sz="2400" b="1" i="1" baseline="30000">
                <a:solidFill>
                  <a:srgbClr val="000000"/>
                </a:solidFill>
                <a:latin typeface="Georgia" pitchFamily="18" charset="0"/>
              </a:rPr>
              <a:t>3 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обращается в нуль в точке 0, но экстремума в этой точке функция не имеет.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3948113" y="2444750"/>
          <a:ext cx="4767262" cy="388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r:id="rId3" imgW="1976538" imgH="1692038" progId="Visio.Drawing.11">
                  <p:embed/>
                </p:oleObj>
              </mc:Choice>
              <mc:Fallback>
                <p:oleObj r:id="rId3" imgW="1976538" imgH="1692038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2697" t="6606" r="12936" b="6435"/>
                      <a:stretch>
                        <a:fillRect/>
                      </a:stretch>
                    </p:blipFill>
                    <p:spPr bwMode="auto">
                      <a:xfrm>
                        <a:off x="3948113" y="2444750"/>
                        <a:ext cx="4767262" cy="388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76225" y="5778500"/>
            <a:ext cx="7008813" cy="67945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х</a:t>
            </a:r>
            <a:r>
              <a:rPr lang="ru-RU" sz="36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3600" b="1" i="1">
                <a:solidFill>
                  <a:srgbClr val="000000"/>
                </a:solidFill>
                <a:latin typeface="Georgia" pitchFamily="18" charset="0"/>
              </a:rPr>
              <a:t>=0 точка перегиба</a:t>
            </a:r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6207125" y="4240213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5" grpId="0" animBg="1"/>
      <p:bldP spid="72714" grpId="0" animBg="1"/>
      <p:bldP spid="72708" grpId="0" animBg="1"/>
      <p:bldP spid="72712" grpId="0" animBg="1"/>
      <p:bldP spid="727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7" name="Rectangle 29"/>
          <p:cNvSpPr>
            <a:spLocks noChangeArrowheads="1"/>
          </p:cNvSpPr>
          <p:nvPr/>
        </p:nvSpPr>
        <p:spPr bwMode="auto">
          <a:xfrm>
            <a:off x="4746625" y="1916113"/>
            <a:ext cx="4194175" cy="3105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56" name="Rectangle 28"/>
          <p:cNvSpPr>
            <a:spLocks noChangeArrowheads="1"/>
          </p:cNvSpPr>
          <p:nvPr/>
        </p:nvSpPr>
        <p:spPr bwMode="auto">
          <a:xfrm>
            <a:off x="4833938" y="2003425"/>
            <a:ext cx="4033837" cy="291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06500" y="166688"/>
            <a:ext cx="7705725" cy="155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3200" b="1" i="1">
                <a:solidFill>
                  <a:srgbClr val="CC0066"/>
                </a:solidFill>
                <a:latin typeface="Georgia" pitchFamily="18" charset="0"/>
              </a:rPr>
              <a:t>Достаточное условие существования экстремума в точке.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069975" y="1814513"/>
            <a:ext cx="3511550" cy="456565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2400" b="1" i="1">
                <a:solidFill>
                  <a:srgbClr val="CC0066"/>
                </a:solidFill>
                <a:latin typeface="Georgia" pitchFamily="18" charset="0"/>
              </a:rPr>
              <a:t>Признак максимума функции.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Если функция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непрерывна в точке 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0, 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а   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 '(x) &gt;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0   на интервале   (а; 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),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 и 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 '(x) &lt; 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 на интервале (х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;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b)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, то точка   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 является точкой максимума функции  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. 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4824413" y="1982788"/>
          <a:ext cx="408305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7" r:id="rId3" imgW="1976538" imgH="1692038" progId="Visio.Drawing.11">
                  <p:embed/>
                </p:oleObj>
              </mc:Choice>
              <mc:Fallback>
                <p:oleObj r:id="rId3" imgW="1976538" imgH="1692038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115" t="6644" r="12936" b="6389"/>
                      <a:stretch>
                        <a:fillRect/>
                      </a:stretch>
                    </p:blipFill>
                    <p:spPr bwMode="auto">
                      <a:xfrm>
                        <a:off x="4824413" y="1982788"/>
                        <a:ext cx="4083050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753" name="Group 25"/>
          <p:cNvGrpSpPr>
            <a:grpSpLocks/>
          </p:cNvGrpSpPr>
          <p:nvPr/>
        </p:nvGrpSpPr>
        <p:grpSpPr bwMode="auto">
          <a:xfrm>
            <a:off x="4868863" y="5064125"/>
            <a:ext cx="4095750" cy="966788"/>
            <a:chOff x="3023" y="2868"/>
            <a:chExt cx="2580" cy="609"/>
          </a:xfrm>
        </p:grpSpPr>
        <p:sp>
          <p:nvSpPr>
            <p:cNvPr id="73737" name="Text Box 9"/>
            <p:cNvSpPr txBox="1">
              <a:spLocks noChangeArrowheads="1"/>
            </p:cNvSpPr>
            <p:nvPr/>
          </p:nvSpPr>
          <p:spPr bwMode="auto">
            <a:xfrm>
              <a:off x="3057" y="3183"/>
              <a:ext cx="6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 </a:t>
              </a:r>
              <a:r>
                <a:rPr lang="en-US" sz="2400" b="1" i="1">
                  <a:latin typeface="Georgia" pitchFamily="18" charset="0"/>
                </a:rPr>
                <a:t>f(x)</a:t>
              </a:r>
              <a:endParaRPr lang="ru-RU" sz="2400" b="1" i="1">
                <a:solidFill>
                  <a:srgbClr val="FF0000"/>
                </a:solidFill>
                <a:latin typeface="Georgia" pitchFamily="18" charset="0"/>
              </a:endParaRPr>
            </a:p>
          </p:txBody>
        </p:sp>
        <p:sp>
          <p:nvSpPr>
            <p:cNvPr id="73738" name="Text Box 10"/>
            <p:cNvSpPr txBox="1">
              <a:spLocks noChangeArrowheads="1"/>
            </p:cNvSpPr>
            <p:nvPr/>
          </p:nvSpPr>
          <p:spPr bwMode="auto">
            <a:xfrm>
              <a:off x="3023" y="2868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/>
                <a:t>  </a:t>
              </a:r>
              <a:r>
                <a:rPr lang="en-US" sz="2400" b="1" i="1">
                  <a:latin typeface="Georgia" pitchFamily="18" charset="0"/>
                </a:rPr>
                <a:t>f</a:t>
              </a:r>
              <a:r>
                <a:rPr lang="ru-RU" sz="2400" b="1" i="1">
                  <a:latin typeface="Georgia" pitchFamily="18" charset="0"/>
                </a:rPr>
                <a:t> </a:t>
              </a:r>
              <a:r>
                <a:rPr lang="en-US" sz="2400" b="1" i="1" baseline="30000">
                  <a:latin typeface="Georgia" pitchFamily="18" charset="0"/>
                </a:rPr>
                <a:t>'</a:t>
              </a:r>
              <a:r>
                <a:rPr lang="en-US" sz="2400" b="1" i="1">
                  <a:latin typeface="Georgia" pitchFamily="18" charset="0"/>
                </a:rPr>
                <a:t>(x)</a:t>
              </a:r>
              <a:endParaRPr lang="ru-RU" b="1" i="1">
                <a:latin typeface="Georgia" pitchFamily="18" charset="0"/>
              </a:endParaRPr>
            </a:p>
          </p:txBody>
        </p:sp>
        <p:sp>
          <p:nvSpPr>
            <p:cNvPr id="73739" name="Line 11"/>
            <p:cNvSpPr>
              <a:spLocks noChangeShapeType="1"/>
            </p:cNvSpPr>
            <p:nvPr/>
          </p:nvSpPr>
          <p:spPr bwMode="auto">
            <a:xfrm>
              <a:off x="3093" y="3183"/>
              <a:ext cx="2510" cy="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40" name="Freeform 12"/>
            <p:cNvSpPr>
              <a:spLocks/>
            </p:cNvSpPr>
            <p:nvPr/>
          </p:nvSpPr>
          <p:spPr bwMode="auto">
            <a:xfrm>
              <a:off x="4712" y="3267"/>
              <a:ext cx="391" cy="1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1" y="197"/>
                </a:cxn>
              </a:cxnLst>
              <a:rect l="0" t="0" r="r" b="b"/>
              <a:pathLst>
                <a:path w="391" h="197">
                  <a:moveTo>
                    <a:pt x="0" y="0"/>
                  </a:moveTo>
                  <a:lnTo>
                    <a:pt x="391" y="197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4751" y="2908"/>
              <a:ext cx="3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747" name="Freeform 19"/>
            <p:cNvSpPr>
              <a:spLocks/>
            </p:cNvSpPr>
            <p:nvPr/>
          </p:nvSpPr>
          <p:spPr bwMode="auto">
            <a:xfrm>
              <a:off x="3912" y="3283"/>
              <a:ext cx="521" cy="194"/>
            </a:xfrm>
            <a:custGeom>
              <a:avLst/>
              <a:gdLst/>
              <a:ahLst/>
              <a:cxnLst>
                <a:cxn ang="0">
                  <a:pos x="0" y="211"/>
                </a:cxn>
                <a:cxn ang="0">
                  <a:pos x="870" y="0"/>
                </a:cxn>
              </a:cxnLst>
              <a:rect l="0" t="0" r="r" b="b"/>
              <a:pathLst>
                <a:path w="870" h="211">
                  <a:moveTo>
                    <a:pt x="0" y="211"/>
                  </a:moveTo>
                  <a:lnTo>
                    <a:pt x="870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auto">
            <a:xfrm>
              <a:off x="3931" y="2919"/>
              <a:ext cx="3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73749" name="Group 21"/>
            <p:cNvGrpSpPr>
              <a:grpSpLocks/>
            </p:cNvGrpSpPr>
            <p:nvPr/>
          </p:nvGrpSpPr>
          <p:grpSpPr bwMode="auto">
            <a:xfrm>
              <a:off x="4470" y="3180"/>
              <a:ext cx="317" cy="297"/>
              <a:chOff x="3924" y="3820"/>
              <a:chExt cx="317" cy="297"/>
            </a:xfrm>
          </p:grpSpPr>
          <p:sp>
            <p:nvSpPr>
              <p:cNvPr id="73750" name="Oval 22"/>
              <p:cNvSpPr>
                <a:spLocks noChangeArrowheads="1"/>
              </p:cNvSpPr>
              <p:nvPr/>
            </p:nvSpPr>
            <p:spPr bwMode="auto">
              <a:xfrm>
                <a:off x="4014" y="3820"/>
                <a:ext cx="45" cy="4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51" name="Text Box 23"/>
              <p:cNvSpPr txBox="1">
                <a:spLocks noChangeArrowheads="1"/>
              </p:cNvSpPr>
              <p:nvPr/>
            </p:nvSpPr>
            <p:spPr bwMode="auto">
              <a:xfrm>
                <a:off x="3924" y="3829"/>
                <a:ext cx="31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</p:grpSp>
      </p:grpSp>
      <p:sp>
        <p:nvSpPr>
          <p:cNvPr id="73754" name="Line 26"/>
          <p:cNvSpPr>
            <a:spLocks noChangeShapeType="1"/>
          </p:cNvSpPr>
          <p:nvPr/>
        </p:nvSpPr>
        <p:spPr bwMode="auto">
          <a:xfrm>
            <a:off x="7370763" y="2701925"/>
            <a:ext cx="0" cy="2840038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>
            <a:off x="7231063" y="2605088"/>
            <a:ext cx="277812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3732" grpId="0" animBg="1"/>
      <p:bldP spid="73754" grpId="0" animBg="1"/>
      <p:bldP spid="737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50" name="Rectangle 26"/>
          <p:cNvSpPr>
            <a:spLocks noChangeArrowheads="1"/>
          </p:cNvSpPr>
          <p:nvPr/>
        </p:nvSpPr>
        <p:spPr bwMode="auto">
          <a:xfrm>
            <a:off x="4848225" y="1755775"/>
            <a:ext cx="4121150" cy="3092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49" name="Rectangle 25"/>
          <p:cNvSpPr>
            <a:spLocks noChangeArrowheads="1"/>
          </p:cNvSpPr>
          <p:nvPr/>
        </p:nvSpPr>
        <p:spPr bwMode="auto">
          <a:xfrm>
            <a:off x="4949825" y="1828800"/>
            <a:ext cx="3932238" cy="2917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7846" name="Object 22"/>
          <p:cNvGraphicFramePr>
            <a:graphicFrameLocks noChangeAspect="1"/>
          </p:cNvGraphicFramePr>
          <p:nvPr/>
        </p:nvGraphicFramePr>
        <p:xfrm>
          <a:off x="4905375" y="1811338"/>
          <a:ext cx="4008438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9" r:id="rId3" imgW="1976538" imgH="1692038" progId="Visio.Drawing.11">
                  <p:embed/>
                </p:oleObj>
              </mc:Choice>
              <mc:Fallback>
                <p:oleObj r:id="rId3" imgW="1976538" imgH="1692038" progId="Visio.Drawing.11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2659" t="7132" r="13051" b="6877"/>
                      <a:stretch>
                        <a:fillRect/>
                      </a:stretch>
                    </p:blipFill>
                    <p:spPr bwMode="auto">
                      <a:xfrm>
                        <a:off x="4905375" y="1811338"/>
                        <a:ext cx="4008438" cy="295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06500" y="166688"/>
            <a:ext cx="7705725" cy="155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3200" b="1" i="1">
                <a:solidFill>
                  <a:srgbClr val="CC0066"/>
                </a:solidFill>
                <a:latin typeface="Georgia" pitchFamily="18" charset="0"/>
              </a:rPr>
              <a:t>Достаточное условие существования экстремума в точке.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1069975" y="1814513"/>
            <a:ext cx="3511550" cy="456565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2400" b="1" i="1">
                <a:solidFill>
                  <a:srgbClr val="CC0066"/>
                </a:solidFill>
                <a:latin typeface="Georgia" pitchFamily="18" charset="0"/>
              </a:rPr>
              <a:t>Признак минимума функции.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Если функция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непрерывна в точке 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, 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 '(x) &lt; 0 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на интервале (а; 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)  и 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 '(x) &gt; 0 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на интервале (х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;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 b)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,  то точка х</a:t>
            </a:r>
            <a:r>
              <a:rPr lang="ru-RU" sz="2000" b="1" i="1" baseline="-25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является точкой минимума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000" b="1" i="1">
                <a:solidFill>
                  <a:srgbClr val="000000"/>
                </a:solidFill>
                <a:latin typeface="Georgia" pitchFamily="18" charset="0"/>
              </a:rPr>
              <a:t>     функции </a:t>
            </a:r>
            <a:r>
              <a:rPr lang="en-US" sz="2000" b="1" i="1">
                <a:solidFill>
                  <a:srgbClr val="000000"/>
                </a:solidFill>
                <a:latin typeface="Georgia" pitchFamily="18" charset="0"/>
              </a:rPr>
              <a:t>f</a:t>
            </a:r>
            <a:endParaRPr lang="ru-RU" sz="2000" b="1" i="1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77848" name="Group 24"/>
          <p:cNvGrpSpPr>
            <a:grpSpLocks/>
          </p:cNvGrpSpPr>
          <p:nvPr/>
        </p:nvGrpSpPr>
        <p:grpSpPr bwMode="auto">
          <a:xfrm>
            <a:off x="4868863" y="5060950"/>
            <a:ext cx="4095750" cy="996950"/>
            <a:chOff x="3067" y="3188"/>
            <a:chExt cx="2580" cy="628"/>
          </a:xfrm>
        </p:grpSpPr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3101" y="3505"/>
              <a:ext cx="6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 </a:t>
              </a:r>
              <a:r>
                <a:rPr lang="en-US" sz="2400" b="1" i="1">
                  <a:latin typeface="Georgia" pitchFamily="18" charset="0"/>
                </a:rPr>
                <a:t>f(x)</a:t>
              </a:r>
              <a:endParaRPr lang="ru-RU" sz="2400" b="1" i="1">
                <a:solidFill>
                  <a:srgbClr val="FF0000"/>
                </a:solidFill>
                <a:latin typeface="Georgia" pitchFamily="18" charset="0"/>
              </a:endParaRPr>
            </a:p>
          </p:txBody>
        </p:sp>
        <p:sp>
          <p:nvSpPr>
            <p:cNvPr id="77833" name="Text Box 9"/>
            <p:cNvSpPr txBox="1">
              <a:spLocks noChangeArrowheads="1"/>
            </p:cNvSpPr>
            <p:nvPr/>
          </p:nvSpPr>
          <p:spPr bwMode="auto">
            <a:xfrm>
              <a:off x="3067" y="3190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/>
                <a:t>  </a:t>
              </a:r>
              <a:r>
                <a:rPr lang="en-US" sz="2400" b="1" i="1">
                  <a:latin typeface="Georgia" pitchFamily="18" charset="0"/>
                </a:rPr>
                <a:t>f</a:t>
              </a:r>
              <a:r>
                <a:rPr lang="ru-RU" sz="2400" b="1" i="1">
                  <a:latin typeface="Georgia" pitchFamily="18" charset="0"/>
                </a:rPr>
                <a:t> </a:t>
              </a:r>
              <a:r>
                <a:rPr lang="en-US" sz="2400" b="1" i="1" baseline="30000">
                  <a:latin typeface="Georgia" pitchFamily="18" charset="0"/>
                </a:rPr>
                <a:t>'</a:t>
              </a:r>
              <a:r>
                <a:rPr lang="en-US" sz="2400" b="1" i="1">
                  <a:latin typeface="Georgia" pitchFamily="18" charset="0"/>
                </a:rPr>
                <a:t>(x)</a:t>
              </a:r>
              <a:endParaRPr lang="ru-RU" b="1" i="1">
                <a:latin typeface="Georgia" pitchFamily="18" charset="0"/>
              </a:endParaRPr>
            </a:p>
          </p:txBody>
        </p:sp>
        <p:sp>
          <p:nvSpPr>
            <p:cNvPr id="77834" name="Line 10"/>
            <p:cNvSpPr>
              <a:spLocks noChangeShapeType="1"/>
            </p:cNvSpPr>
            <p:nvPr/>
          </p:nvSpPr>
          <p:spPr bwMode="auto">
            <a:xfrm>
              <a:off x="3137" y="3505"/>
              <a:ext cx="2510" cy="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835" name="Freeform 11"/>
            <p:cNvSpPr>
              <a:spLocks/>
            </p:cNvSpPr>
            <p:nvPr/>
          </p:nvSpPr>
          <p:spPr bwMode="auto">
            <a:xfrm>
              <a:off x="4092" y="3598"/>
              <a:ext cx="391" cy="1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1" y="197"/>
                </a:cxn>
              </a:cxnLst>
              <a:rect l="0" t="0" r="r" b="b"/>
              <a:pathLst>
                <a:path w="391" h="197">
                  <a:moveTo>
                    <a:pt x="0" y="0"/>
                  </a:moveTo>
                  <a:lnTo>
                    <a:pt x="391" y="197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836" name="Text Box 12"/>
            <p:cNvSpPr txBox="1">
              <a:spLocks noChangeArrowheads="1"/>
            </p:cNvSpPr>
            <p:nvPr/>
          </p:nvSpPr>
          <p:spPr bwMode="auto">
            <a:xfrm>
              <a:off x="4123" y="3195"/>
              <a:ext cx="3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auto">
            <a:xfrm>
              <a:off x="4715" y="3613"/>
              <a:ext cx="442" cy="203"/>
            </a:xfrm>
            <a:custGeom>
              <a:avLst/>
              <a:gdLst/>
              <a:ahLst/>
              <a:cxnLst>
                <a:cxn ang="0">
                  <a:pos x="0" y="211"/>
                </a:cxn>
                <a:cxn ang="0">
                  <a:pos x="870" y="0"/>
                </a:cxn>
              </a:cxnLst>
              <a:rect l="0" t="0" r="r" b="b"/>
              <a:pathLst>
                <a:path w="870" h="211">
                  <a:moveTo>
                    <a:pt x="0" y="211"/>
                  </a:moveTo>
                  <a:lnTo>
                    <a:pt x="870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838" name="Text Box 14"/>
            <p:cNvSpPr txBox="1">
              <a:spLocks noChangeArrowheads="1"/>
            </p:cNvSpPr>
            <p:nvPr/>
          </p:nvSpPr>
          <p:spPr bwMode="auto">
            <a:xfrm>
              <a:off x="4847" y="3188"/>
              <a:ext cx="3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77839" name="Group 15"/>
            <p:cNvGrpSpPr>
              <a:grpSpLocks/>
            </p:cNvGrpSpPr>
            <p:nvPr/>
          </p:nvGrpSpPr>
          <p:grpSpPr bwMode="auto">
            <a:xfrm>
              <a:off x="4514" y="3502"/>
              <a:ext cx="317" cy="297"/>
              <a:chOff x="3924" y="3820"/>
              <a:chExt cx="317" cy="297"/>
            </a:xfrm>
          </p:grpSpPr>
          <p:sp>
            <p:nvSpPr>
              <p:cNvPr id="77840" name="Oval 16"/>
              <p:cNvSpPr>
                <a:spLocks noChangeArrowheads="1"/>
              </p:cNvSpPr>
              <p:nvPr/>
            </p:nvSpPr>
            <p:spPr bwMode="auto">
              <a:xfrm>
                <a:off x="4014" y="3820"/>
                <a:ext cx="45" cy="4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7841" name="Text Box 17"/>
              <p:cNvSpPr txBox="1">
                <a:spLocks noChangeArrowheads="1"/>
              </p:cNvSpPr>
              <p:nvPr/>
            </p:nvSpPr>
            <p:spPr bwMode="auto">
              <a:xfrm>
                <a:off x="3924" y="3829"/>
                <a:ext cx="31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</p:grpSp>
      </p:grpSp>
      <p:sp>
        <p:nvSpPr>
          <p:cNvPr id="77842" name="Line 18"/>
          <p:cNvSpPr>
            <a:spLocks noChangeShapeType="1"/>
          </p:cNvSpPr>
          <p:nvPr/>
        </p:nvSpPr>
        <p:spPr bwMode="auto">
          <a:xfrm flipH="1">
            <a:off x="7372350" y="4003675"/>
            <a:ext cx="12700" cy="1579563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843" name="Oval 19"/>
          <p:cNvSpPr>
            <a:spLocks noChangeArrowheads="1"/>
          </p:cNvSpPr>
          <p:nvPr/>
        </p:nvSpPr>
        <p:spPr bwMode="auto">
          <a:xfrm>
            <a:off x="7245350" y="3851275"/>
            <a:ext cx="277813" cy="276225"/>
          </a:xfrm>
          <a:prstGeom prst="ellipse">
            <a:avLst/>
          </a:prstGeom>
          <a:solidFill>
            <a:srgbClr val="00FF00"/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7828" grpId="0" animBg="1"/>
      <p:bldP spid="77842" grpId="0" animBg="1"/>
      <p:bldP spid="77843" grpId="0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математика - 1!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математика - 1!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464</Words>
  <Application>Microsoft Office PowerPoint</Application>
  <PresentationFormat>Экран (4:3)</PresentationFormat>
  <Paragraphs>100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математика - 1!</vt:lpstr>
      <vt:lpstr>Формула</vt:lpstr>
      <vt:lpstr>Visio.Drawing.11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33</cp:revision>
  <cp:lastPrinted>1601-01-01T00:00:00Z</cp:lastPrinted>
  <dcterms:created xsi:type="dcterms:W3CDTF">1601-01-01T00:00:00Z</dcterms:created>
  <dcterms:modified xsi:type="dcterms:W3CDTF">2017-04-04T18:14:33Z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