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66" r:id="rId2"/>
    <p:sldId id="347" r:id="rId3"/>
    <p:sldId id="348" r:id="rId4"/>
    <p:sldId id="349" r:id="rId5"/>
    <p:sldId id="350" r:id="rId6"/>
    <p:sldId id="360" r:id="rId7"/>
    <p:sldId id="364" r:id="rId8"/>
    <p:sldId id="361" r:id="rId9"/>
    <p:sldId id="332" r:id="rId10"/>
    <p:sldId id="363" r:id="rId11"/>
    <p:sldId id="334" r:id="rId12"/>
    <p:sldId id="333" r:id="rId13"/>
    <p:sldId id="335" r:id="rId14"/>
    <p:sldId id="33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33CC"/>
    <a:srgbClr val="9FBFFF"/>
    <a:srgbClr val="333399"/>
    <a:srgbClr val="D5FFD5"/>
    <a:srgbClr val="FF00FF"/>
    <a:srgbClr val="E1E1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wmf"/><Relationship Id="rId7" Type="http://schemas.openxmlformats.org/officeDocument/2006/relationships/image" Target="../media/image17.e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5.wmf"/><Relationship Id="rId1" Type="http://schemas.openxmlformats.org/officeDocument/2006/relationships/image" Target="../media/image12.wmf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41FEF03-0E81-42B2-BAC1-7E5BEF34CDC5}" type="datetimeFigureOut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25D8A8D-1EDF-4FEB-8D11-EA2D3178F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620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0E089-6811-4F97-BB69-316F88569E6F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138C7-A193-4D39-AA0B-1D4B29A90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78E34-F69B-434C-89FF-292A246BE720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B7112-5E02-40D4-AB84-89EFFB9F3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8848A-E0A4-4A14-8185-C79A592CE660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34645-08AB-4F15-A52E-BE178D5C2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37BE-5A36-4874-9DCD-C0EB4B5DFE2D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F907-F004-4D41-B616-BF8827E50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203F9-7AB4-4F14-872D-39FDA16AA5A0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DFDB-EFC1-44EC-906E-60ADCBCD5A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98EAC-D736-4FE8-AFAE-B284D633BB86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07C39-855A-48E9-9EB1-4F19E8A7E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95D32-8378-47A5-B7A1-60C907988A83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83E5-A10C-4872-A223-5BF7C5D03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0FDE-2000-465C-9B90-C0C59DD56393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87C4E-B86B-4D9A-9F18-42CE58CDA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5B870-79DD-47DC-98D8-C276E036A9E8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09C0-1780-4A9B-8B94-80BBC17829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62D05-9550-40B9-A133-BBD9FCF94E1F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E2E61-676D-4DEF-B4F2-8FFCCC1F6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BB57-398C-4E4E-8946-6FF1F98518F7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E3097-CEC0-4F12-BC76-6105A44D7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67C8B8-C944-417B-BDCB-6A294BBD88BE}" type="datetime1">
              <a:rPr lang="ru-RU"/>
              <a:pPr>
                <a:defRPr/>
              </a:pPr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FACC16-7BA2-429F-82E7-9BD6D023ED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3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6.e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jpeg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oleObject" Target="../embeddings/oleObject19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image" Target="../media/image16.wmf"/><Relationship Id="rId10" Type="http://schemas.openxmlformats.org/officeDocument/2006/relationships/image" Target="../media/image14.wmf"/><Relationship Id="rId19" Type="http://schemas.openxmlformats.org/officeDocument/2006/relationships/image" Target="../media/image18.e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3.e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1.e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0.e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827088" y="1563688"/>
            <a:ext cx="78486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5400" b="1" i="1">
                <a:solidFill>
                  <a:srgbClr val="006666"/>
                </a:solidFill>
                <a:latin typeface="Georgia" pitchFamily="18" charset="0"/>
              </a:rPr>
              <a:t>Геометрический смысл производной. </a:t>
            </a: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95288" y="765175"/>
            <a:ext cx="5040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4932363" y="2603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93538239-8A81-4D02-9967-03BD725A34AD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08.03.2017</a:t>
            </a:fld>
            <a:endParaRPr lang="ru-RU" sz="3600" b="1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1271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2627313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"/>
          <p:cNvSpPr>
            <a:spLocks noChangeArrowheads="1"/>
          </p:cNvSpPr>
          <p:nvPr/>
        </p:nvSpPr>
        <p:spPr bwMode="auto">
          <a:xfrm>
            <a:off x="179388" y="2381250"/>
            <a:ext cx="5303837" cy="4259263"/>
          </a:xfrm>
          <a:prstGeom prst="rect">
            <a:avLst/>
          </a:prstGeom>
          <a:solidFill>
            <a:srgbClr val="E1E1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3600">
              <a:latin typeface="Tahoma" pitchFamily="34" charset="0"/>
              <a:cs typeface="Arial" charset="0"/>
            </a:endParaRPr>
          </a:p>
        </p:txBody>
      </p:sp>
      <p:sp>
        <p:nvSpPr>
          <p:cNvPr id="13315" name="Freeform 58"/>
          <p:cNvSpPr>
            <a:spLocks/>
          </p:cNvSpPr>
          <p:nvPr/>
        </p:nvSpPr>
        <p:spPr bwMode="auto">
          <a:xfrm>
            <a:off x="971550" y="2492375"/>
            <a:ext cx="2663825" cy="4105275"/>
          </a:xfrm>
          <a:custGeom>
            <a:avLst/>
            <a:gdLst>
              <a:gd name="T0" fmla="*/ 0 w 1456"/>
              <a:gd name="T1" fmla="*/ 4105275 h 2024"/>
              <a:gd name="T2" fmla="*/ 2663825 w 1456"/>
              <a:gd name="T3" fmla="*/ 0 h 2024"/>
              <a:gd name="T4" fmla="*/ 0 60000 65536"/>
              <a:gd name="T5" fmla="*/ 0 60000 65536"/>
              <a:gd name="T6" fmla="*/ 0 w 1456"/>
              <a:gd name="T7" fmla="*/ 0 h 2024"/>
              <a:gd name="T8" fmla="*/ 1456 w 1456"/>
              <a:gd name="T9" fmla="*/ 2024 h 20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56" h="2024">
                <a:moveTo>
                  <a:pt x="0" y="2024"/>
                </a:moveTo>
                <a:lnTo>
                  <a:pt x="1456" y="0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6" name="Line 45"/>
          <p:cNvSpPr>
            <a:spLocks noChangeShapeType="1"/>
          </p:cNvSpPr>
          <p:nvPr/>
        </p:nvSpPr>
        <p:spPr bwMode="auto">
          <a:xfrm>
            <a:off x="250825" y="5013325"/>
            <a:ext cx="51466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4867" name="Freeform 67"/>
          <p:cNvSpPr>
            <a:spLocks/>
          </p:cNvSpPr>
          <p:nvPr/>
        </p:nvSpPr>
        <p:spPr bwMode="auto">
          <a:xfrm>
            <a:off x="2008188" y="2936875"/>
            <a:ext cx="3108325" cy="2066925"/>
          </a:xfrm>
          <a:custGeom>
            <a:avLst/>
            <a:gdLst>
              <a:gd name="T0" fmla="*/ 1330325 w 1958"/>
              <a:gd name="T1" fmla="*/ 0 h 1302"/>
              <a:gd name="T2" fmla="*/ 0 w 1958"/>
              <a:gd name="T3" fmla="*/ 2065338 h 1302"/>
              <a:gd name="T4" fmla="*/ 3108325 w 1958"/>
              <a:gd name="T5" fmla="*/ 2066925 h 1302"/>
              <a:gd name="T6" fmla="*/ 0 60000 65536"/>
              <a:gd name="T7" fmla="*/ 0 60000 65536"/>
              <a:gd name="T8" fmla="*/ 0 60000 65536"/>
              <a:gd name="T9" fmla="*/ 0 w 1958"/>
              <a:gd name="T10" fmla="*/ 0 h 1302"/>
              <a:gd name="T11" fmla="*/ 1958 w 1958"/>
              <a:gd name="T12" fmla="*/ 1302 h 13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58" h="1302">
                <a:moveTo>
                  <a:pt x="838" y="0"/>
                </a:moveTo>
                <a:lnTo>
                  <a:pt x="0" y="1301"/>
                </a:lnTo>
                <a:lnTo>
                  <a:pt x="1958" y="1302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1331913" y="2997200"/>
            <a:ext cx="2016125" cy="3111500"/>
            <a:chOff x="2928" y="2056"/>
            <a:chExt cx="1032" cy="1416"/>
          </a:xfrm>
        </p:grpSpPr>
        <p:sp>
          <p:nvSpPr>
            <p:cNvPr id="13379" name="Freeform 60"/>
            <p:cNvSpPr>
              <a:spLocks/>
            </p:cNvSpPr>
            <p:nvPr/>
          </p:nvSpPr>
          <p:spPr bwMode="auto">
            <a:xfrm>
              <a:off x="2928" y="2056"/>
              <a:ext cx="1032" cy="1416"/>
            </a:xfrm>
            <a:custGeom>
              <a:avLst/>
              <a:gdLst>
                <a:gd name="T0" fmla="*/ 1032 w 1032"/>
                <a:gd name="T1" fmla="*/ 0 h 1416"/>
                <a:gd name="T2" fmla="*/ 1032 w 1032"/>
                <a:gd name="T3" fmla="*/ 1400 h 1416"/>
                <a:gd name="T4" fmla="*/ 0 w 1032"/>
                <a:gd name="T5" fmla="*/ 1416 h 1416"/>
                <a:gd name="T6" fmla="*/ 1032 w 1032"/>
                <a:gd name="T7" fmla="*/ 0 h 14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32"/>
                <a:gd name="T13" fmla="*/ 0 h 1416"/>
                <a:gd name="T14" fmla="*/ 1032 w 1032"/>
                <a:gd name="T15" fmla="*/ 1416 h 14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32" h="1416">
                  <a:moveTo>
                    <a:pt x="1032" y="0"/>
                  </a:moveTo>
                  <a:lnTo>
                    <a:pt x="1032" y="1400"/>
                  </a:lnTo>
                  <a:lnTo>
                    <a:pt x="0" y="1416"/>
                  </a:lnTo>
                  <a:lnTo>
                    <a:pt x="103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50998"/>
                  </a:schemeClr>
                </a:gs>
                <a:gs pos="100000">
                  <a:srgbClr val="66FFCC">
                    <a:alpha val="53998"/>
                  </a:srgbClr>
                </a:gs>
              </a:gsLst>
              <a:path path="rect">
                <a:fillToRect l="50000" t="50000" r="50000" b="50000"/>
              </a:path>
            </a:gradFill>
            <a:ln w="63500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80" name="Freeform 61"/>
            <p:cNvSpPr>
              <a:spLocks/>
            </p:cNvSpPr>
            <p:nvPr/>
          </p:nvSpPr>
          <p:spPr bwMode="auto">
            <a:xfrm rot="8253833">
              <a:off x="3048" y="3304"/>
              <a:ext cx="83" cy="168"/>
            </a:xfrm>
            <a:custGeom>
              <a:avLst/>
              <a:gdLst>
                <a:gd name="T0" fmla="*/ 83 w 83"/>
                <a:gd name="T1" fmla="*/ 0 h 168"/>
                <a:gd name="T2" fmla="*/ 11 w 83"/>
                <a:gd name="T3" fmla="*/ 64 h 168"/>
                <a:gd name="T4" fmla="*/ 19 w 83"/>
                <a:gd name="T5" fmla="*/ 168 h 168"/>
                <a:gd name="T6" fmla="*/ 0 60000 65536"/>
                <a:gd name="T7" fmla="*/ 0 60000 65536"/>
                <a:gd name="T8" fmla="*/ 0 60000 65536"/>
                <a:gd name="T9" fmla="*/ 0 w 83"/>
                <a:gd name="T10" fmla="*/ 0 h 168"/>
                <a:gd name="T11" fmla="*/ 83 w 83"/>
                <a:gd name="T12" fmla="*/ 168 h 1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68">
                  <a:moveTo>
                    <a:pt x="83" y="0"/>
                  </a:moveTo>
                  <a:cubicBezTo>
                    <a:pt x="71" y="11"/>
                    <a:pt x="22" y="36"/>
                    <a:pt x="11" y="64"/>
                  </a:cubicBezTo>
                  <a:cubicBezTo>
                    <a:pt x="0" y="92"/>
                    <a:pt x="17" y="146"/>
                    <a:pt x="19" y="168"/>
                  </a:cubicBezTo>
                </a:path>
              </a:pathLst>
            </a:custGeom>
            <a:noFill/>
            <a:ln w="7620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69" name="Freeform 69"/>
          <p:cNvSpPr>
            <a:spLocks/>
          </p:cNvSpPr>
          <p:nvPr/>
        </p:nvSpPr>
        <p:spPr bwMode="auto">
          <a:xfrm>
            <a:off x="2051050" y="3500438"/>
            <a:ext cx="979488" cy="1492250"/>
          </a:xfrm>
          <a:custGeom>
            <a:avLst/>
            <a:gdLst>
              <a:gd name="T0" fmla="*/ 979488 w 617"/>
              <a:gd name="T1" fmla="*/ 0 h 940"/>
              <a:gd name="T2" fmla="*/ 979488 w 617"/>
              <a:gd name="T3" fmla="*/ 1485900 h 940"/>
              <a:gd name="T4" fmla="*/ 0 w 617"/>
              <a:gd name="T5" fmla="*/ 1492250 h 940"/>
              <a:gd name="T6" fmla="*/ 979488 w 617"/>
              <a:gd name="T7" fmla="*/ 0 h 940"/>
              <a:gd name="T8" fmla="*/ 0 60000 65536"/>
              <a:gd name="T9" fmla="*/ 0 60000 65536"/>
              <a:gd name="T10" fmla="*/ 0 60000 65536"/>
              <a:gd name="T11" fmla="*/ 0 60000 65536"/>
              <a:gd name="T12" fmla="*/ 0 w 617"/>
              <a:gd name="T13" fmla="*/ 0 h 940"/>
              <a:gd name="T14" fmla="*/ 617 w 617"/>
              <a:gd name="T15" fmla="*/ 940 h 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7" h="940">
                <a:moveTo>
                  <a:pt x="617" y="0"/>
                </a:moveTo>
                <a:lnTo>
                  <a:pt x="617" y="936"/>
                </a:lnTo>
                <a:lnTo>
                  <a:pt x="0" y="940"/>
                </a:lnTo>
                <a:lnTo>
                  <a:pt x="617" y="0"/>
                </a:lnTo>
                <a:close/>
              </a:path>
            </a:pathLst>
          </a:custGeom>
          <a:solidFill>
            <a:srgbClr val="FF0000">
              <a:alpha val="54117"/>
            </a:srgbClr>
          </a:solidFill>
          <a:ln w="635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Line 24"/>
          <p:cNvSpPr>
            <a:spLocks noChangeShapeType="1"/>
          </p:cNvSpPr>
          <p:nvPr/>
        </p:nvSpPr>
        <p:spPr bwMode="auto">
          <a:xfrm>
            <a:off x="2305050" y="2413000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Line 25"/>
          <p:cNvSpPr>
            <a:spLocks noChangeShapeType="1"/>
          </p:cNvSpPr>
          <p:nvPr/>
        </p:nvSpPr>
        <p:spPr bwMode="auto">
          <a:xfrm>
            <a:off x="200025" y="2386013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2" name="Line 26"/>
          <p:cNvSpPr>
            <a:spLocks noChangeShapeType="1"/>
          </p:cNvSpPr>
          <p:nvPr/>
        </p:nvSpPr>
        <p:spPr bwMode="auto">
          <a:xfrm>
            <a:off x="741363" y="2406650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Line 27"/>
          <p:cNvSpPr>
            <a:spLocks noChangeShapeType="1"/>
          </p:cNvSpPr>
          <p:nvPr/>
        </p:nvSpPr>
        <p:spPr bwMode="auto">
          <a:xfrm>
            <a:off x="1258888" y="2390775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4" name="Line 28"/>
          <p:cNvSpPr>
            <a:spLocks noChangeShapeType="1"/>
          </p:cNvSpPr>
          <p:nvPr/>
        </p:nvSpPr>
        <p:spPr bwMode="auto">
          <a:xfrm>
            <a:off x="1785938" y="2406650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5" name="Line 29"/>
          <p:cNvSpPr>
            <a:spLocks noChangeShapeType="1"/>
          </p:cNvSpPr>
          <p:nvPr/>
        </p:nvSpPr>
        <p:spPr bwMode="auto">
          <a:xfrm>
            <a:off x="2813050" y="2387600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6" name="Line 30"/>
          <p:cNvSpPr>
            <a:spLocks noChangeShapeType="1"/>
          </p:cNvSpPr>
          <p:nvPr/>
        </p:nvSpPr>
        <p:spPr bwMode="auto">
          <a:xfrm>
            <a:off x="3344863" y="2398713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7" name="Line 31"/>
          <p:cNvSpPr>
            <a:spLocks noChangeShapeType="1"/>
          </p:cNvSpPr>
          <p:nvPr/>
        </p:nvSpPr>
        <p:spPr bwMode="auto">
          <a:xfrm>
            <a:off x="3867150" y="2398713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Line 32"/>
          <p:cNvSpPr>
            <a:spLocks noChangeShapeType="1"/>
          </p:cNvSpPr>
          <p:nvPr/>
        </p:nvSpPr>
        <p:spPr bwMode="auto">
          <a:xfrm>
            <a:off x="4386263" y="2386013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9" name="Line 33"/>
          <p:cNvSpPr>
            <a:spLocks noChangeShapeType="1"/>
          </p:cNvSpPr>
          <p:nvPr/>
        </p:nvSpPr>
        <p:spPr bwMode="auto">
          <a:xfrm>
            <a:off x="4919663" y="2392363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0" name="Line 34"/>
          <p:cNvSpPr>
            <a:spLocks noChangeShapeType="1"/>
          </p:cNvSpPr>
          <p:nvPr/>
        </p:nvSpPr>
        <p:spPr bwMode="auto">
          <a:xfrm>
            <a:off x="5445125" y="2398713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1" name="Line 35"/>
          <p:cNvSpPr>
            <a:spLocks noChangeShapeType="1"/>
          </p:cNvSpPr>
          <p:nvPr/>
        </p:nvSpPr>
        <p:spPr bwMode="auto">
          <a:xfrm flipV="1">
            <a:off x="200025" y="2398713"/>
            <a:ext cx="5238750" cy="1587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2" name="Line 36"/>
          <p:cNvSpPr>
            <a:spLocks noChangeShapeType="1"/>
          </p:cNvSpPr>
          <p:nvPr/>
        </p:nvSpPr>
        <p:spPr bwMode="auto">
          <a:xfrm flipV="1">
            <a:off x="187325" y="2921000"/>
            <a:ext cx="5238750" cy="158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3" name="Line 37"/>
          <p:cNvSpPr>
            <a:spLocks noChangeShapeType="1"/>
          </p:cNvSpPr>
          <p:nvPr/>
        </p:nvSpPr>
        <p:spPr bwMode="auto">
          <a:xfrm flipV="1">
            <a:off x="220663" y="3467100"/>
            <a:ext cx="5238750" cy="158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4" name="Line 38"/>
          <p:cNvSpPr>
            <a:spLocks noChangeShapeType="1"/>
          </p:cNvSpPr>
          <p:nvPr/>
        </p:nvSpPr>
        <p:spPr bwMode="auto">
          <a:xfrm flipV="1">
            <a:off x="198438" y="3979863"/>
            <a:ext cx="5238750" cy="1587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5" name="Line 39"/>
          <p:cNvSpPr>
            <a:spLocks noChangeShapeType="1"/>
          </p:cNvSpPr>
          <p:nvPr/>
        </p:nvSpPr>
        <p:spPr bwMode="auto">
          <a:xfrm flipV="1">
            <a:off x="214313" y="4502150"/>
            <a:ext cx="5238750" cy="158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6" name="Line 40"/>
          <p:cNvSpPr>
            <a:spLocks noChangeShapeType="1"/>
          </p:cNvSpPr>
          <p:nvPr/>
        </p:nvSpPr>
        <p:spPr bwMode="auto">
          <a:xfrm flipV="1">
            <a:off x="188913" y="5562600"/>
            <a:ext cx="5238750" cy="158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7" name="Line 41"/>
          <p:cNvSpPr>
            <a:spLocks noChangeShapeType="1"/>
          </p:cNvSpPr>
          <p:nvPr/>
        </p:nvSpPr>
        <p:spPr bwMode="auto">
          <a:xfrm flipV="1">
            <a:off x="212725" y="5037138"/>
            <a:ext cx="5238750" cy="1587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8" name="Line 42"/>
          <p:cNvSpPr>
            <a:spLocks noChangeShapeType="1"/>
          </p:cNvSpPr>
          <p:nvPr/>
        </p:nvSpPr>
        <p:spPr bwMode="auto">
          <a:xfrm flipV="1">
            <a:off x="225425" y="6099175"/>
            <a:ext cx="5238750" cy="158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39" name="Line 43"/>
          <p:cNvSpPr>
            <a:spLocks noChangeShapeType="1"/>
          </p:cNvSpPr>
          <p:nvPr/>
        </p:nvSpPr>
        <p:spPr bwMode="auto">
          <a:xfrm flipV="1">
            <a:off x="223838" y="6621463"/>
            <a:ext cx="5238750" cy="1587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0" name="Line 44"/>
          <p:cNvSpPr>
            <a:spLocks noChangeShapeType="1"/>
          </p:cNvSpPr>
          <p:nvPr/>
        </p:nvSpPr>
        <p:spPr bwMode="auto">
          <a:xfrm flipH="1" flipV="1">
            <a:off x="2339975" y="2492375"/>
            <a:ext cx="17463" cy="4171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3341" name="Text Box 46"/>
          <p:cNvSpPr txBox="1">
            <a:spLocks noChangeArrowheads="1"/>
          </p:cNvSpPr>
          <p:nvPr/>
        </p:nvSpPr>
        <p:spPr bwMode="auto">
          <a:xfrm>
            <a:off x="1908175" y="4868863"/>
            <a:ext cx="388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4000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3342" name="Text Box 47"/>
          <p:cNvSpPr txBox="1">
            <a:spLocks noChangeArrowheads="1"/>
          </p:cNvSpPr>
          <p:nvPr/>
        </p:nvSpPr>
        <p:spPr bwMode="auto">
          <a:xfrm>
            <a:off x="2627313" y="4941888"/>
            <a:ext cx="388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4000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343" name="Text Box 48"/>
          <p:cNvSpPr txBox="1">
            <a:spLocks noChangeArrowheads="1"/>
          </p:cNvSpPr>
          <p:nvPr/>
        </p:nvSpPr>
        <p:spPr bwMode="auto">
          <a:xfrm>
            <a:off x="1979613" y="2349500"/>
            <a:ext cx="3032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>
                <a:latin typeface="Times New Roman" pitchFamily="18" charset="0"/>
                <a:cs typeface="Times New Roman" pitchFamily="18" charset="0"/>
              </a:rPr>
              <a:t>y</a:t>
            </a:r>
            <a:endParaRPr lang="ru-RU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44" name="Text Box 49"/>
          <p:cNvSpPr txBox="1">
            <a:spLocks noChangeArrowheads="1"/>
          </p:cNvSpPr>
          <p:nvPr/>
        </p:nvSpPr>
        <p:spPr bwMode="auto">
          <a:xfrm>
            <a:off x="1979613" y="4005263"/>
            <a:ext cx="388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4000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345" name="Rectangle 51"/>
          <p:cNvSpPr>
            <a:spLocks noChangeArrowheads="1"/>
          </p:cNvSpPr>
          <p:nvPr/>
        </p:nvSpPr>
        <p:spPr bwMode="auto">
          <a:xfrm>
            <a:off x="3414713" y="276225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3600">
              <a:latin typeface="Tahoma" pitchFamily="34" charset="0"/>
              <a:cs typeface="Arial" charset="0"/>
            </a:endParaRPr>
          </a:p>
        </p:txBody>
      </p:sp>
      <p:sp>
        <p:nvSpPr>
          <p:cNvPr id="13346" name="Line 52"/>
          <p:cNvSpPr>
            <a:spLocks noChangeShapeType="1"/>
          </p:cNvSpPr>
          <p:nvPr/>
        </p:nvSpPr>
        <p:spPr bwMode="auto">
          <a:xfrm>
            <a:off x="2305050" y="2428875"/>
            <a:ext cx="12700" cy="42322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47" name="Line 22"/>
          <p:cNvSpPr>
            <a:spLocks noChangeShapeType="1"/>
          </p:cNvSpPr>
          <p:nvPr/>
        </p:nvSpPr>
        <p:spPr bwMode="auto">
          <a:xfrm>
            <a:off x="4511675" y="3998913"/>
            <a:ext cx="4067175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47" name="Text Box 47"/>
          <p:cNvSpPr txBox="1">
            <a:spLocks noChangeArrowheads="1"/>
          </p:cNvSpPr>
          <p:nvPr/>
        </p:nvSpPr>
        <p:spPr bwMode="auto">
          <a:xfrm>
            <a:off x="5508625" y="3500438"/>
            <a:ext cx="36353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33CC"/>
                </a:solidFill>
              </a:rPr>
              <a:t>Найдем тангенс этого угла. Для этого подберем треугольник с </a:t>
            </a:r>
            <a:r>
              <a:rPr lang="ru-RU" sz="2000" b="1">
                <a:solidFill>
                  <a:srgbClr val="CC0099"/>
                </a:solidFill>
              </a:rPr>
              <a:t>катетами –целыми числами</a:t>
            </a:r>
            <a:r>
              <a:rPr lang="ru-RU" sz="2000" b="1">
                <a:solidFill>
                  <a:srgbClr val="0033CC"/>
                </a:solidFill>
              </a:rPr>
              <a:t>. Этот треугольник не подходит. </a:t>
            </a:r>
          </a:p>
        </p:txBody>
      </p:sp>
      <p:sp>
        <p:nvSpPr>
          <p:cNvPr id="204848" name="Text Box 48"/>
          <p:cNvSpPr txBox="1">
            <a:spLocks noChangeArrowheads="1"/>
          </p:cNvSpPr>
          <p:nvPr/>
        </p:nvSpPr>
        <p:spPr bwMode="auto">
          <a:xfrm>
            <a:off x="5580063" y="5229225"/>
            <a:ext cx="3384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33CC"/>
                </a:solidFill>
              </a:rPr>
              <a:t>Можно найти несколько удобных треугольников, например,….</a:t>
            </a:r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827584" y="1004535"/>
            <a:ext cx="82438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. 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На рисунке изображен график функции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y=f(x)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и касательная к нему в точке с абсциссой </a:t>
            </a:r>
            <a:r>
              <a:rPr lang="en-US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 Найдите значение производной в точке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3352" name="Freeform 106"/>
          <p:cNvSpPr>
            <a:spLocks/>
          </p:cNvSpPr>
          <p:nvPr/>
        </p:nvSpPr>
        <p:spPr bwMode="auto">
          <a:xfrm rot="-522947" flipH="1" flipV="1">
            <a:off x="-684213" y="3573463"/>
            <a:ext cx="2987676" cy="2911475"/>
          </a:xfrm>
          <a:custGeom>
            <a:avLst/>
            <a:gdLst>
              <a:gd name="T0" fmla="*/ 0 w 1882"/>
              <a:gd name="T1" fmla="*/ 2911475 h 1834"/>
              <a:gd name="T2" fmla="*/ 749300 w 1882"/>
              <a:gd name="T3" fmla="*/ 839788 h 1834"/>
              <a:gd name="T4" fmla="*/ 2987676 w 1882"/>
              <a:gd name="T5" fmla="*/ 0 h 1834"/>
              <a:gd name="T6" fmla="*/ 0 60000 65536"/>
              <a:gd name="T7" fmla="*/ 0 60000 65536"/>
              <a:gd name="T8" fmla="*/ 0 60000 65536"/>
              <a:gd name="T9" fmla="*/ 0 w 1882"/>
              <a:gd name="T10" fmla="*/ 0 h 1834"/>
              <a:gd name="T11" fmla="*/ 1882 w 1882"/>
              <a:gd name="T12" fmla="*/ 1834 h 18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2" h="1834">
                <a:moveTo>
                  <a:pt x="0" y="1834"/>
                </a:moveTo>
                <a:cubicBezTo>
                  <a:pt x="79" y="1617"/>
                  <a:pt x="158" y="835"/>
                  <a:pt x="472" y="529"/>
                </a:cubicBezTo>
                <a:cubicBezTo>
                  <a:pt x="786" y="223"/>
                  <a:pt x="1588" y="110"/>
                  <a:pt x="1882" y="0"/>
                </a:cubicBezTo>
              </a:path>
            </a:pathLst>
          </a:custGeom>
          <a:noFill/>
          <a:ln w="635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53" name="Oval 66"/>
          <p:cNvSpPr>
            <a:spLocks noChangeArrowheads="1"/>
          </p:cNvSpPr>
          <p:nvPr/>
        </p:nvSpPr>
        <p:spPr bwMode="auto">
          <a:xfrm>
            <a:off x="1547813" y="5445125"/>
            <a:ext cx="215900" cy="2159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73" name="Rectangle 33"/>
          <p:cNvSpPr>
            <a:spLocks noChangeArrowheads="1"/>
          </p:cNvSpPr>
          <p:nvPr/>
        </p:nvSpPr>
        <p:spPr bwMode="auto">
          <a:xfrm>
            <a:off x="5556250" y="1989138"/>
            <a:ext cx="35877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buFont typeface="Symbol" pitchFamily="18" charset="2"/>
              <a:buChar char="a"/>
              <a:defRPr/>
            </a:pPr>
            <a:r>
              <a:rPr lang="en-US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- </a:t>
            </a:r>
            <a:r>
              <a:rPr lang="ru-RU" sz="36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острый</a:t>
            </a:r>
            <a:endParaRPr lang="en-US" sz="36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  <a:p>
            <a:pPr algn="ctr">
              <a:buFont typeface="Symbol" pitchFamily="18" charset="2"/>
              <a:buNone/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 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α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&gt;0</a:t>
            </a:r>
            <a:r>
              <a:rPr lang="en-US" sz="32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</a:t>
            </a:r>
            <a:r>
              <a:rPr lang="ru-RU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0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&gt;0</a:t>
            </a:r>
            <a:r>
              <a:rPr lang="en-US" sz="36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</a:p>
        </p:txBody>
      </p:sp>
      <p:sp>
        <p:nvSpPr>
          <p:cNvPr id="215085" name="Rectangle 45"/>
          <p:cNvSpPr>
            <a:spLocks noChangeArrowheads="1"/>
          </p:cNvSpPr>
          <p:nvPr/>
        </p:nvSpPr>
        <p:spPr bwMode="auto">
          <a:xfrm>
            <a:off x="5921375" y="3930650"/>
            <a:ext cx="28654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 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α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 </a:t>
            </a:r>
            <a:r>
              <a:rPr lang="ru-RU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6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/</a:t>
            </a:r>
            <a:r>
              <a:rPr lang="ru-RU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4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</a:t>
            </a:r>
          </a:p>
          <a:p>
            <a:pPr>
              <a:defRPr/>
            </a:pP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 </a:t>
            </a:r>
            <a:r>
              <a:rPr lang="ru-RU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1,5 =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</a:t>
            </a:r>
            <a:r>
              <a:rPr lang="ru-RU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0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endParaRPr lang="el-GR" sz="3200" b="1" i="1">
              <a:solidFill>
                <a:srgbClr val="33CC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grpSp>
        <p:nvGrpSpPr>
          <p:cNvPr id="4" name="Group 109"/>
          <p:cNvGrpSpPr>
            <a:grpSpLocks/>
          </p:cNvGrpSpPr>
          <p:nvPr/>
        </p:nvGrpSpPr>
        <p:grpSpPr bwMode="auto">
          <a:xfrm>
            <a:off x="5638800" y="5791200"/>
            <a:ext cx="3276600" cy="901700"/>
            <a:chOff x="2362" y="941"/>
            <a:chExt cx="1991" cy="340"/>
          </a:xfrm>
        </p:grpSpPr>
        <p:sp>
          <p:nvSpPr>
            <p:cNvPr id="13367" name="Rectangle 110"/>
            <p:cNvSpPr>
              <a:spLocks noChangeArrowheads="1"/>
            </p:cNvSpPr>
            <p:nvPr/>
          </p:nvSpPr>
          <p:spPr bwMode="auto">
            <a:xfrm>
              <a:off x="2362" y="941"/>
              <a:ext cx="1991" cy="34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3368" name="AutoShape 111"/>
            <p:cNvSpPr>
              <a:spLocks noChangeArrowheads="1"/>
            </p:cNvSpPr>
            <p:nvPr/>
          </p:nvSpPr>
          <p:spPr bwMode="auto">
            <a:xfrm>
              <a:off x="2396" y="969"/>
              <a:ext cx="447" cy="284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grpSp>
          <p:nvGrpSpPr>
            <p:cNvPr id="13369" name="Group 112"/>
            <p:cNvGrpSpPr>
              <a:grpSpLocks/>
            </p:cNvGrpSpPr>
            <p:nvPr/>
          </p:nvGrpSpPr>
          <p:grpSpPr bwMode="auto">
            <a:xfrm>
              <a:off x="2464" y="969"/>
              <a:ext cx="1855" cy="284"/>
              <a:chOff x="2464" y="969"/>
              <a:chExt cx="1855" cy="284"/>
            </a:xfrm>
          </p:grpSpPr>
          <p:sp>
            <p:nvSpPr>
              <p:cNvPr id="13370" name="Rectangle 113"/>
              <p:cNvSpPr>
                <a:spLocks noChangeArrowheads="1"/>
              </p:cNvSpPr>
              <p:nvPr/>
            </p:nvSpPr>
            <p:spPr bwMode="auto">
              <a:xfrm>
                <a:off x="2911" y="969"/>
                <a:ext cx="207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ru-RU" sz="2400" b="1" i="1">
                    <a:latin typeface="Georgia" pitchFamily="18" charset="0"/>
                  </a:rPr>
                  <a:t>1</a:t>
                </a:r>
              </a:p>
            </p:txBody>
          </p:sp>
          <p:sp>
            <p:nvSpPr>
              <p:cNvPr id="13371" name="Rectangle 114"/>
              <p:cNvSpPr>
                <a:spLocks noChangeArrowheads="1"/>
              </p:cNvSpPr>
              <p:nvPr/>
            </p:nvSpPr>
            <p:spPr bwMode="auto">
              <a:xfrm>
                <a:off x="3152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ru-RU" sz="2400" b="1" i="1">
                    <a:latin typeface="Georgia" pitchFamily="18" charset="0"/>
                  </a:rPr>
                  <a:t>,</a:t>
                </a:r>
              </a:p>
            </p:txBody>
          </p:sp>
          <p:sp>
            <p:nvSpPr>
              <p:cNvPr id="13372" name="Rectangle 115"/>
              <p:cNvSpPr>
                <a:spLocks noChangeArrowheads="1"/>
              </p:cNvSpPr>
              <p:nvPr/>
            </p:nvSpPr>
            <p:spPr bwMode="auto">
              <a:xfrm>
                <a:off x="3391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ru-RU" sz="2400" b="1" i="1">
                    <a:latin typeface="Georgia" pitchFamily="18" charset="0"/>
                  </a:rPr>
                  <a:t>5</a:t>
                </a:r>
              </a:p>
            </p:txBody>
          </p:sp>
          <p:grpSp>
            <p:nvGrpSpPr>
              <p:cNvPr id="13373" name="Group 116"/>
              <p:cNvGrpSpPr>
                <a:grpSpLocks/>
              </p:cNvGrpSpPr>
              <p:nvPr/>
            </p:nvGrpSpPr>
            <p:grpSpPr bwMode="auto">
              <a:xfrm>
                <a:off x="2464" y="969"/>
                <a:ext cx="1855" cy="284"/>
                <a:chOff x="2464" y="969"/>
                <a:chExt cx="1855" cy="284"/>
              </a:xfrm>
            </p:grpSpPr>
            <p:grpSp>
              <p:nvGrpSpPr>
                <p:cNvPr id="13374" name="Group 117"/>
                <p:cNvGrpSpPr>
                  <a:grpSpLocks/>
                </p:cNvGrpSpPr>
                <p:nvPr/>
              </p:nvGrpSpPr>
              <p:grpSpPr bwMode="auto">
                <a:xfrm>
                  <a:off x="2464" y="969"/>
                  <a:ext cx="1374" cy="284"/>
                  <a:chOff x="2464" y="969"/>
                  <a:chExt cx="1374" cy="284"/>
                </a:xfrm>
              </p:grpSpPr>
              <p:sp>
                <p:nvSpPr>
                  <p:cNvPr id="13377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4" y="1026"/>
                    <a:ext cx="379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ru-RU" sz="2400" b="1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В 8</a:t>
                    </a:r>
                    <a:endParaRPr lang="ru-RU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378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3632" y="969"/>
                    <a:ext cx="206" cy="28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ru-RU" sz="2400" b="1" i="1">
                      <a:latin typeface="Georgia" pitchFamily="18" charset="0"/>
                    </a:endParaRPr>
                  </a:p>
                </p:txBody>
              </p:sp>
            </p:grpSp>
            <p:sp>
              <p:nvSpPr>
                <p:cNvPr id="13375" name="Rectangle 120"/>
                <p:cNvSpPr>
                  <a:spLocks noChangeArrowheads="1"/>
                </p:cNvSpPr>
                <p:nvPr/>
              </p:nvSpPr>
              <p:spPr bwMode="auto">
                <a:xfrm>
                  <a:off x="3872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  <p:sp>
              <p:nvSpPr>
                <p:cNvPr id="1337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114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</p:grpSp>
        </p:grpSp>
      </p:grpSp>
      <p:grpSp>
        <p:nvGrpSpPr>
          <p:cNvPr id="8" name="Group 29"/>
          <p:cNvGrpSpPr>
            <a:grpSpLocks/>
          </p:cNvGrpSpPr>
          <p:nvPr/>
        </p:nvGrpSpPr>
        <p:grpSpPr bwMode="auto">
          <a:xfrm rot="440403">
            <a:off x="2268538" y="3933825"/>
            <a:ext cx="782637" cy="1017588"/>
            <a:chOff x="2536" y="2683"/>
            <a:chExt cx="777" cy="653"/>
          </a:xfrm>
        </p:grpSpPr>
        <p:sp>
          <p:nvSpPr>
            <p:cNvPr id="13364" name="AutoShape 30"/>
            <p:cNvSpPr>
              <a:spLocks noChangeArrowheads="1"/>
            </p:cNvSpPr>
            <p:nvPr/>
          </p:nvSpPr>
          <p:spPr bwMode="auto">
            <a:xfrm rot="7080878">
              <a:off x="2624" y="3039"/>
              <a:ext cx="209" cy="385"/>
            </a:xfrm>
            <a:prstGeom prst="moon">
              <a:avLst>
                <a:gd name="adj" fmla="val 39324"/>
              </a:avLst>
            </a:prstGeom>
            <a:gradFill rotWithShape="1">
              <a:gsLst>
                <a:gs pos="0">
                  <a:srgbClr val="FF0000"/>
                </a:gs>
                <a:gs pos="50000">
                  <a:srgbClr val="FFF3F3"/>
                </a:gs>
                <a:gs pos="100000">
                  <a:srgbClr val="FF0000"/>
                </a:gs>
              </a:gsLst>
              <a:lin ang="18900000" scaled="1"/>
            </a:gra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3365" name="Text Box 31"/>
            <p:cNvSpPr txBox="1">
              <a:spLocks noChangeArrowheads="1"/>
            </p:cNvSpPr>
            <p:nvPr/>
          </p:nvSpPr>
          <p:spPr bwMode="auto">
            <a:xfrm>
              <a:off x="2917" y="2853"/>
              <a:ext cx="396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" name="Rectangle 32"/>
            <p:cNvSpPr>
              <a:spLocks noChangeArrowheads="1"/>
            </p:cNvSpPr>
            <p:nvPr/>
          </p:nvSpPr>
          <p:spPr bwMode="auto">
            <a:xfrm>
              <a:off x="2663" y="2679"/>
              <a:ext cx="459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defRPr/>
              </a:pPr>
              <a:r>
                <a:rPr lang="ru-RU" sz="54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  <a:sym typeface="Symbol" pitchFamily="18" charset="2"/>
                </a:rPr>
                <a:t></a:t>
              </a:r>
              <a:endPara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endParaRP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 rot="440403">
            <a:off x="1547813" y="5013325"/>
            <a:ext cx="782637" cy="1017588"/>
            <a:chOff x="2536" y="2683"/>
            <a:chExt cx="777" cy="653"/>
          </a:xfrm>
        </p:grpSpPr>
        <p:sp>
          <p:nvSpPr>
            <p:cNvPr id="13361" name="AutoShape 30"/>
            <p:cNvSpPr>
              <a:spLocks noChangeArrowheads="1"/>
            </p:cNvSpPr>
            <p:nvPr/>
          </p:nvSpPr>
          <p:spPr bwMode="auto">
            <a:xfrm rot="7080878">
              <a:off x="2624" y="3039"/>
              <a:ext cx="209" cy="385"/>
            </a:xfrm>
            <a:prstGeom prst="moon">
              <a:avLst>
                <a:gd name="adj" fmla="val 39324"/>
              </a:avLst>
            </a:prstGeom>
            <a:gradFill rotWithShape="1">
              <a:gsLst>
                <a:gs pos="0">
                  <a:srgbClr val="FF0000"/>
                </a:gs>
                <a:gs pos="50000">
                  <a:srgbClr val="FFF3F3"/>
                </a:gs>
                <a:gs pos="100000">
                  <a:srgbClr val="FF0000"/>
                </a:gs>
              </a:gsLst>
              <a:lin ang="18900000" scaled="1"/>
            </a:gra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3362" name="Text Box 31"/>
            <p:cNvSpPr txBox="1">
              <a:spLocks noChangeArrowheads="1"/>
            </p:cNvSpPr>
            <p:nvPr/>
          </p:nvSpPr>
          <p:spPr bwMode="auto">
            <a:xfrm>
              <a:off x="2917" y="2853"/>
              <a:ext cx="396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5072" name="Rectangle 32"/>
            <p:cNvSpPr>
              <a:spLocks noChangeArrowheads="1"/>
            </p:cNvSpPr>
            <p:nvPr/>
          </p:nvSpPr>
          <p:spPr bwMode="auto">
            <a:xfrm>
              <a:off x="2663" y="2679"/>
              <a:ext cx="459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defRPr/>
              </a:pPr>
              <a:r>
                <a:rPr lang="ru-RU" sz="54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  <a:sym typeface="Symbol" pitchFamily="18" charset="2"/>
                </a:rPr>
                <a:t></a:t>
              </a:r>
              <a:endPara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endParaRPr>
            </a:p>
          </p:txBody>
        </p:sp>
      </p:grpSp>
      <p:sp>
        <p:nvSpPr>
          <p:cNvPr id="13359" name="Rectangle 131"/>
          <p:cNvSpPr>
            <a:spLocks noChangeArrowheads="1"/>
          </p:cNvSpPr>
          <p:nvPr/>
        </p:nvSpPr>
        <p:spPr bwMode="auto">
          <a:xfrm>
            <a:off x="1116013" y="4292600"/>
            <a:ext cx="695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i="1"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3600" b="1" baseline="-25000">
                <a:latin typeface="Georgia" pitchFamily="18" charset="0"/>
                <a:cs typeface="Times New Roman" pitchFamily="18" charset="0"/>
              </a:rPr>
              <a:t>0</a:t>
            </a:r>
            <a:endParaRPr lang="ru-RU" sz="3600" b="1" baseline="-2500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3360" name="Line 132"/>
          <p:cNvSpPr>
            <a:spLocks noChangeShapeType="1"/>
          </p:cNvSpPr>
          <p:nvPr/>
        </p:nvSpPr>
        <p:spPr bwMode="auto">
          <a:xfrm flipV="1">
            <a:off x="1619250" y="5013325"/>
            <a:ext cx="0" cy="503238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" name="AutoShape 5"/>
          <p:cNvSpPr>
            <a:spLocks noChangeArrowheads="1"/>
          </p:cNvSpPr>
          <p:nvPr/>
        </p:nvSpPr>
        <p:spPr bwMode="gray">
          <a:xfrm>
            <a:off x="107950" y="333375"/>
            <a:ext cx="88566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Геометрический смысл производной: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500" fill="hold"/>
                                        <p:tgtEl>
                                          <p:spTgt spid="20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1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204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2000"/>
                                        <p:tgtEl>
                                          <p:spTgt spid="21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7" grpId="0" animBg="1"/>
      <p:bldP spid="204867" grpId="1" animBg="1"/>
      <p:bldP spid="204869" grpId="0" animBg="1"/>
      <p:bldP spid="204869" grpId="1" animBg="1"/>
      <p:bldP spid="204847" grpId="0"/>
      <p:bldP spid="204847" grpId="1"/>
      <p:bldP spid="204848" grpId="0"/>
      <p:bldP spid="204848" grpId="1"/>
      <p:bldP spid="215049" grpId="0"/>
      <p:bldP spid="215073" grpId="0"/>
      <p:bldP spid="2150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39725" y="2216150"/>
            <a:ext cx="5303838" cy="4419600"/>
            <a:chOff x="254" y="1110"/>
            <a:chExt cx="3341" cy="2784"/>
          </a:xfrm>
        </p:grpSpPr>
        <p:sp>
          <p:nvSpPr>
            <p:cNvPr id="14375" name="Rectangle 48"/>
            <p:cNvSpPr>
              <a:spLocks noChangeArrowheads="1"/>
            </p:cNvSpPr>
            <p:nvPr/>
          </p:nvSpPr>
          <p:spPr bwMode="auto">
            <a:xfrm>
              <a:off x="254" y="1211"/>
              <a:ext cx="3341" cy="2683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grpSp>
          <p:nvGrpSpPr>
            <p:cNvPr id="14376" name="Group 49"/>
            <p:cNvGrpSpPr>
              <a:grpSpLocks/>
            </p:cNvGrpSpPr>
            <p:nvPr/>
          </p:nvGrpSpPr>
          <p:grpSpPr bwMode="auto">
            <a:xfrm>
              <a:off x="266" y="1110"/>
              <a:ext cx="3324" cy="2772"/>
              <a:chOff x="298" y="1118"/>
              <a:chExt cx="3324" cy="2772"/>
            </a:xfrm>
          </p:grpSpPr>
          <p:sp>
            <p:nvSpPr>
              <p:cNvPr id="14377" name="Text Box 50"/>
              <p:cNvSpPr txBox="1">
                <a:spLocks noChangeArrowheads="1"/>
              </p:cNvSpPr>
              <p:nvPr/>
            </p:nvSpPr>
            <p:spPr bwMode="auto">
              <a:xfrm>
                <a:off x="2372" y="1748"/>
                <a:ext cx="912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 i="1">
                    <a:latin typeface="Georgia" pitchFamily="18" charset="0"/>
                    <a:cs typeface="Times New Roman" pitchFamily="18" charset="0"/>
                  </a:rPr>
                  <a:t>y=f(x)</a:t>
                </a:r>
                <a:endParaRPr lang="ru-RU" sz="3200" b="1">
                  <a:latin typeface="Georgia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4378" name="Group 51"/>
              <p:cNvGrpSpPr>
                <a:grpSpLocks/>
              </p:cNvGrpSpPr>
              <p:nvPr/>
            </p:nvGrpSpPr>
            <p:grpSpPr bwMode="auto">
              <a:xfrm>
                <a:off x="298" y="1118"/>
                <a:ext cx="3324" cy="2772"/>
                <a:chOff x="298" y="1118"/>
                <a:chExt cx="3324" cy="2772"/>
              </a:xfrm>
            </p:grpSpPr>
            <p:sp>
              <p:nvSpPr>
                <p:cNvPr id="14379" name="Line 52"/>
                <p:cNvSpPr>
                  <a:spLocks noChangeShapeType="1"/>
                </p:cNvSpPr>
                <p:nvPr/>
              </p:nvSpPr>
              <p:spPr bwMode="auto">
                <a:xfrm>
                  <a:off x="306" y="1211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0" name="Line 53"/>
                <p:cNvSpPr>
                  <a:spLocks noChangeShapeType="1"/>
                </p:cNvSpPr>
                <p:nvPr/>
              </p:nvSpPr>
              <p:spPr bwMode="auto">
                <a:xfrm>
                  <a:off x="647" y="1224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1" name="Line 54"/>
                <p:cNvSpPr>
                  <a:spLocks noChangeShapeType="1"/>
                </p:cNvSpPr>
                <p:nvPr/>
              </p:nvSpPr>
              <p:spPr bwMode="auto">
                <a:xfrm>
                  <a:off x="973" y="1214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2" name="Line 55"/>
                <p:cNvSpPr>
                  <a:spLocks noChangeShapeType="1"/>
                </p:cNvSpPr>
                <p:nvPr/>
              </p:nvSpPr>
              <p:spPr bwMode="auto">
                <a:xfrm>
                  <a:off x="1305" y="1224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3" name="Line 56"/>
                <p:cNvSpPr>
                  <a:spLocks noChangeShapeType="1"/>
                </p:cNvSpPr>
                <p:nvPr/>
              </p:nvSpPr>
              <p:spPr bwMode="auto">
                <a:xfrm>
                  <a:off x="1952" y="1212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4" name="Line 57"/>
                <p:cNvSpPr>
                  <a:spLocks noChangeShapeType="1"/>
                </p:cNvSpPr>
                <p:nvPr/>
              </p:nvSpPr>
              <p:spPr bwMode="auto">
                <a:xfrm>
                  <a:off x="2287" y="1219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5" name="Line 58"/>
                <p:cNvSpPr>
                  <a:spLocks noChangeShapeType="1"/>
                </p:cNvSpPr>
                <p:nvPr/>
              </p:nvSpPr>
              <p:spPr bwMode="auto">
                <a:xfrm>
                  <a:off x="2616" y="1219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6" name="Line 59"/>
                <p:cNvSpPr>
                  <a:spLocks noChangeShapeType="1"/>
                </p:cNvSpPr>
                <p:nvPr/>
              </p:nvSpPr>
              <p:spPr bwMode="auto">
                <a:xfrm>
                  <a:off x="2943" y="1211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7" name="Line 60"/>
                <p:cNvSpPr>
                  <a:spLocks noChangeShapeType="1"/>
                </p:cNvSpPr>
                <p:nvPr/>
              </p:nvSpPr>
              <p:spPr bwMode="auto">
                <a:xfrm>
                  <a:off x="3279" y="1215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8" name="Line 61"/>
                <p:cNvSpPr>
                  <a:spLocks noChangeShapeType="1"/>
                </p:cNvSpPr>
                <p:nvPr/>
              </p:nvSpPr>
              <p:spPr bwMode="auto">
                <a:xfrm>
                  <a:off x="3610" y="1219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89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306" y="1219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0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298" y="1548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1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319" y="1892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2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05" y="2215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3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315" y="2544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4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299" y="3212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5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314" y="2881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6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322" y="3550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7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321" y="3879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8" name="Line 71"/>
                <p:cNvSpPr>
                  <a:spLocks noChangeShapeType="1"/>
                </p:cNvSpPr>
                <p:nvPr/>
              </p:nvSpPr>
              <p:spPr bwMode="auto">
                <a:xfrm flipH="1" flipV="1">
                  <a:off x="1640" y="1238"/>
                  <a:ext cx="11" cy="2628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99" name="Line 72"/>
                <p:cNvSpPr>
                  <a:spLocks noChangeShapeType="1"/>
                </p:cNvSpPr>
                <p:nvPr/>
              </p:nvSpPr>
              <p:spPr bwMode="auto">
                <a:xfrm>
                  <a:off x="328" y="3208"/>
                  <a:ext cx="3242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400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1377" y="3138"/>
                  <a:ext cx="24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14401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745" y="3134"/>
                  <a:ext cx="24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4402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1395" y="1118"/>
                  <a:ext cx="19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 b="1" i="1">
                      <a:latin typeface="Georgia" pitchFamily="18" charset="0"/>
                      <a:cs typeface="Times New Roman" pitchFamily="18" charset="0"/>
                    </a:rPr>
                    <a:t>y</a:t>
                  </a:r>
                  <a:endParaRPr lang="ru-RU" sz="4000" b="1" i="1">
                    <a:latin typeface="Georgia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403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1377" y="2652"/>
                  <a:ext cx="24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4404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3399" y="3170"/>
                  <a:ext cx="19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 b="1" i="1">
                      <a:latin typeface="Georgia" pitchFamily="18" charset="0"/>
                      <a:cs typeface="Times New Roman" pitchFamily="18" charset="0"/>
                    </a:rPr>
                    <a:t>x</a:t>
                  </a:r>
                  <a:endParaRPr lang="ru-RU" sz="4000" b="1" i="1">
                    <a:latin typeface="Georgia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405" name="Line 78"/>
                <p:cNvSpPr>
                  <a:spLocks noChangeShapeType="1"/>
                </p:cNvSpPr>
                <p:nvPr/>
              </p:nvSpPr>
              <p:spPr bwMode="auto">
                <a:xfrm>
                  <a:off x="965" y="2552"/>
                  <a:ext cx="8" cy="62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406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881" y="3172"/>
                  <a:ext cx="335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 b="1" i="1">
                      <a:latin typeface="Georgia" pitchFamily="18" charset="0"/>
                      <a:cs typeface="Times New Roman" pitchFamily="18" charset="0"/>
                    </a:rPr>
                    <a:t>x</a:t>
                  </a:r>
                  <a:r>
                    <a:rPr lang="en-US" sz="3600" b="1" baseline="-25000">
                      <a:latin typeface="Georgia" pitchFamily="18" charset="0"/>
                      <a:cs typeface="Times New Roman" pitchFamily="18" charset="0"/>
                    </a:rPr>
                    <a:t>0</a:t>
                  </a:r>
                  <a:endParaRPr lang="ru-RU" sz="3600" b="1">
                    <a:latin typeface="Georgia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407" name="Freeform 80"/>
                <p:cNvSpPr>
                  <a:spLocks/>
                </p:cNvSpPr>
                <p:nvPr/>
              </p:nvSpPr>
              <p:spPr bwMode="auto">
                <a:xfrm>
                  <a:off x="792" y="1872"/>
                  <a:ext cx="2488" cy="1656"/>
                </a:xfrm>
                <a:custGeom>
                  <a:avLst/>
                  <a:gdLst>
                    <a:gd name="T0" fmla="*/ 0 w 2488"/>
                    <a:gd name="T1" fmla="*/ 1656 h 1656"/>
                    <a:gd name="T2" fmla="*/ 96 w 2488"/>
                    <a:gd name="T3" fmla="*/ 1056 h 1656"/>
                    <a:gd name="T4" fmla="*/ 200 w 2488"/>
                    <a:gd name="T5" fmla="*/ 672 h 1656"/>
                    <a:gd name="T6" fmla="*/ 296 w 2488"/>
                    <a:gd name="T7" fmla="*/ 464 h 1656"/>
                    <a:gd name="T8" fmla="*/ 512 w 2488"/>
                    <a:gd name="T9" fmla="*/ 264 h 1656"/>
                    <a:gd name="T10" fmla="*/ 760 w 2488"/>
                    <a:gd name="T11" fmla="*/ 320 h 1656"/>
                    <a:gd name="T12" fmla="*/ 976 w 2488"/>
                    <a:gd name="T13" fmla="*/ 528 h 1656"/>
                    <a:gd name="T14" fmla="*/ 1168 w 2488"/>
                    <a:gd name="T15" fmla="*/ 744 h 1656"/>
                    <a:gd name="T16" fmla="*/ 1416 w 2488"/>
                    <a:gd name="T17" fmla="*/ 1008 h 1656"/>
                    <a:gd name="T18" fmla="*/ 1648 w 2488"/>
                    <a:gd name="T19" fmla="*/ 1200 h 1656"/>
                    <a:gd name="T20" fmla="*/ 1912 w 2488"/>
                    <a:gd name="T21" fmla="*/ 1280 h 1656"/>
                    <a:gd name="T22" fmla="*/ 2176 w 2488"/>
                    <a:gd name="T23" fmla="*/ 1064 h 1656"/>
                    <a:gd name="T24" fmla="*/ 2376 w 2488"/>
                    <a:gd name="T25" fmla="*/ 552 h 1656"/>
                    <a:gd name="T26" fmla="*/ 2488 w 2488"/>
                    <a:gd name="T27" fmla="*/ 0 h 165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2488"/>
                    <a:gd name="T43" fmla="*/ 0 h 1656"/>
                    <a:gd name="T44" fmla="*/ 2488 w 2488"/>
                    <a:gd name="T45" fmla="*/ 1656 h 165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2488" h="1656">
                      <a:moveTo>
                        <a:pt x="0" y="1656"/>
                      </a:moveTo>
                      <a:cubicBezTo>
                        <a:pt x="16" y="1556"/>
                        <a:pt x="63" y="1220"/>
                        <a:pt x="96" y="1056"/>
                      </a:cubicBezTo>
                      <a:cubicBezTo>
                        <a:pt x="129" y="892"/>
                        <a:pt x="167" y="771"/>
                        <a:pt x="200" y="672"/>
                      </a:cubicBezTo>
                      <a:cubicBezTo>
                        <a:pt x="233" y="573"/>
                        <a:pt x="244" y="532"/>
                        <a:pt x="296" y="464"/>
                      </a:cubicBezTo>
                      <a:cubicBezTo>
                        <a:pt x="348" y="396"/>
                        <a:pt x="435" y="288"/>
                        <a:pt x="512" y="264"/>
                      </a:cubicBezTo>
                      <a:cubicBezTo>
                        <a:pt x="589" y="240"/>
                        <a:pt x="683" y="276"/>
                        <a:pt x="760" y="320"/>
                      </a:cubicBezTo>
                      <a:cubicBezTo>
                        <a:pt x="837" y="364"/>
                        <a:pt x="908" y="457"/>
                        <a:pt x="976" y="528"/>
                      </a:cubicBezTo>
                      <a:cubicBezTo>
                        <a:pt x="1044" y="599"/>
                        <a:pt x="1095" y="664"/>
                        <a:pt x="1168" y="744"/>
                      </a:cubicBezTo>
                      <a:cubicBezTo>
                        <a:pt x="1241" y="824"/>
                        <a:pt x="1336" y="932"/>
                        <a:pt x="1416" y="1008"/>
                      </a:cubicBezTo>
                      <a:cubicBezTo>
                        <a:pt x="1496" y="1084"/>
                        <a:pt x="1565" y="1155"/>
                        <a:pt x="1648" y="1200"/>
                      </a:cubicBezTo>
                      <a:cubicBezTo>
                        <a:pt x="1731" y="1245"/>
                        <a:pt x="1824" y="1303"/>
                        <a:pt x="1912" y="1280"/>
                      </a:cubicBezTo>
                      <a:cubicBezTo>
                        <a:pt x="2000" y="1257"/>
                        <a:pt x="2099" y="1185"/>
                        <a:pt x="2176" y="1064"/>
                      </a:cubicBezTo>
                      <a:cubicBezTo>
                        <a:pt x="2253" y="943"/>
                        <a:pt x="2324" y="729"/>
                        <a:pt x="2376" y="552"/>
                      </a:cubicBezTo>
                      <a:cubicBezTo>
                        <a:pt x="2428" y="375"/>
                        <a:pt x="2469" y="92"/>
                        <a:pt x="2488" y="0"/>
                      </a:cubicBezTo>
                    </a:path>
                  </a:pathLst>
                </a:custGeom>
                <a:noFill/>
                <a:ln w="698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408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632" y="1544"/>
                  <a:ext cx="672" cy="2016"/>
                </a:xfrm>
                <a:prstGeom prst="line">
                  <a:avLst/>
                </a:prstGeom>
                <a:noFill/>
                <a:ln w="57150">
                  <a:solidFill>
                    <a:srgbClr val="80008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409" name="Oval 82"/>
                <p:cNvSpPr>
                  <a:spLocks noChangeArrowheads="1"/>
                </p:cNvSpPr>
                <p:nvPr/>
              </p:nvSpPr>
              <p:spPr bwMode="auto">
                <a:xfrm>
                  <a:off x="928" y="250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sz="3600" b="1">
                    <a:latin typeface="Georgia" pitchFamily="18" charset="0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5" name="AutoShape 34"/>
          <p:cNvGrpSpPr>
            <a:grpSpLocks/>
          </p:cNvGrpSpPr>
          <p:nvPr/>
        </p:nvGrpSpPr>
        <p:grpSpPr bwMode="auto">
          <a:xfrm>
            <a:off x="1384300" y="2822575"/>
            <a:ext cx="584200" cy="1693863"/>
            <a:chOff x="872" y="1548"/>
            <a:chExt cx="368" cy="1067"/>
          </a:xfrm>
        </p:grpSpPr>
        <p:pic>
          <p:nvPicPr>
            <p:cNvPr id="14373" name="AutoShape 34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72" y="1548"/>
              <a:ext cx="368" cy="1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74" name="Text Box 55"/>
            <p:cNvSpPr txBox="1">
              <a:spLocks noChangeArrowheads="1"/>
            </p:cNvSpPr>
            <p:nvPr/>
          </p:nvSpPr>
          <p:spPr bwMode="auto">
            <a:xfrm rot="-5400000">
              <a:off x="897" y="2218"/>
              <a:ext cx="49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827584" y="1076543"/>
            <a:ext cx="82438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. 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На рисунке изображен график функции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y=f(x)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и касательная к нему в точке с абсциссой </a:t>
            </a:r>
            <a:r>
              <a:rPr lang="en-US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 Найдите значение производной в точке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15067" name="Line 27"/>
          <p:cNvSpPr>
            <a:spLocks noChangeShapeType="1"/>
          </p:cNvSpPr>
          <p:nvPr/>
        </p:nvSpPr>
        <p:spPr bwMode="auto">
          <a:xfrm flipH="1">
            <a:off x="1069975" y="2887663"/>
            <a:ext cx="889000" cy="26527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068" name="Line 28"/>
          <p:cNvSpPr>
            <a:spLocks noChangeShapeType="1"/>
          </p:cNvSpPr>
          <p:nvPr/>
        </p:nvSpPr>
        <p:spPr bwMode="auto">
          <a:xfrm>
            <a:off x="1058863" y="5538788"/>
            <a:ext cx="43624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 rot="440403">
            <a:off x="1277938" y="4435475"/>
            <a:ext cx="782637" cy="1017588"/>
            <a:chOff x="2536" y="2683"/>
            <a:chExt cx="777" cy="653"/>
          </a:xfrm>
        </p:grpSpPr>
        <p:sp>
          <p:nvSpPr>
            <p:cNvPr id="14370" name="AutoShape 30"/>
            <p:cNvSpPr>
              <a:spLocks noChangeArrowheads="1"/>
            </p:cNvSpPr>
            <p:nvPr/>
          </p:nvSpPr>
          <p:spPr bwMode="auto">
            <a:xfrm rot="7080878">
              <a:off x="2624" y="3039"/>
              <a:ext cx="209" cy="385"/>
            </a:xfrm>
            <a:prstGeom prst="moon">
              <a:avLst>
                <a:gd name="adj" fmla="val 39324"/>
              </a:avLst>
            </a:prstGeom>
            <a:gradFill rotWithShape="1">
              <a:gsLst>
                <a:gs pos="0">
                  <a:srgbClr val="FF0000"/>
                </a:gs>
                <a:gs pos="50000">
                  <a:srgbClr val="FFF3F3"/>
                </a:gs>
                <a:gs pos="100000">
                  <a:srgbClr val="FF0000"/>
                </a:gs>
              </a:gsLst>
              <a:lin ang="18900000" scaled="1"/>
            </a:gra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4371" name="Text Box 31"/>
            <p:cNvSpPr txBox="1">
              <a:spLocks noChangeArrowheads="1"/>
            </p:cNvSpPr>
            <p:nvPr/>
          </p:nvSpPr>
          <p:spPr bwMode="auto">
            <a:xfrm>
              <a:off x="2917" y="2853"/>
              <a:ext cx="396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5072" name="Rectangle 32"/>
            <p:cNvSpPr>
              <a:spLocks noChangeArrowheads="1"/>
            </p:cNvSpPr>
            <p:nvPr/>
          </p:nvSpPr>
          <p:spPr bwMode="auto">
            <a:xfrm>
              <a:off x="2663" y="2679"/>
              <a:ext cx="459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defRPr/>
              </a:pPr>
              <a:r>
                <a:rPr lang="ru-RU" sz="54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a</a:t>
              </a:r>
              <a:endPara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15073" name="Rectangle 33"/>
          <p:cNvSpPr>
            <a:spLocks noChangeArrowheads="1"/>
          </p:cNvSpPr>
          <p:nvPr/>
        </p:nvSpPr>
        <p:spPr bwMode="auto">
          <a:xfrm>
            <a:off x="5556250" y="2284413"/>
            <a:ext cx="35877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buFont typeface="Symbol" pitchFamily="18" charset="2"/>
              <a:buChar char="a"/>
              <a:defRPr/>
            </a:pPr>
            <a:r>
              <a:rPr lang="en-US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- </a:t>
            </a:r>
            <a:r>
              <a:rPr lang="ru-RU" sz="36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острый</a:t>
            </a:r>
            <a:endParaRPr lang="en-US" sz="3600" b="1" i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  <a:p>
            <a:pPr algn="ctr">
              <a:buFont typeface="Symbol" pitchFamily="18" charset="2"/>
              <a:buNone/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 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α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&gt;0</a:t>
            </a:r>
            <a:r>
              <a:rPr lang="en-US" sz="32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</a:t>
            </a:r>
            <a:r>
              <a:rPr lang="ru-RU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0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&gt;0</a:t>
            </a:r>
            <a:r>
              <a:rPr lang="en-US" sz="36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2011363" y="2900363"/>
            <a:ext cx="511175" cy="1554162"/>
            <a:chOff x="856" y="1802"/>
            <a:chExt cx="684" cy="979"/>
          </a:xfrm>
        </p:grpSpPr>
        <p:sp>
          <p:nvSpPr>
            <p:cNvPr id="14368" name="Line 36"/>
            <p:cNvSpPr>
              <a:spLocks noChangeShapeType="1"/>
            </p:cNvSpPr>
            <p:nvPr/>
          </p:nvSpPr>
          <p:spPr bwMode="auto">
            <a:xfrm flipH="1">
              <a:off x="856" y="1802"/>
              <a:ext cx="6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9" name="Line 37"/>
            <p:cNvSpPr>
              <a:spLocks noChangeShapeType="1"/>
            </p:cNvSpPr>
            <p:nvPr/>
          </p:nvSpPr>
          <p:spPr bwMode="auto">
            <a:xfrm flipH="1">
              <a:off x="856" y="2781"/>
              <a:ext cx="6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 rot="-5400000">
            <a:off x="1201738" y="4741863"/>
            <a:ext cx="993775" cy="549275"/>
            <a:chOff x="856" y="1802"/>
            <a:chExt cx="684" cy="979"/>
          </a:xfrm>
        </p:grpSpPr>
        <p:sp>
          <p:nvSpPr>
            <p:cNvPr id="14366" name="Line 39"/>
            <p:cNvSpPr>
              <a:spLocks noChangeShapeType="1"/>
            </p:cNvSpPr>
            <p:nvPr/>
          </p:nvSpPr>
          <p:spPr bwMode="auto">
            <a:xfrm flipH="1">
              <a:off x="856" y="1802"/>
              <a:ext cx="6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7" name="Line 40"/>
            <p:cNvSpPr>
              <a:spLocks noChangeShapeType="1"/>
            </p:cNvSpPr>
            <p:nvPr/>
          </p:nvSpPr>
          <p:spPr bwMode="auto">
            <a:xfrm flipH="1">
              <a:off x="856" y="2781"/>
              <a:ext cx="6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1384300" y="3621088"/>
            <a:ext cx="1789113" cy="3048000"/>
            <a:chOff x="864" y="1811"/>
            <a:chExt cx="1127" cy="1920"/>
          </a:xfrm>
        </p:grpSpPr>
        <p:sp>
          <p:nvSpPr>
            <p:cNvPr id="215082" name="Text Box 42"/>
            <p:cNvSpPr txBox="1">
              <a:spLocks noChangeArrowheads="1"/>
            </p:cNvSpPr>
            <p:nvPr/>
          </p:nvSpPr>
          <p:spPr bwMode="auto">
            <a:xfrm>
              <a:off x="1629" y="1811"/>
              <a:ext cx="36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3</a:t>
              </a:r>
              <a:endParaRPr lang="ru-RU" sz="4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5083" name="Text Box 43"/>
            <p:cNvSpPr txBox="1">
              <a:spLocks noChangeArrowheads="1"/>
            </p:cNvSpPr>
            <p:nvPr/>
          </p:nvSpPr>
          <p:spPr bwMode="auto">
            <a:xfrm>
              <a:off x="864" y="3251"/>
              <a:ext cx="36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1</a:t>
              </a:r>
              <a:endParaRPr lang="ru-RU" sz="4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15085" name="Rectangle 45"/>
          <p:cNvSpPr>
            <a:spLocks noChangeArrowheads="1"/>
          </p:cNvSpPr>
          <p:nvPr/>
        </p:nvSpPr>
        <p:spPr bwMode="auto">
          <a:xfrm>
            <a:off x="5921375" y="3930650"/>
            <a:ext cx="28654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 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α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 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3/1 =</a:t>
            </a:r>
          </a:p>
          <a:p>
            <a:pPr>
              <a:defRPr/>
            </a:pP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 3</a:t>
            </a:r>
            <a:r>
              <a:rPr lang="ru-RU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</a:t>
            </a:r>
            <a:r>
              <a:rPr lang="ru-RU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0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endParaRPr lang="el-GR" sz="3200" b="1" i="1">
              <a:solidFill>
                <a:srgbClr val="33CC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215086" name="Line 46"/>
          <p:cNvSpPr>
            <a:spLocks noChangeShapeType="1"/>
          </p:cNvSpPr>
          <p:nvPr/>
        </p:nvSpPr>
        <p:spPr bwMode="auto">
          <a:xfrm>
            <a:off x="6332538" y="5060950"/>
            <a:ext cx="1985962" cy="23813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0" name="Group 68"/>
          <p:cNvGrpSpPr>
            <a:grpSpLocks/>
          </p:cNvGrpSpPr>
          <p:nvPr/>
        </p:nvGrpSpPr>
        <p:grpSpPr bwMode="auto">
          <a:xfrm>
            <a:off x="5638800" y="5791200"/>
            <a:ext cx="3276600" cy="901700"/>
            <a:chOff x="2362" y="941"/>
            <a:chExt cx="1991" cy="340"/>
          </a:xfrm>
        </p:grpSpPr>
        <p:sp>
          <p:nvSpPr>
            <p:cNvPr id="14352" name="Rectangle 69"/>
            <p:cNvSpPr>
              <a:spLocks noChangeArrowheads="1"/>
            </p:cNvSpPr>
            <p:nvPr/>
          </p:nvSpPr>
          <p:spPr bwMode="auto">
            <a:xfrm>
              <a:off x="2362" y="941"/>
              <a:ext cx="1991" cy="34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4353" name="AutoShape 70"/>
            <p:cNvSpPr>
              <a:spLocks noChangeArrowheads="1"/>
            </p:cNvSpPr>
            <p:nvPr/>
          </p:nvSpPr>
          <p:spPr bwMode="auto">
            <a:xfrm>
              <a:off x="2396" y="969"/>
              <a:ext cx="447" cy="284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grpSp>
          <p:nvGrpSpPr>
            <p:cNvPr id="14354" name="Group 71"/>
            <p:cNvGrpSpPr>
              <a:grpSpLocks/>
            </p:cNvGrpSpPr>
            <p:nvPr/>
          </p:nvGrpSpPr>
          <p:grpSpPr bwMode="auto">
            <a:xfrm>
              <a:off x="2464" y="969"/>
              <a:ext cx="1855" cy="284"/>
              <a:chOff x="2464" y="969"/>
              <a:chExt cx="1855" cy="284"/>
            </a:xfrm>
          </p:grpSpPr>
          <p:sp>
            <p:nvSpPr>
              <p:cNvPr id="14355" name="Rectangle 72"/>
              <p:cNvSpPr>
                <a:spLocks noChangeArrowheads="1"/>
              </p:cNvSpPr>
              <p:nvPr/>
            </p:nvSpPr>
            <p:spPr bwMode="auto">
              <a:xfrm>
                <a:off x="2911" y="969"/>
                <a:ext cx="207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ru-RU" sz="2400" b="1" i="1">
                    <a:latin typeface="Georgia" pitchFamily="18" charset="0"/>
                  </a:rPr>
                  <a:t>3</a:t>
                </a:r>
              </a:p>
            </p:txBody>
          </p:sp>
          <p:sp>
            <p:nvSpPr>
              <p:cNvPr id="14356" name="Rectangle 73"/>
              <p:cNvSpPr>
                <a:spLocks noChangeArrowheads="1"/>
              </p:cNvSpPr>
              <p:nvPr/>
            </p:nvSpPr>
            <p:spPr bwMode="auto">
              <a:xfrm>
                <a:off x="3152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2400" b="1" i="1">
                  <a:latin typeface="Georgia" pitchFamily="18" charset="0"/>
                </a:endParaRPr>
              </a:p>
            </p:txBody>
          </p:sp>
          <p:sp>
            <p:nvSpPr>
              <p:cNvPr id="14357" name="Rectangle 74"/>
              <p:cNvSpPr>
                <a:spLocks noChangeArrowheads="1"/>
              </p:cNvSpPr>
              <p:nvPr/>
            </p:nvSpPr>
            <p:spPr bwMode="auto">
              <a:xfrm>
                <a:off x="3391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sz="2400" b="1" i="1">
                  <a:latin typeface="Georgia" pitchFamily="18" charset="0"/>
                </a:endParaRPr>
              </a:p>
            </p:txBody>
          </p:sp>
          <p:grpSp>
            <p:nvGrpSpPr>
              <p:cNvPr id="14358" name="Group 75"/>
              <p:cNvGrpSpPr>
                <a:grpSpLocks/>
              </p:cNvGrpSpPr>
              <p:nvPr/>
            </p:nvGrpSpPr>
            <p:grpSpPr bwMode="auto">
              <a:xfrm>
                <a:off x="2464" y="969"/>
                <a:ext cx="1855" cy="284"/>
                <a:chOff x="2464" y="969"/>
                <a:chExt cx="1855" cy="284"/>
              </a:xfrm>
            </p:grpSpPr>
            <p:grpSp>
              <p:nvGrpSpPr>
                <p:cNvPr id="14359" name="Group 76"/>
                <p:cNvGrpSpPr>
                  <a:grpSpLocks/>
                </p:cNvGrpSpPr>
                <p:nvPr/>
              </p:nvGrpSpPr>
              <p:grpSpPr bwMode="auto">
                <a:xfrm>
                  <a:off x="2464" y="969"/>
                  <a:ext cx="1374" cy="284"/>
                  <a:chOff x="2464" y="969"/>
                  <a:chExt cx="1374" cy="284"/>
                </a:xfrm>
              </p:grpSpPr>
              <p:sp>
                <p:nvSpPr>
                  <p:cNvPr id="14362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4" y="1026"/>
                    <a:ext cx="379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ru-RU" sz="2400" b="1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В 8</a:t>
                    </a:r>
                    <a:endParaRPr lang="ru-RU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363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632" y="969"/>
                    <a:ext cx="206" cy="28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ru-RU" sz="2400" b="1" i="1">
                      <a:latin typeface="Georgia" pitchFamily="18" charset="0"/>
                    </a:endParaRPr>
                  </a:p>
                </p:txBody>
              </p:sp>
            </p:grpSp>
            <p:sp>
              <p:nvSpPr>
                <p:cNvPr id="14360" name="Rectangle 79"/>
                <p:cNvSpPr>
                  <a:spLocks noChangeArrowheads="1"/>
                </p:cNvSpPr>
                <p:nvPr/>
              </p:nvSpPr>
              <p:spPr bwMode="auto">
                <a:xfrm>
                  <a:off x="3872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  <p:sp>
              <p:nvSpPr>
                <p:cNvPr id="14361" name="Rectangle 80"/>
                <p:cNvSpPr>
                  <a:spLocks noChangeArrowheads="1"/>
                </p:cNvSpPr>
                <p:nvPr/>
              </p:nvSpPr>
              <p:spPr bwMode="auto">
                <a:xfrm>
                  <a:off x="4114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74" name="AutoShape 5"/>
          <p:cNvSpPr>
            <a:spLocks noChangeArrowheads="1"/>
          </p:cNvSpPr>
          <p:nvPr/>
        </p:nvSpPr>
        <p:spPr bwMode="gray">
          <a:xfrm>
            <a:off x="107950" y="333375"/>
            <a:ext cx="88566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Геометрический смысл производной: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1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1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1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9259E-6 L 0.03975 -0.1597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1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8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21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9" grpId="0"/>
      <p:bldP spid="215067" grpId="0" animBg="1"/>
      <p:bldP spid="215068" grpId="0" animBg="1"/>
      <p:bldP spid="215073" grpId="0"/>
      <p:bldP spid="215085" grpId="0"/>
      <p:bldP spid="2150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287338" y="2181225"/>
            <a:ext cx="5303837" cy="4403725"/>
            <a:chOff x="181" y="1374"/>
            <a:chExt cx="3341" cy="2774"/>
          </a:xfrm>
        </p:grpSpPr>
        <p:sp>
          <p:nvSpPr>
            <p:cNvPr id="15401" name="Rectangle 124"/>
            <p:cNvSpPr>
              <a:spLocks noChangeArrowheads="1"/>
            </p:cNvSpPr>
            <p:nvPr/>
          </p:nvSpPr>
          <p:spPr bwMode="auto">
            <a:xfrm>
              <a:off x="181" y="1440"/>
              <a:ext cx="3341" cy="2683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grpSp>
          <p:nvGrpSpPr>
            <p:cNvPr id="15402" name="Group 125"/>
            <p:cNvGrpSpPr>
              <a:grpSpLocks/>
            </p:cNvGrpSpPr>
            <p:nvPr/>
          </p:nvGrpSpPr>
          <p:grpSpPr bwMode="auto">
            <a:xfrm>
              <a:off x="186" y="1374"/>
              <a:ext cx="3324" cy="2774"/>
              <a:chOff x="2042" y="1390"/>
              <a:chExt cx="3324" cy="2774"/>
            </a:xfrm>
          </p:grpSpPr>
          <p:grpSp>
            <p:nvGrpSpPr>
              <p:cNvPr id="15403" name="Group 126"/>
              <p:cNvGrpSpPr>
                <a:grpSpLocks/>
              </p:cNvGrpSpPr>
              <p:nvPr/>
            </p:nvGrpSpPr>
            <p:grpSpPr bwMode="auto">
              <a:xfrm>
                <a:off x="2042" y="1390"/>
                <a:ext cx="3324" cy="2762"/>
                <a:chOff x="2042" y="1382"/>
                <a:chExt cx="3324" cy="2762"/>
              </a:xfrm>
            </p:grpSpPr>
            <p:sp>
              <p:nvSpPr>
                <p:cNvPr id="15410" name="Line 127"/>
                <p:cNvSpPr>
                  <a:spLocks noChangeShapeType="1"/>
                </p:cNvSpPr>
                <p:nvPr/>
              </p:nvSpPr>
              <p:spPr bwMode="auto">
                <a:xfrm>
                  <a:off x="3376" y="1468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1" name="Line 128"/>
                <p:cNvSpPr>
                  <a:spLocks noChangeShapeType="1"/>
                </p:cNvSpPr>
                <p:nvPr/>
              </p:nvSpPr>
              <p:spPr bwMode="auto">
                <a:xfrm>
                  <a:off x="2050" y="1451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2" name="Line 129"/>
                <p:cNvSpPr>
                  <a:spLocks noChangeShapeType="1"/>
                </p:cNvSpPr>
                <p:nvPr/>
              </p:nvSpPr>
              <p:spPr bwMode="auto">
                <a:xfrm>
                  <a:off x="2391" y="1464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3" name="Line 130"/>
                <p:cNvSpPr>
                  <a:spLocks noChangeShapeType="1"/>
                </p:cNvSpPr>
                <p:nvPr/>
              </p:nvSpPr>
              <p:spPr bwMode="auto">
                <a:xfrm>
                  <a:off x="2717" y="1454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4" name="Line 131"/>
                <p:cNvSpPr>
                  <a:spLocks noChangeShapeType="1"/>
                </p:cNvSpPr>
                <p:nvPr/>
              </p:nvSpPr>
              <p:spPr bwMode="auto">
                <a:xfrm>
                  <a:off x="3049" y="1464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5" name="Line 132"/>
                <p:cNvSpPr>
                  <a:spLocks noChangeShapeType="1"/>
                </p:cNvSpPr>
                <p:nvPr/>
              </p:nvSpPr>
              <p:spPr bwMode="auto">
                <a:xfrm>
                  <a:off x="3696" y="1452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6" name="Line 133"/>
                <p:cNvSpPr>
                  <a:spLocks noChangeShapeType="1"/>
                </p:cNvSpPr>
                <p:nvPr/>
              </p:nvSpPr>
              <p:spPr bwMode="auto">
                <a:xfrm>
                  <a:off x="4031" y="1459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7" name="Line 134"/>
                <p:cNvSpPr>
                  <a:spLocks noChangeShapeType="1"/>
                </p:cNvSpPr>
                <p:nvPr/>
              </p:nvSpPr>
              <p:spPr bwMode="auto">
                <a:xfrm>
                  <a:off x="4360" y="1459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8" name="Line 135"/>
                <p:cNvSpPr>
                  <a:spLocks noChangeShapeType="1"/>
                </p:cNvSpPr>
                <p:nvPr/>
              </p:nvSpPr>
              <p:spPr bwMode="auto">
                <a:xfrm>
                  <a:off x="4687" y="1451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19" name="Line 136"/>
                <p:cNvSpPr>
                  <a:spLocks noChangeShapeType="1"/>
                </p:cNvSpPr>
                <p:nvPr/>
              </p:nvSpPr>
              <p:spPr bwMode="auto">
                <a:xfrm>
                  <a:off x="5023" y="1455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0" name="Line 137"/>
                <p:cNvSpPr>
                  <a:spLocks noChangeShapeType="1"/>
                </p:cNvSpPr>
                <p:nvPr/>
              </p:nvSpPr>
              <p:spPr bwMode="auto">
                <a:xfrm>
                  <a:off x="5354" y="1459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1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2050" y="1459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2" name="Line 139"/>
                <p:cNvSpPr>
                  <a:spLocks noChangeShapeType="1"/>
                </p:cNvSpPr>
                <p:nvPr/>
              </p:nvSpPr>
              <p:spPr bwMode="auto">
                <a:xfrm flipV="1">
                  <a:off x="2042" y="1788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3" name="Line 140"/>
                <p:cNvSpPr>
                  <a:spLocks noChangeShapeType="1"/>
                </p:cNvSpPr>
                <p:nvPr/>
              </p:nvSpPr>
              <p:spPr bwMode="auto">
                <a:xfrm flipV="1">
                  <a:off x="2063" y="2132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4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2049" y="2455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5" name="Line 142"/>
                <p:cNvSpPr>
                  <a:spLocks noChangeShapeType="1"/>
                </p:cNvSpPr>
                <p:nvPr/>
              </p:nvSpPr>
              <p:spPr bwMode="auto">
                <a:xfrm flipV="1">
                  <a:off x="2059" y="2784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6" name="Line 143"/>
                <p:cNvSpPr>
                  <a:spLocks noChangeShapeType="1"/>
                </p:cNvSpPr>
                <p:nvPr/>
              </p:nvSpPr>
              <p:spPr bwMode="auto">
                <a:xfrm flipV="1">
                  <a:off x="2043" y="3452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7" name="Line 144"/>
                <p:cNvSpPr>
                  <a:spLocks noChangeShapeType="1"/>
                </p:cNvSpPr>
                <p:nvPr/>
              </p:nvSpPr>
              <p:spPr bwMode="auto">
                <a:xfrm flipV="1">
                  <a:off x="2058" y="3121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8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2066" y="3790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29" name="Line 146"/>
                <p:cNvSpPr>
                  <a:spLocks noChangeShapeType="1"/>
                </p:cNvSpPr>
                <p:nvPr/>
              </p:nvSpPr>
              <p:spPr bwMode="auto">
                <a:xfrm flipV="1">
                  <a:off x="2065" y="4119"/>
                  <a:ext cx="3300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30" name="Line 147"/>
                <p:cNvSpPr>
                  <a:spLocks noChangeShapeType="1"/>
                </p:cNvSpPr>
                <p:nvPr/>
              </p:nvSpPr>
              <p:spPr bwMode="auto">
                <a:xfrm flipH="1" flipV="1">
                  <a:off x="2720" y="1494"/>
                  <a:ext cx="11" cy="2628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31" name="Line 148"/>
                <p:cNvSpPr>
                  <a:spLocks noChangeShapeType="1"/>
                </p:cNvSpPr>
                <p:nvPr/>
              </p:nvSpPr>
              <p:spPr bwMode="auto">
                <a:xfrm>
                  <a:off x="2072" y="3448"/>
                  <a:ext cx="3242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32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2473" y="3394"/>
                  <a:ext cx="24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15433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2841" y="3382"/>
                  <a:ext cx="24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5434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2483" y="1382"/>
                  <a:ext cx="19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 b="1" i="1">
                      <a:latin typeface="Georgia" pitchFamily="18" charset="0"/>
                      <a:cs typeface="Times New Roman" pitchFamily="18" charset="0"/>
                    </a:rPr>
                    <a:t>y</a:t>
                  </a:r>
                  <a:endParaRPr lang="ru-RU" sz="4000" b="1" i="1">
                    <a:latin typeface="Georgia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435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2441" y="2868"/>
                  <a:ext cx="24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5436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5143" y="3410"/>
                  <a:ext cx="191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 b="1" i="1">
                      <a:latin typeface="Georgia" pitchFamily="18" charset="0"/>
                      <a:cs typeface="Times New Roman" pitchFamily="18" charset="0"/>
                    </a:rPr>
                    <a:t>x</a:t>
                  </a:r>
                  <a:endParaRPr lang="ru-RU" sz="4000" b="1" i="1">
                    <a:latin typeface="Georgia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437" name="Rectangle 154"/>
                <p:cNvSpPr>
                  <a:spLocks noChangeArrowheads="1"/>
                </p:cNvSpPr>
                <p:nvPr/>
              </p:nvSpPr>
              <p:spPr bwMode="auto">
                <a:xfrm>
                  <a:off x="4075" y="1688"/>
                  <a:ext cx="116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ru-RU" sz="3600" b="1">
                    <a:latin typeface="Georgia" pitchFamily="18" charset="0"/>
                    <a:cs typeface="Arial" charset="0"/>
                  </a:endParaRPr>
                </a:p>
              </p:txBody>
            </p:sp>
            <p:sp>
              <p:nvSpPr>
                <p:cNvPr id="15438" name="Line 155"/>
                <p:cNvSpPr>
                  <a:spLocks noChangeShapeType="1"/>
                </p:cNvSpPr>
                <p:nvPr/>
              </p:nvSpPr>
              <p:spPr bwMode="auto">
                <a:xfrm>
                  <a:off x="3376" y="1478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404" name="Text Box 156"/>
              <p:cNvSpPr txBox="1">
                <a:spLocks noChangeArrowheads="1"/>
              </p:cNvSpPr>
              <p:nvPr/>
            </p:nvSpPr>
            <p:spPr bwMode="auto">
              <a:xfrm>
                <a:off x="2876" y="2380"/>
                <a:ext cx="912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 i="1">
                    <a:latin typeface="Georgia" pitchFamily="18" charset="0"/>
                    <a:cs typeface="Times New Roman" pitchFamily="18" charset="0"/>
                  </a:rPr>
                  <a:t>y=f(x)</a:t>
                </a:r>
                <a:endParaRPr lang="ru-RU" sz="3200" b="1">
                  <a:latin typeface="Georgia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05" name="Line 157"/>
              <p:cNvSpPr>
                <a:spLocks noChangeShapeType="1"/>
              </p:cNvSpPr>
              <p:nvPr/>
            </p:nvSpPr>
            <p:spPr bwMode="auto">
              <a:xfrm>
                <a:off x="4029" y="2808"/>
                <a:ext cx="8" cy="62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6" name="Text Box 158"/>
              <p:cNvSpPr txBox="1">
                <a:spLocks noChangeArrowheads="1"/>
              </p:cNvSpPr>
              <p:nvPr/>
            </p:nvSpPr>
            <p:spPr bwMode="auto">
              <a:xfrm>
                <a:off x="3929" y="3396"/>
                <a:ext cx="335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000" b="1" i="1">
                    <a:latin typeface="Georgia" pitchFamily="18" charset="0"/>
                    <a:cs typeface="Times New Roman" pitchFamily="18" charset="0"/>
                  </a:rPr>
                  <a:t>x</a:t>
                </a:r>
                <a:r>
                  <a:rPr lang="en-US" sz="4000" b="1" baseline="-25000">
                    <a:latin typeface="Georgia" pitchFamily="18" charset="0"/>
                    <a:cs typeface="Times New Roman" pitchFamily="18" charset="0"/>
                  </a:rPr>
                  <a:t>0</a:t>
                </a:r>
                <a:endParaRPr lang="ru-RU" sz="4000" b="1">
                  <a:latin typeface="Georgia" pitchFamily="18" charset="0"/>
                  <a:cs typeface="Times New Roman" pitchFamily="18" charset="0"/>
                </a:endParaRPr>
              </a:p>
            </p:txBody>
          </p:sp>
          <p:sp>
            <p:nvSpPr>
              <p:cNvPr id="15407" name="Line 159"/>
              <p:cNvSpPr>
                <a:spLocks noChangeShapeType="1"/>
              </p:cNvSpPr>
              <p:nvPr/>
            </p:nvSpPr>
            <p:spPr bwMode="auto">
              <a:xfrm flipH="1" flipV="1">
                <a:off x="3368" y="1776"/>
                <a:ext cx="1336" cy="2016"/>
              </a:xfrm>
              <a:prstGeom prst="line">
                <a:avLst/>
              </a:prstGeom>
              <a:noFill/>
              <a:ln w="73025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408" name="Oval 160"/>
              <p:cNvSpPr>
                <a:spLocks noChangeArrowheads="1"/>
              </p:cNvSpPr>
              <p:nvPr/>
            </p:nvSpPr>
            <p:spPr bwMode="auto">
              <a:xfrm>
                <a:off x="3968" y="27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 sz="3600" b="1">
                  <a:latin typeface="Georgia" pitchFamily="18" charset="0"/>
                  <a:cs typeface="Arial" charset="0"/>
                </a:endParaRPr>
              </a:p>
            </p:txBody>
          </p:sp>
          <p:sp>
            <p:nvSpPr>
              <p:cNvPr id="15409" name="Freeform 161"/>
              <p:cNvSpPr>
                <a:spLocks/>
              </p:cNvSpPr>
              <p:nvPr/>
            </p:nvSpPr>
            <p:spPr bwMode="auto">
              <a:xfrm>
                <a:off x="2376" y="2116"/>
                <a:ext cx="1984" cy="1668"/>
              </a:xfrm>
              <a:custGeom>
                <a:avLst/>
                <a:gdLst>
                  <a:gd name="T0" fmla="*/ 0 w 1984"/>
                  <a:gd name="T1" fmla="*/ 20 h 1668"/>
                  <a:gd name="T2" fmla="*/ 408 w 1984"/>
                  <a:gd name="T3" fmla="*/ 4 h 1668"/>
                  <a:gd name="T4" fmla="*/ 688 w 1984"/>
                  <a:gd name="T5" fmla="*/ 44 h 1668"/>
                  <a:gd name="T6" fmla="*/ 1032 w 1984"/>
                  <a:gd name="T7" fmla="*/ 148 h 1668"/>
                  <a:gd name="T8" fmla="*/ 1416 w 1984"/>
                  <a:gd name="T9" fmla="*/ 404 h 1668"/>
                  <a:gd name="T10" fmla="*/ 1696 w 1984"/>
                  <a:gd name="T11" fmla="*/ 740 h 1668"/>
                  <a:gd name="T12" fmla="*/ 1896 w 1984"/>
                  <a:gd name="T13" fmla="*/ 1260 h 1668"/>
                  <a:gd name="T14" fmla="*/ 1984 w 1984"/>
                  <a:gd name="T15" fmla="*/ 1668 h 166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84"/>
                  <a:gd name="T25" fmla="*/ 0 h 1668"/>
                  <a:gd name="T26" fmla="*/ 1984 w 1984"/>
                  <a:gd name="T27" fmla="*/ 1668 h 166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84" h="1668">
                    <a:moveTo>
                      <a:pt x="0" y="20"/>
                    </a:moveTo>
                    <a:cubicBezTo>
                      <a:pt x="146" y="10"/>
                      <a:pt x="293" y="0"/>
                      <a:pt x="408" y="4"/>
                    </a:cubicBezTo>
                    <a:cubicBezTo>
                      <a:pt x="523" y="8"/>
                      <a:pt x="584" y="20"/>
                      <a:pt x="688" y="44"/>
                    </a:cubicBezTo>
                    <a:cubicBezTo>
                      <a:pt x="792" y="68"/>
                      <a:pt x="911" y="88"/>
                      <a:pt x="1032" y="148"/>
                    </a:cubicBezTo>
                    <a:cubicBezTo>
                      <a:pt x="1153" y="208"/>
                      <a:pt x="1305" y="305"/>
                      <a:pt x="1416" y="404"/>
                    </a:cubicBezTo>
                    <a:cubicBezTo>
                      <a:pt x="1527" y="503"/>
                      <a:pt x="1616" y="597"/>
                      <a:pt x="1696" y="740"/>
                    </a:cubicBezTo>
                    <a:cubicBezTo>
                      <a:pt x="1776" y="883"/>
                      <a:pt x="1848" y="1105"/>
                      <a:pt x="1896" y="1260"/>
                    </a:cubicBezTo>
                    <a:cubicBezTo>
                      <a:pt x="1944" y="1415"/>
                      <a:pt x="1969" y="1600"/>
                      <a:pt x="1984" y="1668"/>
                    </a:cubicBezTo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14092" name="Text Box 76"/>
          <p:cNvSpPr txBox="1">
            <a:spLocks noChangeArrowheads="1"/>
          </p:cNvSpPr>
          <p:nvPr/>
        </p:nvSpPr>
        <p:spPr bwMode="auto">
          <a:xfrm>
            <a:off x="900113" y="932527"/>
            <a:ext cx="82438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2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. 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На рисунке изображен график функции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y=f(x)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и касательная к нему в точке с абсциссой </a:t>
            </a:r>
            <a:r>
              <a:rPr lang="en-US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2400" b="1" i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 Найдите значение производной в точке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2400" b="1" i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14098" name="Line 82"/>
          <p:cNvSpPr>
            <a:spLocks noChangeShapeType="1"/>
          </p:cNvSpPr>
          <p:nvPr/>
        </p:nvSpPr>
        <p:spPr bwMode="auto">
          <a:xfrm>
            <a:off x="2443163" y="2835275"/>
            <a:ext cx="1763712" cy="26384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4099" name="Line 83"/>
          <p:cNvSpPr>
            <a:spLocks noChangeShapeType="1"/>
          </p:cNvSpPr>
          <p:nvPr/>
        </p:nvSpPr>
        <p:spPr bwMode="auto">
          <a:xfrm>
            <a:off x="4194175" y="5446713"/>
            <a:ext cx="1331913" cy="127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4025900" y="4262438"/>
            <a:ext cx="1238250" cy="1033462"/>
            <a:chOff x="2536" y="2685"/>
            <a:chExt cx="780" cy="651"/>
          </a:xfrm>
        </p:grpSpPr>
        <p:sp>
          <p:nvSpPr>
            <p:cNvPr id="15398" name="AutoShape 84"/>
            <p:cNvSpPr>
              <a:spLocks noChangeArrowheads="1"/>
            </p:cNvSpPr>
            <p:nvPr/>
          </p:nvSpPr>
          <p:spPr bwMode="auto">
            <a:xfrm rot="7080878">
              <a:off x="2624" y="3039"/>
              <a:ext cx="209" cy="385"/>
            </a:xfrm>
            <a:prstGeom prst="moon">
              <a:avLst>
                <a:gd name="adj" fmla="val 39324"/>
              </a:avLst>
            </a:prstGeom>
            <a:gradFill rotWithShape="1">
              <a:gsLst>
                <a:gs pos="0">
                  <a:srgbClr val="FF0000"/>
                </a:gs>
                <a:gs pos="50000">
                  <a:srgbClr val="FFF3F3"/>
                </a:gs>
                <a:gs pos="100000">
                  <a:srgbClr val="FF0000"/>
                </a:gs>
              </a:gsLst>
              <a:lin ang="18900000" scaled="1"/>
            </a:gra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5399" name="Text Box 86"/>
            <p:cNvSpPr txBox="1">
              <a:spLocks noChangeArrowheads="1"/>
            </p:cNvSpPr>
            <p:nvPr/>
          </p:nvSpPr>
          <p:spPr bwMode="auto">
            <a:xfrm>
              <a:off x="2921" y="2855"/>
              <a:ext cx="39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4107" name="Rectangle 91"/>
            <p:cNvSpPr>
              <a:spLocks noChangeArrowheads="1"/>
            </p:cNvSpPr>
            <p:nvPr/>
          </p:nvSpPr>
          <p:spPr bwMode="auto">
            <a:xfrm>
              <a:off x="2666" y="2685"/>
              <a:ext cx="45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defRPr/>
              </a:pPr>
              <a:r>
                <a:rPr lang="ru-RU" sz="54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  <a:sym typeface="Symbol" pitchFamily="18" charset="2"/>
                </a:rPr>
                <a:t></a:t>
              </a:r>
              <a:endPara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endParaRPr>
            </a:p>
          </p:txBody>
        </p:sp>
      </p:grpSp>
      <p:sp>
        <p:nvSpPr>
          <p:cNvPr id="214113" name="Rectangle 97"/>
          <p:cNvSpPr>
            <a:spLocks noChangeArrowheads="1"/>
          </p:cNvSpPr>
          <p:nvPr/>
        </p:nvSpPr>
        <p:spPr bwMode="auto">
          <a:xfrm>
            <a:off x="5386388" y="1989138"/>
            <a:ext cx="35877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buFont typeface="Symbol" pitchFamily="18" charset="2"/>
              <a:buChar char="a"/>
              <a:defRPr/>
            </a:pPr>
            <a:r>
              <a:rPr lang="en-US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- </a:t>
            </a:r>
            <a:r>
              <a: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тупой</a:t>
            </a:r>
            <a:endParaRPr lang="en-US" sz="36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  <a:p>
            <a:pPr algn="ctr">
              <a:buFont typeface="Symbol" pitchFamily="18" charset="2"/>
              <a:buNone/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rPr>
              <a:t></a:t>
            </a:r>
            <a:r>
              <a:rPr lang="ru-RU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rPr>
              <a:t> 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&lt;0</a:t>
            </a:r>
            <a:r>
              <a:rPr lang="en-US" sz="32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</a:t>
            </a:r>
            <a:r>
              <a:rPr lang="ru-RU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0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&lt;0</a:t>
            </a:r>
            <a:r>
              <a:rPr lang="en-US" sz="36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</a:p>
        </p:txBody>
      </p:sp>
      <p:sp>
        <p:nvSpPr>
          <p:cNvPr id="214120" name="Rectangle 104"/>
          <p:cNvSpPr>
            <a:spLocks noChangeArrowheads="1"/>
          </p:cNvSpPr>
          <p:nvPr/>
        </p:nvSpPr>
        <p:spPr bwMode="auto">
          <a:xfrm>
            <a:off x="6038850" y="3573463"/>
            <a:ext cx="28654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 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rPr>
              <a:t>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 </a:t>
            </a:r>
            <a:r>
              <a:rPr lang="en-US" sz="3200" b="1" i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- tg </a:t>
            </a:r>
            <a:r>
              <a:rPr lang="el-GR" sz="3200" b="1" i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rPr>
              <a:t>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endParaRPr lang="el-GR" sz="32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214121" name="AutoShape 105"/>
          <p:cNvSpPr>
            <a:spLocks noChangeArrowheads="1"/>
          </p:cNvSpPr>
          <p:nvPr/>
        </p:nvSpPr>
        <p:spPr bwMode="auto">
          <a:xfrm>
            <a:off x="2443163" y="2860675"/>
            <a:ext cx="1019175" cy="1566863"/>
          </a:xfrm>
          <a:prstGeom prst="rtTriangle">
            <a:avLst/>
          </a:prstGeom>
          <a:gradFill rotWithShape="1">
            <a:gsLst>
              <a:gs pos="0">
                <a:srgbClr val="F1D3EB">
                  <a:alpha val="78998"/>
                </a:srgbClr>
              </a:gs>
              <a:gs pos="100000">
                <a:srgbClr val="FFFFFF">
                  <a:alpha val="0"/>
                </a:srgbClr>
              </a:gs>
            </a:gsLst>
            <a:path path="rect">
              <a:fillToRect t="100000" r="100000"/>
            </a:path>
          </a:gradFill>
          <a:ln w="38100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3600" b="1">
              <a:latin typeface="Georgia" pitchFamily="18" charset="0"/>
              <a:cs typeface="Arial" charset="0"/>
            </a:endParaRPr>
          </a:p>
        </p:txBody>
      </p:sp>
      <p:grpSp>
        <p:nvGrpSpPr>
          <p:cNvPr id="6" name="Group 115"/>
          <p:cNvGrpSpPr>
            <a:grpSpLocks/>
          </p:cNvGrpSpPr>
          <p:nvPr/>
        </p:nvGrpSpPr>
        <p:grpSpPr bwMode="auto">
          <a:xfrm>
            <a:off x="1358900" y="2847975"/>
            <a:ext cx="1085850" cy="1554163"/>
            <a:chOff x="856" y="1802"/>
            <a:chExt cx="684" cy="979"/>
          </a:xfrm>
        </p:grpSpPr>
        <p:sp>
          <p:nvSpPr>
            <p:cNvPr id="15396" name="Line 106"/>
            <p:cNvSpPr>
              <a:spLocks noChangeShapeType="1"/>
            </p:cNvSpPr>
            <p:nvPr/>
          </p:nvSpPr>
          <p:spPr bwMode="auto">
            <a:xfrm flipH="1">
              <a:off x="856" y="1802"/>
              <a:ext cx="6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7" name="Line 112"/>
            <p:cNvSpPr>
              <a:spLocks noChangeShapeType="1"/>
            </p:cNvSpPr>
            <p:nvPr/>
          </p:nvSpPr>
          <p:spPr bwMode="auto">
            <a:xfrm flipH="1">
              <a:off x="856" y="2781"/>
              <a:ext cx="6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116"/>
          <p:cNvGrpSpPr>
            <a:grpSpLocks/>
          </p:cNvGrpSpPr>
          <p:nvPr/>
        </p:nvGrpSpPr>
        <p:grpSpPr bwMode="auto">
          <a:xfrm rot="-5400000">
            <a:off x="2415382" y="4441031"/>
            <a:ext cx="1085850" cy="1058863"/>
            <a:chOff x="856" y="1802"/>
            <a:chExt cx="684" cy="979"/>
          </a:xfrm>
        </p:grpSpPr>
        <p:sp>
          <p:nvSpPr>
            <p:cNvPr id="15394" name="Line 117"/>
            <p:cNvSpPr>
              <a:spLocks noChangeShapeType="1"/>
            </p:cNvSpPr>
            <p:nvPr/>
          </p:nvSpPr>
          <p:spPr bwMode="auto">
            <a:xfrm flipH="1">
              <a:off x="856" y="1802"/>
              <a:ext cx="6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5" name="Line 118"/>
            <p:cNvSpPr>
              <a:spLocks noChangeShapeType="1"/>
            </p:cNvSpPr>
            <p:nvPr/>
          </p:nvSpPr>
          <p:spPr bwMode="auto">
            <a:xfrm flipH="1">
              <a:off x="856" y="2781"/>
              <a:ext cx="6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120"/>
          <p:cNvGrpSpPr>
            <a:grpSpLocks/>
          </p:cNvGrpSpPr>
          <p:nvPr/>
        </p:nvGrpSpPr>
        <p:grpSpPr bwMode="auto">
          <a:xfrm>
            <a:off x="796925" y="3279775"/>
            <a:ext cx="2416175" cy="2930525"/>
            <a:chOff x="502" y="2066"/>
            <a:chExt cx="1522" cy="1846"/>
          </a:xfrm>
        </p:grpSpPr>
        <p:sp>
          <p:nvSpPr>
            <p:cNvPr id="214130" name="Text Box 114"/>
            <p:cNvSpPr txBox="1">
              <a:spLocks noChangeArrowheads="1"/>
            </p:cNvSpPr>
            <p:nvPr/>
          </p:nvSpPr>
          <p:spPr bwMode="auto">
            <a:xfrm>
              <a:off x="502" y="2066"/>
              <a:ext cx="36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3</a:t>
              </a:r>
              <a:endParaRPr lang="ru-RU" sz="4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4135" name="Text Box 119"/>
            <p:cNvSpPr txBox="1">
              <a:spLocks noChangeArrowheads="1"/>
            </p:cNvSpPr>
            <p:nvPr/>
          </p:nvSpPr>
          <p:spPr bwMode="auto">
            <a:xfrm>
              <a:off x="1662" y="3432"/>
              <a:ext cx="36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</a:rPr>
                <a:t>2</a:t>
              </a:r>
              <a:endParaRPr lang="ru-RU" sz="44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14137" name="Rectangle 121"/>
          <p:cNvSpPr>
            <a:spLocks noChangeArrowheads="1"/>
          </p:cNvSpPr>
          <p:nvPr/>
        </p:nvSpPr>
        <p:spPr bwMode="auto">
          <a:xfrm>
            <a:off x="5999163" y="4076700"/>
            <a:ext cx="31448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 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rPr>
              <a:t>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 </a:t>
            </a:r>
            <a:r>
              <a:rPr lang="en-US" sz="3200" b="1" i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- 3/2 =</a:t>
            </a:r>
          </a:p>
          <a:p>
            <a:pPr>
              <a:defRPr/>
            </a:pPr>
            <a:r>
              <a:rPr lang="en-US" sz="3200" b="1" i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 - 1,5</a:t>
            </a:r>
            <a:r>
              <a:rPr lang="ru-RU" sz="3200" b="1" i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</a:t>
            </a:r>
            <a:r>
              <a:rPr lang="ru-RU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0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endParaRPr lang="el-GR" sz="3200" b="1" i="1">
              <a:solidFill>
                <a:srgbClr val="33CC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214138" name="Line 122"/>
          <p:cNvSpPr>
            <a:spLocks noChangeShapeType="1"/>
          </p:cNvSpPr>
          <p:nvPr/>
        </p:nvSpPr>
        <p:spPr bwMode="auto">
          <a:xfrm flipV="1">
            <a:off x="6443663" y="5157788"/>
            <a:ext cx="2195512" cy="1587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9" name="Group 102"/>
          <p:cNvGrpSpPr>
            <a:grpSpLocks/>
          </p:cNvGrpSpPr>
          <p:nvPr/>
        </p:nvGrpSpPr>
        <p:grpSpPr bwMode="auto">
          <a:xfrm>
            <a:off x="2560638" y="4651375"/>
            <a:ext cx="1252537" cy="711200"/>
            <a:chOff x="1630" y="2947"/>
            <a:chExt cx="789" cy="448"/>
          </a:xfrm>
        </p:grpSpPr>
        <p:sp>
          <p:nvSpPr>
            <p:cNvPr id="15390" name="AutoShape 99"/>
            <p:cNvSpPr>
              <a:spLocks noChangeArrowheads="1"/>
            </p:cNvSpPr>
            <p:nvPr/>
          </p:nvSpPr>
          <p:spPr bwMode="auto">
            <a:xfrm rot="1090051">
              <a:off x="2210" y="3137"/>
              <a:ext cx="209" cy="258"/>
            </a:xfrm>
            <a:prstGeom prst="moon">
              <a:avLst>
                <a:gd name="adj" fmla="val 39324"/>
              </a:avLst>
            </a:prstGeom>
            <a:gradFill rotWithShape="1">
              <a:gsLst>
                <a:gs pos="0">
                  <a:srgbClr val="CC00CC"/>
                </a:gs>
                <a:gs pos="50000">
                  <a:srgbClr val="F7D6F7"/>
                </a:gs>
                <a:gs pos="100000">
                  <a:srgbClr val="CC00CC"/>
                </a:gs>
              </a:gsLst>
              <a:lin ang="18900000" scaled="1"/>
            </a:gradFill>
            <a:ln w="28575">
              <a:solidFill>
                <a:srgbClr val="CC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4117" name="Rectangle 101"/>
            <p:cNvSpPr>
              <a:spLocks noChangeArrowheads="1"/>
            </p:cNvSpPr>
            <p:nvPr/>
          </p:nvSpPr>
          <p:spPr bwMode="auto">
            <a:xfrm>
              <a:off x="1630" y="2947"/>
              <a:ext cx="458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defRPr/>
              </a:pPr>
              <a:r>
                <a:rPr lang="el-GR" sz="4400" b="1">
                  <a:solidFill>
                    <a:srgbClr val="CC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Tahoma" pitchFamily="34" charset="0"/>
                  <a:sym typeface="Symbol" pitchFamily="18" charset="2"/>
                </a:rPr>
                <a:t></a:t>
              </a:r>
            </a:p>
          </p:txBody>
        </p:sp>
      </p:grpSp>
      <p:grpSp>
        <p:nvGrpSpPr>
          <p:cNvPr id="10" name="Group 141"/>
          <p:cNvGrpSpPr>
            <a:grpSpLocks/>
          </p:cNvGrpSpPr>
          <p:nvPr/>
        </p:nvGrpSpPr>
        <p:grpSpPr bwMode="auto">
          <a:xfrm>
            <a:off x="5638800" y="5791200"/>
            <a:ext cx="3276600" cy="901700"/>
            <a:chOff x="2362" y="941"/>
            <a:chExt cx="1991" cy="340"/>
          </a:xfrm>
        </p:grpSpPr>
        <p:sp>
          <p:nvSpPr>
            <p:cNvPr id="15378" name="Rectangle 142"/>
            <p:cNvSpPr>
              <a:spLocks noChangeArrowheads="1"/>
            </p:cNvSpPr>
            <p:nvPr/>
          </p:nvSpPr>
          <p:spPr bwMode="auto">
            <a:xfrm>
              <a:off x="2362" y="941"/>
              <a:ext cx="1991" cy="34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5379" name="AutoShape 143"/>
            <p:cNvSpPr>
              <a:spLocks noChangeArrowheads="1"/>
            </p:cNvSpPr>
            <p:nvPr/>
          </p:nvSpPr>
          <p:spPr bwMode="auto">
            <a:xfrm>
              <a:off x="2396" y="969"/>
              <a:ext cx="447" cy="284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grpSp>
          <p:nvGrpSpPr>
            <p:cNvPr id="15380" name="Group 144"/>
            <p:cNvGrpSpPr>
              <a:grpSpLocks/>
            </p:cNvGrpSpPr>
            <p:nvPr/>
          </p:nvGrpSpPr>
          <p:grpSpPr bwMode="auto">
            <a:xfrm>
              <a:off x="2464" y="969"/>
              <a:ext cx="1855" cy="284"/>
              <a:chOff x="2464" y="969"/>
              <a:chExt cx="1855" cy="284"/>
            </a:xfrm>
          </p:grpSpPr>
          <p:sp>
            <p:nvSpPr>
              <p:cNvPr id="15381" name="Rectangle 145"/>
              <p:cNvSpPr>
                <a:spLocks noChangeArrowheads="1"/>
              </p:cNvSpPr>
              <p:nvPr/>
            </p:nvSpPr>
            <p:spPr bwMode="auto">
              <a:xfrm>
                <a:off x="2911" y="969"/>
                <a:ext cx="207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ru-RU" sz="2400" b="1" i="1">
                    <a:latin typeface="Georgia" pitchFamily="18" charset="0"/>
                  </a:rPr>
                  <a:t>–</a:t>
                </a:r>
              </a:p>
            </p:txBody>
          </p:sp>
          <p:sp>
            <p:nvSpPr>
              <p:cNvPr id="15382" name="Rectangle 146"/>
              <p:cNvSpPr>
                <a:spLocks noChangeArrowheads="1"/>
              </p:cNvSpPr>
              <p:nvPr/>
            </p:nvSpPr>
            <p:spPr bwMode="auto">
              <a:xfrm>
                <a:off x="3152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ru-RU" sz="2400" b="1" i="1">
                    <a:latin typeface="Georgia" pitchFamily="18" charset="0"/>
                  </a:rPr>
                  <a:t>1</a:t>
                </a:r>
              </a:p>
            </p:txBody>
          </p:sp>
          <p:sp>
            <p:nvSpPr>
              <p:cNvPr id="15383" name="Rectangle 147"/>
              <p:cNvSpPr>
                <a:spLocks noChangeArrowheads="1"/>
              </p:cNvSpPr>
              <p:nvPr/>
            </p:nvSpPr>
            <p:spPr bwMode="auto">
              <a:xfrm>
                <a:off x="3391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ru-RU" sz="2400" b="1" i="1">
                    <a:latin typeface="Georgia" pitchFamily="18" charset="0"/>
                  </a:rPr>
                  <a:t>,</a:t>
                </a:r>
              </a:p>
            </p:txBody>
          </p:sp>
          <p:grpSp>
            <p:nvGrpSpPr>
              <p:cNvPr id="15384" name="Group 148"/>
              <p:cNvGrpSpPr>
                <a:grpSpLocks/>
              </p:cNvGrpSpPr>
              <p:nvPr/>
            </p:nvGrpSpPr>
            <p:grpSpPr bwMode="auto">
              <a:xfrm>
                <a:off x="2464" y="969"/>
                <a:ext cx="1855" cy="284"/>
                <a:chOff x="2464" y="969"/>
                <a:chExt cx="1855" cy="284"/>
              </a:xfrm>
            </p:grpSpPr>
            <p:grpSp>
              <p:nvGrpSpPr>
                <p:cNvPr id="15385" name="Group 149"/>
                <p:cNvGrpSpPr>
                  <a:grpSpLocks/>
                </p:cNvGrpSpPr>
                <p:nvPr/>
              </p:nvGrpSpPr>
              <p:grpSpPr bwMode="auto">
                <a:xfrm>
                  <a:off x="2464" y="969"/>
                  <a:ext cx="1374" cy="284"/>
                  <a:chOff x="2464" y="969"/>
                  <a:chExt cx="1374" cy="284"/>
                </a:xfrm>
              </p:grpSpPr>
              <p:sp>
                <p:nvSpPr>
                  <p:cNvPr id="15388" name="Text Box 1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4" y="1026"/>
                    <a:ext cx="379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ru-RU" sz="2400" b="1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В 8</a:t>
                    </a:r>
                    <a:endParaRPr lang="ru-RU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389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632" y="969"/>
                    <a:ext cx="206" cy="28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ru-RU" sz="2400" b="1" i="1">
                        <a:latin typeface="Georgia" pitchFamily="18" charset="0"/>
                      </a:rPr>
                      <a:t>5</a:t>
                    </a:r>
                  </a:p>
                </p:txBody>
              </p:sp>
            </p:grpSp>
            <p:sp>
              <p:nvSpPr>
                <p:cNvPr id="15386" name="Rectangle 152"/>
                <p:cNvSpPr>
                  <a:spLocks noChangeArrowheads="1"/>
                </p:cNvSpPr>
                <p:nvPr/>
              </p:nvSpPr>
              <p:spPr bwMode="auto">
                <a:xfrm>
                  <a:off x="3872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  <p:sp>
              <p:nvSpPr>
                <p:cNvPr id="15387" name="Rectangle 153"/>
                <p:cNvSpPr>
                  <a:spLocks noChangeArrowheads="1"/>
                </p:cNvSpPr>
                <p:nvPr/>
              </p:nvSpPr>
              <p:spPr bwMode="auto">
                <a:xfrm>
                  <a:off x="4114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79" name="AutoShape 5"/>
          <p:cNvSpPr>
            <a:spLocks noChangeArrowheads="1"/>
          </p:cNvSpPr>
          <p:nvPr/>
        </p:nvSpPr>
        <p:spPr bwMode="gray">
          <a:xfrm>
            <a:off x="107950" y="333375"/>
            <a:ext cx="88566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Геометрический смысл производной: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4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1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1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1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1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1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1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-0.08004 -0.1541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0" y="-7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21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2" presetClass="entr" presetSubtype="8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21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92" grpId="0"/>
      <p:bldP spid="214098" grpId="0" animBg="1"/>
      <p:bldP spid="214099" grpId="0" animBg="1"/>
      <p:bldP spid="214113" grpId="0"/>
      <p:bldP spid="214120" grpId="0"/>
      <p:bldP spid="214121" grpId="0" animBg="1"/>
      <p:bldP spid="214137" grpId="0"/>
      <p:bldP spid="2141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371475" y="2249488"/>
            <a:ext cx="5310188" cy="4419600"/>
            <a:chOff x="234" y="1142"/>
            <a:chExt cx="3345" cy="2784"/>
          </a:xfrm>
        </p:grpSpPr>
        <p:grpSp>
          <p:nvGrpSpPr>
            <p:cNvPr id="16405" name="Group 72"/>
            <p:cNvGrpSpPr>
              <a:grpSpLocks/>
            </p:cNvGrpSpPr>
            <p:nvPr/>
          </p:nvGrpSpPr>
          <p:grpSpPr bwMode="auto">
            <a:xfrm>
              <a:off x="234" y="1142"/>
              <a:ext cx="3345" cy="2784"/>
              <a:chOff x="250" y="1158"/>
              <a:chExt cx="3345" cy="2784"/>
            </a:xfrm>
          </p:grpSpPr>
          <p:sp>
            <p:nvSpPr>
              <p:cNvPr id="16408" name="Rectangle 73"/>
              <p:cNvSpPr>
                <a:spLocks noChangeArrowheads="1"/>
              </p:cNvSpPr>
              <p:nvPr/>
            </p:nvSpPr>
            <p:spPr bwMode="auto">
              <a:xfrm>
                <a:off x="254" y="1259"/>
                <a:ext cx="3341" cy="2683"/>
              </a:xfrm>
              <a:prstGeom prst="rect">
                <a:avLst/>
              </a:prstGeom>
              <a:solidFill>
                <a:srgbClr val="E1E1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sz="3600" b="1">
                  <a:latin typeface="Georgia" pitchFamily="18" charset="0"/>
                  <a:cs typeface="Arial" charset="0"/>
                </a:endParaRPr>
              </a:p>
            </p:txBody>
          </p:sp>
          <p:sp>
            <p:nvSpPr>
              <p:cNvPr id="16409" name="Freeform 74"/>
              <p:cNvSpPr>
                <a:spLocks/>
              </p:cNvSpPr>
              <p:nvPr/>
            </p:nvSpPr>
            <p:spPr bwMode="auto">
              <a:xfrm>
                <a:off x="584" y="1576"/>
                <a:ext cx="2664" cy="2035"/>
              </a:xfrm>
              <a:custGeom>
                <a:avLst/>
                <a:gdLst>
                  <a:gd name="T0" fmla="*/ 0 w 2664"/>
                  <a:gd name="T1" fmla="*/ 1696 h 2035"/>
                  <a:gd name="T2" fmla="*/ 48 w 2664"/>
                  <a:gd name="T3" fmla="*/ 1400 h 2035"/>
                  <a:gd name="T4" fmla="*/ 184 w 2664"/>
                  <a:gd name="T5" fmla="*/ 952 h 2035"/>
                  <a:gd name="T6" fmla="*/ 352 w 2664"/>
                  <a:gd name="T7" fmla="*/ 800 h 2035"/>
                  <a:gd name="T8" fmla="*/ 552 w 2664"/>
                  <a:gd name="T9" fmla="*/ 896 h 2035"/>
                  <a:gd name="T10" fmla="*/ 1040 w 2664"/>
                  <a:gd name="T11" fmla="*/ 1512 h 2035"/>
                  <a:gd name="T12" fmla="*/ 1312 w 2664"/>
                  <a:gd name="T13" fmla="*/ 1800 h 2035"/>
                  <a:gd name="T14" fmla="*/ 1656 w 2664"/>
                  <a:gd name="T15" fmla="*/ 2016 h 2035"/>
                  <a:gd name="T16" fmla="*/ 1920 w 2664"/>
                  <a:gd name="T17" fmla="*/ 1912 h 2035"/>
                  <a:gd name="T18" fmla="*/ 2184 w 2664"/>
                  <a:gd name="T19" fmla="*/ 1496 h 2035"/>
                  <a:gd name="T20" fmla="*/ 2512 w 2664"/>
                  <a:gd name="T21" fmla="*/ 544 h 2035"/>
                  <a:gd name="T22" fmla="*/ 2664 w 2664"/>
                  <a:gd name="T23" fmla="*/ 0 h 20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64"/>
                  <a:gd name="T37" fmla="*/ 0 h 2035"/>
                  <a:gd name="T38" fmla="*/ 2664 w 2664"/>
                  <a:gd name="T39" fmla="*/ 2035 h 203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64" h="2035">
                    <a:moveTo>
                      <a:pt x="0" y="1696"/>
                    </a:moveTo>
                    <a:cubicBezTo>
                      <a:pt x="8" y="1647"/>
                      <a:pt x="17" y="1524"/>
                      <a:pt x="48" y="1400"/>
                    </a:cubicBezTo>
                    <a:cubicBezTo>
                      <a:pt x="79" y="1276"/>
                      <a:pt x="133" y="1052"/>
                      <a:pt x="184" y="952"/>
                    </a:cubicBezTo>
                    <a:cubicBezTo>
                      <a:pt x="235" y="852"/>
                      <a:pt x="291" y="809"/>
                      <a:pt x="352" y="800"/>
                    </a:cubicBezTo>
                    <a:cubicBezTo>
                      <a:pt x="413" y="791"/>
                      <a:pt x="437" y="777"/>
                      <a:pt x="552" y="896"/>
                    </a:cubicBezTo>
                    <a:cubicBezTo>
                      <a:pt x="667" y="1015"/>
                      <a:pt x="913" y="1361"/>
                      <a:pt x="1040" y="1512"/>
                    </a:cubicBezTo>
                    <a:cubicBezTo>
                      <a:pt x="1167" y="1663"/>
                      <a:pt x="1209" y="1716"/>
                      <a:pt x="1312" y="1800"/>
                    </a:cubicBezTo>
                    <a:cubicBezTo>
                      <a:pt x="1415" y="1884"/>
                      <a:pt x="1555" y="1997"/>
                      <a:pt x="1656" y="2016"/>
                    </a:cubicBezTo>
                    <a:cubicBezTo>
                      <a:pt x="1757" y="2035"/>
                      <a:pt x="1832" y="1999"/>
                      <a:pt x="1920" y="1912"/>
                    </a:cubicBezTo>
                    <a:cubicBezTo>
                      <a:pt x="2008" y="1825"/>
                      <a:pt x="2085" y="1724"/>
                      <a:pt x="2184" y="1496"/>
                    </a:cubicBezTo>
                    <a:cubicBezTo>
                      <a:pt x="2283" y="1268"/>
                      <a:pt x="2432" y="793"/>
                      <a:pt x="2512" y="544"/>
                    </a:cubicBezTo>
                    <a:cubicBezTo>
                      <a:pt x="2592" y="295"/>
                      <a:pt x="2632" y="113"/>
                      <a:pt x="2664" y="0"/>
                    </a:cubicBezTo>
                  </a:path>
                </a:pathLst>
              </a:custGeom>
              <a:noFill/>
              <a:ln w="698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410" name="Group 75"/>
              <p:cNvGrpSpPr>
                <a:grpSpLocks/>
              </p:cNvGrpSpPr>
              <p:nvPr/>
            </p:nvGrpSpPr>
            <p:grpSpPr bwMode="auto">
              <a:xfrm>
                <a:off x="250" y="1158"/>
                <a:ext cx="3340" cy="2772"/>
                <a:chOff x="914" y="582"/>
                <a:chExt cx="3340" cy="2772"/>
              </a:xfrm>
            </p:grpSpPr>
            <p:sp>
              <p:nvSpPr>
                <p:cNvPr id="16412" name="Line 76"/>
                <p:cNvSpPr>
                  <a:spLocks noChangeShapeType="1"/>
                </p:cNvSpPr>
                <p:nvPr/>
              </p:nvSpPr>
              <p:spPr bwMode="auto">
                <a:xfrm>
                  <a:off x="922" y="675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3" name="Line 77"/>
                <p:cNvSpPr>
                  <a:spLocks noChangeShapeType="1"/>
                </p:cNvSpPr>
                <p:nvPr/>
              </p:nvSpPr>
              <p:spPr bwMode="auto">
                <a:xfrm>
                  <a:off x="1265" y="688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4" name="Line 78"/>
                <p:cNvSpPr>
                  <a:spLocks noChangeShapeType="1"/>
                </p:cNvSpPr>
                <p:nvPr/>
              </p:nvSpPr>
              <p:spPr bwMode="auto">
                <a:xfrm>
                  <a:off x="1592" y="678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5" name="Line 79"/>
                <p:cNvSpPr>
                  <a:spLocks noChangeShapeType="1"/>
                </p:cNvSpPr>
                <p:nvPr/>
              </p:nvSpPr>
              <p:spPr bwMode="auto">
                <a:xfrm>
                  <a:off x="1926" y="688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6" name="Line 80"/>
                <p:cNvSpPr>
                  <a:spLocks noChangeShapeType="1"/>
                </p:cNvSpPr>
                <p:nvPr/>
              </p:nvSpPr>
              <p:spPr bwMode="auto">
                <a:xfrm>
                  <a:off x="2576" y="676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7" name="Line 81"/>
                <p:cNvSpPr>
                  <a:spLocks noChangeShapeType="1"/>
                </p:cNvSpPr>
                <p:nvPr/>
              </p:nvSpPr>
              <p:spPr bwMode="auto">
                <a:xfrm>
                  <a:off x="2913" y="683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8" name="Line 82"/>
                <p:cNvSpPr>
                  <a:spLocks noChangeShapeType="1"/>
                </p:cNvSpPr>
                <p:nvPr/>
              </p:nvSpPr>
              <p:spPr bwMode="auto">
                <a:xfrm>
                  <a:off x="3243" y="683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9" name="Line 83"/>
                <p:cNvSpPr>
                  <a:spLocks noChangeShapeType="1"/>
                </p:cNvSpPr>
                <p:nvPr/>
              </p:nvSpPr>
              <p:spPr bwMode="auto">
                <a:xfrm>
                  <a:off x="3572" y="675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0" name="Line 84"/>
                <p:cNvSpPr>
                  <a:spLocks noChangeShapeType="1"/>
                </p:cNvSpPr>
                <p:nvPr/>
              </p:nvSpPr>
              <p:spPr bwMode="auto">
                <a:xfrm>
                  <a:off x="3909" y="679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1" name="Line 85"/>
                <p:cNvSpPr>
                  <a:spLocks noChangeShapeType="1"/>
                </p:cNvSpPr>
                <p:nvPr/>
              </p:nvSpPr>
              <p:spPr bwMode="auto">
                <a:xfrm>
                  <a:off x="4242" y="683"/>
                  <a:ext cx="8" cy="26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2" name="Line 86"/>
                <p:cNvSpPr>
                  <a:spLocks noChangeShapeType="1"/>
                </p:cNvSpPr>
                <p:nvPr/>
              </p:nvSpPr>
              <p:spPr bwMode="auto">
                <a:xfrm flipV="1">
                  <a:off x="922" y="683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3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914" y="1012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4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935" y="1356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921" y="1679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6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931" y="2008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7" name="Line 91"/>
                <p:cNvSpPr>
                  <a:spLocks noChangeShapeType="1"/>
                </p:cNvSpPr>
                <p:nvPr/>
              </p:nvSpPr>
              <p:spPr bwMode="auto">
                <a:xfrm flipV="1">
                  <a:off x="915" y="2676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8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930" y="2345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9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938" y="3014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0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937" y="3343"/>
                  <a:ext cx="3316" cy="1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1" name="Line 95"/>
                <p:cNvSpPr>
                  <a:spLocks noChangeShapeType="1"/>
                </p:cNvSpPr>
                <p:nvPr/>
              </p:nvSpPr>
              <p:spPr bwMode="auto">
                <a:xfrm flipH="1" flipV="1">
                  <a:off x="2262" y="702"/>
                  <a:ext cx="12" cy="2628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2" name="Line 96"/>
                <p:cNvSpPr>
                  <a:spLocks noChangeShapeType="1"/>
                </p:cNvSpPr>
                <p:nvPr/>
              </p:nvSpPr>
              <p:spPr bwMode="auto">
                <a:xfrm>
                  <a:off x="960" y="2016"/>
                  <a:ext cx="3258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3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2214" y="1938"/>
                  <a:ext cx="24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0</a:t>
                  </a:r>
                </a:p>
              </p:txBody>
            </p:sp>
            <p:sp>
              <p:nvSpPr>
                <p:cNvPr id="16434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2520" y="1950"/>
                  <a:ext cx="24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6435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016" y="582"/>
                  <a:ext cx="19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 b="1" i="1">
                      <a:latin typeface="Georgia" pitchFamily="18" charset="0"/>
                      <a:cs typeface="Times New Roman" pitchFamily="18" charset="0"/>
                    </a:rPr>
                    <a:t>y</a:t>
                  </a:r>
                  <a:endParaRPr lang="ru-RU" sz="4000" b="1" i="1">
                    <a:latin typeface="Georgia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36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2022" y="1428"/>
                  <a:ext cx="24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ru-RU" sz="4000" b="1">
                      <a:latin typeface="Georgia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16437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4038" y="1986"/>
                  <a:ext cx="192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4000" b="1" i="1">
                      <a:latin typeface="Georgia" pitchFamily="18" charset="0"/>
                      <a:cs typeface="Times New Roman" pitchFamily="18" charset="0"/>
                    </a:rPr>
                    <a:t>x</a:t>
                  </a:r>
                  <a:endParaRPr lang="ru-RU" sz="4000" b="1" i="1">
                    <a:latin typeface="Georgia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6411" name="Line 102"/>
              <p:cNvSpPr>
                <a:spLocks noChangeShapeType="1"/>
              </p:cNvSpPr>
              <p:nvPr/>
            </p:nvSpPr>
            <p:spPr bwMode="auto">
              <a:xfrm flipV="1">
                <a:off x="712" y="3600"/>
                <a:ext cx="2504" cy="8"/>
              </a:xfrm>
              <a:prstGeom prst="line">
                <a:avLst/>
              </a:prstGeom>
              <a:noFill/>
              <a:ln w="57150">
                <a:solidFill>
                  <a:srgbClr val="8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6406" name="Line 103"/>
            <p:cNvSpPr>
              <a:spLocks noChangeShapeType="1"/>
            </p:cNvSpPr>
            <p:nvPr/>
          </p:nvSpPr>
          <p:spPr bwMode="auto">
            <a:xfrm>
              <a:off x="2232" y="2584"/>
              <a:ext cx="8" cy="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7" name="Text Box 104"/>
            <p:cNvSpPr txBox="1">
              <a:spLocks noChangeArrowheads="1"/>
            </p:cNvSpPr>
            <p:nvPr/>
          </p:nvSpPr>
          <p:spPr bwMode="auto">
            <a:xfrm>
              <a:off x="2124" y="2148"/>
              <a:ext cx="336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i="1">
                  <a:latin typeface="Georgia" pitchFamily="18" charset="0"/>
                  <a:cs typeface="Times New Roman" pitchFamily="18" charset="0"/>
                </a:rPr>
                <a:t>x</a:t>
              </a:r>
              <a:r>
                <a:rPr lang="en-US" sz="4000" b="1" baseline="-25000">
                  <a:latin typeface="Georgia" pitchFamily="18" charset="0"/>
                  <a:cs typeface="Times New Roman" pitchFamily="18" charset="0"/>
                </a:rPr>
                <a:t>0</a:t>
              </a:r>
              <a:endParaRPr lang="ru-RU" sz="4000" b="1">
                <a:latin typeface="Georgia" pitchFamily="18" charset="0"/>
                <a:cs typeface="Times New Roman" pitchFamily="18" charset="0"/>
              </a:endParaRPr>
            </a:p>
          </p:txBody>
        </p:sp>
      </p:grpSp>
      <p:sp>
        <p:nvSpPr>
          <p:cNvPr id="216073" name="Text Box 9"/>
          <p:cNvSpPr txBox="1">
            <a:spLocks noChangeArrowheads="1"/>
          </p:cNvSpPr>
          <p:nvPr/>
        </p:nvSpPr>
        <p:spPr bwMode="auto">
          <a:xfrm>
            <a:off x="900113" y="1076543"/>
            <a:ext cx="82438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3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. 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На рисунке изображен график функции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y=f(x)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и касательная к нему в точке с абсциссой </a:t>
            </a:r>
            <a:r>
              <a:rPr lang="en-US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 Найдите значение производной в точке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16091" name="Rectangle 27"/>
          <p:cNvSpPr>
            <a:spLocks noChangeArrowheads="1"/>
          </p:cNvSpPr>
          <p:nvPr/>
        </p:nvSpPr>
        <p:spPr bwMode="auto">
          <a:xfrm>
            <a:off x="5556250" y="2346325"/>
            <a:ext cx="3587750" cy="332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buFont typeface="Symbol" pitchFamily="18" charset="2"/>
              <a:buChar char="a"/>
              <a:defRPr/>
            </a:pPr>
            <a:r>
              <a:rPr lang="en-US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36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36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 0</a:t>
            </a:r>
          </a:p>
          <a:p>
            <a:pPr algn="ctr">
              <a:buFont typeface="Symbol" pitchFamily="18" charset="2"/>
              <a:buNone/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 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α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 0</a:t>
            </a:r>
            <a:r>
              <a:rPr lang="en-US" sz="32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   </a:t>
            </a:r>
          </a:p>
          <a:p>
            <a:pPr algn="ctr">
              <a:buFont typeface="Symbol" pitchFamily="18" charset="2"/>
              <a:buNone/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</a:t>
            </a:r>
            <a:r>
              <a:rPr lang="ru-RU" sz="32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0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r>
              <a:rPr lang="en-US" sz="32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 0</a:t>
            </a:r>
            <a:r>
              <a:rPr lang="en-US" sz="36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</a:p>
          <a:p>
            <a:pPr algn="ctr">
              <a:buFont typeface="Symbol" pitchFamily="18" charset="2"/>
              <a:buNone/>
              <a:defRPr/>
            </a:pPr>
            <a:r>
              <a:rPr lang="ru-RU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Касательная</a:t>
            </a:r>
          </a:p>
          <a:p>
            <a:pPr algn="ctr">
              <a:buFont typeface="Symbol" pitchFamily="18" charset="2"/>
              <a:buNone/>
              <a:defRPr/>
            </a:pPr>
            <a:r>
              <a:rPr lang="ru-RU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параллельна</a:t>
            </a:r>
          </a:p>
          <a:p>
            <a:pPr algn="ctr">
              <a:buFont typeface="Symbol" pitchFamily="18" charset="2"/>
              <a:buNone/>
              <a:defRPr/>
            </a:pPr>
            <a:r>
              <a:rPr lang="ru-RU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оси ОХ.</a:t>
            </a:r>
            <a:endParaRPr lang="en-US" sz="32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216092" name="Line 28"/>
          <p:cNvSpPr>
            <a:spLocks noChangeShapeType="1"/>
          </p:cNvSpPr>
          <p:nvPr/>
        </p:nvSpPr>
        <p:spPr bwMode="auto">
          <a:xfrm>
            <a:off x="1325563" y="6118225"/>
            <a:ext cx="3636962" cy="127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6093" name="Line 29"/>
          <p:cNvSpPr>
            <a:spLocks noChangeShapeType="1"/>
          </p:cNvSpPr>
          <p:nvPr/>
        </p:nvSpPr>
        <p:spPr bwMode="auto">
          <a:xfrm>
            <a:off x="6423025" y="4275138"/>
            <a:ext cx="1985963" cy="23812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5638800" y="5791200"/>
            <a:ext cx="3276600" cy="901700"/>
            <a:chOff x="2362" y="941"/>
            <a:chExt cx="1991" cy="340"/>
          </a:xfrm>
        </p:grpSpPr>
        <p:sp>
          <p:nvSpPr>
            <p:cNvPr id="16393" name="Rectangle 49"/>
            <p:cNvSpPr>
              <a:spLocks noChangeArrowheads="1"/>
            </p:cNvSpPr>
            <p:nvPr/>
          </p:nvSpPr>
          <p:spPr bwMode="auto">
            <a:xfrm>
              <a:off x="2362" y="941"/>
              <a:ext cx="1991" cy="34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6394" name="AutoShape 50"/>
            <p:cNvSpPr>
              <a:spLocks noChangeArrowheads="1"/>
            </p:cNvSpPr>
            <p:nvPr/>
          </p:nvSpPr>
          <p:spPr bwMode="auto">
            <a:xfrm>
              <a:off x="2396" y="969"/>
              <a:ext cx="447" cy="284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grpSp>
          <p:nvGrpSpPr>
            <p:cNvPr id="16395" name="Group 51"/>
            <p:cNvGrpSpPr>
              <a:grpSpLocks/>
            </p:cNvGrpSpPr>
            <p:nvPr/>
          </p:nvGrpSpPr>
          <p:grpSpPr bwMode="auto">
            <a:xfrm>
              <a:off x="2464" y="969"/>
              <a:ext cx="1855" cy="284"/>
              <a:chOff x="2464" y="969"/>
              <a:chExt cx="1855" cy="284"/>
            </a:xfrm>
          </p:grpSpPr>
          <p:sp>
            <p:nvSpPr>
              <p:cNvPr id="16396" name="Rectangle 52"/>
              <p:cNvSpPr>
                <a:spLocks noChangeArrowheads="1"/>
              </p:cNvSpPr>
              <p:nvPr/>
            </p:nvSpPr>
            <p:spPr bwMode="auto">
              <a:xfrm>
                <a:off x="2911" y="969"/>
                <a:ext cx="207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ru-RU" sz="2400" b="1" i="1">
                    <a:latin typeface="Georgia" pitchFamily="18" charset="0"/>
                  </a:rPr>
                  <a:t>0</a:t>
                </a:r>
              </a:p>
            </p:txBody>
          </p:sp>
          <p:sp>
            <p:nvSpPr>
              <p:cNvPr id="16397" name="Rectangle 53"/>
              <p:cNvSpPr>
                <a:spLocks noChangeArrowheads="1"/>
              </p:cNvSpPr>
              <p:nvPr/>
            </p:nvSpPr>
            <p:spPr bwMode="auto">
              <a:xfrm>
                <a:off x="3152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ru-RU" sz="2400" b="1" i="1">
                  <a:latin typeface="Georgia" pitchFamily="18" charset="0"/>
                </a:endParaRPr>
              </a:p>
            </p:txBody>
          </p:sp>
          <p:sp>
            <p:nvSpPr>
              <p:cNvPr id="16398" name="Rectangle 54"/>
              <p:cNvSpPr>
                <a:spLocks noChangeArrowheads="1"/>
              </p:cNvSpPr>
              <p:nvPr/>
            </p:nvSpPr>
            <p:spPr bwMode="auto">
              <a:xfrm>
                <a:off x="3391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sz="2400" b="1" i="1">
                  <a:latin typeface="Georgia" pitchFamily="18" charset="0"/>
                </a:endParaRPr>
              </a:p>
            </p:txBody>
          </p:sp>
          <p:grpSp>
            <p:nvGrpSpPr>
              <p:cNvPr id="16399" name="Group 55"/>
              <p:cNvGrpSpPr>
                <a:grpSpLocks/>
              </p:cNvGrpSpPr>
              <p:nvPr/>
            </p:nvGrpSpPr>
            <p:grpSpPr bwMode="auto">
              <a:xfrm>
                <a:off x="2464" y="969"/>
                <a:ext cx="1855" cy="284"/>
                <a:chOff x="2464" y="969"/>
                <a:chExt cx="1855" cy="284"/>
              </a:xfrm>
            </p:grpSpPr>
            <p:grpSp>
              <p:nvGrpSpPr>
                <p:cNvPr id="16400" name="Group 56"/>
                <p:cNvGrpSpPr>
                  <a:grpSpLocks/>
                </p:cNvGrpSpPr>
                <p:nvPr/>
              </p:nvGrpSpPr>
              <p:grpSpPr bwMode="auto">
                <a:xfrm>
                  <a:off x="2464" y="969"/>
                  <a:ext cx="1374" cy="284"/>
                  <a:chOff x="2464" y="969"/>
                  <a:chExt cx="1374" cy="284"/>
                </a:xfrm>
              </p:grpSpPr>
              <p:sp>
                <p:nvSpPr>
                  <p:cNvPr id="16403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4" y="1026"/>
                    <a:ext cx="379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ru-RU" sz="2400" b="1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В 8</a:t>
                    </a:r>
                    <a:endParaRPr lang="ru-RU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404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632" y="969"/>
                    <a:ext cx="206" cy="28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endParaRPr lang="ru-RU" sz="2400" b="1" i="1">
                      <a:latin typeface="Georgia" pitchFamily="18" charset="0"/>
                    </a:endParaRPr>
                  </a:p>
                </p:txBody>
              </p:sp>
            </p:grpSp>
            <p:sp>
              <p:nvSpPr>
                <p:cNvPr id="16401" name="Rectangle 59"/>
                <p:cNvSpPr>
                  <a:spLocks noChangeArrowheads="1"/>
                </p:cNvSpPr>
                <p:nvPr/>
              </p:nvSpPr>
              <p:spPr bwMode="auto">
                <a:xfrm>
                  <a:off x="3872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  <p:sp>
              <p:nvSpPr>
                <p:cNvPr id="16402" name="Rectangle 60"/>
                <p:cNvSpPr>
                  <a:spLocks noChangeArrowheads="1"/>
                </p:cNvSpPr>
                <p:nvPr/>
              </p:nvSpPr>
              <p:spPr bwMode="auto">
                <a:xfrm>
                  <a:off x="4114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</p:grpSp>
        </p:grpSp>
      </p:grpSp>
      <p:sp>
        <p:nvSpPr>
          <p:cNvPr id="54" name="AutoShape 5"/>
          <p:cNvSpPr>
            <a:spLocks noChangeArrowheads="1"/>
          </p:cNvSpPr>
          <p:nvPr/>
        </p:nvSpPr>
        <p:spPr bwMode="gray">
          <a:xfrm>
            <a:off x="107950" y="333375"/>
            <a:ext cx="88566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Геометрический смысл производной: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1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1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1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73" grpId="0"/>
      <p:bldP spid="216092" grpId="0" animBg="1"/>
      <p:bldP spid="2160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287338" y="2041525"/>
            <a:ext cx="5303837" cy="4384675"/>
            <a:chOff x="181" y="1374"/>
            <a:chExt cx="3341" cy="2762"/>
          </a:xfrm>
        </p:grpSpPr>
        <p:sp>
          <p:nvSpPr>
            <p:cNvPr id="17454" name="Rectangle 21"/>
            <p:cNvSpPr>
              <a:spLocks noChangeArrowheads="1"/>
            </p:cNvSpPr>
            <p:nvPr/>
          </p:nvSpPr>
          <p:spPr bwMode="auto">
            <a:xfrm>
              <a:off x="181" y="1440"/>
              <a:ext cx="3341" cy="2683"/>
            </a:xfrm>
            <a:prstGeom prst="rect">
              <a:avLst/>
            </a:prstGeom>
            <a:solidFill>
              <a:srgbClr val="E1E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7455" name="Line 24"/>
            <p:cNvSpPr>
              <a:spLocks noChangeShapeType="1"/>
            </p:cNvSpPr>
            <p:nvPr/>
          </p:nvSpPr>
          <p:spPr bwMode="auto">
            <a:xfrm>
              <a:off x="1520" y="1460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6" name="Line 25"/>
            <p:cNvSpPr>
              <a:spLocks noChangeShapeType="1"/>
            </p:cNvSpPr>
            <p:nvPr/>
          </p:nvSpPr>
          <p:spPr bwMode="auto">
            <a:xfrm>
              <a:off x="194" y="1443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7" name="Line 26"/>
            <p:cNvSpPr>
              <a:spLocks noChangeShapeType="1"/>
            </p:cNvSpPr>
            <p:nvPr/>
          </p:nvSpPr>
          <p:spPr bwMode="auto">
            <a:xfrm>
              <a:off x="535" y="1456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8" name="Line 27"/>
            <p:cNvSpPr>
              <a:spLocks noChangeShapeType="1"/>
            </p:cNvSpPr>
            <p:nvPr/>
          </p:nvSpPr>
          <p:spPr bwMode="auto">
            <a:xfrm>
              <a:off x="861" y="1446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9" name="Line 28"/>
            <p:cNvSpPr>
              <a:spLocks noChangeShapeType="1"/>
            </p:cNvSpPr>
            <p:nvPr/>
          </p:nvSpPr>
          <p:spPr bwMode="auto">
            <a:xfrm>
              <a:off x="1193" y="1456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0" name="Line 29"/>
            <p:cNvSpPr>
              <a:spLocks noChangeShapeType="1"/>
            </p:cNvSpPr>
            <p:nvPr/>
          </p:nvSpPr>
          <p:spPr bwMode="auto">
            <a:xfrm>
              <a:off x="1840" y="1444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1" name="Line 30"/>
            <p:cNvSpPr>
              <a:spLocks noChangeShapeType="1"/>
            </p:cNvSpPr>
            <p:nvPr/>
          </p:nvSpPr>
          <p:spPr bwMode="auto">
            <a:xfrm>
              <a:off x="2175" y="1451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2" name="Line 31"/>
            <p:cNvSpPr>
              <a:spLocks noChangeShapeType="1"/>
            </p:cNvSpPr>
            <p:nvPr/>
          </p:nvSpPr>
          <p:spPr bwMode="auto">
            <a:xfrm>
              <a:off x="2504" y="1451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3" name="Line 32"/>
            <p:cNvSpPr>
              <a:spLocks noChangeShapeType="1"/>
            </p:cNvSpPr>
            <p:nvPr/>
          </p:nvSpPr>
          <p:spPr bwMode="auto">
            <a:xfrm>
              <a:off x="2831" y="1443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4" name="Line 33"/>
            <p:cNvSpPr>
              <a:spLocks noChangeShapeType="1"/>
            </p:cNvSpPr>
            <p:nvPr/>
          </p:nvSpPr>
          <p:spPr bwMode="auto">
            <a:xfrm>
              <a:off x="3167" y="1447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5" name="Line 34"/>
            <p:cNvSpPr>
              <a:spLocks noChangeShapeType="1"/>
            </p:cNvSpPr>
            <p:nvPr/>
          </p:nvSpPr>
          <p:spPr bwMode="auto">
            <a:xfrm>
              <a:off x="3498" y="1451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6" name="Line 35"/>
            <p:cNvSpPr>
              <a:spLocks noChangeShapeType="1"/>
            </p:cNvSpPr>
            <p:nvPr/>
          </p:nvSpPr>
          <p:spPr bwMode="auto">
            <a:xfrm flipV="1">
              <a:off x="194" y="1451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7" name="Line 36"/>
            <p:cNvSpPr>
              <a:spLocks noChangeShapeType="1"/>
            </p:cNvSpPr>
            <p:nvPr/>
          </p:nvSpPr>
          <p:spPr bwMode="auto">
            <a:xfrm flipV="1">
              <a:off x="186" y="1780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8" name="Line 37"/>
            <p:cNvSpPr>
              <a:spLocks noChangeShapeType="1"/>
            </p:cNvSpPr>
            <p:nvPr/>
          </p:nvSpPr>
          <p:spPr bwMode="auto">
            <a:xfrm flipV="1">
              <a:off x="207" y="2124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9" name="Line 38"/>
            <p:cNvSpPr>
              <a:spLocks noChangeShapeType="1"/>
            </p:cNvSpPr>
            <p:nvPr/>
          </p:nvSpPr>
          <p:spPr bwMode="auto">
            <a:xfrm flipV="1">
              <a:off x="193" y="2447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70" name="Line 39"/>
            <p:cNvSpPr>
              <a:spLocks noChangeShapeType="1"/>
            </p:cNvSpPr>
            <p:nvPr/>
          </p:nvSpPr>
          <p:spPr bwMode="auto">
            <a:xfrm flipV="1">
              <a:off x="203" y="2776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71" name="Line 40"/>
            <p:cNvSpPr>
              <a:spLocks noChangeShapeType="1"/>
            </p:cNvSpPr>
            <p:nvPr/>
          </p:nvSpPr>
          <p:spPr bwMode="auto">
            <a:xfrm flipV="1">
              <a:off x="187" y="3444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72" name="Line 41"/>
            <p:cNvSpPr>
              <a:spLocks noChangeShapeType="1"/>
            </p:cNvSpPr>
            <p:nvPr/>
          </p:nvSpPr>
          <p:spPr bwMode="auto">
            <a:xfrm flipV="1">
              <a:off x="202" y="3113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73" name="Line 42"/>
            <p:cNvSpPr>
              <a:spLocks noChangeShapeType="1"/>
            </p:cNvSpPr>
            <p:nvPr/>
          </p:nvSpPr>
          <p:spPr bwMode="auto">
            <a:xfrm flipV="1">
              <a:off x="210" y="3782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74" name="Line 43"/>
            <p:cNvSpPr>
              <a:spLocks noChangeShapeType="1"/>
            </p:cNvSpPr>
            <p:nvPr/>
          </p:nvSpPr>
          <p:spPr bwMode="auto">
            <a:xfrm flipV="1">
              <a:off x="209" y="4111"/>
              <a:ext cx="3300" cy="1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75" name="Line 44"/>
            <p:cNvSpPr>
              <a:spLocks noChangeShapeType="1"/>
            </p:cNvSpPr>
            <p:nvPr/>
          </p:nvSpPr>
          <p:spPr bwMode="auto">
            <a:xfrm flipH="1" flipV="1">
              <a:off x="864" y="1486"/>
              <a:ext cx="11" cy="26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76" name="Line 45"/>
            <p:cNvSpPr>
              <a:spLocks noChangeShapeType="1"/>
            </p:cNvSpPr>
            <p:nvPr/>
          </p:nvSpPr>
          <p:spPr bwMode="auto">
            <a:xfrm>
              <a:off x="216" y="2128"/>
              <a:ext cx="324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77" name="Text Box 46"/>
            <p:cNvSpPr txBox="1">
              <a:spLocks noChangeArrowheads="1"/>
            </p:cNvSpPr>
            <p:nvPr/>
          </p:nvSpPr>
          <p:spPr bwMode="auto">
            <a:xfrm>
              <a:off x="585" y="2042"/>
              <a:ext cx="24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4000" b="1">
                  <a:latin typeface="Georgia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7478" name="Text Box 47"/>
            <p:cNvSpPr txBox="1">
              <a:spLocks noChangeArrowheads="1"/>
            </p:cNvSpPr>
            <p:nvPr/>
          </p:nvSpPr>
          <p:spPr bwMode="auto">
            <a:xfrm>
              <a:off x="1001" y="2062"/>
              <a:ext cx="24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4000" b="1">
                  <a:latin typeface="Georgia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7479" name="Text Box 48"/>
            <p:cNvSpPr txBox="1">
              <a:spLocks noChangeArrowheads="1"/>
            </p:cNvSpPr>
            <p:nvPr/>
          </p:nvSpPr>
          <p:spPr bwMode="auto">
            <a:xfrm>
              <a:off x="627" y="1374"/>
              <a:ext cx="191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i="1">
                  <a:latin typeface="Georgia" pitchFamily="18" charset="0"/>
                  <a:cs typeface="Times New Roman" pitchFamily="18" charset="0"/>
                </a:rPr>
                <a:t>y</a:t>
              </a:r>
              <a:endParaRPr lang="ru-RU" sz="4000" b="1" i="1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7480" name="Text Box 49"/>
            <p:cNvSpPr txBox="1">
              <a:spLocks noChangeArrowheads="1"/>
            </p:cNvSpPr>
            <p:nvPr/>
          </p:nvSpPr>
          <p:spPr bwMode="auto">
            <a:xfrm>
              <a:off x="657" y="1572"/>
              <a:ext cx="24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4000" b="1">
                  <a:latin typeface="Georgia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7481" name="Text Box 50"/>
            <p:cNvSpPr txBox="1">
              <a:spLocks noChangeArrowheads="1"/>
            </p:cNvSpPr>
            <p:nvPr/>
          </p:nvSpPr>
          <p:spPr bwMode="auto">
            <a:xfrm>
              <a:off x="3215" y="2074"/>
              <a:ext cx="191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b="1" i="1">
                  <a:latin typeface="Georgia" pitchFamily="18" charset="0"/>
                  <a:cs typeface="Times New Roman" pitchFamily="18" charset="0"/>
                </a:rPr>
                <a:t>x</a:t>
              </a:r>
              <a:endParaRPr lang="ru-RU" sz="4000" b="1" i="1"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7482" name="Rectangle 51"/>
            <p:cNvSpPr>
              <a:spLocks noChangeArrowheads="1"/>
            </p:cNvSpPr>
            <p:nvPr/>
          </p:nvSpPr>
          <p:spPr bwMode="auto">
            <a:xfrm>
              <a:off x="2219" y="1680"/>
              <a:ext cx="11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7483" name="Line 52"/>
            <p:cNvSpPr>
              <a:spLocks noChangeShapeType="1"/>
            </p:cNvSpPr>
            <p:nvPr/>
          </p:nvSpPr>
          <p:spPr bwMode="auto">
            <a:xfrm>
              <a:off x="1520" y="1470"/>
              <a:ext cx="8" cy="26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9708" name="AutoShape 92"/>
          <p:cNvSpPr>
            <a:spLocks noChangeArrowheads="1"/>
          </p:cNvSpPr>
          <p:nvPr/>
        </p:nvSpPr>
        <p:spPr bwMode="auto">
          <a:xfrm rot="5400000">
            <a:off x="1627982" y="3564731"/>
            <a:ext cx="2520950" cy="1960563"/>
          </a:xfrm>
          <a:prstGeom prst="rtTriangle">
            <a:avLst/>
          </a:prstGeom>
          <a:gradFill rotWithShape="1">
            <a:gsLst>
              <a:gs pos="0">
                <a:srgbClr val="F1D3EB">
                  <a:alpha val="78998"/>
                </a:srgbClr>
              </a:gs>
              <a:gs pos="100000">
                <a:srgbClr val="FFFFFF">
                  <a:alpha val="0"/>
                </a:srgbClr>
              </a:gs>
            </a:gsLst>
            <a:path path="rect">
              <a:fillToRect t="100000" r="100000"/>
            </a:path>
          </a:gradFill>
          <a:ln w="38100">
            <a:solidFill>
              <a:srgbClr val="CC00CC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 sz="3600" b="1">
              <a:latin typeface="Georgia" pitchFamily="18" charset="0"/>
              <a:cs typeface="Arial" charset="0"/>
            </a:endParaRPr>
          </a:p>
        </p:txBody>
      </p:sp>
      <p:sp>
        <p:nvSpPr>
          <p:cNvPr id="239626" name="Text Box 10"/>
          <p:cNvSpPr txBox="1">
            <a:spLocks noChangeArrowheads="1"/>
          </p:cNvSpPr>
          <p:nvPr/>
        </p:nvSpPr>
        <p:spPr bwMode="auto">
          <a:xfrm>
            <a:off x="971550" y="146050"/>
            <a:ext cx="7848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6</a:t>
            </a:r>
            <a:r>
              <a:rPr lang="ru-RU" sz="32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. </a:t>
            </a:r>
            <a:r>
              <a: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Прямая пересекает ось абсцисс при  х=5, касается графика функции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y=f(x)</a:t>
            </a:r>
            <a:r>
              <a: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в точке</a:t>
            </a:r>
            <a:r>
              <a:rPr lang="en-US" sz="28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А(1;–5). Найдите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y=f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′(</a:t>
            </a:r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1</a:t>
            </a: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)</a:t>
            </a:r>
            <a:r>
              <a:rPr lang="ru-R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 . </a:t>
            </a:r>
          </a:p>
        </p:txBody>
      </p:sp>
      <p:sp>
        <p:nvSpPr>
          <p:cNvPr id="239635" name="Text Box 19"/>
          <p:cNvSpPr txBox="1">
            <a:spLocks noChangeArrowheads="1"/>
          </p:cNvSpPr>
          <p:nvPr/>
        </p:nvSpPr>
        <p:spPr bwMode="auto">
          <a:xfrm>
            <a:off x="6011863" y="1268413"/>
            <a:ext cx="2627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990000"/>
                </a:solidFill>
                <a:latin typeface="Georgia" pitchFamily="18" charset="0"/>
                <a:cs typeface="Arial" charset="0"/>
              </a:rPr>
              <a:t>Решение.</a:t>
            </a:r>
          </a:p>
        </p:txBody>
      </p:sp>
      <p:sp>
        <p:nvSpPr>
          <p:cNvPr id="239671" name="Text Box 55"/>
          <p:cNvSpPr txBox="1">
            <a:spLocks noChangeArrowheads="1"/>
          </p:cNvSpPr>
          <p:nvPr/>
        </p:nvSpPr>
        <p:spPr bwMode="auto">
          <a:xfrm>
            <a:off x="1476375" y="2636838"/>
            <a:ext cx="5318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x</a:t>
            </a:r>
            <a:r>
              <a:rPr lang="en-US" sz="36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0</a:t>
            </a:r>
            <a:endParaRPr lang="ru-RU" sz="3600" b="1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239676" name="Line 60"/>
          <p:cNvSpPr>
            <a:spLocks noChangeShapeType="1"/>
          </p:cNvSpPr>
          <p:nvPr/>
        </p:nvSpPr>
        <p:spPr bwMode="auto">
          <a:xfrm>
            <a:off x="1379538" y="3263900"/>
            <a:ext cx="12700" cy="3086100"/>
          </a:xfrm>
          <a:prstGeom prst="line">
            <a:avLst/>
          </a:prstGeom>
          <a:noFill/>
          <a:ln w="7620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9681" name="Line 65"/>
          <p:cNvSpPr>
            <a:spLocks noChangeShapeType="1"/>
          </p:cNvSpPr>
          <p:nvPr/>
        </p:nvSpPr>
        <p:spPr bwMode="auto">
          <a:xfrm flipH="1">
            <a:off x="1900238" y="2870200"/>
            <a:ext cx="0" cy="3086100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611188" y="5445125"/>
            <a:ext cx="811212" cy="701675"/>
            <a:chOff x="417" y="3110"/>
            <a:chExt cx="511" cy="442"/>
          </a:xfrm>
        </p:grpSpPr>
        <p:sp>
          <p:nvSpPr>
            <p:cNvPr id="239684" name="Text Box 68"/>
            <p:cNvSpPr txBox="1">
              <a:spLocks noChangeArrowheads="1"/>
            </p:cNvSpPr>
            <p:nvPr/>
          </p:nvSpPr>
          <p:spPr bwMode="auto">
            <a:xfrm>
              <a:off x="417" y="3110"/>
              <a:ext cx="46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ru-RU" sz="40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Times New Roman" pitchFamily="18" charset="0"/>
                </a:rPr>
                <a:t>-5</a:t>
              </a:r>
            </a:p>
          </p:txBody>
        </p:sp>
        <p:sp>
          <p:nvSpPr>
            <p:cNvPr id="17453" name="Oval 69"/>
            <p:cNvSpPr>
              <a:spLocks noChangeArrowheads="1"/>
            </p:cNvSpPr>
            <p:nvPr/>
          </p:nvSpPr>
          <p:spPr bwMode="auto">
            <a:xfrm>
              <a:off x="832" y="3320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39687" name="Line 71"/>
          <p:cNvSpPr>
            <a:spLocks noChangeShapeType="1"/>
          </p:cNvSpPr>
          <p:nvPr/>
        </p:nvSpPr>
        <p:spPr bwMode="auto">
          <a:xfrm flipH="1" flipV="1">
            <a:off x="1331913" y="5876925"/>
            <a:ext cx="546100" cy="12700"/>
          </a:xfrm>
          <a:prstGeom prst="line">
            <a:avLst/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9672" name="Line 56"/>
          <p:cNvSpPr>
            <a:spLocks noChangeShapeType="1"/>
          </p:cNvSpPr>
          <p:nvPr/>
        </p:nvSpPr>
        <p:spPr bwMode="auto">
          <a:xfrm>
            <a:off x="1627188" y="2349500"/>
            <a:ext cx="2994025" cy="3876675"/>
          </a:xfrm>
          <a:custGeom>
            <a:avLst/>
            <a:gdLst>
              <a:gd name="T0" fmla="*/ 0 w 1886"/>
              <a:gd name="T1" fmla="*/ 3876675 h 2442"/>
              <a:gd name="T2" fmla="*/ 2994025 w 1886"/>
              <a:gd name="T3" fmla="*/ 0 h 2442"/>
              <a:gd name="T4" fmla="*/ 0 60000 65536"/>
              <a:gd name="T5" fmla="*/ 0 60000 65536"/>
              <a:gd name="T6" fmla="*/ 0 w 1886"/>
              <a:gd name="T7" fmla="*/ 0 h 2442"/>
              <a:gd name="T8" fmla="*/ 1886 w 1886"/>
              <a:gd name="T9" fmla="*/ 2442 h 24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86" h="2442">
                <a:moveTo>
                  <a:pt x="0" y="2442"/>
                </a:moveTo>
                <a:lnTo>
                  <a:pt x="1886" y="0"/>
                </a:lnTo>
              </a:path>
            </a:pathLst>
          </a:custGeom>
          <a:noFill/>
          <a:ln w="762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611188" y="2636838"/>
            <a:ext cx="3003550" cy="3905250"/>
            <a:chOff x="353" y="1605"/>
            <a:chExt cx="1892" cy="2460"/>
          </a:xfrm>
        </p:grpSpPr>
        <p:sp>
          <p:nvSpPr>
            <p:cNvPr id="239694" name="Text Box 78"/>
            <p:cNvSpPr txBox="1">
              <a:spLocks noChangeArrowheads="1"/>
            </p:cNvSpPr>
            <p:nvPr/>
          </p:nvSpPr>
          <p:spPr bwMode="auto">
            <a:xfrm>
              <a:off x="1333" y="1605"/>
              <a:ext cx="912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32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Times New Roman" pitchFamily="18" charset="0"/>
                </a:rPr>
                <a:t>y=f(x)</a:t>
              </a:r>
              <a:endParaRPr 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endParaRPr>
            </a:p>
          </p:txBody>
        </p:sp>
        <p:sp>
          <p:nvSpPr>
            <p:cNvPr id="17451" name="Freeform 79"/>
            <p:cNvSpPr>
              <a:spLocks/>
            </p:cNvSpPr>
            <p:nvPr/>
          </p:nvSpPr>
          <p:spPr bwMode="auto">
            <a:xfrm>
              <a:off x="353" y="2009"/>
              <a:ext cx="1472" cy="2056"/>
            </a:xfrm>
            <a:custGeom>
              <a:avLst/>
              <a:gdLst>
                <a:gd name="T0" fmla="*/ 1472 w 1472"/>
                <a:gd name="T1" fmla="*/ 0 h 2056"/>
                <a:gd name="T2" fmla="*/ 1338 w 1472"/>
                <a:gd name="T3" fmla="*/ 516 h 2056"/>
                <a:gd name="T4" fmla="*/ 1183 w 1472"/>
                <a:gd name="T5" fmla="*/ 1007 h 2056"/>
                <a:gd name="T6" fmla="*/ 941 w 1472"/>
                <a:gd name="T7" fmla="*/ 1442 h 2056"/>
                <a:gd name="T8" fmla="*/ 629 w 1472"/>
                <a:gd name="T9" fmla="*/ 1762 h 2056"/>
                <a:gd name="T10" fmla="*/ 261 w 1472"/>
                <a:gd name="T11" fmla="*/ 1974 h 2056"/>
                <a:gd name="T12" fmla="*/ 0 w 1472"/>
                <a:gd name="T13" fmla="*/ 2056 h 20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72"/>
                <a:gd name="T22" fmla="*/ 0 h 2056"/>
                <a:gd name="T23" fmla="*/ 1472 w 1472"/>
                <a:gd name="T24" fmla="*/ 2056 h 20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72" h="2056">
                  <a:moveTo>
                    <a:pt x="1472" y="0"/>
                  </a:moveTo>
                  <a:cubicBezTo>
                    <a:pt x="1451" y="85"/>
                    <a:pt x="1386" y="348"/>
                    <a:pt x="1338" y="516"/>
                  </a:cubicBezTo>
                  <a:cubicBezTo>
                    <a:pt x="1290" y="684"/>
                    <a:pt x="1249" y="853"/>
                    <a:pt x="1183" y="1007"/>
                  </a:cubicBezTo>
                  <a:cubicBezTo>
                    <a:pt x="1117" y="1161"/>
                    <a:pt x="1033" y="1316"/>
                    <a:pt x="941" y="1442"/>
                  </a:cubicBezTo>
                  <a:cubicBezTo>
                    <a:pt x="849" y="1568"/>
                    <a:pt x="742" y="1673"/>
                    <a:pt x="629" y="1762"/>
                  </a:cubicBezTo>
                  <a:cubicBezTo>
                    <a:pt x="515" y="1850"/>
                    <a:pt x="366" y="1925"/>
                    <a:pt x="261" y="1974"/>
                  </a:cubicBezTo>
                  <a:cubicBezTo>
                    <a:pt x="157" y="2023"/>
                    <a:pt x="54" y="2039"/>
                    <a:pt x="0" y="2056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9696" name="Line 80"/>
          <p:cNvSpPr>
            <a:spLocks noChangeShapeType="1"/>
          </p:cNvSpPr>
          <p:nvPr/>
        </p:nvSpPr>
        <p:spPr bwMode="auto">
          <a:xfrm>
            <a:off x="3940175" y="2276475"/>
            <a:ext cx="757238" cy="950913"/>
          </a:xfrm>
          <a:custGeom>
            <a:avLst/>
            <a:gdLst>
              <a:gd name="T0" fmla="*/ 757238 w 477"/>
              <a:gd name="T1" fmla="*/ 0 h 599"/>
              <a:gd name="T2" fmla="*/ 0 w 477"/>
              <a:gd name="T3" fmla="*/ 950913 h 599"/>
              <a:gd name="T4" fmla="*/ 0 60000 65536"/>
              <a:gd name="T5" fmla="*/ 0 60000 65536"/>
              <a:gd name="T6" fmla="*/ 0 w 477"/>
              <a:gd name="T7" fmla="*/ 0 h 599"/>
              <a:gd name="T8" fmla="*/ 477 w 477"/>
              <a:gd name="T9" fmla="*/ 599 h 5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7" h="599">
                <a:moveTo>
                  <a:pt x="477" y="0"/>
                </a:moveTo>
                <a:lnTo>
                  <a:pt x="0" y="599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9697" name="Line 81"/>
          <p:cNvSpPr>
            <a:spLocks noChangeShapeType="1"/>
          </p:cNvSpPr>
          <p:nvPr/>
        </p:nvSpPr>
        <p:spPr bwMode="auto">
          <a:xfrm>
            <a:off x="3940175" y="3214688"/>
            <a:ext cx="1844675" cy="25400"/>
          </a:xfrm>
          <a:custGeom>
            <a:avLst/>
            <a:gdLst>
              <a:gd name="T0" fmla="*/ 0 w 1162"/>
              <a:gd name="T1" fmla="*/ 25400 h 16"/>
              <a:gd name="T2" fmla="*/ 1844675 w 1162"/>
              <a:gd name="T3" fmla="*/ 0 h 16"/>
              <a:gd name="T4" fmla="*/ 0 60000 65536"/>
              <a:gd name="T5" fmla="*/ 0 60000 65536"/>
              <a:gd name="T6" fmla="*/ 0 w 1162"/>
              <a:gd name="T7" fmla="*/ 0 h 16"/>
              <a:gd name="T8" fmla="*/ 1162 w 1162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62" h="16">
                <a:moveTo>
                  <a:pt x="0" y="16"/>
                </a:moveTo>
                <a:lnTo>
                  <a:pt x="1162" y="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4427538" y="2133600"/>
            <a:ext cx="762000" cy="933450"/>
            <a:chOff x="2443" y="1366"/>
            <a:chExt cx="480" cy="588"/>
          </a:xfrm>
        </p:grpSpPr>
        <p:sp>
          <p:nvSpPr>
            <p:cNvPr id="17448" name="AutoShape 83"/>
            <p:cNvSpPr>
              <a:spLocks noChangeArrowheads="1"/>
            </p:cNvSpPr>
            <p:nvPr/>
          </p:nvSpPr>
          <p:spPr bwMode="auto">
            <a:xfrm rot="8582245">
              <a:off x="2443" y="1696"/>
              <a:ext cx="209" cy="258"/>
            </a:xfrm>
            <a:prstGeom prst="moon">
              <a:avLst>
                <a:gd name="adj" fmla="val 39324"/>
              </a:avLst>
            </a:prstGeom>
            <a:gradFill rotWithShape="1">
              <a:gsLst>
                <a:gs pos="0">
                  <a:srgbClr val="CC00CC"/>
                </a:gs>
                <a:gs pos="50000">
                  <a:srgbClr val="F7D6F7"/>
                </a:gs>
                <a:gs pos="100000">
                  <a:srgbClr val="CC00CC"/>
                </a:gs>
              </a:gsLst>
              <a:lin ang="18900000" scaled="1"/>
            </a:gra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39702" name="Rectangle 86"/>
            <p:cNvSpPr>
              <a:spLocks noChangeArrowheads="1"/>
            </p:cNvSpPr>
            <p:nvPr/>
          </p:nvSpPr>
          <p:spPr bwMode="auto">
            <a:xfrm>
              <a:off x="2565" y="1366"/>
              <a:ext cx="35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ru-RU" sz="48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  <a:sym typeface="Symbol" pitchFamily="18" charset="2"/>
                </a:rPr>
                <a:t></a:t>
              </a:r>
            </a:p>
          </p:txBody>
        </p:sp>
      </p:grpSp>
      <p:sp>
        <p:nvSpPr>
          <p:cNvPr id="239705" name="AutoShape 89"/>
          <p:cNvSpPr>
            <a:spLocks noChangeArrowheads="1"/>
          </p:cNvSpPr>
          <p:nvPr/>
        </p:nvSpPr>
        <p:spPr bwMode="auto">
          <a:xfrm rot="-1873479">
            <a:off x="3203575" y="3357563"/>
            <a:ext cx="331788" cy="409575"/>
          </a:xfrm>
          <a:prstGeom prst="moon">
            <a:avLst>
              <a:gd name="adj" fmla="val 39324"/>
            </a:avLst>
          </a:prstGeom>
          <a:gradFill rotWithShape="1">
            <a:gsLst>
              <a:gs pos="0">
                <a:srgbClr val="CC00CC"/>
              </a:gs>
              <a:gs pos="50000">
                <a:srgbClr val="F7D6F7"/>
              </a:gs>
              <a:gs pos="100000">
                <a:srgbClr val="CC00CC"/>
              </a:gs>
            </a:gsLst>
            <a:lin ang="18900000" scaled="1"/>
          </a:gradFill>
          <a:ln w="28575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3600" b="1">
              <a:latin typeface="Georgia" pitchFamily="18" charset="0"/>
              <a:cs typeface="Arial" charset="0"/>
            </a:endParaRPr>
          </a:p>
        </p:txBody>
      </p:sp>
      <p:sp>
        <p:nvSpPr>
          <p:cNvPr id="239709" name="Rectangle 93"/>
          <p:cNvSpPr>
            <a:spLocks noChangeArrowheads="1"/>
          </p:cNvSpPr>
          <p:nvPr/>
        </p:nvSpPr>
        <p:spPr bwMode="auto">
          <a:xfrm>
            <a:off x="5543550" y="1412875"/>
            <a:ext cx="30607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buFont typeface="Symbol" pitchFamily="18" charset="2"/>
              <a:buChar char="a"/>
              <a:defRPr/>
            </a:pPr>
            <a:r>
              <a:rPr lang="en-US" sz="54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- </a:t>
            </a:r>
            <a:r>
              <a:rPr lang="ru-RU" sz="3200" b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острый </a:t>
            </a:r>
            <a:r>
              <a:rPr lang="en-US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</a:t>
            </a:r>
            <a:r>
              <a:rPr lang="el-GR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rPr>
              <a:t></a:t>
            </a:r>
            <a:r>
              <a:rPr lang="ru-RU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36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&gt;0</a:t>
            </a:r>
            <a:r>
              <a:rPr lang="en-US" sz="32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ru-RU" sz="32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            </a:t>
            </a:r>
            <a:r>
              <a:rPr lang="en-US" sz="32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</a:t>
            </a:r>
            <a:r>
              <a:rPr lang="ru-RU" sz="3200" b="1" i="1" baseline="-2500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0</a:t>
            </a:r>
            <a:r>
              <a:rPr lang="en-US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r>
              <a:rPr lang="en-US" sz="3600" b="1" i="1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&gt;0 </a:t>
            </a:r>
          </a:p>
        </p:txBody>
      </p:sp>
      <p:sp>
        <p:nvSpPr>
          <p:cNvPr id="239711" name="Text Box 95"/>
          <p:cNvSpPr txBox="1">
            <a:spLocks noChangeArrowheads="1"/>
          </p:cNvSpPr>
          <p:nvPr/>
        </p:nvSpPr>
        <p:spPr bwMode="auto">
          <a:xfrm>
            <a:off x="5724525" y="3357563"/>
            <a:ext cx="30099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Противолежащий катет равен </a:t>
            </a:r>
            <a:r>
              <a:rPr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5</a:t>
            </a:r>
            <a:r>
              <a:rPr lang="ru-RU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, прилежащий катет равен </a:t>
            </a:r>
            <a:r>
              <a:rPr lang="ru-R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4</a:t>
            </a:r>
            <a:r>
              <a:rPr lang="ru-RU" sz="2400" b="1" i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6" name="Group 75"/>
          <p:cNvGrpSpPr>
            <a:grpSpLocks/>
          </p:cNvGrpSpPr>
          <p:nvPr/>
        </p:nvGrpSpPr>
        <p:grpSpPr bwMode="auto">
          <a:xfrm>
            <a:off x="1835150" y="5734050"/>
            <a:ext cx="1963738" cy="701675"/>
            <a:chOff x="1121" y="3278"/>
            <a:chExt cx="1237" cy="442"/>
          </a:xfrm>
        </p:grpSpPr>
        <p:sp>
          <p:nvSpPr>
            <p:cNvPr id="239689" name="Text Box 73"/>
            <p:cNvSpPr txBox="1">
              <a:spLocks noChangeArrowheads="1"/>
            </p:cNvSpPr>
            <p:nvPr/>
          </p:nvSpPr>
          <p:spPr bwMode="auto">
            <a:xfrm>
              <a:off x="1121" y="3278"/>
              <a:ext cx="123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Times New Roman" pitchFamily="18" charset="0"/>
                </a:rPr>
                <a:t>А(1;-5)</a:t>
              </a:r>
            </a:p>
          </p:txBody>
        </p:sp>
        <p:sp>
          <p:nvSpPr>
            <p:cNvPr id="17447" name="Oval 74"/>
            <p:cNvSpPr>
              <a:spLocks noChangeArrowheads="1"/>
            </p:cNvSpPr>
            <p:nvPr/>
          </p:nvSpPr>
          <p:spPr bwMode="auto">
            <a:xfrm>
              <a:off x="1160" y="331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39712" name="Rectangle 96"/>
          <p:cNvSpPr>
            <a:spLocks noChangeArrowheads="1"/>
          </p:cNvSpPr>
          <p:nvPr/>
        </p:nvSpPr>
        <p:spPr bwMode="auto">
          <a:xfrm>
            <a:off x="6011863" y="4667250"/>
            <a:ext cx="28654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 </a:t>
            </a:r>
            <a:r>
              <a:rPr lang="el-GR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rPr>
              <a:t>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 </a:t>
            </a:r>
            <a:r>
              <a:rPr lang="ru-RU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5</a:t>
            </a:r>
            <a:r>
              <a:rPr lang="en-US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/</a:t>
            </a:r>
            <a:r>
              <a:rPr lang="ru-RU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4</a:t>
            </a:r>
            <a:r>
              <a:rPr lang="en-US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=</a:t>
            </a:r>
          </a:p>
          <a:p>
            <a:pPr>
              <a:defRPr/>
            </a:pPr>
            <a:r>
              <a:rPr lang="en-US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 </a:t>
            </a:r>
            <a:r>
              <a:rPr lang="ru-RU" sz="3200" b="1" i="1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1,25 =</a:t>
            </a:r>
            <a:r>
              <a:rPr lang="ru-RU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</a:t>
            </a:r>
            <a:r>
              <a:rPr lang="ru-RU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1</a:t>
            </a:r>
            <a:r>
              <a:rPr 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)</a:t>
            </a:r>
            <a:endParaRPr lang="el-GR" sz="3200" b="1" i="1">
              <a:solidFill>
                <a:srgbClr val="33CC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239713" name="Line 97"/>
          <p:cNvSpPr>
            <a:spLocks noChangeShapeType="1"/>
          </p:cNvSpPr>
          <p:nvPr/>
        </p:nvSpPr>
        <p:spPr bwMode="auto">
          <a:xfrm>
            <a:off x="6443663" y="5661025"/>
            <a:ext cx="2232025" cy="0"/>
          </a:xfrm>
          <a:prstGeom prst="line">
            <a:avLst/>
          </a:prstGeom>
          <a:noFill/>
          <a:ln w="762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3708400" y="2565400"/>
            <a:ext cx="388938" cy="777875"/>
            <a:chOff x="2025" y="1590"/>
            <a:chExt cx="245" cy="490"/>
          </a:xfrm>
        </p:grpSpPr>
        <p:sp>
          <p:nvSpPr>
            <p:cNvPr id="239677" name="Text Box 61"/>
            <p:cNvSpPr txBox="1">
              <a:spLocks noChangeArrowheads="1"/>
            </p:cNvSpPr>
            <p:nvPr/>
          </p:nvSpPr>
          <p:spPr bwMode="auto">
            <a:xfrm>
              <a:off x="2025" y="1590"/>
              <a:ext cx="24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ru-RU" sz="4000" b="1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7445" name="Oval 63"/>
            <p:cNvSpPr>
              <a:spLocks noChangeArrowheads="1"/>
            </p:cNvSpPr>
            <p:nvPr/>
          </p:nvSpPr>
          <p:spPr bwMode="auto">
            <a:xfrm>
              <a:off x="2120" y="1984"/>
              <a:ext cx="96" cy="9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</p:grpSp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5638800" y="5791200"/>
            <a:ext cx="3276600" cy="901700"/>
            <a:chOff x="2362" y="941"/>
            <a:chExt cx="1991" cy="340"/>
          </a:xfrm>
        </p:grpSpPr>
        <p:sp>
          <p:nvSpPr>
            <p:cNvPr id="17432" name="Rectangle 76"/>
            <p:cNvSpPr>
              <a:spLocks noChangeArrowheads="1"/>
            </p:cNvSpPr>
            <p:nvPr/>
          </p:nvSpPr>
          <p:spPr bwMode="auto">
            <a:xfrm>
              <a:off x="2362" y="941"/>
              <a:ext cx="1991" cy="340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7433" name="AutoShape 77"/>
            <p:cNvSpPr>
              <a:spLocks noChangeArrowheads="1"/>
            </p:cNvSpPr>
            <p:nvPr/>
          </p:nvSpPr>
          <p:spPr bwMode="auto">
            <a:xfrm>
              <a:off x="2396" y="969"/>
              <a:ext cx="447" cy="284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/>
            </a:p>
          </p:txBody>
        </p:sp>
        <p:grpSp>
          <p:nvGrpSpPr>
            <p:cNvPr id="17434" name="Group 78"/>
            <p:cNvGrpSpPr>
              <a:grpSpLocks/>
            </p:cNvGrpSpPr>
            <p:nvPr/>
          </p:nvGrpSpPr>
          <p:grpSpPr bwMode="auto">
            <a:xfrm>
              <a:off x="2464" y="969"/>
              <a:ext cx="1855" cy="284"/>
              <a:chOff x="2464" y="969"/>
              <a:chExt cx="1855" cy="284"/>
            </a:xfrm>
          </p:grpSpPr>
          <p:sp>
            <p:nvSpPr>
              <p:cNvPr id="17435" name="Rectangle 79"/>
              <p:cNvSpPr>
                <a:spLocks noChangeArrowheads="1"/>
              </p:cNvSpPr>
              <p:nvPr/>
            </p:nvSpPr>
            <p:spPr bwMode="auto">
              <a:xfrm>
                <a:off x="2911" y="969"/>
                <a:ext cx="207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ru-RU" sz="2400" b="1" i="1">
                    <a:latin typeface="Georgia" pitchFamily="18" charset="0"/>
                  </a:rPr>
                  <a:t>1</a:t>
                </a:r>
              </a:p>
            </p:txBody>
          </p:sp>
          <p:sp>
            <p:nvSpPr>
              <p:cNvPr id="17436" name="Rectangle 80"/>
              <p:cNvSpPr>
                <a:spLocks noChangeArrowheads="1"/>
              </p:cNvSpPr>
              <p:nvPr/>
            </p:nvSpPr>
            <p:spPr bwMode="auto">
              <a:xfrm>
                <a:off x="3152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ru-RU" sz="2400" b="1" i="1">
                    <a:latin typeface="Georgia" pitchFamily="18" charset="0"/>
                  </a:rPr>
                  <a:t>,</a:t>
                </a:r>
              </a:p>
            </p:txBody>
          </p:sp>
          <p:sp>
            <p:nvSpPr>
              <p:cNvPr id="17437" name="Rectangle 81"/>
              <p:cNvSpPr>
                <a:spLocks noChangeArrowheads="1"/>
              </p:cNvSpPr>
              <p:nvPr/>
            </p:nvSpPr>
            <p:spPr bwMode="auto">
              <a:xfrm>
                <a:off x="3391" y="969"/>
                <a:ext cx="206" cy="28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ru-RU" sz="2400" b="1" i="1">
                    <a:latin typeface="Georgia" pitchFamily="18" charset="0"/>
                  </a:rPr>
                  <a:t>2</a:t>
                </a:r>
              </a:p>
            </p:txBody>
          </p:sp>
          <p:grpSp>
            <p:nvGrpSpPr>
              <p:cNvPr id="17438" name="Group 82"/>
              <p:cNvGrpSpPr>
                <a:grpSpLocks/>
              </p:cNvGrpSpPr>
              <p:nvPr/>
            </p:nvGrpSpPr>
            <p:grpSpPr bwMode="auto">
              <a:xfrm>
                <a:off x="2464" y="969"/>
                <a:ext cx="1855" cy="284"/>
                <a:chOff x="2464" y="969"/>
                <a:chExt cx="1855" cy="284"/>
              </a:xfrm>
            </p:grpSpPr>
            <p:grpSp>
              <p:nvGrpSpPr>
                <p:cNvPr id="17439" name="Group 83"/>
                <p:cNvGrpSpPr>
                  <a:grpSpLocks/>
                </p:cNvGrpSpPr>
                <p:nvPr/>
              </p:nvGrpSpPr>
              <p:grpSpPr bwMode="auto">
                <a:xfrm>
                  <a:off x="2464" y="969"/>
                  <a:ext cx="1374" cy="284"/>
                  <a:chOff x="2464" y="969"/>
                  <a:chExt cx="1374" cy="284"/>
                </a:xfrm>
              </p:grpSpPr>
              <p:sp>
                <p:nvSpPr>
                  <p:cNvPr id="17442" name="Text Box 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64" y="1026"/>
                    <a:ext cx="379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ru-RU" sz="2400" b="1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В 8</a:t>
                    </a:r>
                    <a:endParaRPr lang="ru-RU" sz="24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7443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632" y="969"/>
                    <a:ext cx="206" cy="28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ru-RU" sz="2400" b="1" i="1">
                        <a:latin typeface="Georgia" pitchFamily="18" charset="0"/>
                      </a:rPr>
                      <a:t>5</a:t>
                    </a:r>
                  </a:p>
                </p:txBody>
              </p:sp>
            </p:grpSp>
            <p:sp>
              <p:nvSpPr>
                <p:cNvPr id="17440" name="Rectangle 86"/>
                <p:cNvSpPr>
                  <a:spLocks noChangeArrowheads="1"/>
                </p:cNvSpPr>
                <p:nvPr/>
              </p:nvSpPr>
              <p:spPr bwMode="auto">
                <a:xfrm>
                  <a:off x="3872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  <p:sp>
              <p:nvSpPr>
                <p:cNvPr id="17441" name="Rectangle 87"/>
                <p:cNvSpPr>
                  <a:spLocks noChangeArrowheads="1"/>
                </p:cNvSpPr>
                <p:nvPr/>
              </p:nvSpPr>
              <p:spPr bwMode="auto">
                <a:xfrm>
                  <a:off x="4114" y="969"/>
                  <a:ext cx="205" cy="28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 sz="2400" b="1" i="1">
                    <a:latin typeface="Georgia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3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3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3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3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500"/>
                            </p:stCondLst>
                            <p:childTnLst>
                              <p:par>
                                <p:cTn id="86" presetID="53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96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2000"/>
                                        <p:tgtEl>
                                          <p:spTgt spid="23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23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97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23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0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23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3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3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3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3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 tmFilter="0,0; .5, 1; 1, 1"/>
                                        <p:tgtEl>
                                          <p:spTgt spid="23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850"/>
                            </p:stCondLst>
                            <p:childTnLst>
                              <p:par>
                                <p:cTn id="1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2000"/>
                                        <p:tgtEl>
                                          <p:spTgt spid="23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850"/>
                            </p:stCondLst>
                            <p:childTnLst>
                              <p:par>
                                <p:cTn id="174" presetID="22" presetClass="entr" presetSubtype="8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1000"/>
                                        <p:tgtEl>
                                          <p:spTgt spid="23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708" grpId="0" animBg="1"/>
      <p:bldP spid="239635" grpId="0"/>
      <p:bldP spid="239671" grpId="0"/>
      <p:bldP spid="239676" grpId="0" animBg="1"/>
      <p:bldP spid="239681" grpId="0" animBg="1"/>
      <p:bldP spid="239687" grpId="0" animBg="1"/>
      <p:bldP spid="239672" grpId="0" animBg="1"/>
      <p:bldP spid="239696" grpId="0" animBg="1"/>
      <p:bldP spid="239697" grpId="0" animBg="1"/>
      <p:bldP spid="239705" grpId="0" animBg="1"/>
      <p:bldP spid="239709" grpId="0"/>
      <p:bldP spid="239712" grpId="0"/>
      <p:bldP spid="2397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6"/>
          <p:cNvSpPr>
            <a:spLocks noChangeArrowheads="1"/>
          </p:cNvSpPr>
          <p:nvPr/>
        </p:nvSpPr>
        <p:spPr bwMode="auto">
          <a:xfrm>
            <a:off x="6227763" y="2441575"/>
            <a:ext cx="2881312" cy="2374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0" name="Rectangle 25"/>
          <p:cNvSpPr>
            <a:spLocks noChangeArrowheads="1"/>
          </p:cNvSpPr>
          <p:nvPr/>
        </p:nvSpPr>
        <p:spPr bwMode="auto">
          <a:xfrm>
            <a:off x="3276600" y="2441575"/>
            <a:ext cx="2808288" cy="2374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1" name="Rectangle 24"/>
          <p:cNvSpPr>
            <a:spLocks noChangeArrowheads="1"/>
          </p:cNvSpPr>
          <p:nvPr/>
        </p:nvSpPr>
        <p:spPr bwMode="auto">
          <a:xfrm>
            <a:off x="250825" y="2441575"/>
            <a:ext cx="2881313" cy="2374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Text Box 3"/>
          <p:cNvSpPr txBox="1">
            <a:spLocks noChangeArrowheads="1"/>
          </p:cNvSpPr>
          <p:nvPr/>
        </p:nvSpPr>
        <p:spPr bwMode="auto">
          <a:xfrm>
            <a:off x="971550" y="1216025"/>
            <a:ext cx="794385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Графиком линейной функции </a:t>
            </a:r>
            <a:r>
              <a:rPr lang="ru-RU" sz="3200" b="1" i="1">
                <a:solidFill>
                  <a:srgbClr val="990099"/>
                </a:solidFill>
                <a:latin typeface="Georgia" pitchFamily="18" charset="0"/>
              </a:rPr>
              <a:t>у = </a:t>
            </a:r>
            <a:r>
              <a:rPr lang="en-US" sz="3200" b="1" i="1">
                <a:solidFill>
                  <a:srgbClr val="990099"/>
                </a:solidFill>
                <a:latin typeface="Georgia" pitchFamily="18" charset="0"/>
              </a:rPr>
              <a:t>k</a:t>
            </a:r>
            <a:r>
              <a:rPr lang="ru-RU" sz="3200" b="1" i="1">
                <a:solidFill>
                  <a:srgbClr val="990099"/>
                </a:solidFill>
                <a:latin typeface="Georgia" pitchFamily="18" charset="0"/>
              </a:rPr>
              <a:t>х+</a:t>
            </a:r>
            <a:r>
              <a:rPr lang="en-US" sz="3200" b="1" i="1">
                <a:solidFill>
                  <a:srgbClr val="990099"/>
                </a:solidFill>
                <a:latin typeface="Georgia" pitchFamily="18" charset="0"/>
              </a:rPr>
              <a:t>b</a:t>
            </a:r>
            <a:r>
              <a:rPr lang="ru-RU" sz="2400" b="1" i="1">
                <a:latin typeface="Georgia" pitchFamily="18" charset="0"/>
              </a:rPr>
              <a:t> является прямая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81000" y="2517775"/>
          <a:ext cx="2651125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GraphC" r:id="rId3" imgW="3447720" imgH="2866680" progId="">
                  <p:embed/>
                </p:oleObj>
              </mc:Choice>
              <mc:Fallback>
                <p:oleObj name="GraphC" r:id="rId3" imgW="3447720" imgH="286668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7775"/>
                        <a:ext cx="2651125" cy="220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3352800" y="2517775"/>
          <a:ext cx="2651125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GraphC" r:id="rId5" imgW="3447720" imgH="2866680" progId="">
                  <p:embed/>
                </p:oleObj>
              </mc:Choice>
              <mc:Fallback>
                <p:oleObj name="GraphC" r:id="rId5" imgW="3447720" imgH="286668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517775"/>
                        <a:ext cx="2651125" cy="220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6313488" y="2517775"/>
          <a:ext cx="2651125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GraphC" r:id="rId6" imgW="3447720" imgH="2866680" progId="">
                  <p:embed/>
                </p:oleObj>
              </mc:Choice>
              <mc:Fallback>
                <p:oleObj name="GraphC" r:id="rId6" imgW="3447720" imgH="286668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3488" y="2517775"/>
                        <a:ext cx="2651125" cy="220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03" name="Line 7"/>
          <p:cNvSpPr>
            <a:spLocks noChangeShapeType="1"/>
          </p:cNvSpPr>
          <p:nvPr/>
        </p:nvSpPr>
        <p:spPr bwMode="auto">
          <a:xfrm flipH="1">
            <a:off x="609600" y="2746375"/>
            <a:ext cx="2057400" cy="25908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3429000" y="2746375"/>
            <a:ext cx="2286000" cy="2286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3305" name="Line 9"/>
          <p:cNvSpPr>
            <a:spLocks noChangeShapeType="1"/>
          </p:cNvSpPr>
          <p:nvPr/>
        </p:nvSpPr>
        <p:spPr bwMode="auto">
          <a:xfrm>
            <a:off x="6221413" y="3279775"/>
            <a:ext cx="27432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900113" y="4889500"/>
            <a:ext cx="2286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у = кх+в, </a:t>
            </a:r>
          </a:p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где к</a:t>
            </a:r>
            <a:r>
              <a:rPr lang="en-US" sz="2400" b="1" i="1">
                <a:latin typeface="Georgia" pitchFamily="18" charset="0"/>
              </a:rPr>
              <a:t>&gt;</a:t>
            </a:r>
            <a:r>
              <a:rPr lang="ru-RU" sz="2400" b="1" i="1">
                <a:latin typeface="Georgia" pitchFamily="18" charset="0"/>
              </a:rPr>
              <a:t>0</a:t>
            </a:r>
            <a:endParaRPr lang="en-US" sz="2400" b="1" i="1">
              <a:latin typeface="Georgia" pitchFamily="18" charset="0"/>
            </a:endParaRPr>
          </a:p>
        </p:txBody>
      </p:sp>
      <p:sp>
        <p:nvSpPr>
          <p:cNvPr id="183307" name="Arc 11"/>
          <p:cNvSpPr>
            <a:spLocks/>
          </p:cNvSpPr>
          <p:nvPr/>
        </p:nvSpPr>
        <p:spPr bwMode="auto">
          <a:xfrm>
            <a:off x="1600200" y="4041775"/>
            <a:ext cx="228600" cy="381000"/>
          </a:xfrm>
          <a:custGeom>
            <a:avLst/>
            <a:gdLst>
              <a:gd name="T0" fmla="*/ 0 w 21600"/>
              <a:gd name="T1" fmla="*/ 0 h 21600"/>
              <a:gd name="T2" fmla="*/ 2419350 w 21600"/>
              <a:gd name="T3" fmla="*/ 6720416 h 21600"/>
              <a:gd name="T4" fmla="*/ 0 w 21600"/>
              <a:gd name="T5" fmla="*/ 67204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08" name="Text Box 12"/>
          <p:cNvSpPr txBox="1">
            <a:spLocks noChangeArrowheads="1"/>
          </p:cNvSpPr>
          <p:nvPr/>
        </p:nvSpPr>
        <p:spPr bwMode="auto">
          <a:xfrm>
            <a:off x="1905000" y="3813175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i="1">
                <a:solidFill>
                  <a:srgbClr val="FF3300"/>
                </a:solidFill>
                <a:latin typeface="Georgia" pitchFamily="18" charset="0"/>
              </a:rPr>
              <a:t>α</a:t>
            </a:r>
          </a:p>
        </p:txBody>
      </p:sp>
      <p:sp>
        <p:nvSpPr>
          <p:cNvPr id="183309" name="Text Box 13"/>
          <p:cNvSpPr txBox="1">
            <a:spLocks noChangeArrowheads="1"/>
          </p:cNvSpPr>
          <p:nvPr/>
        </p:nvSpPr>
        <p:spPr bwMode="auto">
          <a:xfrm>
            <a:off x="3779838" y="4889500"/>
            <a:ext cx="2286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у = кх+в, </a:t>
            </a:r>
          </a:p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где к</a:t>
            </a:r>
            <a:r>
              <a:rPr lang="en-US" sz="2400" b="1" i="1">
                <a:latin typeface="Georgia" pitchFamily="18" charset="0"/>
              </a:rPr>
              <a:t>&lt;</a:t>
            </a:r>
            <a:r>
              <a:rPr lang="ru-RU" sz="2400" b="1" i="1">
                <a:latin typeface="Georgia" pitchFamily="18" charset="0"/>
              </a:rPr>
              <a:t>0</a:t>
            </a:r>
            <a:endParaRPr lang="en-US" sz="2400" b="1" i="1">
              <a:latin typeface="Georgia" pitchFamily="18" charset="0"/>
            </a:endParaRPr>
          </a:p>
        </p:txBody>
      </p:sp>
      <p:sp>
        <p:nvSpPr>
          <p:cNvPr id="183310" name="Arc 14"/>
          <p:cNvSpPr>
            <a:spLocks/>
          </p:cNvSpPr>
          <p:nvPr/>
        </p:nvSpPr>
        <p:spPr bwMode="auto">
          <a:xfrm>
            <a:off x="4800600" y="4097338"/>
            <a:ext cx="635000" cy="325437"/>
          </a:xfrm>
          <a:custGeom>
            <a:avLst/>
            <a:gdLst>
              <a:gd name="T0" fmla="*/ 0 w 21600"/>
              <a:gd name="T1" fmla="*/ 0 h 21600"/>
              <a:gd name="T2" fmla="*/ 18667825 w 21600"/>
              <a:gd name="T3" fmla="*/ 4903206 h 21600"/>
              <a:gd name="T4" fmla="*/ 0 w 21600"/>
              <a:gd name="T5" fmla="*/ 490320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3311" name="Text Box 15"/>
          <p:cNvSpPr txBox="1">
            <a:spLocks noChangeArrowheads="1"/>
          </p:cNvSpPr>
          <p:nvPr/>
        </p:nvSpPr>
        <p:spPr bwMode="auto">
          <a:xfrm>
            <a:off x="5410200" y="3660775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i="1">
                <a:solidFill>
                  <a:srgbClr val="FF3300"/>
                </a:solidFill>
                <a:latin typeface="Georgia" pitchFamily="18" charset="0"/>
              </a:rPr>
              <a:t>α</a:t>
            </a: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6659563" y="4889500"/>
            <a:ext cx="2286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у = кх+в, </a:t>
            </a:r>
          </a:p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где к=0</a:t>
            </a:r>
            <a:endParaRPr lang="en-US" sz="2400" b="1" i="1">
              <a:latin typeface="Georgia" pitchFamily="18" charset="0"/>
            </a:endParaRPr>
          </a:p>
        </p:txBody>
      </p:sp>
      <p:sp>
        <p:nvSpPr>
          <p:cNvPr id="183313" name="Text Box 17"/>
          <p:cNvSpPr txBox="1">
            <a:spLocks noChangeArrowheads="1"/>
          </p:cNvSpPr>
          <p:nvPr/>
        </p:nvSpPr>
        <p:spPr bwMode="auto">
          <a:xfrm>
            <a:off x="7924800" y="3736975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b="1" i="1">
                <a:solidFill>
                  <a:srgbClr val="FF3300"/>
                </a:solidFill>
                <a:latin typeface="Georgia" pitchFamily="18" charset="0"/>
              </a:rPr>
              <a:t>α</a:t>
            </a:r>
            <a:r>
              <a:rPr lang="ru-RU" sz="2800" b="1" i="1">
                <a:solidFill>
                  <a:srgbClr val="FF3300"/>
                </a:solidFill>
                <a:latin typeface="Georgia" pitchFamily="18" charset="0"/>
              </a:rPr>
              <a:t>=0</a:t>
            </a:r>
            <a:endParaRPr lang="el-GR" sz="2800" b="1" i="1">
              <a:solidFill>
                <a:srgbClr val="FF3300"/>
              </a:solidFill>
              <a:latin typeface="Georgia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50825" y="1360488"/>
            <a:ext cx="9220200" cy="5237162"/>
            <a:chOff x="-1056" y="1200"/>
            <a:chExt cx="5712" cy="3137"/>
          </a:xfrm>
        </p:grpSpPr>
        <p:grpSp>
          <p:nvGrpSpPr>
            <p:cNvPr id="1046" name="Group 19"/>
            <p:cNvGrpSpPr>
              <a:grpSpLocks/>
            </p:cNvGrpSpPr>
            <p:nvPr/>
          </p:nvGrpSpPr>
          <p:grpSpPr bwMode="auto">
            <a:xfrm>
              <a:off x="-1056" y="1200"/>
              <a:ext cx="5712" cy="2792"/>
              <a:chOff x="192" y="1200"/>
              <a:chExt cx="5712" cy="2792"/>
            </a:xfrm>
          </p:grpSpPr>
          <p:sp>
            <p:nvSpPr>
              <p:cNvPr id="1048" name="Rectangle 20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5176" cy="2720"/>
              </a:xfrm>
              <a:prstGeom prst="rect">
                <a:avLst/>
              </a:prstGeom>
              <a:solidFill>
                <a:srgbClr val="006600"/>
              </a:solidFill>
              <a:ln w="76200">
                <a:solidFill>
                  <a:schemeClr val="accent2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9" name="Rectangle 21"/>
              <p:cNvSpPr>
                <a:spLocks noChangeArrowheads="1"/>
              </p:cNvSpPr>
              <p:nvPr/>
            </p:nvSpPr>
            <p:spPr bwMode="auto">
              <a:xfrm>
                <a:off x="192" y="3840"/>
                <a:ext cx="5398" cy="152"/>
              </a:xfrm>
              <a:prstGeom prst="rect">
                <a:avLst/>
              </a:prstGeom>
              <a:solidFill>
                <a:srgbClr val="993300"/>
              </a:solidFill>
              <a:ln w="76200">
                <a:solidFill>
                  <a:srgbClr val="9933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4" name="Text Box 22"/>
              <p:cNvSpPr txBox="1">
                <a:spLocks noChangeArrowheads="1"/>
              </p:cNvSpPr>
              <p:nvPr/>
            </p:nvSpPr>
            <p:spPr bwMode="auto">
              <a:xfrm>
                <a:off x="480" y="1440"/>
                <a:ext cx="5424" cy="2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 i="1">
                    <a:solidFill>
                      <a:schemeClr val="bg1"/>
                    </a:solidFill>
                    <a:latin typeface="Georgia" pitchFamily="18" charset="0"/>
                  </a:rPr>
                  <a:t>Число</a:t>
                </a:r>
                <a:r>
                  <a:rPr lang="ru-RU" sz="2800" b="1" i="1">
                    <a:solidFill>
                      <a:schemeClr val="bg1"/>
                    </a:solidFill>
                    <a:latin typeface="Georgia" pitchFamily="18" charset="0"/>
                  </a:rPr>
                  <a:t> </a:t>
                </a:r>
              </a:p>
              <a:p>
                <a:r>
                  <a:rPr lang="ru-RU" sz="2800" b="1" i="1">
                    <a:solidFill>
                      <a:schemeClr val="bg1"/>
                    </a:solidFill>
                    <a:latin typeface="Georgia" pitchFamily="18" charset="0"/>
                  </a:rPr>
                  <a:t>                  </a:t>
                </a:r>
                <a:r>
                  <a:rPr lang="en-US" sz="4800" b="1" i="1">
                    <a:solidFill>
                      <a:schemeClr val="bg1"/>
                    </a:solidFill>
                    <a:latin typeface="Georgia" pitchFamily="18" charset="0"/>
                  </a:rPr>
                  <a:t>k=tg</a:t>
                </a:r>
                <a:r>
                  <a:rPr lang="el-GR" sz="4800" b="1" i="1">
                    <a:solidFill>
                      <a:schemeClr val="bg1"/>
                    </a:solidFill>
                    <a:latin typeface="Georgia" pitchFamily="18" charset="0"/>
                  </a:rPr>
                  <a:t>α</a:t>
                </a:r>
                <a:r>
                  <a:rPr lang="en-US" sz="2800" b="1" i="1">
                    <a:solidFill>
                      <a:schemeClr val="bg1"/>
                    </a:solidFill>
                    <a:latin typeface="Georgia" pitchFamily="18" charset="0"/>
                  </a:rPr>
                  <a:t> </a:t>
                </a:r>
                <a:endParaRPr lang="ru-RU" sz="2800" b="1" i="1">
                  <a:solidFill>
                    <a:schemeClr val="bg1"/>
                  </a:solidFill>
                  <a:latin typeface="Georgia" pitchFamily="18" charset="0"/>
                </a:endParaRPr>
              </a:p>
              <a:p>
                <a:r>
                  <a:rPr lang="en-US" sz="2800" b="1" i="1">
                    <a:solidFill>
                      <a:schemeClr val="bg1"/>
                    </a:solidFill>
                    <a:latin typeface="Georgia" pitchFamily="18" charset="0"/>
                  </a:rPr>
                  <a:t> </a:t>
                </a:r>
                <a:r>
                  <a:rPr lang="ru-RU" sz="3200" b="1" i="1">
                    <a:solidFill>
                      <a:schemeClr val="bg1"/>
                    </a:solidFill>
                    <a:latin typeface="Georgia" pitchFamily="18" charset="0"/>
                  </a:rPr>
                  <a:t>называют </a:t>
                </a:r>
                <a:r>
                  <a:rPr lang="ru-RU" sz="3200" b="1" i="1">
                    <a:solidFill>
                      <a:srgbClr val="FF00FF"/>
                    </a:solidFill>
                    <a:latin typeface="Georgia" pitchFamily="18" charset="0"/>
                  </a:rPr>
                  <a:t>угловым </a:t>
                </a:r>
              </a:p>
              <a:p>
                <a:r>
                  <a:rPr lang="ru-RU" sz="3200" b="1" i="1">
                    <a:solidFill>
                      <a:srgbClr val="FF00FF"/>
                    </a:solidFill>
                    <a:latin typeface="Georgia" pitchFamily="18" charset="0"/>
                  </a:rPr>
                  <a:t>коэффициентом</a:t>
                </a:r>
                <a:r>
                  <a:rPr lang="ru-RU" sz="3200" b="1" i="1">
                    <a:solidFill>
                      <a:schemeClr val="bg1"/>
                    </a:solidFill>
                    <a:latin typeface="Georgia" pitchFamily="18" charset="0"/>
                  </a:rPr>
                  <a:t> прямой,</a:t>
                </a:r>
              </a:p>
              <a:p>
                <a:r>
                  <a:rPr lang="ru-RU" sz="3200" b="1" i="1">
                    <a:solidFill>
                      <a:schemeClr val="bg1"/>
                    </a:solidFill>
                    <a:latin typeface="Georgia" pitchFamily="18" charset="0"/>
                  </a:rPr>
                  <a:t>где  </a:t>
                </a:r>
                <a:r>
                  <a:rPr lang="el-GR" sz="3200" b="1" i="1">
                    <a:solidFill>
                      <a:schemeClr val="bg1"/>
                    </a:solidFill>
                    <a:latin typeface="Georgia" pitchFamily="18" charset="0"/>
                  </a:rPr>
                  <a:t>α</a:t>
                </a:r>
                <a:r>
                  <a:rPr lang="ru-RU" sz="3200" b="1" i="1">
                    <a:solidFill>
                      <a:schemeClr val="bg1"/>
                    </a:solidFill>
                    <a:latin typeface="Georgia" pitchFamily="18" charset="0"/>
                  </a:rPr>
                  <a:t> – угол между прямой </a:t>
                </a:r>
              </a:p>
              <a:p>
                <a:r>
                  <a:rPr lang="ru-RU" sz="3200" b="1" i="1">
                    <a:solidFill>
                      <a:schemeClr val="bg1"/>
                    </a:solidFill>
                    <a:latin typeface="Georgia" pitchFamily="18" charset="0"/>
                  </a:rPr>
                  <a:t>и положительным              направлением  оси Ох</a:t>
                </a:r>
                <a:endParaRPr lang="el-GR" sz="3200" b="1" i="1">
                  <a:solidFill>
                    <a:schemeClr val="bg1"/>
                  </a:solidFill>
                  <a:latin typeface="Georgia" pitchFamily="18" charset="0"/>
                </a:endParaRPr>
              </a:p>
            </p:txBody>
          </p:sp>
        </p:grpSp>
        <p:pic>
          <p:nvPicPr>
            <p:cNvPr id="1047" name="Picture 23" descr="Рисунок1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928" y="2404"/>
              <a:ext cx="1271" cy="1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AutoShape 5"/>
          <p:cNvSpPr>
            <a:spLocks noChangeArrowheads="1"/>
          </p:cNvSpPr>
          <p:nvPr/>
        </p:nvSpPr>
        <p:spPr bwMode="gray">
          <a:xfrm>
            <a:off x="1116013" y="333375"/>
            <a:ext cx="3455987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Повторение: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3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3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3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3" grpId="0" animBg="1"/>
      <p:bldP spid="183304" grpId="0" animBg="1"/>
      <p:bldP spid="183305" grpId="0" animBg="1"/>
      <p:bldP spid="183306" grpId="0"/>
      <p:bldP spid="183307" grpId="0" animBg="1"/>
      <p:bldP spid="183308" grpId="0"/>
      <p:bldP spid="183309" grpId="0"/>
      <p:bldP spid="183310" grpId="0" animBg="1"/>
      <p:bldP spid="183311" grpId="0"/>
      <p:bldP spid="183312" grpId="0"/>
      <p:bldP spid="1833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35"/>
          <p:cNvSpPr>
            <a:spLocks noChangeArrowheads="1"/>
          </p:cNvSpPr>
          <p:nvPr/>
        </p:nvSpPr>
        <p:spPr bwMode="auto">
          <a:xfrm>
            <a:off x="1116013" y="1484313"/>
            <a:ext cx="2808287" cy="2376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3943350" y="1752600"/>
            <a:ext cx="52006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Прямая проходит через начало координат и точку Р(5; 3). Чему равен ее угловой коэффициент?</a:t>
            </a:r>
          </a:p>
        </p:txBody>
      </p:sp>
      <p:sp>
        <p:nvSpPr>
          <p:cNvPr id="184324" name="WordArt 4"/>
          <p:cNvSpPr>
            <a:spLocks noChangeArrowheads="1" noChangeShapeType="1" noTextEdit="1"/>
          </p:cNvSpPr>
          <p:nvPr/>
        </p:nvSpPr>
        <p:spPr bwMode="auto">
          <a:xfrm>
            <a:off x="3886200" y="3886200"/>
            <a:ext cx="2735263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134C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y=kx+b</a:t>
            </a:r>
            <a:endParaRPr lang="ru-RU" sz="3600" b="1" i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B134C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184325" name="WordArt 5"/>
          <p:cNvSpPr>
            <a:spLocks noChangeArrowheads="1" noChangeShapeType="1" noTextEdit="1"/>
          </p:cNvSpPr>
          <p:nvPr/>
        </p:nvSpPr>
        <p:spPr bwMode="auto">
          <a:xfrm>
            <a:off x="7086600" y="3810000"/>
            <a:ext cx="188595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134C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y=kx</a:t>
            </a:r>
            <a:endParaRPr lang="ru-RU" sz="3600" b="1" i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B134C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84327" name="Object 7"/>
          <p:cNvGraphicFramePr>
            <a:graphicFrameLocks noChangeAspect="1"/>
          </p:cNvGraphicFramePr>
          <p:nvPr/>
        </p:nvGraphicFramePr>
        <p:xfrm>
          <a:off x="1641475" y="5253038"/>
          <a:ext cx="1973263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Формула" r:id="rId3" imgW="533160" imgH="215640" progId="Equation.3">
                  <p:embed/>
                </p:oleObj>
              </mc:Choice>
              <mc:Fallback>
                <p:oleObj name="Формула" r:id="rId3" imgW="5331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5253038"/>
                        <a:ext cx="1973263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28" name="AutoShape 8"/>
          <p:cNvSpPr>
            <a:spLocks noChangeArrowheads="1"/>
          </p:cNvSpPr>
          <p:nvPr/>
        </p:nvSpPr>
        <p:spPr bwMode="auto">
          <a:xfrm>
            <a:off x="3851275" y="5516563"/>
            <a:ext cx="976313" cy="269875"/>
          </a:xfrm>
          <a:prstGeom prst="rightArrow">
            <a:avLst>
              <a:gd name="adj1" fmla="val 50000"/>
              <a:gd name="adj2" fmla="val 90441"/>
            </a:avLst>
          </a:prstGeom>
          <a:solidFill>
            <a:srgbClr val="B134C6">
              <a:alpha val="9882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84330" name="Object 10"/>
          <p:cNvGraphicFramePr>
            <a:graphicFrameLocks noChangeAspect="1"/>
          </p:cNvGraphicFramePr>
          <p:nvPr/>
        </p:nvGraphicFramePr>
        <p:xfrm>
          <a:off x="5137150" y="4475163"/>
          <a:ext cx="1965325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5" imgW="469800" imgH="507960" progId="Equation.3">
                  <p:embed/>
                </p:oleObj>
              </mc:Choice>
              <mc:Fallback>
                <p:oleObj name="Формула" r:id="rId5" imgW="469800" imgH="5079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4475163"/>
                        <a:ext cx="1965325" cy="212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1"/>
          <p:cNvGraphicFramePr>
            <a:graphicFrameLocks noChangeAspect="1"/>
          </p:cNvGraphicFramePr>
          <p:nvPr/>
        </p:nvGraphicFramePr>
        <p:xfrm>
          <a:off x="1177925" y="1600200"/>
          <a:ext cx="2651125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GraphC" r:id="rId7" imgW="3447720" imgH="2866680" progId="">
                  <p:embed/>
                </p:oleObj>
              </mc:Choice>
              <mc:Fallback>
                <p:oleObj name="GraphC" r:id="rId7" imgW="3447720" imgH="286668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1600200"/>
                        <a:ext cx="2651125" cy="220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Line 13"/>
          <p:cNvSpPr>
            <a:spLocks noChangeShapeType="1"/>
          </p:cNvSpPr>
          <p:nvPr/>
        </p:nvSpPr>
        <p:spPr bwMode="auto">
          <a:xfrm flipH="1">
            <a:off x="949325" y="2133600"/>
            <a:ext cx="2895600" cy="17526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2052638" y="2133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Р(5;3)</a:t>
            </a:r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1177925" y="2971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1</a:t>
            </a:r>
          </a:p>
        </p:txBody>
      </p:sp>
      <p:sp>
        <p:nvSpPr>
          <p:cNvPr id="2065" name="Text Box 16"/>
          <p:cNvSpPr txBox="1">
            <a:spLocks noChangeArrowheads="1"/>
          </p:cNvSpPr>
          <p:nvPr/>
        </p:nvSpPr>
        <p:spPr bwMode="auto">
          <a:xfrm>
            <a:off x="1620838" y="3429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1</a:t>
            </a:r>
          </a:p>
        </p:txBody>
      </p:sp>
      <p:sp>
        <p:nvSpPr>
          <p:cNvPr id="2066" name="Oval 12"/>
          <p:cNvSpPr>
            <a:spLocks noChangeArrowheads="1"/>
          </p:cNvSpPr>
          <p:nvPr/>
        </p:nvSpPr>
        <p:spPr bwMode="auto">
          <a:xfrm>
            <a:off x="2854325" y="2636838"/>
            <a:ext cx="152400" cy="152400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827088" y="1412875"/>
            <a:ext cx="6526212" cy="4114800"/>
            <a:chOff x="73" y="1357"/>
            <a:chExt cx="2336" cy="1679"/>
          </a:xfrm>
        </p:grpSpPr>
        <p:grpSp>
          <p:nvGrpSpPr>
            <p:cNvPr id="2075" name="Group 18"/>
            <p:cNvGrpSpPr>
              <a:grpSpLocks/>
            </p:cNvGrpSpPr>
            <p:nvPr/>
          </p:nvGrpSpPr>
          <p:grpSpPr bwMode="auto">
            <a:xfrm>
              <a:off x="73" y="1357"/>
              <a:ext cx="2336" cy="1679"/>
              <a:chOff x="73" y="1207"/>
              <a:chExt cx="2336" cy="1679"/>
            </a:xfrm>
          </p:grpSpPr>
          <p:sp>
            <p:nvSpPr>
              <p:cNvPr id="2076" name="Rectangle 19"/>
              <p:cNvSpPr>
                <a:spLocks noChangeArrowheads="1"/>
              </p:cNvSpPr>
              <p:nvPr/>
            </p:nvSpPr>
            <p:spPr bwMode="auto">
              <a:xfrm>
                <a:off x="105" y="1207"/>
                <a:ext cx="2241" cy="1599"/>
              </a:xfrm>
              <a:prstGeom prst="rect">
                <a:avLst/>
              </a:prstGeom>
              <a:solidFill>
                <a:srgbClr val="006600"/>
              </a:solidFill>
              <a:ln w="76200">
                <a:solidFill>
                  <a:schemeClr val="accent2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77" name="Rectangle 20"/>
              <p:cNvSpPr>
                <a:spLocks noChangeArrowheads="1"/>
              </p:cNvSpPr>
              <p:nvPr/>
            </p:nvSpPr>
            <p:spPr bwMode="auto">
              <a:xfrm>
                <a:off x="73" y="2797"/>
                <a:ext cx="2336" cy="89"/>
              </a:xfrm>
              <a:prstGeom prst="rect">
                <a:avLst/>
              </a:prstGeom>
              <a:solidFill>
                <a:srgbClr val="993300"/>
              </a:solidFill>
              <a:ln w="76200">
                <a:solidFill>
                  <a:srgbClr val="993300"/>
                </a:solidFill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82" name="Line 21"/>
              <p:cNvSpPr>
                <a:spLocks noChangeShapeType="1"/>
              </p:cNvSpPr>
              <p:nvPr/>
            </p:nvSpPr>
            <p:spPr bwMode="auto">
              <a:xfrm>
                <a:off x="1260" y="1252"/>
                <a:ext cx="0" cy="1502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Line 22"/>
              <p:cNvSpPr>
                <a:spLocks noChangeShapeType="1"/>
              </p:cNvSpPr>
              <p:nvPr/>
            </p:nvSpPr>
            <p:spPr bwMode="auto">
              <a:xfrm>
                <a:off x="110" y="2090"/>
                <a:ext cx="2219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WordArt 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99" y="1252"/>
                <a:ext cx="117" cy="13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i="1" kern="10" spc="720">
                    <a:ln w="9525">
                      <a:noFill/>
                      <a:round/>
                      <a:headEnd/>
                      <a:tailEnd/>
                    </a:ln>
                    <a:solidFill>
                      <a:schemeClr val="bg1"/>
                    </a:solidFill>
                    <a:effectLst>
                      <a:outerShdw dist="45791" dir="3378596" algn="ctr" rotWithShape="0">
                        <a:srgbClr val="4D4D4D">
                          <a:alpha val="79999"/>
                        </a:srgbClr>
                      </a:outerShdw>
                    </a:effectLst>
                    <a:latin typeface="Georgia"/>
                  </a:rPr>
                  <a:t>у</a:t>
                </a:r>
              </a:p>
            </p:txBody>
          </p:sp>
          <p:sp>
            <p:nvSpPr>
              <p:cNvPr id="2085" name="WordArt 24"/>
              <p:cNvSpPr>
                <a:spLocks noChangeArrowheads="1" noChangeShapeType="1" noTextEdit="1"/>
              </p:cNvSpPr>
              <p:nvPr/>
            </p:nvSpPr>
            <p:spPr bwMode="auto">
              <a:xfrm>
                <a:off x="2194" y="1895"/>
                <a:ext cx="117" cy="13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i="1" kern="10" spc="720">
                    <a:ln w="9525">
                      <a:noFill/>
                      <a:round/>
                      <a:headEnd/>
                      <a:tailEnd/>
                    </a:ln>
                    <a:solidFill>
                      <a:schemeClr val="bg1"/>
                    </a:solidFill>
                    <a:effectLst>
                      <a:outerShdw dist="45791" dir="3378596" algn="ctr" rotWithShape="0">
                        <a:srgbClr val="4D4D4D">
                          <a:alpha val="79999"/>
                        </a:srgbClr>
                      </a:outerShdw>
                    </a:effectLst>
                    <a:latin typeface="Georgia"/>
                  </a:rPr>
                  <a:t>х</a:t>
                </a:r>
              </a:p>
            </p:txBody>
          </p:sp>
          <p:sp>
            <p:nvSpPr>
              <p:cNvPr id="2086" name="Line 25"/>
              <p:cNvSpPr>
                <a:spLocks noChangeShapeType="1"/>
              </p:cNvSpPr>
              <p:nvPr/>
            </p:nvSpPr>
            <p:spPr bwMode="auto">
              <a:xfrm flipH="1">
                <a:off x="204" y="1444"/>
                <a:ext cx="2132" cy="1270"/>
              </a:xfrm>
              <a:prstGeom prst="line">
                <a:avLst/>
              </a:prstGeom>
              <a:noFill/>
              <a:ln w="38100">
                <a:solidFill>
                  <a:srgbClr val="FFFF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Oval 26"/>
              <p:cNvSpPr>
                <a:spLocks noChangeArrowheads="1"/>
              </p:cNvSpPr>
              <p:nvPr/>
            </p:nvSpPr>
            <p:spPr bwMode="auto">
              <a:xfrm>
                <a:off x="1222" y="2044"/>
                <a:ext cx="78" cy="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graphicFrame>
            <p:nvGraphicFramePr>
              <p:cNvPr id="2054" name="Object 27"/>
              <p:cNvGraphicFramePr>
                <a:graphicFrameLocks noChangeAspect="1"/>
              </p:cNvGraphicFramePr>
              <p:nvPr/>
            </p:nvGraphicFramePr>
            <p:xfrm>
              <a:off x="1338" y="1207"/>
              <a:ext cx="879" cy="43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8" name="Формула" r:id="rId9" imgW="469800" imgH="203040" progId="Equation.3">
                      <p:embed/>
                    </p:oleObj>
                  </mc:Choice>
                  <mc:Fallback>
                    <p:oleObj name="Формула" r:id="rId9" imgW="469800" imgH="203040" progId="Equation.3">
                      <p:embed/>
                      <p:pic>
                        <p:nvPicPr>
                          <p:cNvPr id="0" name="Object 2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38" y="1207"/>
                            <a:ext cx="879" cy="43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8" name="Oval 28"/>
              <p:cNvSpPr>
                <a:spLocks noChangeArrowheads="1"/>
              </p:cNvSpPr>
              <p:nvPr/>
            </p:nvSpPr>
            <p:spPr bwMode="auto">
              <a:xfrm>
                <a:off x="1927" y="1626"/>
                <a:ext cx="78" cy="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89" name="Line 29"/>
              <p:cNvSpPr>
                <a:spLocks noChangeShapeType="1"/>
              </p:cNvSpPr>
              <p:nvPr/>
            </p:nvSpPr>
            <p:spPr bwMode="auto">
              <a:xfrm>
                <a:off x="1963" y="1706"/>
                <a:ext cx="0" cy="363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0" name="Line 30"/>
              <p:cNvSpPr>
                <a:spLocks noChangeShapeType="1"/>
              </p:cNvSpPr>
              <p:nvPr/>
            </p:nvSpPr>
            <p:spPr bwMode="auto">
              <a:xfrm flipH="1">
                <a:off x="1247" y="1661"/>
                <a:ext cx="680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91" name="WordArt 31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66" y="1540"/>
                <a:ext cx="147" cy="23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i="1" kern="10" spc="720">
                    <a:ln w="9525">
                      <a:noFill/>
                      <a:round/>
                      <a:headEnd/>
                      <a:tailEnd/>
                    </a:ln>
                    <a:solidFill>
                      <a:schemeClr val="bg1"/>
                    </a:solidFill>
                    <a:effectLst>
                      <a:outerShdw dist="45791" dir="3378596" algn="ctr" rotWithShape="0">
                        <a:srgbClr val="4D4D4D">
                          <a:alpha val="79999"/>
                        </a:srgbClr>
                      </a:outerShdw>
                    </a:effectLst>
                    <a:latin typeface="Georgia"/>
                  </a:rPr>
                  <a:t>3</a:t>
                </a:r>
              </a:p>
            </p:txBody>
          </p:sp>
          <p:sp>
            <p:nvSpPr>
              <p:cNvPr id="2092" name="WordArt 32"/>
              <p:cNvSpPr>
                <a:spLocks noChangeArrowheads="1" noChangeShapeType="1" noTextEdit="1"/>
              </p:cNvSpPr>
              <p:nvPr/>
            </p:nvSpPr>
            <p:spPr bwMode="auto">
              <a:xfrm>
                <a:off x="1882" y="2145"/>
                <a:ext cx="147" cy="23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b="1" i="1" kern="10" spc="720">
                    <a:ln w="9525">
                      <a:noFill/>
                      <a:round/>
                      <a:headEnd/>
                      <a:tailEnd/>
                    </a:ln>
                    <a:solidFill>
                      <a:schemeClr val="bg1"/>
                    </a:solidFill>
                    <a:effectLst>
                      <a:outerShdw dist="45791" dir="3378596" algn="ctr" rotWithShape="0">
                        <a:srgbClr val="4D4D4D">
                          <a:alpha val="79999"/>
                        </a:srgbClr>
                      </a:outerShdw>
                    </a:effectLst>
                    <a:latin typeface="Georgia"/>
                  </a:rPr>
                  <a:t>5</a:t>
                </a:r>
              </a:p>
            </p:txBody>
          </p:sp>
        </p:grpSp>
        <p:graphicFrame>
          <p:nvGraphicFramePr>
            <p:cNvPr id="2053" name="Object 33"/>
            <p:cNvGraphicFramePr>
              <a:graphicFrameLocks noChangeAspect="1"/>
            </p:cNvGraphicFramePr>
            <p:nvPr/>
          </p:nvGraphicFramePr>
          <p:xfrm>
            <a:off x="1383" y="2553"/>
            <a:ext cx="817" cy="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Формула" r:id="rId11" imgW="469800" imgH="203040" progId="Equation.3">
                    <p:embed/>
                  </p:oleObj>
                </mc:Choice>
                <mc:Fallback>
                  <p:oleObj name="Формула" r:id="rId11" imgW="469800" imgH="20304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3" y="2553"/>
                          <a:ext cx="817" cy="3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84354" name="Picture 34" descr="Рисунок1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88075" y="2362200"/>
            <a:ext cx="29559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6" name="Freeform 36"/>
          <p:cNvSpPr>
            <a:spLocks/>
          </p:cNvSpPr>
          <p:nvPr/>
        </p:nvSpPr>
        <p:spPr bwMode="auto">
          <a:xfrm>
            <a:off x="4140200" y="2565400"/>
            <a:ext cx="1944688" cy="1008063"/>
          </a:xfrm>
          <a:custGeom>
            <a:avLst/>
            <a:gdLst>
              <a:gd name="T0" fmla="*/ 0 w 1225"/>
              <a:gd name="T1" fmla="*/ 1008063 h 635"/>
              <a:gd name="T2" fmla="*/ 1944688 w 1225"/>
              <a:gd name="T3" fmla="*/ 0 h 635"/>
              <a:gd name="T4" fmla="*/ 1944688 w 1225"/>
              <a:gd name="T5" fmla="*/ 1008063 h 635"/>
              <a:gd name="T6" fmla="*/ 0 w 1225"/>
              <a:gd name="T7" fmla="*/ 1008063 h 635"/>
              <a:gd name="T8" fmla="*/ 0 60000 65536"/>
              <a:gd name="T9" fmla="*/ 0 60000 65536"/>
              <a:gd name="T10" fmla="*/ 0 60000 65536"/>
              <a:gd name="T11" fmla="*/ 0 60000 65536"/>
              <a:gd name="T12" fmla="*/ 0 w 1225"/>
              <a:gd name="T13" fmla="*/ 0 h 635"/>
              <a:gd name="T14" fmla="*/ 1225 w 1225"/>
              <a:gd name="T15" fmla="*/ 635 h 6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25" h="635">
                <a:moveTo>
                  <a:pt x="0" y="635"/>
                </a:moveTo>
                <a:lnTo>
                  <a:pt x="1225" y="0"/>
                </a:lnTo>
                <a:lnTo>
                  <a:pt x="1225" y="635"/>
                </a:lnTo>
                <a:lnTo>
                  <a:pt x="0" y="63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 rot="440403">
            <a:off x="4716463" y="2492375"/>
            <a:ext cx="782637" cy="1017588"/>
            <a:chOff x="2536" y="2683"/>
            <a:chExt cx="777" cy="653"/>
          </a:xfrm>
        </p:grpSpPr>
        <p:sp>
          <p:nvSpPr>
            <p:cNvPr id="2072" name="AutoShape 30"/>
            <p:cNvSpPr>
              <a:spLocks noChangeArrowheads="1"/>
            </p:cNvSpPr>
            <p:nvPr/>
          </p:nvSpPr>
          <p:spPr bwMode="auto">
            <a:xfrm rot="7080878">
              <a:off x="2624" y="3039"/>
              <a:ext cx="209" cy="385"/>
            </a:xfrm>
            <a:prstGeom prst="moon">
              <a:avLst>
                <a:gd name="adj" fmla="val 39324"/>
              </a:avLst>
            </a:prstGeom>
            <a:gradFill rotWithShape="1">
              <a:gsLst>
                <a:gs pos="0">
                  <a:srgbClr val="FF0000"/>
                </a:gs>
                <a:gs pos="50000">
                  <a:srgbClr val="FFF3F3"/>
                </a:gs>
                <a:gs pos="100000">
                  <a:srgbClr val="FF0000"/>
                </a:gs>
              </a:gsLst>
              <a:lin ang="18900000" scaled="1"/>
            </a:gra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73" name="Text Box 31"/>
            <p:cNvSpPr txBox="1">
              <a:spLocks noChangeArrowheads="1"/>
            </p:cNvSpPr>
            <p:nvPr/>
          </p:nvSpPr>
          <p:spPr bwMode="auto">
            <a:xfrm>
              <a:off x="2917" y="2853"/>
              <a:ext cx="396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endParaRPr lang="ru-RU" sz="3600" b="1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15072" name="Rectangle 32"/>
            <p:cNvSpPr>
              <a:spLocks noChangeArrowheads="1"/>
            </p:cNvSpPr>
            <p:nvPr/>
          </p:nvSpPr>
          <p:spPr bwMode="auto">
            <a:xfrm>
              <a:off x="2663" y="2679"/>
              <a:ext cx="459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>
                <a:defRPr/>
              </a:pPr>
              <a:r>
                <a:rPr lang="ru-RU" sz="5400" b="1" i="1">
                  <a:solidFill>
                    <a:schemeClr val="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Arial" charset="0"/>
                  <a:sym typeface="Symbol" pitchFamily="18" charset="2"/>
                </a:rPr>
                <a:t></a:t>
              </a:r>
              <a:endParaRPr lang="ru-RU" sz="36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endParaRPr>
            </a:p>
          </p:txBody>
        </p:sp>
      </p:grpSp>
      <p:sp>
        <p:nvSpPr>
          <p:cNvPr id="41" name="AutoShape 5"/>
          <p:cNvSpPr>
            <a:spLocks noChangeArrowheads="1"/>
          </p:cNvSpPr>
          <p:nvPr/>
        </p:nvSpPr>
        <p:spPr bwMode="gray">
          <a:xfrm>
            <a:off x="1116013" y="333375"/>
            <a:ext cx="7704137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Угловой коэффициент прямой: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8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8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nimBg="1"/>
      <p:bldP spid="184325" grpId="0" animBg="1"/>
      <p:bldP spid="184328" grpId="0" animBg="1"/>
      <p:bldP spid="1843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34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95288" y="1341438"/>
          <a:ext cx="5724525" cy="52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GraphC" r:id="rId3" imgW="4248150" imgH="3867150" progId="">
                  <p:embed/>
                </p:oleObj>
              </mc:Choice>
              <mc:Fallback>
                <p:oleObj name="GraphC" r:id="rId3" imgW="4248150" imgH="386715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341438"/>
                        <a:ext cx="5724525" cy="521176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48" name="Oval 4"/>
          <p:cNvSpPr>
            <a:spLocks noChangeArrowheads="1"/>
          </p:cNvSpPr>
          <p:nvPr/>
        </p:nvSpPr>
        <p:spPr bwMode="auto">
          <a:xfrm>
            <a:off x="3563938" y="1484313"/>
            <a:ext cx="576262" cy="55403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33CC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>
                <a:latin typeface="Georgia" pitchFamily="18" charset="0"/>
              </a:rPr>
              <a:t>2</a:t>
            </a:r>
          </a:p>
        </p:txBody>
      </p:sp>
      <p:sp>
        <p:nvSpPr>
          <p:cNvPr id="185349" name="Oval 5"/>
          <p:cNvSpPr>
            <a:spLocks noChangeArrowheads="1"/>
          </p:cNvSpPr>
          <p:nvPr/>
        </p:nvSpPr>
        <p:spPr bwMode="auto">
          <a:xfrm>
            <a:off x="5292725" y="2636838"/>
            <a:ext cx="576263" cy="55403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33CC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>
                <a:latin typeface="Georgia" pitchFamily="18" charset="0"/>
              </a:rPr>
              <a:t>1</a:t>
            </a:r>
          </a:p>
        </p:txBody>
      </p:sp>
      <p:sp>
        <p:nvSpPr>
          <p:cNvPr id="185350" name="Oval 6"/>
          <p:cNvSpPr>
            <a:spLocks noChangeArrowheads="1"/>
          </p:cNvSpPr>
          <p:nvPr/>
        </p:nvSpPr>
        <p:spPr bwMode="auto">
          <a:xfrm>
            <a:off x="4500563" y="5229225"/>
            <a:ext cx="576262" cy="554038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33CC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>
                <a:latin typeface="Georgia" pitchFamily="18" charset="0"/>
              </a:rPr>
              <a:t>3</a:t>
            </a:r>
          </a:p>
        </p:txBody>
      </p:sp>
      <p:sp>
        <p:nvSpPr>
          <p:cNvPr id="185351" name="Oval 7"/>
          <p:cNvSpPr>
            <a:spLocks noChangeArrowheads="1"/>
          </p:cNvSpPr>
          <p:nvPr/>
        </p:nvSpPr>
        <p:spPr bwMode="auto">
          <a:xfrm>
            <a:off x="755650" y="2708275"/>
            <a:ext cx="576263" cy="554038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33CC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>
                <a:latin typeface="Georgia" pitchFamily="18" charset="0"/>
              </a:rPr>
              <a:t>4</a:t>
            </a:r>
          </a:p>
        </p:txBody>
      </p:sp>
      <p:sp>
        <p:nvSpPr>
          <p:cNvPr id="185352" name="Oval 8"/>
          <p:cNvSpPr>
            <a:spLocks noChangeArrowheads="1"/>
          </p:cNvSpPr>
          <p:nvPr/>
        </p:nvSpPr>
        <p:spPr bwMode="auto">
          <a:xfrm>
            <a:off x="6443663" y="1412875"/>
            <a:ext cx="576262" cy="554038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33CC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>
                <a:latin typeface="Georgia" pitchFamily="18" charset="0"/>
              </a:rPr>
              <a:t>1</a:t>
            </a:r>
          </a:p>
        </p:txBody>
      </p:sp>
      <p:sp>
        <p:nvSpPr>
          <p:cNvPr id="185353" name="WordArt 9"/>
          <p:cNvSpPr>
            <a:spLocks noChangeArrowheads="1" noChangeShapeType="1" noTextEdit="1"/>
          </p:cNvSpPr>
          <p:nvPr/>
        </p:nvSpPr>
        <p:spPr bwMode="auto">
          <a:xfrm>
            <a:off x="7164388" y="1341438"/>
            <a:ext cx="1512887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134C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k=0,5</a:t>
            </a:r>
            <a:endParaRPr lang="ru-RU" sz="3600" b="1" i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B134C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185354" name="Oval 10"/>
          <p:cNvSpPr>
            <a:spLocks noChangeArrowheads="1"/>
          </p:cNvSpPr>
          <p:nvPr/>
        </p:nvSpPr>
        <p:spPr bwMode="auto">
          <a:xfrm>
            <a:off x="6443663" y="2565400"/>
            <a:ext cx="576262" cy="554038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33CC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>
                <a:latin typeface="Georgia" pitchFamily="18" charset="0"/>
              </a:rPr>
              <a:t>2</a:t>
            </a:r>
          </a:p>
        </p:txBody>
      </p:sp>
      <p:sp>
        <p:nvSpPr>
          <p:cNvPr id="185355" name="WordArt 11"/>
          <p:cNvSpPr>
            <a:spLocks noChangeArrowheads="1" noChangeShapeType="1" noTextEdit="1"/>
          </p:cNvSpPr>
          <p:nvPr/>
        </p:nvSpPr>
        <p:spPr bwMode="auto">
          <a:xfrm>
            <a:off x="7164388" y="2492375"/>
            <a:ext cx="1008062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134C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k=3</a:t>
            </a:r>
            <a:endParaRPr lang="ru-RU" sz="3600" b="1" i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B134C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185356" name="Oval 12"/>
          <p:cNvSpPr>
            <a:spLocks noChangeArrowheads="1"/>
          </p:cNvSpPr>
          <p:nvPr/>
        </p:nvSpPr>
        <p:spPr bwMode="auto">
          <a:xfrm>
            <a:off x="6443663" y="3789363"/>
            <a:ext cx="576262" cy="554037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33CC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>
                <a:latin typeface="Georgia" pitchFamily="18" charset="0"/>
              </a:rPr>
              <a:t>3</a:t>
            </a:r>
          </a:p>
        </p:txBody>
      </p:sp>
      <p:sp>
        <p:nvSpPr>
          <p:cNvPr id="185357" name="WordArt 13"/>
          <p:cNvSpPr>
            <a:spLocks noChangeArrowheads="1" noChangeShapeType="1" noTextEdit="1"/>
          </p:cNvSpPr>
          <p:nvPr/>
        </p:nvSpPr>
        <p:spPr bwMode="auto">
          <a:xfrm>
            <a:off x="7235825" y="3716338"/>
            <a:ext cx="1008063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134C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k=0</a:t>
            </a:r>
            <a:endParaRPr lang="ru-RU" sz="3600" b="1" i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B134C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185358" name="Oval 14"/>
          <p:cNvSpPr>
            <a:spLocks noChangeArrowheads="1"/>
          </p:cNvSpPr>
          <p:nvPr/>
        </p:nvSpPr>
        <p:spPr bwMode="auto">
          <a:xfrm>
            <a:off x="6443663" y="5013325"/>
            <a:ext cx="576262" cy="554038"/>
          </a:xfrm>
          <a:prstGeom prst="ellipse">
            <a:avLst/>
          </a:prstGeom>
          <a:solidFill>
            <a:srgbClr val="FFFF00"/>
          </a:solidFill>
          <a:ln w="38100">
            <a:solidFill>
              <a:srgbClr val="0033CC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2800" b="1" i="1">
                <a:latin typeface="Georgia" pitchFamily="18" charset="0"/>
              </a:rPr>
              <a:t>4</a:t>
            </a:r>
          </a:p>
        </p:txBody>
      </p:sp>
      <p:sp>
        <p:nvSpPr>
          <p:cNvPr id="185359" name="WordArt 15"/>
          <p:cNvSpPr>
            <a:spLocks noChangeArrowheads="1" noChangeShapeType="1" noTextEdit="1"/>
          </p:cNvSpPr>
          <p:nvPr/>
        </p:nvSpPr>
        <p:spPr bwMode="auto">
          <a:xfrm>
            <a:off x="7235825" y="4941888"/>
            <a:ext cx="11525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B134C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k=-1</a:t>
            </a:r>
            <a:endParaRPr lang="ru-RU" sz="3600" b="1" i="1" kern="1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B134C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  <p:sp>
        <p:nvSpPr>
          <p:cNvPr id="185360" name="Freeform 16"/>
          <p:cNvSpPr>
            <a:spLocks/>
          </p:cNvSpPr>
          <p:nvPr/>
        </p:nvSpPr>
        <p:spPr bwMode="auto">
          <a:xfrm>
            <a:off x="3200400" y="3556000"/>
            <a:ext cx="1527175" cy="774700"/>
          </a:xfrm>
          <a:custGeom>
            <a:avLst/>
            <a:gdLst>
              <a:gd name="T0" fmla="*/ 0 w 962"/>
              <a:gd name="T1" fmla="*/ 774700 h 488"/>
              <a:gd name="T2" fmla="*/ 1524000 w 962"/>
              <a:gd name="T3" fmla="*/ 774700 h 488"/>
              <a:gd name="T4" fmla="*/ 1527175 w 962"/>
              <a:gd name="T5" fmla="*/ 0 h 488"/>
              <a:gd name="T6" fmla="*/ 0 w 962"/>
              <a:gd name="T7" fmla="*/ 774700 h 488"/>
              <a:gd name="T8" fmla="*/ 0 60000 65536"/>
              <a:gd name="T9" fmla="*/ 0 60000 65536"/>
              <a:gd name="T10" fmla="*/ 0 60000 65536"/>
              <a:gd name="T11" fmla="*/ 0 60000 65536"/>
              <a:gd name="T12" fmla="*/ 0 w 962"/>
              <a:gd name="T13" fmla="*/ 0 h 488"/>
              <a:gd name="T14" fmla="*/ 962 w 962"/>
              <a:gd name="T15" fmla="*/ 488 h 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2" h="488">
                <a:moveTo>
                  <a:pt x="0" y="488"/>
                </a:moveTo>
                <a:lnTo>
                  <a:pt x="960" y="488"/>
                </a:lnTo>
                <a:lnTo>
                  <a:pt x="962" y="0"/>
                </a:lnTo>
                <a:lnTo>
                  <a:pt x="0" y="488"/>
                </a:lnTo>
                <a:close/>
              </a:path>
            </a:pathLst>
          </a:custGeom>
          <a:solidFill>
            <a:schemeClr val="accent1">
              <a:alpha val="59999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5361" name="Freeform 17"/>
          <p:cNvSpPr>
            <a:spLocks/>
          </p:cNvSpPr>
          <p:nvPr/>
        </p:nvSpPr>
        <p:spPr bwMode="auto">
          <a:xfrm>
            <a:off x="2819400" y="2806700"/>
            <a:ext cx="762000" cy="2286000"/>
          </a:xfrm>
          <a:custGeom>
            <a:avLst/>
            <a:gdLst>
              <a:gd name="T0" fmla="*/ 0 w 480"/>
              <a:gd name="T1" fmla="*/ 2286000 h 1440"/>
              <a:gd name="T2" fmla="*/ 762000 w 480"/>
              <a:gd name="T3" fmla="*/ 2286000 h 1440"/>
              <a:gd name="T4" fmla="*/ 762000 w 480"/>
              <a:gd name="T5" fmla="*/ 0 h 1440"/>
              <a:gd name="T6" fmla="*/ 0 w 480"/>
              <a:gd name="T7" fmla="*/ 228600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1440"/>
              <a:gd name="T14" fmla="*/ 480 w 480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1440">
                <a:moveTo>
                  <a:pt x="0" y="1440"/>
                </a:moveTo>
                <a:lnTo>
                  <a:pt x="480" y="1440"/>
                </a:lnTo>
                <a:lnTo>
                  <a:pt x="480" y="0"/>
                </a:lnTo>
                <a:lnTo>
                  <a:pt x="0" y="1440"/>
                </a:lnTo>
                <a:close/>
              </a:path>
            </a:pathLst>
          </a:custGeom>
          <a:solidFill>
            <a:schemeClr val="accent1">
              <a:alpha val="61176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5362" name="Freeform 18"/>
          <p:cNvSpPr>
            <a:spLocks/>
          </p:cNvSpPr>
          <p:nvPr/>
        </p:nvSpPr>
        <p:spPr bwMode="auto">
          <a:xfrm>
            <a:off x="1276350" y="3206750"/>
            <a:ext cx="1108075" cy="1111250"/>
          </a:xfrm>
          <a:custGeom>
            <a:avLst/>
            <a:gdLst>
              <a:gd name="T0" fmla="*/ 1108075 w 698"/>
              <a:gd name="T1" fmla="*/ 1111250 h 700"/>
              <a:gd name="T2" fmla="*/ 0 w 698"/>
              <a:gd name="T3" fmla="*/ 1111250 h 700"/>
              <a:gd name="T4" fmla="*/ 15875 w 698"/>
              <a:gd name="T5" fmla="*/ 0 h 700"/>
              <a:gd name="T6" fmla="*/ 1108075 w 698"/>
              <a:gd name="T7" fmla="*/ 1111250 h 700"/>
              <a:gd name="T8" fmla="*/ 0 60000 65536"/>
              <a:gd name="T9" fmla="*/ 0 60000 65536"/>
              <a:gd name="T10" fmla="*/ 0 60000 65536"/>
              <a:gd name="T11" fmla="*/ 0 60000 65536"/>
              <a:gd name="T12" fmla="*/ 0 w 698"/>
              <a:gd name="T13" fmla="*/ 0 h 700"/>
              <a:gd name="T14" fmla="*/ 698 w 698"/>
              <a:gd name="T15" fmla="*/ 700 h 7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8" h="700">
                <a:moveTo>
                  <a:pt x="698" y="700"/>
                </a:moveTo>
                <a:lnTo>
                  <a:pt x="0" y="700"/>
                </a:lnTo>
                <a:lnTo>
                  <a:pt x="10" y="0"/>
                </a:lnTo>
                <a:lnTo>
                  <a:pt x="698" y="700"/>
                </a:lnTo>
                <a:close/>
              </a:path>
            </a:pathLst>
          </a:custGeom>
          <a:solidFill>
            <a:schemeClr val="accent1">
              <a:alpha val="58038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gray">
          <a:xfrm>
            <a:off x="684213" y="333375"/>
            <a:ext cx="8135937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Найдите угловые коэффициенты: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5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8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8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18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18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8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3" grpId="0" animBg="1"/>
      <p:bldP spid="185355" grpId="0" animBg="1"/>
      <p:bldP spid="185357" grpId="0" animBg="1"/>
      <p:bldP spid="185359" grpId="0" animBg="1"/>
      <p:bldP spid="185360" grpId="0" animBg="1"/>
      <p:bldP spid="185360" grpId="1" animBg="1"/>
      <p:bldP spid="185361" grpId="0" animBg="1"/>
      <p:bldP spid="185361" grpId="1" animBg="1"/>
      <p:bldP spid="1853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body" idx="1"/>
          </p:nvPr>
        </p:nvSpPr>
        <p:spPr>
          <a:xfrm>
            <a:off x="3779838" y="1700213"/>
            <a:ext cx="5364162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b="1" i="1" smtClean="0"/>
              <a:t>«</a:t>
            </a:r>
            <a:r>
              <a:rPr lang="ru-RU" sz="2800" b="1" i="1" smtClean="0">
                <a:latin typeface="Georgia" pitchFamily="18" charset="0"/>
              </a:rPr>
              <a:t>Если продолжить одно из маленьких звеньев ломаной, составляющей кривую линию, то эта продолженная таким образом сторона будет называться касательной к кривой.</a:t>
            </a:r>
            <a:r>
              <a:rPr lang="ru-RU" sz="2800" b="1" i="1" smtClean="0"/>
              <a:t>»</a:t>
            </a:r>
            <a:endParaRPr lang="ru-RU" sz="2800" b="1" i="1" smtClean="0">
              <a:latin typeface="Georgia" pitchFamily="18" charset="0"/>
            </a:endParaRPr>
          </a:p>
        </p:txBody>
      </p:sp>
      <p:pic>
        <p:nvPicPr>
          <p:cNvPr id="12292" name="Picture 4" descr="Готфри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412875"/>
            <a:ext cx="3219450" cy="5111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3995738" y="5589588"/>
            <a:ext cx="45545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800" b="1" i="1">
                <a:solidFill>
                  <a:srgbClr val="CC0099"/>
                </a:solidFill>
                <a:latin typeface="Georgia" pitchFamily="18" charset="0"/>
              </a:rPr>
              <a:t>Готфрид Вильгельм </a:t>
            </a:r>
          </a:p>
          <a:p>
            <a:pPr algn="r"/>
            <a:r>
              <a:rPr lang="ru-RU" sz="2800" b="1" i="1">
                <a:solidFill>
                  <a:srgbClr val="CC0099"/>
                </a:solidFill>
                <a:latin typeface="Georgia" pitchFamily="18" charset="0"/>
              </a:rPr>
              <a:t>Лейбниц 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107950" y="333375"/>
            <a:ext cx="8856663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>
                <a:solidFill>
                  <a:srgbClr val="FFFFFF"/>
                </a:solidFill>
                <a:latin typeface="Georgia" pitchFamily="18" charset="0"/>
              </a:rPr>
              <a:t>Геометрический смысл производной:</a:t>
            </a:r>
            <a:endParaRPr lang="en-US" sz="3200" b="1" i="1" dirty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1000"/>
          </a:xfrm>
        </p:spPr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B134C6"/>
                </a:solidFill>
                <a:latin typeface="Georgia" pitchFamily="18" charset="0"/>
              </a:rPr>
              <a:t>Касательная к кривой.</a:t>
            </a:r>
          </a:p>
        </p:txBody>
      </p:sp>
      <p:graphicFrame>
        <p:nvGraphicFramePr>
          <p:cNvPr id="19968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331913" y="1557338"/>
          <a:ext cx="6119812" cy="508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GraphC" r:id="rId3" imgW="3447720" imgH="2866680" progId="">
                  <p:embed/>
                </p:oleObj>
              </mc:Choice>
              <mc:Fallback>
                <p:oleObj name="GraphC" r:id="rId3" imgW="3447720" imgH="28666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557338"/>
                        <a:ext cx="6119812" cy="50895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 rot="8572592">
            <a:off x="107950" y="3141663"/>
            <a:ext cx="6264275" cy="631825"/>
            <a:chOff x="249" y="3747"/>
            <a:chExt cx="3946" cy="398"/>
          </a:xfrm>
        </p:grpSpPr>
        <p:sp>
          <p:nvSpPr>
            <p:cNvPr id="4111" name="Freeform 5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>
                <a:gd name="T0" fmla="*/ 0 w 3880"/>
                <a:gd name="T1" fmla="*/ 0 h 344"/>
                <a:gd name="T2" fmla="*/ 0 w 3880"/>
                <a:gd name="T3" fmla="*/ 353 h 344"/>
                <a:gd name="T4" fmla="*/ 3872 w 3880"/>
                <a:gd name="T5" fmla="*/ 353 h 344"/>
                <a:gd name="T6" fmla="*/ 3880 w 3880"/>
                <a:gd name="T7" fmla="*/ 0 h 344"/>
                <a:gd name="T8" fmla="*/ 0 w 3880"/>
                <a:gd name="T9" fmla="*/ 0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80"/>
                <a:gd name="T16" fmla="*/ 0 h 344"/>
                <a:gd name="T17" fmla="*/ 3880 w 3880"/>
                <a:gd name="T18" fmla="*/ 344 h 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5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12" name="Oval 6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13" name="Text Box 7"/>
            <p:cNvSpPr txBox="1">
              <a:spLocks noChangeArrowheads="1"/>
            </p:cNvSpPr>
            <p:nvPr/>
          </p:nvSpPr>
          <p:spPr bwMode="auto">
            <a:xfrm rot="10800000">
              <a:off x="293" y="3747"/>
              <a:ext cx="390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endParaRPr lang="ru-RU" sz="9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4114" name="Text Box 8"/>
            <p:cNvSpPr txBox="1">
              <a:spLocks noChangeArrowheads="1"/>
            </p:cNvSpPr>
            <p:nvPr/>
          </p:nvSpPr>
          <p:spPr bwMode="auto">
            <a:xfrm>
              <a:off x="249" y="3883"/>
              <a:ext cx="3903" cy="14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 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0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1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2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3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4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5 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6        7        8 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9       10      11      12       13      14      15      16   </a:t>
              </a:r>
              <a:endParaRPr lang="ru-RU" sz="900" b="1">
                <a:solidFill>
                  <a:srgbClr val="000000"/>
                </a:solidFill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199689" name="Freeform 9"/>
          <p:cNvSpPr>
            <a:spLocks/>
          </p:cNvSpPr>
          <p:nvPr/>
        </p:nvSpPr>
        <p:spPr bwMode="auto">
          <a:xfrm>
            <a:off x="2771775" y="2997200"/>
            <a:ext cx="4679950" cy="2341563"/>
          </a:xfrm>
          <a:custGeom>
            <a:avLst/>
            <a:gdLst>
              <a:gd name="T0" fmla="*/ 0 w 2948"/>
              <a:gd name="T1" fmla="*/ 2341563 h 1475"/>
              <a:gd name="T2" fmla="*/ 71438 w 2948"/>
              <a:gd name="T3" fmla="*/ 1981201 h 1475"/>
              <a:gd name="T4" fmla="*/ 287338 w 2948"/>
              <a:gd name="T5" fmla="*/ 1333500 h 1475"/>
              <a:gd name="T6" fmla="*/ 647700 w 2948"/>
              <a:gd name="T7" fmla="*/ 684213 h 1475"/>
              <a:gd name="T8" fmla="*/ 1223962 w 2948"/>
              <a:gd name="T9" fmla="*/ 252413 h 1475"/>
              <a:gd name="T10" fmla="*/ 1871663 w 2948"/>
              <a:gd name="T11" fmla="*/ 36513 h 1475"/>
              <a:gd name="T12" fmla="*/ 2663825 w 2948"/>
              <a:gd name="T13" fmla="*/ 36513 h 1475"/>
              <a:gd name="T14" fmla="*/ 3384550 w 2948"/>
              <a:gd name="T15" fmla="*/ 252413 h 1475"/>
              <a:gd name="T16" fmla="*/ 4248150 w 2948"/>
              <a:gd name="T17" fmla="*/ 757238 h 1475"/>
              <a:gd name="T18" fmla="*/ 4679950 w 2948"/>
              <a:gd name="T19" fmla="*/ 1044575 h 147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948"/>
              <a:gd name="T31" fmla="*/ 0 h 1475"/>
              <a:gd name="T32" fmla="*/ 2948 w 2948"/>
              <a:gd name="T33" fmla="*/ 1475 h 147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948" h="1475">
                <a:moveTo>
                  <a:pt x="0" y="1475"/>
                </a:moveTo>
                <a:cubicBezTo>
                  <a:pt x="7" y="1414"/>
                  <a:pt x="15" y="1354"/>
                  <a:pt x="45" y="1248"/>
                </a:cubicBezTo>
                <a:cubicBezTo>
                  <a:pt x="75" y="1142"/>
                  <a:pt x="121" y="976"/>
                  <a:pt x="181" y="840"/>
                </a:cubicBezTo>
                <a:cubicBezTo>
                  <a:pt x="241" y="704"/>
                  <a:pt x="310" y="544"/>
                  <a:pt x="408" y="431"/>
                </a:cubicBezTo>
                <a:cubicBezTo>
                  <a:pt x="506" y="318"/>
                  <a:pt x="642" y="227"/>
                  <a:pt x="771" y="159"/>
                </a:cubicBezTo>
                <a:cubicBezTo>
                  <a:pt x="900" y="91"/>
                  <a:pt x="1028" y="46"/>
                  <a:pt x="1179" y="23"/>
                </a:cubicBezTo>
                <a:cubicBezTo>
                  <a:pt x="1330" y="0"/>
                  <a:pt x="1519" y="0"/>
                  <a:pt x="1678" y="23"/>
                </a:cubicBezTo>
                <a:cubicBezTo>
                  <a:pt x="1837" y="46"/>
                  <a:pt x="1966" y="83"/>
                  <a:pt x="2132" y="159"/>
                </a:cubicBezTo>
                <a:cubicBezTo>
                  <a:pt x="2298" y="235"/>
                  <a:pt x="2540" y="394"/>
                  <a:pt x="2676" y="477"/>
                </a:cubicBezTo>
                <a:cubicBezTo>
                  <a:pt x="2812" y="560"/>
                  <a:pt x="2880" y="609"/>
                  <a:pt x="2948" y="658"/>
                </a:cubicBezTo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 rot="4429438" flipH="1">
            <a:off x="1899444" y="4228307"/>
            <a:ext cx="1352550" cy="3065462"/>
            <a:chOff x="3797" y="754"/>
            <a:chExt cx="852" cy="1931"/>
          </a:xfrm>
        </p:grpSpPr>
        <p:sp>
          <p:nvSpPr>
            <p:cNvPr id="4107" name="Freeform 11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9692" name="Freeform 12"/>
            <p:cNvSpPr>
              <a:spLocks/>
            </p:cNvSpPr>
            <p:nvPr/>
          </p:nvSpPr>
          <p:spPr bwMode="auto">
            <a:xfrm rot="78698">
              <a:off x="4430" y="2315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9695" name="Freeform 15"/>
          <p:cNvSpPr>
            <a:spLocks/>
          </p:cNvSpPr>
          <p:nvPr/>
        </p:nvSpPr>
        <p:spPr bwMode="auto">
          <a:xfrm>
            <a:off x="942975" y="2322513"/>
            <a:ext cx="4195763" cy="3206750"/>
          </a:xfrm>
          <a:custGeom>
            <a:avLst/>
            <a:gdLst>
              <a:gd name="T0" fmla="*/ 4195763 w 2643"/>
              <a:gd name="T1" fmla="*/ 0 h 2020"/>
              <a:gd name="T2" fmla="*/ 0 w 2643"/>
              <a:gd name="T3" fmla="*/ 3206750 h 2020"/>
              <a:gd name="T4" fmla="*/ 0 60000 65536"/>
              <a:gd name="T5" fmla="*/ 0 60000 65536"/>
              <a:gd name="T6" fmla="*/ 0 w 2643"/>
              <a:gd name="T7" fmla="*/ 0 h 2020"/>
              <a:gd name="T8" fmla="*/ 2643 w 2643"/>
              <a:gd name="T9" fmla="*/ 2020 h 20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43" h="2020">
                <a:moveTo>
                  <a:pt x="2643" y="0"/>
                </a:moveTo>
                <a:lnTo>
                  <a:pt x="0" y="2020"/>
                </a:ln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9696" name="Rectangle 16"/>
          <p:cNvSpPr>
            <a:spLocks/>
          </p:cNvSpPr>
          <p:nvPr/>
        </p:nvSpPr>
        <p:spPr bwMode="auto">
          <a:xfrm>
            <a:off x="971550" y="620713"/>
            <a:ext cx="77152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i="1">
                <a:solidFill>
                  <a:srgbClr val="000099"/>
                </a:solidFill>
                <a:latin typeface="Georgia" pitchFamily="18" charset="0"/>
              </a:rPr>
              <a:t>Термином «касательная» мы уже пользовались (на интуитивном уровне) в курсе алгебры 7 – 9 класса</a:t>
            </a:r>
          </a:p>
        </p:txBody>
      </p:sp>
      <p:sp>
        <p:nvSpPr>
          <p:cNvPr id="199697" name="Oval 17"/>
          <p:cNvSpPr>
            <a:spLocks noChangeArrowheads="1"/>
          </p:cNvSpPr>
          <p:nvPr/>
        </p:nvSpPr>
        <p:spPr bwMode="auto">
          <a:xfrm>
            <a:off x="3635375" y="3357563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96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85549E-6 L 0.45468 -0.45503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0" y="-228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1000"/>
                                        <p:tgtEl>
                                          <p:spTgt spid="19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/>
      <p:bldP spid="199689" grpId="0" animBg="1"/>
      <p:bldP spid="199695" grpId="0" animBg="1"/>
      <p:bldP spid="199696" grpId="0"/>
      <p:bldP spid="1996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Line 2"/>
          <p:cNvSpPr>
            <a:spLocks noChangeShapeType="1"/>
          </p:cNvSpPr>
          <p:nvPr/>
        </p:nvSpPr>
        <p:spPr bwMode="auto">
          <a:xfrm>
            <a:off x="3048000" y="5446713"/>
            <a:ext cx="76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132" name="Group 4"/>
          <p:cNvGrpSpPr>
            <a:grpSpLocks/>
          </p:cNvGrpSpPr>
          <p:nvPr/>
        </p:nvGrpSpPr>
        <p:grpSpPr bwMode="auto">
          <a:xfrm>
            <a:off x="395288" y="1550988"/>
            <a:ext cx="6019800" cy="4343400"/>
            <a:chOff x="240" y="624"/>
            <a:chExt cx="3792" cy="2736"/>
          </a:xfrm>
        </p:grpSpPr>
        <p:grpSp>
          <p:nvGrpSpPr>
            <p:cNvPr id="5191" name="Group 5"/>
            <p:cNvGrpSpPr>
              <a:grpSpLocks/>
            </p:cNvGrpSpPr>
            <p:nvPr/>
          </p:nvGrpSpPr>
          <p:grpSpPr bwMode="auto">
            <a:xfrm>
              <a:off x="240" y="3024"/>
              <a:ext cx="3792" cy="288"/>
              <a:chOff x="240" y="3024"/>
              <a:chExt cx="3792" cy="288"/>
            </a:xfrm>
          </p:grpSpPr>
          <p:sp>
            <p:nvSpPr>
              <p:cNvPr id="5197" name="Line 6"/>
              <p:cNvSpPr>
                <a:spLocks noChangeShapeType="1"/>
              </p:cNvSpPr>
              <p:nvPr/>
            </p:nvSpPr>
            <p:spPr bwMode="auto">
              <a:xfrm>
                <a:off x="240" y="3072"/>
                <a:ext cx="374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stealth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98" name="Text Box 7"/>
              <p:cNvSpPr txBox="1">
                <a:spLocks noChangeArrowheads="1"/>
              </p:cNvSpPr>
              <p:nvPr/>
            </p:nvSpPr>
            <p:spPr bwMode="auto">
              <a:xfrm>
                <a:off x="3840" y="3024"/>
                <a:ext cx="19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i="1">
                    <a:latin typeface="Georgia" pitchFamily="18" charset="0"/>
                  </a:rPr>
                  <a:t>х</a:t>
                </a:r>
              </a:p>
            </p:txBody>
          </p:sp>
        </p:grpSp>
        <p:grpSp>
          <p:nvGrpSpPr>
            <p:cNvPr id="5192" name="Group 8"/>
            <p:cNvGrpSpPr>
              <a:grpSpLocks/>
            </p:cNvGrpSpPr>
            <p:nvPr/>
          </p:nvGrpSpPr>
          <p:grpSpPr bwMode="auto">
            <a:xfrm>
              <a:off x="864" y="624"/>
              <a:ext cx="240" cy="2736"/>
              <a:chOff x="864" y="624"/>
              <a:chExt cx="240" cy="2736"/>
            </a:xfrm>
          </p:grpSpPr>
          <p:grpSp>
            <p:nvGrpSpPr>
              <p:cNvPr id="5193" name="Group 9"/>
              <p:cNvGrpSpPr>
                <a:grpSpLocks/>
              </p:cNvGrpSpPr>
              <p:nvPr/>
            </p:nvGrpSpPr>
            <p:grpSpPr bwMode="auto">
              <a:xfrm>
                <a:off x="864" y="624"/>
                <a:ext cx="192" cy="2736"/>
                <a:chOff x="864" y="624"/>
                <a:chExt cx="192" cy="2736"/>
              </a:xfrm>
            </p:grpSpPr>
            <p:sp>
              <p:nvSpPr>
                <p:cNvPr id="5195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056" y="720"/>
                  <a:ext cx="0" cy="264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stealth" w="med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9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64" y="624"/>
                  <a:ext cx="19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 i="1">
                      <a:latin typeface="Georgia" pitchFamily="18" charset="0"/>
                    </a:rPr>
                    <a:t>y</a:t>
                  </a:r>
                  <a:endParaRPr lang="ru-RU" sz="2000" b="1" i="1">
                    <a:latin typeface="Georgia" pitchFamily="18" charset="0"/>
                  </a:endParaRPr>
                </a:p>
              </p:txBody>
            </p:sp>
          </p:grpSp>
          <p:sp>
            <p:nvSpPr>
              <p:cNvPr id="5194" name="Text Box 12"/>
              <p:cNvSpPr txBox="1">
                <a:spLocks noChangeArrowheads="1"/>
              </p:cNvSpPr>
              <p:nvPr/>
            </p:nvSpPr>
            <p:spPr bwMode="auto">
              <a:xfrm>
                <a:off x="912" y="3024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i="1">
                    <a:latin typeface="Georgia" pitchFamily="18" charset="0"/>
                  </a:rPr>
                  <a:t>0</a:t>
                </a:r>
                <a:endParaRPr lang="ru-RU" b="1" i="1">
                  <a:latin typeface="Georgia" pitchFamily="18" charset="0"/>
                </a:endParaRPr>
              </a:p>
            </p:txBody>
          </p:sp>
        </p:grpSp>
      </p:grpSp>
      <p:sp>
        <p:nvSpPr>
          <p:cNvPr id="209933" name="Arc 13"/>
          <p:cNvSpPr>
            <a:spLocks/>
          </p:cNvSpPr>
          <p:nvPr/>
        </p:nvSpPr>
        <p:spPr bwMode="auto">
          <a:xfrm>
            <a:off x="2209800" y="5218113"/>
            <a:ext cx="406400" cy="228600"/>
          </a:xfrm>
          <a:custGeom>
            <a:avLst/>
            <a:gdLst>
              <a:gd name="T0" fmla="*/ 1422013 w 21503"/>
              <a:gd name="T1" fmla="*/ 0 h 21230"/>
              <a:gd name="T2" fmla="*/ 7680833 w 21503"/>
              <a:gd name="T3" fmla="*/ 2223827 h 21230"/>
              <a:gd name="T4" fmla="*/ 0 w 21503"/>
              <a:gd name="T5" fmla="*/ 2461515 h 21230"/>
              <a:gd name="T6" fmla="*/ 0 60000 65536"/>
              <a:gd name="T7" fmla="*/ 0 60000 65536"/>
              <a:gd name="T8" fmla="*/ 0 60000 65536"/>
              <a:gd name="T9" fmla="*/ 0 w 21503"/>
              <a:gd name="T10" fmla="*/ 0 h 21230"/>
              <a:gd name="T11" fmla="*/ 21503 w 21503"/>
              <a:gd name="T12" fmla="*/ 21230 h 212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03" h="21230" fill="none" extrusionOk="0">
                <a:moveTo>
                  <a:pt x="3980" y="0"/>
                </a:moveTo>
                <a:cubicBezTo>
                  <a:pt x="13443" y="1774"/>
                  <a:pt x="20588" y="9596"/>
                  <a:pt x="21502" y="19180"/>
                </a:cubicBezTo>
              </a:path>
              <a:path w="21503" h="21230" stroke="0" extrusionOk="0">
                <a:moveTo>
                  <a:pt x="3980" y="0"/>
                </a:moveTo>
                <a:cubicBezTo>
                  <a:pt x="13443" y="1774"/>
                  <a:pt x="20588" y="9596"/>
                  <a:pt x="21502" y="19180"/>
                </a:cubicBezTo>
                <a:lnTo>
                  <a:pt x="0" y="21230"/>
                </a:lnTo>
                <a:close/>
              </a:path>
            </a:pathLst>
          </a:cu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1676400" y="498951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36" name="Line 16"/>
          <p:cNvSpPr>
            <a:spLocks noChangeShapeType="1"/>
          </p:cNvSpPr>
          <p:nvPr/>
        </p:nvSpPr>
        <p:spPr bwMode="auto">
          <a:xfrm flipH="1">
            <a:off x="1676400" y="2170113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3048000" y="4989513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>
            <a:off x="4495800" y="2170113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39" name="Oval 19"/>
          <p:cNvSpPr>
            <a:spLocks noChangeArrowheads="1"/>
          </p:cNvSpPr>
          <p:nvPr/>
        </p:nvSpPr>
        <p:spPr bwMode="auto">
          <a:xfrm>
            <a:off x="1619250" y="2127250"/>
            <a:ext cx="133350" cy="1158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40" name="Oval 20"/>
          <p:cNvSpPr>
            <a:spLocks noChangeArrowheads="1"/>
          </p:cNvSpPr>
          <p:nvPr/>
        </p:nvSpPr>
        <p:spPr bwMode="auto">
          <a:xfrm>
            <a:off x="4500563" y="5367338"/>
            <a:ext cx="147637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2987675" y="5367338"/>
            <a:ext cx="136525" cy="1555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122" name="Object 22"/>
          <p:cNvGraphicFramePr>
            <a:graphicFrameLocks noChangeAspect="1"/>
          </p:cNvGraphicFramePr>
          <p:nvPr/>
        </p:nvGraphicFramePr>
        <p:xfrm>
          <a:off x="2743200" y="5294313"/>
          <a:ext cx="31591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Формула" r:id="rId3" imgW="164880" imgH="228600" progId="Equation.3">
                  <p:embed/>
                </p:oleObj>
              </mc:Choice>
              <mc:Fallback>
                <p:oleObj name="Формула" r:id="rId3" imgW="16488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294313"/>
                        <a:ext cx="315913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43" name="Object 23"/>
          <p:cNvGraphicFramePr>
            <a:graphicFrameLocks noChangeAspect="1"/>
          </p:cNvGraphicFramePr>
          <p:nvPr/>
        </p:nvGraphicFramePr>
        <p:xfrm>
          <a:off x="3657600" y="5522913"/>
          <a:ext cx="476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Формула" r:id="rId5" imgW="228600" imgH="203040" progId="Equation.3">
                  <p:embed/>
                </p:oleObj>
              </mc:Choice>
              <mc:Fallback>
                <p:oleObj name="Формула" r:id="rId5" imgW="228600" imgH="2030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522913"/>
                        <a:ext cx="4762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Rectangle 24"/>
          <p:cNvSpPr>
            <a:spLocks noChangeArrowheads="1"/>
          </p:cNvSpPr>
          <p:nvPr/>
        </p:nvSpPr>
        <p:spPr bwMode="auto">
          <a:xfrm>
            <a:off x="0" y="2479675"/>
            <a:ext cx="220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b="1" i="1">
                <a:solidFill>
                  <a:srgbClr val="000000"/>
                </a:solidFill>
                <a:latin typeface="Georgia" pitchFamily="18" charset="0"/>
                <a:cs typeface="Times New Roman" pitchFamily="18" charset="0"/>
              </a:rPr>
              <a:t> </a:t>
            </a:r>
            <a:endParaRPr lang="ru-RU" b="1" i="1">
              <a:latin typeface="Georgia" pitchFamily="18" charset="0"/>
            </a:endParaRPr>
          </a:p>
        </p:txBody>
      </p:sp>
      <p:sp>
        <p:nvSpPr>
          <p:cNvPr id="5143" name="Rectangle 25"/>
          <p:cNvSpPr>
            <a:spLocks noChangeArrowheads="1"/>
          </p:cNvSpPr>
          <p:nvPr/>
        </p:nvSpPr>
        <p:spPr bwMode="auto">
          <a:xfrm>
            <a:off x="2590800" y="5599113"/>
            <a:ext cx="3746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b="1" i="1">
                <a:solidFill>
                  <a:srgbClr val="000000"/>
                </a:solidFill>
                <a:latin typeface="Georgia" pitchFamily="18" charset="0"/>
                <a:cs typeface="Times New Roman" pitchFamily="18" charset="0"/>
              </a:rPr>
              <a:t>     </a:t>
            </a:r>
            <a:endParaRPr lang="ru-RU" b="1" i="1">
              <a:latin typeface="Georgia" pitchFamily="18" charset="0"/>
            </a:endParaRPr>
          </a:p>
        </p:txBody>
      </p:sp>
      <p:sp>
        <p:nvSpPr>
          <p:cNvPr id="5144" name="Rectangle 26"/>
          <p:cNvSpPr>
            <a:spLocks noChangeArrowheads="1"/>
          </p:cNvSpPr>
          <p:nvPr/>
        </p:nvSpPr>
        <p:spPr bwMode="auto">
          <a:xfrm>
            <a:off x="0" y="4114800"/>
            <a:ext cx="336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b="1" i="1">
                <a:solidFill>
                  <a:srgbClr val="000000"/>
                </a:solidFill>
                <a:latin typeface="Georgia" pitchFamily="18" charset="0"/>
                <a:cs typeface="Times New Roman" pitchFamily="18" charset="0"/>
              </a:rPr>
              <a:t>    </a:t>
            </a:r>
            <a:endParaRPr lang="ru-RU" b="1" i="1">
              <a:latin typeface="Georgia" pitchFamily="18" charset="0"/>
            </a:endParaRPr>
          </a:p>
        </p:txBody>
      </p:sp>
      <p:sp>
        <p:nvSpPr>
          <p:cNvPr id="5145" name="Rectangle 27"/>
          <p:cNvSpPr>
            <a:spLocks noChangeArrowheads="1"/>
          </p:cNvSpPr>
          <p:nvPr/>
        </p:nvSpPr>
        <p:spPr bwMode="auto">
          <a:xfrm>
            <a:off x="0" y="3886200"/>
            <a:ext cx="298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b="1" i="1">
                <a:solidFill>
                  <a:srgbClr val="000000"/>
                </a:solidFill>
                <a:latin typeface="Georgia" pitchFamily="18" charset="0"/>
                <a:cs typeface="Times New Roman" pitchFamily="18" charset="0"/>
              </a:rPr>
              <a:t>   </a:t>
            </a:r>
            <a:endParaRPr lang="ru-RU" b="1" i="1">
              <a:latin typeface="Georgia" pitchFamily="18" charset="0"/>
            </a:endParaRPr>
          </a:p>
        </p:txBody>
      </p:sp>
      <p:sp>
        <p:nvSpPr>
          <p:cNvPr id="5146" name="Rectangle 28"/>
          <p:cNvSpPr>
            <a:spLocks noChangeArrowheads="1"/>
          </p:cNvSpPr>
          <p:nvPr/>
        </p:nvSpPr>
        <p:spPr bwMode="auto">
          <a:xfrm>
            <a:off x="533400" y="4654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1" i="1">
              <a:latin typeface="Georgia" pitchFamily="18" charset="0"/>
            </a:endParaRPr>
          </a:p>
        </p:txBody>
      </p:sp>
      <p:graphicFrame>
        <p:nvGraphicFramePr>
          <p:cNvPr id="209949" name="Object 29"/>
          <p:cNvGraphicFramePr>
            <a:graphicFrameLocks noChangeAspect="1"/>
          </p:cNvGraphicFramePr>
          <p:nvPr/>
        </p:nvGraphicFramePr>
        <p:xfrm>
          <a:off x="4495800" y="5522913"/>
          <a:ext cx="2968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Формула" r:id="rId7" imgW="126720" imgH="139680" progId="Equation.3">
                  <p:embed/>
                </p:oleObj>
              </mc:Choice>
              <mc:Fallback>
                <p:oleObj name="Формула" r:id="rId7" imgW="126720" imgH="1396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522913"/>
                        <a:ext cx="29686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50" name="Object 30"/>
          <p:cNvGraphicFramePr>
            <a:graphicFrameLocks noChangeAspect="1"/>
          </p:cNvGraphicFramePr>
          <p:nvPr/>
        </p:nvGraphicFramePr>
        <p:xfrm>
          <a:off x="1143000" y="4303713"/>
          <a:ext cx="501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Формула" r:id="rId9" imgW="215640" imgH="203040" progId="Equation.3">
                  <p:embed/>
                </p:oleObj>
              </mc:Choice>
              <mc:Fallback>
                <p:oleObj name="Формула" r:id="rId9" imgW="215640" imgH="2030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03713"/>
                        <a:ext cx="50165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51" name="Line 31"/>
          <p:cNvSpPr>
            <a:spLocks noChangeShapeType="1"/>
          </p:cNvSpPr>
          <p:nvPr/>
        </p:nvSpPr>
        <p:spPr bwMode="auto">
          <a:xfrm>
            <a:off x="3048000" y="5438775"/>
            <a:ext cx="609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52" name="Line 32"/>
          <p:cNvSpPr>
            <a:spLocks noChangeShapeType="1"/>
          </p:cNvSpPr>
          <p:nvPr/>
        </p:nvSpPr>
        <p:spPr bwMode="auto">
          <a:xfrm flipV="1">
            <a:off x="1692275" y="4684713"/>
            <a:ext cx="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53" name="Line 33"/>
          <p:cNvSpPr>
            <a:spLocks noChangeShapeType="1"/>
          </p:cNvSpPr>
          <p:nvPr/>
        </p:nvSpPr>
        <p:spPr bwMode="auto">
          <a:xfrm>
            <a:off x="1676400" y="3770313"/>
            <a:ext cx="2514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54" name="Line 34"/>
          <p:cNvSpPr>
            <a:spLocks noChangeShapeType="1"/>
          </p:cNvSpPr>
          <p:nvPr/>
        </p:nvSpPr>
        <p:spPr bwMode="auto">
          <a:xfrm flipV="1">
            <a:off x="4191000" y="3770313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9955" name="Object 35"/>
          <p:cNvGraphicFramePr>
            <a:graphicFrameLocks noChangeAspect="1"/>
          </p:cNvGraphicFramePr>
          <p:nvPr/>
        </p:nvGraphicFramePr>
        <p:xfrm>
          <a:off x="1066800" y="3160713"/>
          <a:ext cx="4572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Формула" r:id="rId11" imgW="241200" imgH="203040" progId="Equation.3">
                  <p:embed/>
                </p:oleObj>
              </mc:Choice>
              <mc:Fallback>
                <p:oleObj name="Формула" r:id="rId11" imgW="241200" imgH="2030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60713"/>
                        <a:ext cx="4572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56" name="Object 36"/>
          <p:cNvGraphicFramePr>
            <a:graphicFrameLocks noChangeAspect="1"/>
          </p:cNvGraphicFramePr>
          <p:nvPr/>
        </p:nvGraphicFramePr>
        <p:xfrm>
          <a:off x="3352800" y="5446713"/>
          <a:ext cx="476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Формула" r:id="rId13" imgW="228600" imgH="203040" progId="Equation.3">
                  <p:embed/>
                </p:oleObj>
              </mc:Choice>
              <mc:Fallback>
                <p:oleObj name="Формула" r:id="rId13" imgW="228600" imgH="2030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446713"/>
                        <a:ext cx="4762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57" name="Object 37"/>
          <p:cNvGraphicFramePr>
            <a:graphicFrameLocks noChangeAspect="1"/>
          </p:cNvGraphicFramePr>
          <p:nvPr/>
        </p:nvGraphicFramePr>
        <p:xfrm>
          <a:off x="2438400" y="5065713"/>
          <a:ext cx="3048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Формула" r:id="rId14" imgW="152334" imgH="139639" progId="Equation.3">
                  <p:embed/>
                </p:oleObj>
              </mc:Choice>
              <mc:Fallback>
                <p:oleObj name="Формула" r:id="rId14" imgW="152334" imgH="139639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065713"/>
                        <a:ext cx="3048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38"/>
          <p:cNvGraphicFramePr>
            <a:graphicFrameLocks noChangeAspect="1"/>
          </p:cNvGraphicFramePr>
          <p:nvPr/>
        </p:nvGraphicFramePr>
        <p:xfrm>
          <a:off x="3132138" y="1622425"/>
          <a:ext cx="1360487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Формула" r:id="rId16" imgW="622080" imgH="203040" progId="Equation.3">
                  <p:embed/>
                </p:oleObj>
              </mc:Choice>
              <mc:Fallback>
                <p:oleObj name="Формула" r:id="rId16" imgW="622080" imgH="2030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622425"/>
                        <a:ext cx="1360487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59" name="Line 39"/>
          <p:cNvSpPr>
            <a:spLocks noChangeShapeType="1"/>
          </p:cNvSpPr>
          <p:nvPr/>
        </p:nvSpPr>
        <p:spPr bwMode="auto">
          <a:xfrm>
            <a:off x="4267200" y="3236913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0" name="Line 40"/>
          <p:cNvSpPr>
            <a:spLocks noChangeShapeType="1"/>
          </p:cNvSpPr>
          <p:nvPr/>
        </p:nvSpPr>
        <p:spPr bwMode="auto">
          <a:xfrm flipH="1">
            <a:off x="1676400" y="3236913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53" name="Freeform 41"/>
          <p:cNvSpPr>
            <a:spLocks/>
          </p:cNvSpPr>
          <p:nvPr/>
        </p:nvSpPr>
        <p:spPr bwMode="auto">
          <a:xfrm>
            <a:off x="228600" y="1636713"/>
            <a:ext cx="4343400" cy="3646487"/>
          </a:xfrm>
          <a:custGeom>
            <a:avLst/>
            <a:gdLst>
              <a:gd name="T0" fmla="*/ 0 w 2709"/>
              <a:gd name="T1" fmla="*/ 3646487 h 2119"/>
              <a:gd name="T2" fmla="*/ 3434317 w 2709"/>
              <a:gd name="T3" fmla="*/ 3037305 h 2119"/>
              <a:gd name="T4" fmla="*/ 4343400 w 2709"/>
              <a:gd name="T5" fmla="*/ 0 h 2119"/>
              <a:gd name="T6" fmla="*/ 0 60000 65536"/>
              <a:gd name="T7" fmla="*/ 0 60000 65536"/>
              <a:gd name="T8" fmla="*/ 0 60000 65536"/>
              <a:gd name="T9" fmla="*/ 0 w 2709"/>
              <a:gd name="T10" fmla="*/ 0 h 2119"/>
              <a:gd name="T11" fmla="*/ 2709 w 2709"/>
              <a:gd name="T12" fmla="*/ 2119 h 21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09" h="2119">
                <a:moveTo>
                  <a:pt x="0" y="2119"/>
                </a:moveTo>
                <a:cubicBezTo>
                  <a:pt x="357" y="2060"/>
                  <a:pt x="1690" y="2118"/>
                  <a:pt x="2142" y="1765"/>
                </a:cubicBezTo>
                <a:cubicBezTo>
                  <a:pt x="2594" y="1412"/>
                  <a:pt x="2591" y="368"/>
                  <a:pt x="2709" y="0"/>
                </a:cubicBezTo>
              </a:path>
            </a:pathLst>
          </a:custGeom>
          <a:noFill/>
          <a:ln w="76200" cmpd="sng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2" name="Line 42"/>
          <p:cNvSpPr>
            <a:spLocks noChangeShapeType="1"/>
          </p:cNvSpPr>
          <p:nvPr/>
        </p:nvSpPr>
        <p:spPr bwMode="auto">
          <a:xfrm flipV="1">
            <a:off x="1835150" y="2127250"/>
            <a:ext cx="3276600" cy="4572000"/>
          </a:xfrm>
          <a:prstGeom prst="line">
            <a:avLst/>
          </a:prstGeom>
          <a:noFill/>
          <a:ln w="57150">
            <a:solidFill>
              <a:srgbClr val="1A74B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3" name="Line 43"/>
          <p:cNvSpPr>
            <a:spLocks noChangeShapeType="1"/>
          </p:cNvSpPr>
          <p:nvPr/>
        </p:nvSpPr>
        <p:spPr bwMode="auto">
          <a:xfrm flipV="1">
            <a:off x="2209800" y="1636713"/>
            <a:ext cx="2590800" cy="4876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4" name="Line 44"/>
          <p:cNvSpPr>
            <a:spLocks noChangeShapeType="1"/>
          </p:cNvSpPr>
          <p:nvPr/>
        </p:nvSpPr>
        <p:spPr bwMode="auto">
          <a:xfrm flipV="1">
            <a:off x="1371600" y="2627313"/>
            <a:ext cx="3886200" cy="4114800"/>
          </a:xfrm>
          <a:prstGeom prst="line">
            <a:avLst/>
          </a:prstGeom>
          <a:noFill/>
          <a:ln w="57150">
            <a:solidFill>
              <a:srgbClr val="2C6CA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5" name="Line 45"/>
          <p:cNvSpPr>
            <a:spLocks noChangeShapeType="1"/>
          </p:cNvSpPr>
          <p:nvPr/>
        </p:nvSpPr>
        <p:spPr bwMode="auto">
          <a:xfrm flipV="1">
            <a:off x="1371600" y="2627313"/>
            <a:ext cx="4648200" cy="3657600"/>
          </a:xfrm>
          <a:prstGeom prst="line">
            <a:avLst/>
          </a:prstGeom>
          <a:noFill/>
          <a:ln w="57150">
            <a:solidFill>
              <a:srgbClr val="30809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6" name="Line 46"/>
          <p:cNvSpPr>
            <a:spLocks noChangeShapeType="1"/>
          </p:cNvSpPr>
          <p:nvPr/>
        </p:nvSpPr>
        <p:spPr bwMode="auto">
          <a:xfrm flipV="1">
            <a:off x="1143000" y="3313113"/>
            <a:ext cx="5334000" cy="2590800"/>
          </a:xfrm>
          <a:prstGeom prst="line">
            <a:avLst/>
          </a:prstGeom>
          <a:noFill/>
          <a:ln w="57150">
            <a:solidFill>
              <a:srgbClr val="329A8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7" name="Line 47"/>
          <p:cNvSpPr>
            <a:spLocks noChangeShapeType="1"/>
          </p:cNvSpPr>
          <p:nvPr/>
        </p:nvSpPr>
        <p:spPr bwMode="auto">
          <a:xfrm flipH="1">
            <a:off x="4267200" y="5438775"/>
            <a:ext cx="228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8" name="Line 48"/>
          <p:cNvSpPr>
            <a:spLocks noChangeShapeType="1"/>
          </p:cNvSpPr>
          <p:nvPr/>
        </p:nvSpPr>
        <p:spPr bwMode="auto">
          <a:xfrm flipV="1">
            <a:off x="1692275" y="2198688"/>
            <a:ext cx="0" cy="1066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69" name="Oval 49"/>
          <p:cNvSpPr>
            <a:spLocks noChangeArrowheads="1"/>
          </p:cNvSpPr>
          <p:nvPr/>
        </p:nvSpPr>
        <p:spPr bwMode="auto">
          <a:xfrm>
            <a:off x="4211638" y="3062288"/>
            <a:ext cx="223837" cy="22542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70" name="Line 50"/>
          <p:cNvSpPr>
            <a:spLocks noChangeShapeType="1"/>
          </p:cNvSpPr>
          <p:nvPr/>
        </p:nvSpPr>
        <p:spPr bwMode="auto">
          <a:xfrm>
            <a:off x="4191000" y="5438775"/>
            <a:ext cx="76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71" name="Freeform 51"/>
          <p:cNvSpPr>
            <a:spLocks/>
          </p:cNvSpPr>
          <p:nvPr/>
        </p:nvSpPr>
        <p:spPr bwMode="auto">
          <a:xfrm>
            <a:off x="1693863" y="3206750"/>
            <a:ext cx="1587" cy="573088"/>
          </a:xfrm>
          <a:custGeom>
            <a:avLst/>
            <a:gdLst>
              <a:gd name="T0" fmla="*/ 0 w 1"/>
              <a:gd name="T1" fmla="*/ 573088 h 361"/>
              <a:gd name="T2" fmla="*/ 0 w 1"/>
              <a:gd name="T3" fmla="*/ 0 h 361"/>
              <a:gd name="T4" fmla="*/ 0 60000 65536"/>
              <a:gd name="T5" fmla="*/ 0 60000 65536"/>
              <a:gd name="T6" fmla="*/ 0 w 1"/>
              <a:gd name="T7" fmla="*/ 0 h 361"/>
              <a:gd name="T8" fmla="*/ 1 w 1"/>
              <a:gd name="T9" fmla="*/ 361 h 36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61">
                <a:moveTo>
                  <a:pt x="0" y="361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72" name="Oval 52"/>
          <p:cNvSpPr>
            <a:spLocks noChangeArrowheads="1"/>
          </p:cNvSpPr>
          <p:nvPr/>
        </p:nvSpPr>
        <p:spPr bwMode="auto">
          <a:xfrm>
            <a:off x="4067175" y="3638550"/>
            <a:ext cx="217488" cy="20796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73" name="Line 53"/>
          <p:cNvSpPr>
            <a:spLocks noChangeShapeType="1"/>
          </p:cNvSpPr>
          <p:nvPr/>
        </p:nvSpPr>
        <p:spPr bwMode="auto">
          <a:xfrm>
            <a:off x="3962400" y="4227513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74" name="Line 54"/>
          <p:cNvSpPr>
            <a:spLocks noChangeShapeType="1"/>
          </p:cNvSpPr>
          <p:nvPr/>
        </p:nvSpPr>
        <p:spPr bwMode="auto">
          <a:xfrm flipH="1">
            <a:off x="1676400" y="42275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75" name="Line 55"/>
          <p:cNvSpPr>
            <a:spLocks noChangeShapeType="1"/>
          </p:cNvSpPr>
          <p:nvPr/>
        </p:nvSpPr>
        <p:spPr bwMode="auto">
          <a:xfrm>
            <a:off x="3962400" y="5438775"/>
            <a:ext cx="228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76" name="Line 56"/>
          <p:cNvSpPr>
            <a:spLocks noChangeShapeType="1"/>
          </p:cNvSpPr>
          <p:nvPr/>
        </p:nvSpPr>
        <p:spPr bwMode="auto">
          <a:xfrm>
            <a:off x="1692275" y="3770313"/>
            <a:ext cx="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77" name="Line 57"/>
          <p:cNvSpPr>
            <a:spLocks noChangeShapeType="1"/>
          </p:cNvSpPr>
          <p:nvPr/>
        </p:nvSpPr>
        <p:spPr bwMode="auto">
          <a:xfrm>
            <a:off x="3657600" y="4684713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78" name="Line 58"/>
          <p:cNvSpPr>
            <a:spLocks noChangeShapeType="1"/>
          </p:cNvSpPr>
          <p:nvPr/>
        </p:nvSpPr>
        <p:spPr bwMode="auto">
          <a:xfrm flipH="1" flipV="1">
            <a:off x="1676400" y="4684713"/>
            <a:ext cx="1958975" cy="349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79" name="Line 59"/>
          <p:cNvSpPr>
            <a:spLocks noChangeShapeType="1"/>
          </p:cNvSpPr>
          <p:nvPr/>
        </p:nvSpPr>
        <p:spPr bwMode="auto">
          <a:xfrm>
            <a:off x="3657600" y="5438775"/>
            <a:ext cx="30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80" name="Line 60"/>
          <p:cNvSpPr>
            <a:spLocks noChangeShapeType="1"/>
          </p:cNvSpPr>
          <p:nvPr/>
        </p:nvSpPr>
        <p:spPr bwMode="auto">
          <a:xfrm>
            <a:off x="1692275" y="4227513"/>
            <a:ext cx="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9981" name="Oval 61"/>
          <p:cNvSpPr>
            <a:spLocks noChangeArrowheads="1"/>
          </p:cNvSpPr>
          <p:nvPr/>
        </p:nvSpPr>
        <p:spPr bwMode="auto">
          <a:xfrm>
            <a:off x="3563938" y="4581525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4" name="Rectangle 62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9983" name="Object 63"/>
          <p:cNvGraphicFramePr>
            <a:graphicFrameLocks noChangeAspect="1"/>
          </p:cNvGraphicFramePr>
          <p:nvPr/>
        </p:nvGraphicFramePr>
        <p:xfrm>
          <a:off x="3276600" y="5445125"/>
          <a:ext cx="8382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Формула" r:id="rId18" imgW="304560" imgH="177480" progId="Equation.3">
                  <p:embed/>
                </p:oleObj>
              </mc:Choice>
              <mc:Fallback>
                <p:oleObj name="Формула" r:id="rId18" imgW="304560" imgH="17748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445125"/>
                        <a:ext cx="838200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84" name="Line 64"/>
          <p:cNvSpPr>
            <a:spLocks noChangeShapeType="1"/>
          </p:cNvSpPr>
          <p:nvPr/>
        </p:nvSpPr>
        <p:spPr bwMode="auto">
          <a:xfrm>
            <a:off x="1676400" y="4837113"/>
            <a:ext cx="0" cy="152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381000" y="4151313"/>
            <a:ext cx="5856288" cy="1600200"/>
            <a:chOff x="240" y="2256"/>
            <a:chExt cx="3689" cy="1008"/>
          </a:xfrm>
        </p:grpSpPr>
        <p:sp>
          <p:nvSpPr>
            <p:cNvPr id="5189" name="Line 66"/>
            <p:cNvSpPr>
              <a:spLocks noChangeShapeType="1"/>
            </p:cNvSpPr>
            <p:nvPr/>
          </p:nvSpPr>
          <p:spPr bwMode="auto">
            <a:xfrm flipV="1">
              <a:off x="240" y="2256"/>
              <a:ext cx="3552" cy="1008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90" name="Text Box 67"/>
            <p:cNvSpPr txBox="1">
              <a:spLocks noChangeArrowheads="1"/>
            </p:cNvSpPr>
            <p:nvPr/>
          </p:nvSpPr>
          <p:spPr bwMode="auto">
            <a:xfrm rot="-1014554">
              <a:off x="2873" y="2351"/>
              <a:ext cx="10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400" b="1" i="1">
                  <a:latin typeface="Georgia" pitchFamily="18" charset="0"/>
                </a:rPr>
                <a:t>Касательная</a:t>
              </a:r>
            </a:p>
          </p:txBody>
        </p:sp>
      </p:grpSp>
      <p:sp>
        <p:nvSpPr>
          <p:cNvPr id="209988" name="Text Box 68"/>
          <p:cNvSpPr txBox="1">
            <a:spLocks noChangeArrowheads="1"/>
          </p:cNvSpPr>
          <p:nvPr/>
        </p:nvSpPr>
        <p:spPr bwMode="auto">
          <a:xfrm rot="-3587533">
            <a:off x="2897188" y="2976563"/>
            <a:ext cx="1527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008000"/>
                </a:solidFill>
                <a:latin typeface="Georgia" pitchFamily="18" charset="0"/>
              </a:rPr>
              <a:t>Секущая</a:t>
            </a:r>
          </a:p>
        </p:txBody>
      </p:sp>
      <p:sp>
        <p:nvSpPr>
          <p:cNvPr id="5178" name="Text Box 70"/>
          <p:cNvSpPr txBox="1">
            <a:spLocks noChangeArrowheads="1"/>
          </p:cNvSpPr>
          <p:nvPr/>
        </p:nvSpPr>
        <p:spPr bwMode="auto">
          <a:xfrm>
            <a:off x="2555875" y="4432300"/>
            <a:ext cx="550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М</a:t>
            </a:r>
          </a:p>
        </p:txBody>
      </p:sp>
      <p:sp>
        <p:nvSpPr>
          <p:cNvPr id="5179" name="Text Box 71"/>
          <p:cNvSpPr txBox="1">
            <a:spLocks noChangeArrowheads="1"/>
          </p:cNvSpPr>
          <p:nvPr/>
        </p:nvSpPr>
        <p:spPr bwMode="auto">
          <a:xfrm>
            <a:off x="3924300" y="1912938"/>
            <a:ext cx="552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latin typeface="Georgia" pitchFamily="18" charset="0"/>
              </a:rPr>
              <a:t>Р</a:t>
            </a:r>
            <a:r>
              <a:rPr lang="ru-RU" sz="2800" b="1" i="1" baseline="-25000">
                <a:latin typeface="Georgia" pitchFamily="18" charset="0"/>
              </a:rPr>
              <a:t>1</a:t>
            </a:r>
            <a:endParaRPr lang="ru-RU" sz="2800" b="1" i="1">
              <a:latin typeface="Georgia" pitchFamily="18" charset="0"/>
            </a:endParaRPr>
          </a:p>
        </p:txBody>
      </p:sp>
      <p:sp>
        <p:nvSpPr>
          <p:cNvPr id="209992" name="Text Box 72"/>
          <p:cNvSpPr txBox="1">
            <a:spLocks noChangeArrowheads="1"/>
          </p:cNvSpPr>
          <p:nvPr/>
        </p:nvSpPr>
        <p:spPr bwMode="auto">
          <a:xfrm>
            <a:off x="683568" y="448216"/>
            <a:ext cx="8209607" cy="892552"/>
          </a:xfrm>
          <a:prstGeom prst="rect">
            <a:avLst/>
          </a:prstGeom>
          <a:solidFill>
            <a:srgbClr val="CCFFCC"/>
          </a:solidFill>
          <a:ln w="38100">
            <a:solidFill>
              <a:srgbClr val="80008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600" b="1" i="1" dirty="0">
                <a:solidFill>
                  <a:srgbClr val="B134C6"/>
                </a:solidFill>
                <a:latin typeface="Georgia" pitchFamily="18" charset="0"/>
              </a:rPr>
              <a:t>Касательной </a:t>
            </a:r>
            <a:r>
              <a:rPr lang="ru-RU" sz="2600" b="1" i="1" dirty="0">
                <a:solidFill>
                  <a:srgbClr val="000099"/>
                </a:solidFill>
                <a:latin typeface="Georgia" pitchFamily="18" charset="0"/>
              </a:rPr>
              <a:t>к кривой в точке М называют предельное положение секущей</a:t>
            </a:r>
          </a:p>
        </p:txBody>
      </p:sp>
      <p:sp>
        <p:nvSpPr>
          <p:cNvPr id="209993" name="Oval 73"/>
          <p:cNvSpPr>
            <a:spLocks noChangeArrowheads="1"/>
          </p:cNvSpPr>
          <p:nvPr/>
        </p:nvSpPr>
        <p:spPr bwMode="auto">
          <a:xfrm>
            <a:off x="4356100" y="2054225"/>
            <a:ext cx="215900" cy="19208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94" name="Oval 74"/>
          <p:cNvSpPr>
            <a:spLocks noChangeArrowheads="1"/>
          </p:cNvSpPr>
          <p:nvPr/>
        </p:nvSpPr>
        <p:spPr bwMode="auto">
          <a:xfrm>
            <a:off x="3924300" y="4070350"/>
            <a:ext cx="217488" cy="20796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85" name="Oval 75"/>
          <p:cNvSpPr>
            <a:spLocks noChangeArrowheads="1"/>
          </p:cNvSpPr>
          <p:nvPr/>
        </p:nvSpPr>
        <p:spPr bwMode="auto">
          <a:xfrm>
            <a:off x="2916238" y="4862513"/>
            <a:ext cx="215900" cy="2159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9997" name="Rectangle 77"/>
          <p:cNvSpPr>
            <a:spLocks/>
          </p:cNvSpPr>
          <p:nvPr/>
        </p:nvSpPr>
        <p:spPr bwMode="auto">
          <a:xfrm>
            <a:off x="971550" y="333375"/>
            <a:ext cx="77152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Переведем наглядное представление касательной на более точный язык:</a:t>
            </a:r>
          </a:p>
        </p:txBody>
      </p:sp>
      <p:sp>
        <p:nvSpPr>
          <p:cNvPr id="5188" name="Oval 3"/>
          <p:cNvSpPr>
            <a:spLocks noChangeArrowheads="1"/>
          </p:cNvSpPr>
          <p:nvPr/>
        </p:nvSpPr>
        <p:spPr bwMode="auto">
          <a:xfrm>
            <a:off x="1619250" y="4868863"/>
            <a:ext cx="133350" cy="14446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0.00607 0.06667 L -0.01076 0.11551 L -0.01475 0.1513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099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-3.4104E-6 L -0.05 -3.4104E-6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209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5.83815E-6 L 3.33333E-6 0.12207 " pathEditMode="relative" ptsTypes="AA">
                                      <p:cBhvr>
                                        <p:cTn id="35" dur="1000" fill="hold"/>
                                        <p:tgtEl>
                                          <p:spTgt spid="209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185 L -0.00555 0.03519 L -0.0092 0.05764 L -0.01545 0.08195 " pathEditMode="relative" rAng="0" ptsTypes="AAAA">
                                      <p:cBhvr>
                                        <p:cTn id="41" dur="1000" fill="hold"/>
                                        <p:tgtEl>
                                          <p:spTgt spid="2099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4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E-6 2.96296E-6 L -0.00833 2.96296E-6 " pathEditMode="relative" ptsTypes="AA">
                                      <p:cBhvr>
                                        <p:cTn id="63" dur="1000" fill="hold"/>
                                        <p:tgtEl>
                                          <p:spTgt spid="209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4.79769E-6 L 3.33333E-6 0.09271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209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07 L -0.004 0.02083 L -0.01059 0.0449 L -0.0158 0.06389 " pathEditMode="relative" rAng="0" ptsTypes="AAAA">
                                      <p:cBhvr>
                                        <p:cTn id="74" dur="1000" fill="hold"/>
                                        <p:tgtEl>
                                          <p:spTgt spid="209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3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79769E-6 L 3.33333E-6 0.1926 " pathEditMode="relative" rAng="0" ptsTypes="AA">
                                      <p:cBhvr>
                                        <p:cTn id="94" dur="1000" fill="hold"/>
                                        <p:tgtEl>
                                          <p:spTgt spid="209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2.08092E-6 L -0.05937 0.00093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209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96296E-6 L -0.00868 0.02176 L -0.01909 0.04121 L -0.0401 0.07361 " pathEditMode="relative" rAng="0" ptsTypes="AAAA">
                                      <p:cBhvr>
                                        <p:cTn id="112" dur="1000" fill="hold"/>
                                        <p:tgtEl>
                                          <p:spTgt spid="209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1666 2.77457E-6 L -0.05104 0.00092 " pathEditMode="relative" rAng="0" ptsTypes="AA">
                                      <p:cBhvr>
                                        <p:cTn id="133" dur="1000" fill="hold"/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0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.55556E-7 9.65318E-6 L 5.55556E-7 0.0444 " pathEditMode="relative" rAng="0" ptsTypes="AA">
                                      <p:cBhvr>
                                        <p:cTn id="135" dur="1000" fill="hold"/>
                                        <p:tgtEl>
                                          <p:spTgt spid="209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6586E-6 L -0.01511 0.01249 L -0.02674 0.02082 L -0.04375 0.03053 L -0.05972 0.03562 L -0.07413 0.0384 " pathEditMode="relative" rAng="0" ptsTypes="AAAAAA">
                                      <p:cBhvr>
                                        <p:cTn id="143" dur="1000" fill="hold"/>
                                        <p:tgtEl>
                                          <p:spTgt spid="2099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19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20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33" grpId="0" animBg="1"/>
      <p:bldP spid="209936" grpId="0" animBg="1"/>
      <p:bldP spid="209938" grpId="0" animBg="1"/>
      <p:bldP spid="209939" grpId="0" animBg="1"/>
      <p:bldP spid="209940" grpId="0" animBg="1"/>
      <p:bldP spid="209951" grpId="0" animBg="1"/>
      <p:bldP spid="209952" grpId="0" animBg="1"/>
      <p:bldP spid="209953" grpId="0" animBg="1"/>
      <p:bldP spid="209953" grpId="1" animBg="1"/>
      <p:bldP spid="209954" grpId="0" animBg="1"/>
      <p:bldP spid="209954" grpId="1" animBg="1"/>
      <p:bldP spid="209959" grpId="0" animBg="1"/>
      <p:bldP spid="209959" grpId="1" animBg="1"/>
      <p:bldP spid="209960" grpId="0" animBg="1"/>
      <p:bldP spid="209960" grpId="1" animBg="1"/>
      <p:bldP spid="209962" grpId="0" animBg="1"/>
      <p:bldP spid="209962" grpId="1" animBg="1"/>
      <p:bldP spid="209963" grpId="0" animBg="1"/>
      <p:bldP spid="209963" grpId="1" animBg="1"/>
      <p:bldP spid="209964" grpId="0" animBg="1"/>
      <p:bldP spid="209964" grpId="1" animBg="1"/>
      <p:bldP spid="209965" grpId="0" animBg="1"/>
      <p:bldP spid="209965" grpId="1" animBg="1"/>
      <p:bldP spid="209966" grpId="0" animBg="1"/>
      <p:bldP spid="209966" grpId="1" animBg="1"/>
      <p:bldP spid="209967" grpId="0" animBg="1"/>
      <p:bldP spid="209968" grpId="0" animBg="1"/>
      <p:bldP spid="209969" grpId="0" animBg="1"/>
      <p:bldP spid="209969" grpId="1" animBg="1"/>
      <p:bldP spid="209969" grpId="2" animBg="1"/>
      <p:bldP spid="209970" grpId="0" animBg="1"/>
      <p:bldP spid="209971" grpId="0" animBg="1"/>
      <p:bldP spid="209972" grpId="0" animBg="1"/>
      <p:bldP spid="209972" grpId="1" animBg="1"/>
      <p:bldP spid="209972" grpId="2" animBg="1"/>
      <p:bldP spid="209973" grpId="0" animBg="1"/>
      <p:bldP spid="209973" grpId="1" animBg="1"/>
      <p:bldP spid="209974" grpId="0" animBg="1"/>
      <p:bldP spid="209974" grpId="1" animBg="1"/>
      <p:bldP spid="209975" grpId="0" animBg="1"/>
      <p:bldP spid="209976" grpId="0" animBg="1"/>
      <p:bldP spid="209977" grpId="0" animBg="1"/>
      <p:bldP spid="209977" grpId="1" animBg="1"/>
      <p:bldP spid="209978" grpId="0" animBg="1"/>
      <p:bldP spid="209978" grpId="1" animBg="1"/>
      <p:bldP spid="209979" grpId="0" animBg="1"/>
      <p:bldP spid="209980" grpId="0" animBg="1"/>
      <p:bldP spid="209981" grpId="0" animBg="1"/>
      <p:bldP spid="209981" grpId="1" animBg="1"/>
      <p:bldP spid="209984" grpId="0" animBg="1"/>
      <p:bldP spid="209988" grpId="0"/>
      <p:bldP spid="209993" grpId="0" animBg="1"/>
      <p:bldP spid="209993" grpId="1" animBg="1"/>
      <p:bldP spid="209994" grpId="0" animBg="1"/>
      <p:bldP spid="209994" grpId="1" animBg="1"/>
      <p:bldP spid="209994" grpId="2" animBg="1"/>
      <p:bldP spid="2099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Freeform 2"/>
          <p:cNvSpPr>
            <a:spLocks/>
          </p:cNvSpPr>
          <p:nvPr/>
        </p:nvSpPr>
        <p:spPr bwMode="auto">
          <a:xfrm>
            <a:off x="228600" y="2008188"/>
            <a:ext cx="4343400" cy="3646487"/>
          </a:xfrm>
          <a:custGeom>
            <a:avLst/>
            <a:gdLst>
              <a:gd name="T0" fmla="*/ 0 w 2709"/>
              <a:gd name="T1" fmla="*/ 3646487 h 2119"/>
              <a:gd name="T2" fmla="*/ 3434317 w 2709"/>
              <a:gd name="T3" fmla="*/ 3037305 h 2119"/>
              <a:gd name="T4" fmla="*/ 4343400 w 2709"/>
              <a:gd name="T5" fmla="*/ 0 h 2119"/>
              <a:gd name="T6" fmla="*/ 0 60000 65536"/>
              <a:gd name="T7" fmla="*/ 0 60000 65536"/>
              <a:gd name="T8" fmla="*/ 0 60000 65536"/>
              <a:gd name="T9" fmla="*/ 0 w 2709"/>
              <a:gd name="T10" fmla="*/ 0 h 2119"/>
              <a:gd name="T11" fmla="*/ 2709 w 2709"/>
              <a:gd name="T12" fmla="*/ 2119 h 21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09" h="2119">
                <a:moveTo>
                  <a:pt x="0" y="2119"/>
                </a:moveTo>
                <a:cubicBezTo>
                  <a:pt x="357" y="2060"/>
                  <a:pt x="1690" y="2118"/>
                  <a:pt x="2142" y="1765"/>
                </a:cubicBezTo>
                <a:cubicBezTo>
                  <a:pt x="2594" y="1412"/>
                  <a:pt x="2591" y="368"/>
                  <a:pt x="2709" y="0"/>
                </a:cubicBezTo>
              </a:path>
            </a:pathLst>
          </a:custGeom>
          <a:noFill/>
          <a:ln w="79375" cmpd="sng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07" name="Freeform 3"/>
          <p:cNvSpPr>
            <a:spLocks/>
          </p:cNvSpPr>
          <p:nvPr/>
        </p:nvSpPr>
        <p:spPr bwMode="auto">
          <a:xfrm>
            <a:off x="3059113" y="2565400"/>
            <a:ext cx="1441450" cy="2808288"/>
          </a:xfrm>
          <a:custGeom>
            <a:avLst/>
            <a:gdLst>
              <a:gd name="T0" fmla="*/ 0 w 908"/>
              <a:gd name="T1" fmla="*/ 2808288 h 1769"/>
              <a:gd name="T2" fmla="*/ 1441450 w 908"/>
              <a:gd name="T3" fmla="*/ 0 h 1769"/>
              <a:gd name="T4" fmla="*/ 1441450 w 908"/>
              <a:gd name="T5" fmla="*/ 2808288 h 1769"/>
              <a:gd name="T6" fmla="*/ 0 w 908"/>
              <a:gd name="T7" fmla="*/ 2808288 h 1769"/>
              <a:gd name="T8" fmla="*/ 0 60000 65536"/>
              <a:gd name="T9" fmla="*/ 0 60000 65536"/>
              <a:gd name="T10" fmla="*/ 0 60000 65536"/>
              <a:gd name="T11" fmla="*/ 0 60000 65536"/>
              <a:gd name="T12" fmla="*/ 0 w 908"/>
              <a:gd name="T13" fmla="*/ 0 h 1769"/>
              <a:gd name="T14" fmla="*/ 908 w 908"/>
              <a:gd name="T15" fmla="*/ 1769 h 17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08" h="1769">
                <a:moveTo>
                  <a:pt x="0" y="1769"/>
                </a:moveTo>
                <a:lnTo>
                  <a:pt x="908" y="0"/>
                </a:lnTo>
                <a:lnTo>
                  <a:pt x="908" y="1769"/>
                </a:lnTo>
                <a:lnTo>
                  <a:pt x="0" y="1769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931988"/>
            <a:ext cx="6019800" cy="4343400"/>
            <a:chOff x="240" y="624"/>
            <a:chExt cx="3792" cy="2736"/>
          </a:xfrm>
        </p:grpSpPr>
        <p:grpSp>
          <p:nvGrpSpPr>
            <p:cNvPr id="6188" name="Group 5"/>
            <p:cNvGrpSpPr>
              <a:grpSpLocks/>
            </p:cNvGrpSpPr>
            <p:nvPr/>
          </p:nvGrpSpPr>
          <p:grpSpPr bwMode="auto">
            <a:xfrm>
              <a:off x="240" y="3024"/>
              <a:ext cx="3792" cy="288"/>
              <a:chOff x="240" y="3024"/>
              <a:chExt cx="3792" cy="288"/>
            </a:xfrm>
          </p:grpSpPr>
          <p:sp>
            <p:nvSpPr>
              <p:cNvPr id="6194" name="Line 6"/>
              <p:cNvSpPr>
                <a:spLocks noChangeShapeType="1"/>
              </p:cNvSpPr>
              <p:nvPr/>
            </p:nvSpPr>
            <p:spPr bwMode="auto">
              <a:xfrm>
                <a:off x="240" y="3072"/>
                <a:ext cx="374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stealth" w="med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5" name="Text Box 7"/>
              <p:cNvSpPr txBox="1">
                <a:spLocks noChangeArrowheads="1"/>
              </p:cNvSpPr>
              <p:nvPr/>
            </p:nvSpPr>
            <p:spPr bwMode="auto">
              <a:xfrm>
                <a:off x="3840" y="3024"/>
                <a:ext cx="19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 i="1">
                    <a:latin typeface="Georgia" pitchFamily="18" charset="0"/>
                  </a:rPr>
                  <a:t>х</a:t>
                </a:r>
              </a:p>
            </p:txBody>
          </p:sp>
        </p:grpSp>
        <p:grpSp>
          <p:nvGrpSpPr>
            <p:cNvPr id="6189" name="Group 8"/>
            <p:cNvGrpSpPr>
              <a:grpSpLocks/>
            </p:cNvGrpSpPr>
            <p:nvPr/>
          </p:nvGrpSpPr>
          <p:grpSpPr bwMode="auto">
            <a:xfrm>
              <a:off x="864" y="624"/>
              <a:ext cx="240" cy="2736"/>
              <a:chOff x="864" y="624"/>
              <a:chExt cx="240" cy="2736"/>
            </a:xfrm>
          </p:grpSpPr>
          <p:grpSp>
            <p:nvGrpSpPr>
              <p:cNvPr id="6190" name="Group 9"/>
              <p:cNvGrpSpPr>
                <a:grpSpLocks/>
              </p:cNvGrpSpPr>
              <p:nvPr/>
            </p:nvGrpSpPr>
            <p:grpSpPr bwMode="auto">
              <a:xfrm>
                <a:off x="864" y="624"/>
                <a:ext cx="192" cy="2736"/>
                <a:chOff x="864" y="624"/>
                <a:chExt cx="192" cy="2736"/>
              </a:xfrm>
            </p:grpSpPr>
            <p:sp>
              <p:nvSpPr>
                <p:cNvPr id="6192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056" y="720"/>
                  <a:ext cx="0" cy="264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stealth" w="med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64" y="624"/>
                  <a:ext cx="19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 i="1">
                      <a:latin typeface="Georgia" pitchFamily="18" charset="0"/>
                    </a:rPr>
                    <a:t>y</a:t>
                  </a:r>
                  <a:endParaRPr lang="ru-RU" sz="2000" b="1" i="1">
                    <a:latin typeface="Georgia" pitchFamily="18" charset="0"/>
                  </a:endParaRPr>
                </a:p>
              </p:txBody>
            </p:sp>
          </p:grpSp>
          <p:sp>
            <p:nvSpPr>
              <p:cNvPr id="6191" name="Text Box 12"/>
              <p:cNvSpPr txBox="1">
                <a:spLocks noChangeArrowheads="1"/>
              </p:cNvSpPr>
              <p:nvPr/>
            </p:nvSpPr>
            <p:spPr bwMode="auto">
              <a:xfrm>
                <a:off x="912" y="3024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i="1">
                    <a:latin typeface="Georgia" pitchFamily="18" charset="0"/>
                  </a:rPr>
                  <a:t>0</a:t>
                </a:r>
                <a:endParaRPr lang="ru-RU" b="1" i="1">
                  <a:latin typeface="Georgia" pitchFamily="18" charset="0"/>
                </a:endParaRPr>
              </a:p>
            </p:txBody>
          </p:sp>
        </p:grpSp>
      </p:grpSp>
      <p:sp>
        <p:nvSpPr>
          <p:cNvPr id="200717" name="Arc 13"/>
          <p:cNvSpPr>
            <a:spLocks/>
          </p:cNvSpPr>
          <p:nvPr/>
        </p:nvSpPr>
        <p:spPr bwMode="auto">
          <a:xfrm>
            <a:off x="3203575" y="4941888"/>
            <a:ext cx="288925" cy="436562"/>
          </a:xfrm>
          <a:custGeom>
            <a:avLst/>
            <a:gdLst>
              <a:gd name="T0" fmla="*/ 712280 w 21600"/>
              <a:gd name="T1" fmla="*/ 0 h 33824"/>
              <a:gd name="T2" fmla="*/ 3139892 w 21600"/>
              <a:gd name="T3" fmla="*/ 5634648 h 33824"/>
              <a:gd name="T4" fmla="*/ 0 w 21600"/>
              <a:gd name="T5" fmla="*/ 3536650 h 33824"/>
              <a:gd name="T6" fmla="*/ 0 60000 65536"/>
              <a:gd name="T7" fmla="*/ 0 60000 65536"/>
              <a:gd name="T8" fmla="*/ 0 60000 65536"/>
              <a:gd name="T9" fmla="*/ 0 w 21600"/>
              <a:gd name="T10" fmla="*/ 0 h 33824"/>
              <a:gd name="T11" fmla="*/ 21600 w 21600"/>
              <a:gd name="T12" fmla="*/ 33824 h 338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3824" fill="none" extrusionOk="0">
                <a:moveTo>
                  <a:pt x="3980" y="0"/>
                </a:moveTo>
                <a:cubicBezTo>
                  <a:pt x="14197" y="1915"/>
                  <a:pt x="21600" y="10835"/>
                  <a:pt x="21600" y="21230"/>
                </a:cubicBezTo>
                <a:cubicBezTo>
                  <a:pt x="21600" y="25748"/>
                  <a:pt x="20183" y="30152"/>
                  <a:pt x="17548" y="33823"/>
                </a:cubicBezTo>
              </a:path>
              <a:path w="21600" h="33824" stroke="0" extrusionOk="0">
                <a:moveTo>
                  <a:pt x="3980" y="0"/>
                </a:moveTo>
                <a:cubicBezTo>
                  <a:pt x="14197" y="1915"/>
                  <a:pt x="21600" y="10835"/>
                  <a:pt x="21600" y="21230"/>
                </a:cubicBezTo>
                <a:cubicBezTo>
                  <a:pt x="21600" y="25748"/>
                  <a:pt x="20183" y="30152"/>
                  <a:pt x="17548" y="33823"/>
                </a:cubicBezTo>
                <a:lnTo>
                  <a:pt x="0" y="21230"/>
                </a:lnTo>
                <a:close/>
              </a:path>
            </a:pathLst>
          </a:cu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0719" name="Line 15"/>
          <p:cNvSpPr>
            <a:spLocks noChangeShapeType="1"/>
          </p:cNvSpPr>
          <p:nvPr/>
        </p:nvSpPr>
        <p:spPr bwMode="auto">
          <a:xfrm flipH="1">
            <a:off x="1676400" y="5360988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20" name="Line 16"/>
          <p:cNvSpPr>
            <a:spLocks noChangeShapeType="1"/>
          </p:cNvSpPr>
          <p:nvPr/>
        </p:nvSpPr>
        <p:spPr bwMode="auto">
          <a:xfrm flipH="1">
            <a:off x="1676400" y="2541588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21" name="Line 17"/>
          <p:cNvSpPr>
            <a:spLocks noChangeShapeType="1"/>
          </p:cNvSpPr>
          <p:nvPr/>
        </p:nvSpPr>
        <p:spPr bwMode="auto">
          <a:xfrm>
            <a:off x="3048000" y="5360988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22" name="Line 18"/>
          <p:cNvSpPr>
            <a:spLocks noChangeShapeType="1"/>
          </p:cNvSpPr>
          <p:nvPr/>
        </p:nvSpPr>
        <p:spPr bwMode="auto">
          <a:xfrm>
            <a:off x="4495800" y="2541588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23" name="Oval 19"/>
          <p:cNvSpPr>
            <a:spLocks noChangeArrowheads="1"/>
          </p:cNvSpPr>
          <p:nvPr/>
        </p:nvSpPr>
        <p:spPr bwMode="auto">
          <a:xfrm>
            <a:off x="4427538" y="5741988"/>
            <a:ext cx="144462" cy="1412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0724" name="Oval 20"/>
          <p:cNvSpPr>
            <a:spLocks noChangeArrowheads="1"/>
          </p:cNvSpPr>
          <p:nvPr/>
        </p:nvSpPr>
        <p:spPr bwMode="auto">
          <a:xfrm>
            <a:off x="2987675" y="5738813"/>
            <a:ext cx="136525" cy="1555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00725" name="Object 21"/>
          <p:cNvGraphicFramePr>
            <a:graphicFrameLocks noChangeAspect="1"/>
          </p:cNvGraphicFramePr>
          <p:nvPr/>
        </p:nvGraphicFramePr>
        <p:xfrm>
          <a:off x="3124200" y="5894388"/>
          <a:ext cx="476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Формула" r:id="rId3" imgW="228600" imgH="203040" progId="Equation.3">
                  <p:embed/>
                </p:oleObj>
              </mc:Choice>
              <mc:Fallback>
                <p:oleObj name="Формула" r:id="rId3" imgW="22860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894388"/>
                        <a:ext cx="4762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726" name="Rectangle 22"/>
          <p:cNvSpPr>
            <a:spLocks noChangeArrowheads="1"/>
          </p:cNvSpPr>
          <p:nvPr/>
        </p:nvSpPr>
        <p:spPr bwMode="auto">
          <a:xfrm>
            <a:off x="0" y="2479675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200727" name="Rectangle 23"/>
          <p:cNvSpPr>
            <a:spLocks noChangeArrowheads="1"/>
          </p:cNvSpPr>
          <p:nvPr/>
        </p:nvSpPr>
        <p:spPr bwMode="auto">
          <a:xfrm>
            <a:off x="0" y="4114800"/>
            <a:ext cx="355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  <a:cs typeface="Times New Roman" pitchFamily="18" charset="0"/>
              </a:rPr>
              <a:t>    </a:t>
            </a:r>
            <a:endParaRPr lang="ru-RU"/>
          </a:p>
        </p:txBody>
      </p:sp>
      <p:sp>
        <p:nvSpPr>
          <p:cNvPr id="200728" name="Rectangle 24"/>
          <p:cNvSpPr>
            <a:spLocks noChangeArrowheads="1"/>
          </p:cNvSpPr>
          <p:nvPr/>
        </p:nvSpPr>
        <p:spPr bwMode="auto">
          <a:xfrm>
            <a:off x="0" y="3886200"/>
            <a:ext cx="3127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solidFill>
                  <a:srgbClr val="000000"/>
                </a:solidFill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200729" name="Rectangle 25"/>
          <p:cNvSpPr>
            <a:spLocks noChangeArrowheads="1"/>
          </p:cNvSpPr>
          <p:nvPr/>
        </p:nvSpPr>
        <p:spPr bwMode="auto">
          <a:xfrm>
            <a:off x="533400" y="50260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b="1" i="1">
              <a:latin typeface="Georgia" pitchFamily="18" charset="0"/>
            </a:endParaRPr>
          </a:p>
        </p:txBody>
      </p:sp>
      <p:graphicFrame>
        <p:nvGraphicFramePr>
          <p:cNvPr id="200730" name="Object 26"/>
          <p:cNvGraphicFramePr>
            <a:graphicFrameLocks noChangeAspect="1"/>
          </p:cNvGraphicFramePr>
          <p:nvPr/>
        </p:nvGraphicFramePr>
        <p:xfrm>
          <a:off x="1066800" y="3532188"/>
          <a:ext cx="4572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Формула" r:id="rId5" imgW="241200" imgH="203040" progId="Equation.3">
                  <p:embed/>
                </p:oleObj>
              </mc:Choice>
              <mc:Fallback>
                <p:oleObj name="Формула" r:id="rId5" imgW="241200" imgH="2030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32188"/>
                        <a:ext cx="4572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31" name="Object 27"/>
          <p:cNvGraphicFramePr>
            <a:graphicFrameLocks noChangeAspect="1"/>
          </p:cNvGraphicFramePr>
          <p:nvPr/>
        </p:nvGraphicFramePr>
        <p:xfrm>
          <a:off x="3492500" y="4797425"/>
          <a:ext cx="4492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Формула" r:id="rId7" imgW="152334" imgH="139639" progId="Equation.3">
                  <p:embed/>
                </p:oleObj>
              </mc:Choice>
              <mc:Fallback>
                <p:oleObj name="Формула" r:id="rId7" imgW="152334" imgH="139639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797425"/>
                        <a:ext cx="4492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32" name="Object 28"/>
          <p:cNvGraphicFramePr>
            <a:graphicFrameLocks noChangeAspect="1"/>
          </p:cNvGraphicFramePr>
          <p:nvPr/>
        </p:nvGraphicFramePr>
        <p:xfrm>
          <a:off x="5292725" y="908050"/>
          <a:ext cx="3044825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Формула" r:id="rId9" imgW="1079280" imgH="431640" progId="Equation.3">
                  <p:embed/>
                </p:oleObj>
              </mc:Choice>
              <mc:Fallback>
                <p:oleObj name="Формула" r:id="rId9" imgW="1079280" imgH="4316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908050"/>
                        <a:ext cx="3044825" cy="120173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990099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33" name="Object 29"/>
          <p:cNvGraphicFramePr>
            <a:graphicFrameLocks noChangeAspect="1"/>
          </p:cNvGraphicFramePr>
          <p:nvPr/>
        </p:nvGraphicFramePr>
        <p:xfrm>
          <a:off x="539750" y="6237288"/>
          <a:ext cx="180498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Формула" r:id="rId11" imgW="723600" imgH="203040" progId="Equation.3">
                  <p:embed/>
                </p:oleObj>
              </mc:Choice>
              <mc:Fallback>
                <p:oleObj name="Формула" r:id="rId11" imgW="723600" imgH="20304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237288"/>
                        <a:ext cx="1804988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734" name="Text Box 30"/>
          <p:cNvSpPr txBox="1">
            <a:spLocks noChangeArrowheads="1"/>
          </p:cNvSpPr>
          <p:nvPr/>
        </p:nvSpPr>
        <p:spPr bwMode="auto">
          <a:xfrm>
            <a:off x="900113" y="130175"/>
            <a:ext cx="79930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latin typeface="Georgia" pitchFamily="18" charset="0"/>
              </a:rPr>
              <a:t> </a:t>
            </a:r>
            <a:r>
              <a:rPr lang="ru-RU" sz="2000" b="1" i="1">
                <a:latin typeface="Georgia" pitchFamily="18" charset="0"/>
              </a:rPr>
              <a:t>Угловой коэффициент секущей МР, т.е. тангенс угла между секущей и осью х, вычисляется по формуле</a:t>
            </a:r>
          </a:p>
        </p:txBody>
      </p:sp>
      <p:sp>
        <p:nvSpPr>
          <p:cNvPr id="200735" name="Line 31"/>
          <p:cNvSpPr>
            <a:spLocks noChangeShapeType="1"/>
          </p:cNvSpPr>
          <p:nvPr/>
        </p:nvSpPr>
        <p:spPr bwMode="auto">
          <a:xfrm flipV="1">
            <a:off x="2209800" y="2008188"/>
            <a:ext cx="2590800" cy="487680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36" name="Text Box 32"/>
          <p:cNvSpPr txBox="1">
            <a:spLocks noChangeArrowheads="1"/>
          </p:cNvSpPr>
          <p:nvPr/>
        </p:nvSpPr>
        <p:spPr bwMode="auto">
          <a:xfrm rot="-3587533">
            <a:off x="2889251" y="3441700"/>
            <a:ext cx="1435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008000"/>
                </a:solidFill>
                <a:latin typeface="Georgia" pitchFamily="18" charset="0"/>
              </a:rPr>
              <a:t>Секущая</a:t>
            </a:r>
          </a:p>
        </p:txBody>
      </p:sp>
      <p:graphicFrame>
        <p:nvGraphicFramePr>
          <p:cNvPr id="200737" name="Object 33"/>
          <p:cNvGraphicFramePr>
            <a:graphicFrameLocks noChangeAspect="1"/>
          </p:cNvGraphicFramePr>
          <p:nvPr/>
        </p:nvGraphicFramePr>
        <p:xfrm>
          <a:off x="3059113" y="1922463"/>
          <a:ext cx="129063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Формула" r:id="rId13" imgW="622080" imgH="203040" progId="Equation.3">
                  <p:embed/>
                </p:oleObj>
              </mc:Choice>
              <mc:Fallback>
                <p:oleObj name="Формула" r:id="rId13" imgW="622080" imgH="20304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922463"/>
                        <a:ext cx="1290637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738" name="Line 34"/>
          <p:cNvSpPr>
            <a:spLocks noChangeShapeType="1"/>
          </p:cNvSpPr>
          <p:nvPr/>
        </p:nvSpPr>
        <p:spPr bwMode="auto">
          <a:xfrm flipV="1">
            <a:off x="1692275" y="2570163"/>
            <a:ext cx="0" cy="2808287"/>
          </a:xfrm>
          <a:prstGeom prst="line">
            <a:avLst/>
          </a:prstGeom>
          <a:noFill/>
          <a:ln w="698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39" name="Line 35"/>
          <p:cNvSpPr>
            <a:spLocks noChangeShapeType="1"/>
          </p:cNvSpPr>
          <p:nvPr/>
        </p:nvSpPr>
        <p:spPr bwMode="auto">
          <a:xfrm>
            <a:off x="3059113" y="5810250"/>
            <a:ext cx="1441450" cy="0"/>
          </a:xfrm>
          <a:prstGeom prst="line">
            <a:avLst/>
          </a:prstGeom>
          <a:noFill/>
          <a:ln w="698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40" name="Rectangle 36"/>
          <p:cNvSpPr>
            <a:spLocks noChangeArrowheads="1"/>
          </p:cNvSpPr>
          <p:nvPr/>
        </p:nvSpPr>
        <p:spPr bwMode="auto">
          <a:xfrm>
            <a:off x="2771775" y="5883275"/>
            <a:ext cx="38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0099"/>
                </a:solidFill>
                <a:latin typeface="Georgia" pitchFamily="18" charset="0"/>
              </a:rPr>
              <a:t>а</a:t>
            </a:r>
          </a:p>
        </p:txBody>
      </p:sp>
      <p:sp>
        <p:nvSpPr>
          <p:cNvPr id="200741" name="Rectangle 37"/>
          <p:cNvSpPr>
            <a:spLocks noChangeArrowheads="1"/>
          </p:cNvSpPr>
          <p:nvPr/>
        </p:nvSpPr>
        <p:spPr bwMode="auto">
          <a:xfrm>
            <a:off x="900113" y="5018088"/>
            <a:ext cx="77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0099"/>
                </a:solidFill>
                <a:latin typeface="Georgia" pitchFamily="18" charset="0"/>
              </a:rPr>
              <a:t>f(a</a:t>
            </a:r>
            <a:r>
              <a:rPr lang="ru-RU" sz="2400" b="1" i="1">
                <a:solidFill>
                  <a:srgbClr val="000099"/>
                </a:solidFill>
                <a:latin typeface="Georgia" pitchFamily="18" charset="0"/>
              </a:rPr>
              <a:t>)</a:t>
            </a:r>
          </a:p>
        </p:txBody>
      </p:sp>
      <p:sp>
        <p:nvSpPr>
          <p:cNvPr id="200742" name="Text Box 38"/>
          <p:cNvSpPr txBox="1">
            <a:spLocks noChangeArrowheads="1"/>
          </p:cNvSpPr>
          <p:nvPr/>
        </p:nvSpPr>
        <p:spPr bwMode="auto">
          <a:xfrm>
            <a:off x="2555875" y="4803775"/>
            <a:ext cx="550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0099"/>
                </a:solidFill>
                <a:latin typeface="Georgia" pitchFamily="18" charset="0"/>
              </a:rPr>
              <a:t>М</a:t>
            </a:r>
          </a:p>
        </p:txBody>
      </p:sp>
      <p:sp>
        <p:nvSpPr>
          <p:cNvPr id="200743" name="Rectangle 39"/>
          <p:cNvSpPr>
            <a:spLocks noChangeArrowheads="1"/>
          </p:cNvSpPr>
          <p:nvPr/>
        </p:nvSpPr>
        <p:spPr bwMode="auto">
          <a:xfrm>
            <a:off x="4643438" y="2354263"/>
            <a:ext cx="434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7E00"/>
                </a:solidFill>
                <a:latin typeface="Georgia" pitchFamily="18" charset="0"/>
              </a:rPr>
              <a:t>Р</a:t>
            </a:r>
          </a:p>
        </p:txBody>
      </p:sp>
      <p:sp>
        <p:nvSpPr>
          <p:cNvPr id="200744" name="Oval 40"/>
          <p:cNvSpPr>
            <a:spLocks noChangeArrowheads="1"/>
          </p:cNvSpPr>
          <p:nvPr/>
        </p:nvSpPr>
        <p:spPr bwMode="auto">
          <a:xfrm>
            <a:off x="4356100" y="2425700"/>
            <a:ext cx="287338" cy="2492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0745" name="Oval 41"/>
          <p:cNvSpPr>
            <a:spLocks noChangeArrowheads="1"/>
          </p:cNvSpPr>
          <p:nvPr/>
        </p:nvSpPr>
        <p:spPr bwMode="auto">
          <a:xfrm>
            <a:off x="2843213" y="5162550"/>
            <a:ext cx="360362" cy="360363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0746" name="Rectangle 42"/>
          <p:cNvSpPr>
            <a:spLocks noChangeArrowheads="1"/>
          </p:cNvSpPr>
          <p:nvPr/>
        </p:nvSpPr>
        <p:spPr bwMode="auto">
          <a:xfrm>
            <a:off x="250825" y="2425700"/>
            <a:ext cx="147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0099"/>
                </a:solidFill>
                <a:latin typeface="Georgia" pitchFamily="18" charset="0"/>
              </a:rPr>
              <a:t>f(a</a:t>
            </a:r>
            <a:r>
              <a:rPr lang="ru-RU" sz="2400" b="1" i="1">
                <a:solidFill>
                  <a:srgbClr val="000099"/>
                </a:solidFill>
                <a:latin typeface="Georgia" pitchFamily="18" charset="0"/>
              </a:rPr>
              <a:t> + </a:t>
            </a:r>
            <a:r>
              <a:rPr lang="ru-RU" sz="2400" b="1" i="1" baseline="-25000">
                <a:solidFill>
                  <a:srgbClr val="000099"/>
                </a:solidFill>
                <a:latin typeface="Georgia" pitchFamily="18" charset="0"/>
              </a:rPr>
              <a:t>∆</a:t>
            </a:r>
            <a:r>
              <a:rPr lang="en-US" sz="2400" b="1" i="1">
                <a:solidFill>
                  <a:srgbClr val="000099"/>
                </a:solidFill>
                <a:latin typeface="Georgia" pitchFamily="18" charset="0"/>
              </a:rPr>
              <a:t>x</a:t>
            </a:r>
            <a:r>
              <a:rPr lang="ru-RU" sz="2400" b="1" i="1">
                <a:solidFill>
                  <a:srgbClr val="000099"/>
                </a:solidFill>
                <a:latin typeface="Georgia" pitchFamily="18" charset="0"/>
              </a:rPr>
              <a:t>)</a:t>
            </a:r>
          </a:p>
        </p:txBody>
      </p:sp>
      <p:sp>
        <p:nvSpPr>
          <p:cNvPr id="200747" name="Rectangle 43"/>
          <p:cNvSpPr>
            <a:spLocks noChangeArrowheads="1"/>
          </p:cNvSpPr>
          <p:nvPr/>
        </p:nvSpPr>
        <p:spPr bwMode="auto">
          <a:xfrm>
            <a:off x="4500563" y="5883275"/>
            <a:ext cx="1055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0099"/>
                </a:solidFill>
                <a:latin typeface="Georgia" pitchFamily="18" charset="0"/>
              </a:rPr>
              <a:t>а + </a:t>
            </a:r>
            <a:r>
              <a:rPr lang="ru-RU" sz="2000" b="1" i="1" baseline="-25000">
                <a:solidFill>
                  <a:srgbClr val="000099"/>
                </a:solidFill>
                <a:latin typeface="Georgia" pitchFamily="18" charset="0"/>
              </a:rPr>
              <a:t>∆</a:t>
            </a:r>
            <a:r>
              <a:rPr lang="en-US" sz="2400" b="1" i="1">
                <a:solidFill>
                  <a:srgbClr val="000099"/>
                </a:solidFill>
                <a:latin typeface="Georgia" pitchFamily="18" charset="0"/>
              </a:rPr>
              <a:t>x</a:t>
            </a:r>
          </a:p>
        </p:txBody>
      </p:sp>
      <p:sp>
        <p:nvSpPr>
          <p:cNvPr id="200748" name="Line 44"/>
          <p:cNvSpPr>
            <a:spLocks noChangeShapeType="1"/>
          </p:cNvSpPr>
          <p:nvPr/>
        </p:nvSpPr>
        <p:spPr bwMode="auto">
          <a:xfrm>
            <a:off x="3059113" y="5373688"/>
            <a:ext cx="1441450" cy="0"/>
          </a:xfrm>
          <a:prstGeom prst="line">
            <a:avLst/>
          </a:prstGeom>
          <a:noFill/>
          <a:ln w="698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0749" name="Line 45"/>
          <p:cNvSpPr>
            <a:spLocks noChangeShapeType="1"/>
          </p:cNvSpPr>
          <p:nvPr/>
        </p:nvSpPr>
        <p:spPr bwMode="auto">
          <a:xfrm flipV="1">
            <a:off x="4500563" y="2565400"/>
            <a:ext cx="0" cy="2808288"/>
          </a:xfrm>
          <a:prstGeom prst="line">
            <a:avLst/>
          </a:prstGeom>
          <a:noFill/>
          <a:ln w="698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00750" name="Object 46"/>
          <p:cNvGraphicFramePr>
            <a:graphicFrameLocks noChangeAspect="1"/>
          </p:cNvGraphicFramePr>
          <p:nvPr/>
        </p:nvGraphicFramePr>
        <p:xfrm>
          <a:off x="4643438" y="3789363"/>
          <a:ext cx="4572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Формула" r:id="rId15" imgW="241200" imgH="203040" progId="Equation.3">
                  <p:embed/>
                </p:oleObj>
              </mc:Choice>
              <mc:Fallback>
                <p:oleObj name="Формула" r:id="rId15" imgW="241200" imgH="2030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789363"/>
                        <a:ext cx="4572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51" name="Object 47"/>
          <p:cNvGraphicFramePr>
            <a:graphicFrameLocks noChangeAspect="1"/>
          </p:cNvGraphicFramePr>
          <p:nvPr/>
        </p:nvGraphicFramePr>
        <p:xfrm>
          <a:off x="3635375" y="5300663"/>
          <a:ext cx="476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Формула" r:id="rId16" imgW="228600" imgH="203040" progId="Equation.3">
                  <p:embed/>
                </p:oleObj>
              </mc:Choice>
              <mc:Fallback>
                <p:oleObj name="Формула" r:id="rId16" imgW="228600" imgH="20304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300663"/>
                        <a:ext cx="4762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752" name="Rectangle 48"/>
          <p:cNvSpPr>
            <a:spLocks noChangeArrowheads="1"/>
          </p:cNvSpPr>
          <p:nvPr/>
        </p:nvSpPr>
        <p:spPr bwMode="auto">
          <a:xfrm>
            <a:off x="5292725" y="2276475"/>
            <a:ext cx="38893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rgbClr val="990099"/>
                </a:solidFill>
                <a:latin typeface="Georgia" pitchFamily="18" charset="0"/>
              </a:rPr>
              <a:t>Т.к. касательная есть предельное положение секущей</a:t>
            </a:r>
          </a:p>
        </p:txBody>
      </p:sp>
      <p:graphicFrame>
        <p:nvGraphicFramePr>
          <p:cNvPr id="200753" name="Object 49"/>
          <p:cNvGraphicFramePr>
            <a:graphicFrameLocks noChangeAspect="1"/>
          </p:cNvGraphicFramePr>
          <p:nvPr/>
        </p:nvGraphicFramePr>
        <p:xfrm>
          <a:off x="4932363" y="4149725"/>
          <a:ext cx="3902075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Формула" r:id="rId17" imgW="1600200" imgH="431640" progId="Equation.3">
                  <p:embed/>
                </p:oleObj>
              </mc:Choice>
              <mc:Fallback>
                <p:oleObj name="Формула" r:id="rId17" imgW="1600200" imgH="43164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4149725"/>
                        <a:ext cx="3902075" cy="1039813"/>
                      </a:xfrm>
                      <a:prstGeom prst="rect">
                        <a:avLst/>
                      </a:prstGeom>
                      <a:solidFill>
                        <a:srgbClr val="D5FFD5"/>
                      </a:solidFill>
                      <a:ln w="38100">
                        <a:solidFill>
                          <a:srgbClr val="990099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0754" name="Text Box 50"/>
          <p:cNvSpPr txBox="1">
            <a:spLocks noChangeArrowheads="1"/>
          </p:cNvSpPr>
          <p:nvPr/>
        </p:nvSpPr>
        <p:spPr bwMode="auto">
          <a:xfrm>
            <a:off x="1403350" y="333375"/>
            <a:ext cx="7451725" cy="3505200"/>
          </a:xfrm>
          <a:prstGeom prst="rect">
            <a:avLst/>
          </a:prstGeom>
          <a:solidFill>
            <a:srgbClr val="D5FFD5"/>
          </a:solidFill>
          <a:ln w="88900" cmpd="thinThick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solidFill>
                  <a:srgbClr val="B134C6"/>
                </a:solidFill>
                <a:latin typeface="Georgia" pitchFamily="18" charset="0"/>
              </a:rPr>
              <a:t>Геометрический смысл производной</a:t>
            </a:r>
          </a:p>
          <a:p>
            <a:pPr>
              <a:spcBef>
                <a:spcPct val="50000"/>
              </a:spcBef>
            </a:pPr>
            <a:r>
              <a:rPr lang="ru-RU" sz="2800" b="1" i="1">
                <a:latin typeface="Georgia" pitchFamily="18" charset="0"/>
              </a:rPr>
              <a:t>Производная от функции в данной                       точке равна угловому коэффициенту касательной, проведенной к графику         функции в этой точке.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0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0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 animBg="1"/>
      <p:bldP spid="200707" grpId="0" animBg="1"/>
      <p:bldP spid="200707" grpId="1" animBg="1"/>
      <p:bldP spid="200717" grpId="0" animBg="1"/>
      <p:bldP spid="200717" grpId="1" animBg="1"/>
      <p:bldP spid="200718" grpId="0" animBg="1"/>
      <p:bldP spid="200719" grpId="0" animBg="1"/>
      <p:bldP spid="200720" grpId="0" animBg="1"/>
      <p:bldP spid="200721" grpId="0" animBg="1"/>
      <p:bldP spid="200722" grpId="0" animBg="1"/>
      <p:bldP spid="200723" grpId="0" animBg="1"/>
      <p:bldP spid="200724" grpId="0" animBg="1"/>
      <p:bldP spid="200726" grpId="0"/>
      <p:bldP spid="200727" grpId="0"/>
      <p:bldP spid="200728" grpId="0"/>
      <p:bldP spid="200729" grpId="0"/>
      <p:bldP spid="200734" grpId="0"/>
      <p:bldP spid="200734" grpId="1"/>
      <p:bldP spid="200735" grpId="0" animBg="1"/>
      <p:bldP spid="200736" grpId="0"/>
      <p:bldP spid="200738" grpId="0" animBg="1"/>
      <p:bldP spid="200739" grpId="0" animBg="1"/>
      <p:bldP spid="200740" grpId="0"/>
      <p:bldP spid="200741" grpId="0"/>
      <p:bldP spid="200742" grpId="0"/>
      <p:bldP spid="200743" grpId="0"/>
      <p:bldP spid="200744" grpId="0" animBg="1"/>
      <p:bldP spid="200745" grpId="0" animBg="1"/>
      <p:bldP spid="200746" grpId="0"/>
      <p:bldP spid="200747" grpId="0"/>
      <p:bldP spid="200748" grpId="0" animBg="1"/>
      <p:bldP spid="200748" grpId="1" animBg="1"/>
      <p:bldP spid="200749" grpId="0" animBg="1"/>
      <p:bldP spid="200749" grpId="1" animBg="1"/>
      <p:bldP spid="200752" grpId="0"/>
      <p:bldP spid="200752" grpId="1"/>
      <p:bldP spid="2007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2"/>
          <p:cNvSpPr>
            <a:spLocks noChangeArrowheads="1"/>
          </p:cNvSpPr>
          <p:nvPr/>
        </p:nvSpPr>
        <p:spPr bwMode="auto">
          <a:xfrm>
            <a:off x="685800" y="284163"/>
            <a:ext cx="7964488" cy="4081462"/>
          </a:xfrm>
          <a:prstGeom prst="rect">
            <a:avLst/>
          </a:prstGeom>
          <a:solidFill>
            <a:srgbClr val="006600"/>
          </a:solidFill>
          <a:ln w="762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Rectangle 23"/>
          <p:cNvSpPr>
            <a:spLocks noChangeArrowheads="1"/>
          </p:cNvSpPr>
          <p:nvPr/>
        </p:nvSpPr>
        <p:spPr bwMode="auto">
          <a:xfrm>
            <a:off x="533400" y="4322763"/>
            <a:ext cx="8304213" cy="227012"/>
          </a:xfrm>
          <a:prstGeom prst="rect">
            <a:avLst/>
          </a:prstGeom>
          <a:solidFill>
            <a:srgbClr val="993300"/>
          </a:solidFill>
          <a:ln w="762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7170" name="Object 24"/>
          <p:cNvGraphicFramePr>
            <a:graphicFrameLocks noChangeAspect="1"/>
          </p:cNvGraphicFramePr>
          <p:nvPr/>
        </p:nvGraphicFramePr>
        <p:xfrm>
          <a:off x="4618038" y="1214438"/>
          <a:ext cx="334962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Формула" r:id="rId3" imgW="114120" imgH="672840" progId="Equation.3">
                  <p:embed/>
                </p:oleObj>
              </mc:Choice>
              <mc:Fallback>
                <p:oleObj name="Формула" r:id="rId3" imgW="114120" imgH="6728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8038" y="1214438"/>
                        <a:ext cx="334962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30" name="WordArt 10"/>
          <p:cNvSpPr>
            <a:spLocks noChangeArrowheads="1" noChangeShapeType="1" noTextEdit="1"/>
          </p:cNvSpPr>
          <p:nvPr/>
        </p:nvSpPr>
        <p:spPr bwMode="auto">
          <a:xfrm>
            <a:off x="684213" y="404813"/>
            <a:ext cx="7861300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b="1" kern="10" dirty="0">
                <a:ln w="3175">
                  <a:solidFill>
                    <a:srgbClr val="1C1C1C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63500" dir="3187806" algn="ctr" rotWithShape="0">
                    <a:srgbClr val="0051A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Геометрический смысл производной</a:t>
            </a:r>
          </a:p>
        </p:txBody>
      </p:sp>
      <p:sp>
        <p:nvSpPr>
          <p:cNvPr id="209931" name="Text Box 11"/>
          <p:cNvSpPr txBox="1">
            <a:spLocks noChangeArrowheads="1"/>
          </p:cNvSpPr>
          <p:nvPr/>
        </p:nvSpPr>
        <p:spPr bwMode="auto">
          <a:xfrm>
            <a:off x="1331913" y="1268413"/>
            <a:ext cx="67691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k</a:t>
            </a:r>
            <a:r>
              <a:rPr lang="ru-RU" sz="4400" b="1">
                <a:solidFill>
                  <a:schemeClr val="bg1"/>
                </a:solidFill>
                <a:latin typeface="Georgia" pitchFamily="18" charset="0"/>
                <a:cs typeface="Arial" charset="0"/>
              </a:rPr>
              <a:t> </a:t>
            </a:r>
            <a:r>
              <a:rPr lang="ru-RU" sz="7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</a:t>
            </a:r>
            <a:r>
              <a:rPr lang="ru-RU" sz="4400" b="1">
                <a:solidFill>
                  <a:schemeClr val="bg1"/>
                </a:solidFill>
                <a:latin typeface="Georgia" pitchFamily="18" charset="0"/>
                <a:cs typeface="Arial" charset="0"/>
              </a:rPr>
              <a:t> </a:t>
            </a:r>
            <a:r>
              <a:rPr lang="en-US" sz="7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f '(x₀)</a:t>
            </a:r>
            <a:r>
              <a:rPr lang="ru-RU" sz="7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=</a:t>
            </a:r>
            <a:r>
              <a:rPr lang="en-US" sz="7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tg</a:t>
            </a:r>
            <a:r>
              <a:rPr lang="en-US" sz="7200" b="1" i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  <a:sym typeface="Symbol" pitchFamily="18" charset="2"/>
              </a:rPr>
              <a:t></a:t>
            </a:r>
            <a:endParaRPr lang="ru-RU" sz="7200" b="1" i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209935" name="Cloud"/>
          <p:cNvSpPr>
            <a:spLocks noChangeAspect="1" noEditPoints="1" noChangeArrowheads="1"/>
          </p:cNvSpPr>
          <p:nvPr/>
        </p:nvSpPr>
        <p:spPr bwMode="auto">
          <a:xfrm>
            <a:off x="755650" y="4581525"/>
            <a:ext cx="3643313" cy="1655763"/>
          </a:xfrm>
          <a:custGeom>
            <a:avLst/>
            <a:gdLst>
              <a:gd name="T0" fmla="*/ 10631 w 21600"/>
              <a:gd name="T1" fmla="*/ 827882 h 21600"/>
              <a:gd name="T2" fmla="*/ 1713706 w 21600"/>
              <a:gd name="T3" fmla="*/ 1654000 h 21600"/>
              <a:gd name="T4" fmla="*/ 3424556 w 21600"/>
              <a:gd name="T5" fmla="*/ 827882 h 21600"/>
              <a:gd name="T6" fmla="*/ 1713706 w 21600"/>
              <a:gd name="T7" fmla="*/ 946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44450">
            <a:solidFill>
              <a:srgbClr val="0000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значение производной в точке</a:t>
            </a: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 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Х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₀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  <a:p>
            <a:pPr>
              <a:defRPr/>
            </a:pPr>
            <a:endParaRPr lang="ru-RU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209938" name="Cloud"/>
          <p:cNvSpPr>
            <a:spLocks noChangeAspect="1" noEditPoints="1" noChangeArrowheads="1"/>
          </p:cNvSpPr>
          <p:nvPr/>
        </p:nvSpPr>
        <p:spPr bwMode="auto">
          <a:xfrm>
            <a:off x="4211638" y="4554538"/>
            <a:ext cx="4392612" cy="2303462"/>
          </a:xfrm>
          <a:custGeom>
            <a:avLst/>
            <a:gdLst>
              <a:gd name="T0" fmla="*/ 13625 w 21600"/>
              <a:gd name="T1" fmla="*/ 1151732 h 21600"/>
              <a:gd name="T2" fmla="*/ 2196307 w 21600"/>
              <a:gd name="T3" fmla="*/ 2301010 h 21600"/>
              <a:gd name="T4" fmla="*/ 4388952 w 21600"/>
              <a:gd name="T5" fmla="*/ 1151732 h 21600"/>
              <a:gd name="T6" fmla="*/ 2196307 w 21600"/>
              <a:gd name="T7" fmla="*/ 13170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44450">
            <a:solidFill>
              <a:srgbClr val="0000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тангенс 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угла наклона касательной к положительному направлению оси ОХ</a:t>
            </a:r>
          </a:p>
          <a:p>
            <a:pPr>
              <a:defRPr/>
            </a:pPr>
            <a:endParaRPr lang="ru-RU" sz="2400" b="1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209940" name="Cloud"/>
          <p:cNvSpPr>
            <a:spLocks noChangeAspect="1" noEditPoints="1" noChangeArrowheads="1"/>
          </p:cNvSpPr>
          <p:nvPr/>
        </p:nvSpPr>
        <p:spPr bwMode="auto">
          <a:xfrm>
            <a:off x="0" y="3141663"/>
            <a:ext cx="3851275" cy="1584325"/>
          </a:xfrm>
          <a:custGeom>
            <a:avLst/>
            <a:gdLst>
              <a:gd name="T0" fmla="*/ 11503 w 21600"/>
              <a:gd name="T1" fmla="*/ 792163 h 21600"/>
              <a:gd name="T2" fmla="*/ 1854200 w 21600"/>
              <a:gd name="T3" fmla="*/ 1582638 h 21600"/>
              <a:gd name="T4" fmla="*/ 3705310 w 21600"/>
              <a:gd name="T5" fmla="*/ 792163 h 21600"/>
              <a:gd name="T6" fmla="*/ 1854200 w 21600"/>
              <a:gd name="T7" fmla="*/ 90585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44450">
            <a:solidFill>
              <a:srgbClr val="000066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угловой </a:t>
            </a:r>
            <a:r>
              <a:rPr lang="ru-RU" sz="24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cs typeface="Arial" charset="0"/>
              </a:rPr>
              <a:t>коэффициент касательной</a:t>
            </a:r>
          </a:p>
          <a:p>
            <a:pPr>
              <a:defRPr/>
            </a:pPr>
            <a:endParaRPr lang="ru-RU" sz="2400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  <a:cs typeface="Arial" charset="0"/>
            </a:endParaRPr>
          </a:p>
        </p:txBody>
      </p:sp>
      <p:sp>
        <p:nvSpPr>
          <p:cNvPr id="167962" name="AutoShape 26"/>
          <p:cNvSpPr>
            <a:spLocks/>
          </p:cNvSpPr>
          <p:nvPr/>
        </p:nvSpPr>
        <p:spPr bwMode="auto">
          <a:xfrm rot="-5400000">
            <a:off x="6804026" y="1628775"/>
            <a:ext cx="360362" cy="1944687"/>
          </a:xfrm>
          <a:prstGeom prst="leftBrace">
            <a:avLst>
              <a:gd name="adj1" fmla="val 44971"/>
              <a:gd name="adj2" fmla="val 50000"/>
            </a:avLst>
          </a:prstGeom>
          <a:noFill/>
          <a:ln w="10477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63" name="AutoShape 27"/>
          <p:cNvSpPr>
            <a:spLocks/>
          </p:cNvSpPr>
          <p:nvPr/>
        </p:nvSpPr>
        <p:spPr bwMode="auto">
          <a:xfrm rot="-5400000">
            <a:off x="3995738" y="1125538"/>
            <a:ext cx="360362" cy="2951162"/>
          </a:xfrm>
          <a:prstGeom prst="leftBrace">
            <a:avLst>
              <a:gd name="adj1" fmla="val 68245"/>
              <a:gd name="adj2" fmla="val 50000"/>
            </a:avLst>
          </a:prstGeom>
          <a:noFill/>
          <a:ln w="10477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7965" name="Freeform 29"/>
          <p:cNvSpPr>
            <a:spLocks/>
          </p:cNvSpPr>
          <p:nvPr/>
        </p:nvSpPr>
        <p:spPr bwMode="gray">
          <a:xfrm rot="-2616015">
            <a:off x="2901950" y="3432175"/>
            <a:ext cx="2351088" cy="831850"/>
          </a:xfrm>
          <a:custGeom>
            <a:avLst/>
            <a:gdLst>
              <a:gd name="T0" fmla="*/ 2351088 w 580"/>
              <a:gd name="T1" fmla="*/ 0 h 798"/>
              <a:gd name="T2" fmla="*/ 2342981 w 580"/>
              <a:gd name="T3" fmla="*/ 93818 h 798"/>
              <a:gd name="T4" fmla="*/ 2302445 w 580"/>
              <a:gd name="T5" fmla="*/ 181381 h 798"/>
              <a:gd name="T6" fmla="*/ 2237587 w 580"/>
              <a:gd name="T7" fmla="*/ 262689 h 798"/>
              <a:gd name="T8" fmla="*/ 2132194 w 580"/>
              <a:gd name="T9" fmla="*/ 337744 h 798"/>
              <a:gd name="T10" fmla="*/ 2002478 w 580"/>
              <a:gd name="T11" fmla="*/ 406543 h 798"/>
              <a:gd name="T12" fmla="*/ 1832227 w 580"/>
              <a:gd name="T13" fmla="*/ 469088 h 798"/>
              <a:gd name="T14" fmla="*/ 1629547 w 580"/>
              <a:gd name="T15" fmla="*/ 529549 h 798"/>
              <a:gd name="T16" fmla="*/ 1386331 w 580"/>
              <a:gd name="T17" fmla="*/ 583754 h 798"/>
              <a:gd name="T18" fmla="*/ 1094472 w 580"/>
              <a:gd name="T19" fmla="*/ 635875 h 798"/>
              <a:gd name="T20" fmla="*/ 762077 w 580"/>
              <a:gd name="T21" fmla="*/ 683827 h 798"/>
              <a:gd name="T22" fmla="*/ 762077 w 580"/>
              <a:gd name="T23" fmla="*/ 831850 h 798"/>
              <a:gd name="T24" fmla="*/ 0 w 580"/>
              <a:gd name="T25" fmla="*/ 535803 h 798"/>
              <a:gd name="T26" fmla="*/ 762077 w 580"/>
              <a:gd name="T27" fmla="*/ 239756 h 798"/>
              <a:gd name="T28" fmla="*/ 762077 w 580"/>
              <a:gd name="T29" fmla="*/ 387780 h 798"/>
              <a:gd name="T30" fmla="*/ 908006 w 580"/>
              <a:gd name="T31" fmla="*/ 383610 h 798"/>
              <a:gd name="T32" fmla="*/ 1070150 w 580"/>
              <a:gd name="T33" fmla="*/ 371101 h 798"/>
              <a:gd name="T34" fmla="*/ 1240402 w 580"/>
              <a:gd name="T35" fmla="*/ 350253 h 798"/>
              <a:gd name="T36" fmla="*/ 1410653 w 580"/>
              <a:gd name="T37" fmla="*/ 323150 h 798"/>
              <a:gd name="T38" fmla="*/ 1589011 w 580"/>
              <a:gd name="T39" fmla="*/ 291877 h 798"/>
              <a:gd name="T40" fmla="*/ 1751155 w 580"/>
              <a:gd name="T41" fmla="*/ 256435 h 798"/>
              <a:gd name="T42" fmla="*/ 1913299 w 580"/>
              <a:gd name="T43" fmla="*/ 216823 h 798"/>
              <a:gd name="T44" fmla="*/ 2051121 w 580"/>
              <a:gd name="T45" fmla="*/ 173041 h 798"/>
              <a:gd name="T46" fmla="*/ 2172730 w 580"/>
              <a:gd name="T47" fmla="*/ 129260 h 798"/>
              <a:gd name="T48" fmla="*/ 2261909 w 580"/>
              <a:gd name="T49" fmla="*/ 85478 h 798"/>
              <a:gd name="T50" fmla="*/ 2326766 w 580"/>
              <a:gd name="T51" fmla="*/ 41697 h 798"/>
              <a:gd name="T52" fmla="*/ 2342981 w 580"/>
              <a:gd name="T53" fmla="*/ 0 h 798"/>
              <a:gd name="T54" fmla="*/ 2351088 w 580"/>
              <a:gd name="T55" fmla="*/ 0 h 79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80"/>
              <a:gd name="T85" fmla="*/ 0 h 798"/>
              <a:gd name="T86" fmla="*/ 580 w 580"/>
              <a:gd name="T87" fmla="*/ 798 h 79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rgbClr val="2A99EC"/>
              </a:gs>
              <a:gs pos="100000">
                <a:srgbClr val="78BEF3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7966" name="Freeform 30"/>
          <p:cNvSpPr>
            <a:spLocks/>
          </p:cNvSpPr>
          <p:nvPr/>
        </p:nvSpPr>
        <p:spPr bwMode="gray">
          <a:xfrm rot="2963396" flipH="1">
            <a:off x="27782" y="2882106"/>
            <a:ext cx="1009650" cy="881063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7967" name="Freeform 31"/>
          <p:cNvSpPr>
            <a:spLocks/>
          </p:cNvSpPr>
          <p:nvPr/>
        </p:nvSpPr>
        <p:spPr bwMode="gray">
          <a:xfrm rot="4420281" flipH="1">
            <a:off x="5156200" y="3421063"/>
            <a:ext cx="2160588" cy="881062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7968" name="AutoShape 32"/>
          <p:cNvSpPr>
            <a:spLocks/>
          </p:cNvSpPr>
          <p:nvPr/>
        </p:nvSpPr>
        <p:spPr bwMode="auto">
          <a:xfrm rot="-5400000">
            <a:off x="1331912" y="1557338"/>
            <a:ext cx="360363" cy="1944688"/>
          </a:xfrm>
          <a:prstGeom prst="leftBrace">
            <a:avLst>
              <a:gd name="adj1" fmla="val 44971"/>
              <a:gd name="adj2" fmla="val 50000"/>
            </a:avLst>
          </a:prstGeom>
          <a:noFill/>
          <a:ln w="10477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99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79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7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7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67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7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7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7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7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7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7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67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30" grpId="0" animBg="1"/>
      <p:bldP spid="209931" grpId="0"/>
      <p:bldP spid="209935" grpId="0" animBg="1"/>
      <p:bldP spid="209938" grpId="0" animBg="1"/>
      <p:bldP spid="167962" grpId="0" animBg="1"/>
      <p:bldP spid="167963" grpId="0" animBg="1"/>
      <p:bldP spid="167965" grpId="0" animBg="1"/>
      <p:bldP spid="167968" grpId="0" animBg="1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1688</TotalTime>
  <Words>722</Words>
  <Application>Microsoft Office PowerPoint</Application>
  <PresentationFormat>Экран (4:3)</PresentationFormat>
  <Paragraphs>187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математика - 1!</vt:lpstr>
      <vt:lpstr>GraphC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Касательная к кривой.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67</cp:revision>
  <dcterms:created xsi:type="dcterms:W3CDTF">2010-03-29T10:01:28Z</dcterms:created>
  <dcterms:modified xsi:type="dcterms:W3CDTF">2017-03-08T16:33:39Z</dcterms:modified>
</cp:coreProperties>
</file>