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3" r:id="rId2"/>
    <p:sldId id="328" r:id="rId3"/>
    <p:sldId id="323" r:id="rId4"/>
    <p:sldId id="325" r:id="rId5"/>
    <p:sldId id="326" r:id="rId6"/>
    <p:sldId id="330" r:id="rId7"/>
    <p:sldId id="331" r:id="rId8"/>
    <p:sldId id="32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33CC"/>
    <a:srgbClr val="009900"/>
    <a:srgbClr val="333399"/>
    <a:srgbClr val="9FBFFF"/>
    <a:srgbClr val="D5FFD5"/>
    <a:srgbClr val="FF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CC80A3-4FFD-401C-B79E-3A390AEB5897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2B1CC0-55BD-4092-B16E-D5BE2A653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499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1CC0-55BD-4092-B16E-D5BE2A65394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AD7AA-065B-4F05-A6DF-2231DB87DC57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D8209-DA5D-4A25-AEA2-ADFB3F4E5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4664-6148-46F9-BA99-2376498D86FD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705D2-A836-4170-A868-743605887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F7370-8E69-4528-8F90-6AEB3A27A6ED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97C93-214E-4934-BB94-225C38CB8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62592-F790-4C31-9BCA-659238CAB5A8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E6CA9-C447-43F8-9A00-F29E6E56B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6FB62-D422-49E0-9E55-121AE79681B6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77B36-6685-4998-A33B-13F906FBF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F9484-BD0D-46A1-AD30-EBB4D19AC880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26C0-6FFF-4045-BA90-6D32CB9F9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45CCA-278E-4736-99C0-CEF1E6AA77E6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68FC-572F-4FEE-B3DF-5FDE76798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2CB89-43F4-49FE-BB0D-B2E6DCC42ABB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4009A-FC8E-4506-831D-01C86D7AF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9A7A8-FC24-4FA8-8AF2-2306F500D291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2A76-834E-4CF2-819F-3DA95F2692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F35B2-0DAB-4AE5-ABF5-5A309D811947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6C302-2631-4640-85DE-45E68C708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CB68A-3378-405D-9196-A91BD87C93EA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5E40F-6B13-4DD0-8B07-1F3E55E38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969A55-9829-41F9-8BF4-EE7BF3284940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B0C27D-2088-4954-B9EC-F50884C32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58775" y="1557338"/>
            <a:ext cx="88931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6000" b="1" i="1" dirty="0" smtClean="0">
                <a:solidFill>
                  <a:srgbClr val="006666"/>
                </a:solidFill>
                <a:latin typeface="Georgia" pitchFamily="18" charset="0"/>
              </a:rPr>
              <a:t>Физический смысл производной. </a:t>
            </a:r>
            <a:endParaRPr lang="ru-RU" sz="6000" b="1" i="1" dirty="0">
              <a:solidFill>
                <a:srgbClr val="006666"/>
              </a:solidFill>
              <a:latin typeface="Georgia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71550" y="836613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932363" y="2603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14FC4930-CC82-4052-A1C7-144BAA1C86C0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08.03.2017</a:t>
            </a:fld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2627312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/>
          </p:cNvSpPr>
          <p:nvPr>
            <p:ph type="title"/>
          </p:nvPr>
        </p:nvSpPr>
        <p:spPr>
          <a:xfrm>
            <a:off x="611188" y="2349500"/>
            <a:ext cx="3767137" cy="1584325"/>
          </a:xfrm>
        </p:spPr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FF0000"/>
                </a:solidFill>
                <a:latin typeface="Georgia" pitchFamily="18" charset="0"/>
              </a:rPr>
              <a:t>Исаак Ньютон (1643 </a:t>
            </a:r>
            <a:r>
              <a:rPr lang="ru-RU" sz="4000" b="1" i="1" smtClean="0">
                <a:solidFill>
                  <a:srgbClr val="FF0000"/>
                </a:solidFill>
              </a:rPr>
              <a:t>–</a:t>
            </a:r>
            <a:r>
              <a:rPr lang="ru-RU" sz="4000" b="1" i="1" smtClean="0">
                <a:solidFill>
                  <a:srgbClr val="FF0000"/>
                </a:solidFill>
                <a:latin typeface="Georgia" pitchFamily="18" charset="0"/>
              </a:rPr>
              <a:t> 1727)</a:t>
            </a:r>
          </a:p>
        </p:txBody>
      </p:sp>
      <p:sp>
        <p:nvSpPr>
          <p:cNvPr id="162819" name="Rectangle 3"/>
          <p:cNvSpPr>
            <a:spLocks noGrp="1"/>
          </p:cNvSpPr>
          <p:nvPr>
            <p:ph type="body" idx="1"/>
          </p:nvPr>
        </p:nvSpPr>
        <p:spPr>
          <a:xfrm>
            <a:off x="250825" y="5157788"/>
            <a:ext cx="8713788" cy="1439862"/>
          </a:xfrm>
          <a:ln w="38100">
            <a:solidFill>
              <a:srgbClr val="3333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b="1" smtClean="0"/>
              <a:t> </a:t>
            </a:r>
            <a:r>
              <a:rPr lang="ru-RU" sz="2800" b="1" i="1" smtClean="0"/>
              <a:t>«</a:t>
            </a:r>
            <a:r>
              <a:rPr lang="ru-RU" sz="2800" b="1" i="1" smtClean="0">
                <a:latin typeface="Georgia" pitchFamily="18" charset="0"/>
              </a:rPr>
              <a:t>Когда величина является максимальной или минимальной, в этот момент она не течет ни вперед, ни назад.</a:t>
            </a:r>
            <a:r>
              <a:rPr lang="ru-RU" sz="2800" b="1" i="1" smtClean="0"/>
              <a:t>»</a:t>
            </a:r>
            <a:endParaRPr lang="ru-RU" sz="2800" b="1" i="1" smtClean="0">
              <a:latin typeface="Georgia" pitchFamily="18" charset="0"/>
            </a:endParaRPr>
          </a:p>
        </p:txBody>
      </p:sp>
      <p:pic>
        <p:nvPicPr>
          <p:cNvPr id="162820" name="Picture 4" descr="Сэр Исаак Ньютон. Портрет работы Готфрида Кнеллера. Изображение Wikimedia Commons.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775"/>
            <a:ext cx="4319588" cy="3240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539552" y="333375"/>
            <a:ext cx="8208912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Механический </a:t>
            </a: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смысл производной: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281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281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28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/>
      <p:bldP spid="162819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966788" y="1658938"/>
            <a:ext cx="7677150" cy="993775"/>
            <a:chOff x="518" y="1514"/>
            <a:chExt cx="4836" cy="626"/>
          </a:xfrm>
        </p:grpSpPr>
        <p:grpSp>
          <p:nvGrpSpPr>
            <p:cNvPr id="17431" name="Group 18"/>
            <p:cNvGrpSpPr>
              <a:grpSpLocks/>
            </p:cNvGrpSpPr>
            <p:nvPr/>
          </p:nvGrpSpPr>
          <p:grpSpPr bwMode="auto">
            <a:xfrm>
              <a:off x="518" y="1514"/>
              <a:ext cx="4765" cy="626"/>
              <a:chOff x="518" y="1514"/>
              <a:chExt cx="4765" cy="626"/>
            </a:xfrm>
          </p:grpSpPr>
          <p:sp>
            <p:nvSpPr>
              <p:cNvPr id="17433" name="Line 11"/>
              <p:cNvSpPr>
                <a:spLocks noChangeShapeType="1"/>
              </p:cNvSpPr>
              <p:nvPr/>
            </p:nvSpPr>
            <p:spPr bwMode="auto">
              <a:xfrm>
                <a:off x="518" y="2057"/>
                <a:ext cx="4765" cy="0"/>
              </a:xfrm>
              <a:prstGeom prst="line">
                <a:avLst/>
              </a:prstGeom>
              <a:ln w="76200">
                <a:solidFill>
                  <a:srgbClr val="009900"/>
                </a:solidFill>
                <a:headEnd/>
                <a:tailEnd type="triangle" w="med" len="med"/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17434" name="Line 12"/>
              <p:cNvSpPr>
                <a:spLocks noChangeShapeType="1"/>
              </p:cNvSpPr>
              <p:nvPr/>
            </p:nvSpPr>
            <p:spPr bwMode="auto">
              <a:xfrm>
                <a:off x="1077" y="1992"/>
                <a:ext cx="0" cy="1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5" name="Text Box 14"/>
              <p:cNvSpPr txBox="1">
                <a:spLocks noChangeArrowheads="1"/>
              </p:cNvSpPr>
              <p:nvPr/>
            </p:nvSpPr>
            <p:spPr bwMode="auto">
              <a:xfrm>
                <a:off x="889" y="1514"/>
                <a:ext cx="345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ru-RU" sz="4000" b="1" i="1">
                    <a:latin typeface="Georgia" pitchFamily="18" charset="0"/>
                    <a:cs typeface="Arial" charset="0"/>
                  </a:rPr>
                  <a:t>0</a:t>
                </a:r>
              </a:p>
            </p:txBody>
          </p:sp>
        </p:grpSp>
        <p:sp>
          <p:nvSpPr>
            <p:cNvPr id="17432" name="Rectangle 19"/>
            <p:cNvSpPr>
              <a:spLocks noChangeArrowheads="1"/>
            </p:cNvSpPr>
            <p:nvPr/>
          </p:nvSpPr>
          <p:spPr bwMode="auto">
            <a:xfrm>
              <a:off x="5057" y="1646"/>
              <a:ext cx="29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4000" b="1" i="1">
                  <a:latin typeface="Georgia" pitchFamily="18" charset="0"/>
                  <a:cs typeface="Arial" charset="0"/>
                </a:rPr>
                <a:t>s</a:t>
              </a:r>
              <a:endParaRPr lang="ru-RU" sz="4000" b="1" i="1"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07889" name="Oval 17"/>
          <p:cNvSpPr>
            <a:spLocks noChangeArrowheads="1"/>
          </p:cNvSpPr>
          <p:nvPr/>
        </p:nvSpPr>
        <p:spPr bwMode="auto">
          <a:xfrm>
            <a:off x="1714500" y="2414588"/>
            <a:ext cx="222250" cy="2079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sz="3600">
              <a:latin typeface="Tahoma" pitchFamily="34" charset="0"/>
              <a:cs typeface="Arial" charset="0"/>
            </a:endParaRP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841500" y="2689225"/>
            <a:ext cx="3894138" cy="1004888"/>
            <a:chOff x="1085" y="2188"/>
            <a:chExt cx="2461" cy="633"/>
          </a:xfrm>
        </p:grpSpPr>
        <p:sp>
          <p:nvSpPr>
            <p:cNvPr id="207918" name="Text Box 46"/>
            <p:cNvSpPr txBox="1">
              <a:spLocks noChangeArrowheads="1"/>
            </p:cNvSpPr>
            <p:nvPr/>
          </p:nvSpPr>
          <p:spPr bwMode="auto">
            <a:xfrm>
              <a:off x="1221" y="2456"/>
              <a:ext cx="219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2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S(t)  </a:t>
              </a:r>
              <a:r>
                <a:rPr lang="ru-RU" sz="3200" b="1" i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за время</a:t>
              </a:r>
              <a:r>
                <a:rPr lang="ru-RU" sz="32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</a:t>
              </a:r>
              <a:r>
                <a:rPr lang="en-US" sz="32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</a:t>
              </a:r>
              <a:endParaRPr lang="ru-RU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17430" name="WordArt 47"/>
            <p:cNvSpPr>
              <a:spLocks noChangeArrowheads="1" noChangeShapeType="1" noTextEdit="1"/>
            </p:cNvSpPr>
            <p:nvPr/>
          </p:nvSpPr>
          <p:spPr bwMode="auto">
            <a:xfrm rot="5400000">
              <a:off x="2191" y="1082"/>
              <a:ext cx="250" cy="2461"/>
            </a:xfrm>
            <a:prstGeom prst="rect">
              <a:avLst/>
            </a:prstGeom>
          </p:spPr>
          <p:txBody>
            <a:bodyPr wrap="none" fromWordArt="1">
              <a:prstTxWarp prst="textCan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Batang"/>
                  <a:ea typeface="Batang"/>
                </a:rPr>
                <a:t>}</a:t>
              </a: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811213" y="3482976"/>
            <a:ext cx="8585201" cy="3052763"/>
            <a:chOff x="321" y="2194"/>
            <a:chExt cx="5408" cy="1923"/>
          </a:xfrm>
        </p:grpSpPr>
        <p:grpSp>
          <p:nvGrpSpPr>
            <p:cNvPr id="17416" name="Group 38"/>
            <p:cNvGrpSpPr>
              <a:grpSpLocks/>
            </p:cNvGrpSpPr>
            <p:nvPr/>
          </p:nvGrpSpPr>
          <p:grpSpPr bwMode="auto">
            <a:xfrm>
              <a:off x="321" y="2224"/>
              <a:ext cx="2396" cy="662"/>
              <a:chOff x="370" y="2536"/>
              <a:chExt cx="2396" cy="662"/>
            </a:xfrm>
          </p:grpSpPr>
          <p:sp>
            <p:nvSpPr>
              <p:cNvPr id="207906" name="Rectangle 34"/>
              <p:cNvSpPr>
                <a:spLocks noChangeArrowheads="1"/>
              </p:cNvSpPr>
              <p:nvPr/>
            </p:nvSpPr>
            <p:spPr bwMode="auto">
              <a:xfrm>
                <a:off x="370" y="2606"/>
                <a:ext cx="1063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en-US" sz="6000" b="1" i="1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S </a:t>
                </a:r>
                <a:r>
                  <a:rPr lang="ru-RU" sz="6000" b="1" i="1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(</a:t>
                </a:r>
                <a:r>
                  <a:rPr lang="en-US" sz="6000" b="1" i="1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t)</a:t>
                </a:r>
                <a:endParaRPr lang="ru-RU" sz="6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endParaRPr>
              </a:p>
            </p:txBody>
          </p:sp>
          <p:sp>
            <p:nvSpPr>
              <p:cNvPr id="207907" name="Rectangle 35"/>
              <p:cNvSpPr>
                <a:spLocks noChangeArrowheads="1"/>
              </p:cNvSpPr>
              <p:nvPr/>
            </p:nvSpPr>
            <p:spPr bwMode="auto">
              <a:xfrm>
                <a:off x="1537" y="2675"/>
                <a:ext cx="22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ru-RU" sz="500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Arial" charset="0"/>
                  </a:rPr>
                  <a:t>=</a:t>
                </a:r>
                <a:endParaRPr lang="ru-RU" sz="360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07908" name="Rectangle 36"/>
              <p:cNvSpPr>
                <a:spLocks noChangeArrowheads="1"/>
              </p:cNvSpPr>
              <p:nvPr/>
            </p:nvSpPr>
            <p:spPr bwMode="auto">
              <a:xfrm>
                <a:off x="780" y="2536"/>
                <a:ext cx="99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ru-RU" sz="5000" dirty="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Arial" charset="0"/>
                  </a:rPr>
                  <a:t>¢</a:t>
                </a:r>
                <a:endParaRPr lang="ru-RU" sz="3600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07909" name="Rectangle 37"/>
              <p:cNvSpPr>
                <a:spLocks noChangeArrowheads="1"/>
              </p:cNvSpPr>
              <p:nvPr/>
            </p:nvSpPr>
            <p:spPr bwMode="auto">
              <a:xfrm>
                <a:off x="1772" y="2622"/>
                <a:ext cx="994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en-US" sz="6000" b="1" i="1" dirty="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V</a:t>
                </a:r>
                <a:r>
                  <a:rPr lang="ru-RU" sz="6000" b="1" i="1" dirty="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(</a:t>
                </a:r>
                <a:r>
                  <a:rPr lang="en-US" sz="6000" b="1" i="1" dirty="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t)</a:t>
                </a:r>
                <a:endParaRPr lang="ru-RU" sz="6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endParaRPr>
              </a:p>
            </p:txBody>
          </p:sp>
        </p:grpSp>
        <p:grpSp>
          <p:nvGrpSpPr>
            <p:cNvPr id="17417" name="Group 44"/>
            <p:cNvGrpSpPr>
              <a:grpSpLocks/>
            </p:cNvGrpSpPr>
            <p:nvPr/>
          </p:nvGrpSpPr>
          <p:grpSpPr bwMode="auto">
            <a:xfrm>
              <a:off x="3025" y="2194"/>
              <a:ext cx="2387" cy="660"/>
              <a:chOff x="3066" y="2613"/>
              <a:chExt cx="2387" cy="660"/>
            </a:xfrm>
          </p:grpSpPr>
          <p:sp>
            <p:nvSpPr>
              <p:cNvPr id="207912" name="Rectangle 40"/>
              <p:cNvSpPr>
                <a:spLocks noChangeArrowheads="1"/>
              </p:cNvSpPr>
              <p:nvPr/>
            </p:nvSpPr>
            <p:spPr bwMode="auto">
              <a:xfrm>
                <a:off x="3066" y="2697"/>
                <a:ext cx="111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en-US" sz="6000" b="1" i="1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V </a:t>
                </a:r>
                <a:r>
                  <a:rPr lang="ru-RU" sz="6000" b="1" i="1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(</a:t>
                </a:r>
                <a:r>
                  <a:rPr lang="en-US" sz="6000" b="1" i="1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t)</a:t>
                </a:r>
                <a:endParaRPr lang="ru-RU" sz="6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endParaRPr>
              </a:p>
            </p:txBody>
          </p:sp>
          <p:sp>
            <p:nvSpPr>
              <p:cNvPr id="207913" name="Rectangle 41"/>
              <p:cNvSpPr>
                <a:spLocks noChangeArrowheads="1"/>
              </p:cNvSpPr>
              <p:nvPr/>
            </p:nvSpPr>
            <p:spPr bwMode="auto">
              <a:xfrm>
                <a:off x="4286" y="2766"/>
                <a:ext cx="220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ru-RU" sz="500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Arial" charset="0"/>
                  </a:rPr>
                  <a:t>=</a:t>
                </a:r>
                <a:endParaRPr lang="ru-RU" sz="360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07914" name="Rectangle 42"/>
              <p:cNvSpPr>
                <a:spLocks noChangeArrowheads="1"/>
              </p:cNvSpPr>
              <p:nvPr/>
            </p:nvSpPr>
            <p:spPr bwMode="auto">
              <a:xfrm>
                <a:off x="3502" y="2613"/>
                <a:ext cx="99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ru-RU" sz="5000" dirty="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ymbol" pitchFamily="18" charset="2"/>
                    <a:cs typeface="Arial" charset="0"/>
                  </a:rPr>
                  <a:t>¢</a:t>
                </a:r>
                <a:endParaRPr lang="ru-RU" sz="3600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07915" name="Rectangle 43"/>
              <p:cNvSpPr>
                <a:spLocks noChangeArrowheads="1"/>
              </p:cNvSpPr>
              <p:nvPr/>
            </p:nvSpPr>
            <p:spPr bwMode="auto">
              <a:xfrm>
                <a:off x="4602" y="2741"/>
                <a:ext cx="851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en-US" sz="5400" b="1" i="1" dirty="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a</a:t>
                </a:r>
                <a:r>
                  <a:rPr lang="ru-RU" sz="5400" b="1" i="1" dirty="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(</a:t>
                </a:r>
                <a:r>
                  <a:rPr lang="en-US" sz="5400" b="1" i="1" dirty="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eorgia" pitchFamily="18" charset="0"/>
                    <a:cs typeface="Arial" charset="0"/>
                  </a:rPr>
                  <a:t>t)</a:t>
                </a:r>
                <a:endParaRPr lang="ru-RU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endParaRPr>
              </a:p>
            </p:txBody>
          </p:sp>
        </p:grpSp>
        <p:sp>
          <p:nvSpPr>
            <p:cNvPr id="207922" name="Text Box 50"/>
            <p:cNvSpPr txBox="1">
              <a:spLocks noChangeArrowheads="1"/>
            </p:cNvSpPr>
            <p:nvPr/>
          </p:nvSpPr>
          <p:spPr bwMode="auto">
            <a:xfrm>
              <a:off x="331" y="2983"/>
              <a:ext cx="539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S(t) </a:t>
              </a:r>
              <a:r>
                <a:rPr lang="en-US" sz="3200" b="1" i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- </a:t>
              </a:r>
              <a:r>
                <a:rPr lang="ru-RU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перемещение</a:t>
              </a:r>
              <a:r>
                <a:rPr lang="en-US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</a:t>
              </a:r>
              <a:r>
                <a:rPr lang="ru-RU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</a:t>
              </a:r>
              <a:r>
                <a:rPr lang="ru-RU" sz="3200" b="1" i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точки</a:t>
              </a:r>
              <a:r>
                <a:rPr lang="ru-RU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</a:t>
              </a:r>
              <a:r>
                <a:rPr lang="ru-RU" sz="2800" b="1" i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за</a:t>
              </a:r>
              <a:r>
                <a:rPr lang="ru-RU" sz="3200" b="1" i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время</a:t>
              </a:r>
              <a:r>
                <a:rPr lang="ru-RU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</a:t>
              </a:r>
              <a:r>
                <a:rPr lang="en-US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</a:t>
              </a:r>
              <a:endPara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7924" name="Text Box 52"/>
            <p:cNvSpPr txBox="1">
              <a:spLocks noChangeArrowheads="1"/>
            </p:cNvSpPr>
            <p:nvPr/>
          </p:nvSpPr>
          <p:spPr bwMode="auto">
            <a:xfrm>
              <a:off x="331" y="3383"/>
              <a:ext cx="498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V(t) </a:t>
              </a:r>
              <a:r>
                <a:rPr lang="en-US" sz="3200" b="1" i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– </a:t>
              </a:r>
              <a:r>
                <a:rPr lang="ru-RU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скорость</a:t>
              </a:r>
              <a:r>
                <a:rPr lang="ru-RU" sz="3200" b="1" i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точки в момент </a:t>
              </a:r>
              <a:r>
                <a:rPr lang="en-US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</a:t>
              </a:r>
              <a:endPara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7925" name="Text Box 53"/>
            <p:cNvSpPr txBox="1">
              <a:spLocks noChangeArrowheads="1"/>
            </p:cNvSpPr>
            <p:nvPr/>
          </p:nvSpPr>
          <p:spPr bwMode="auto">
            <a:xfrm>
              <a:off x="377" y="3749"/>
              <a:ext cx="50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a(t) </a:t>
              </a:r>
              <a:r>
                <a:rPr lang="en-US" sz="3200" b="1" i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– </a:t>
              </a:r>
              <a:r>
                <a:rPr lang="ru-RU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ускорение</a:t>
              </a:r>
              <a:r>
                <a:rPr lang="ru-RU" sz="3200" b="1" i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точки в момент </a:t>
              </a:r>
              <a:r>
                <a:rPr lang="en-US" sz="32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</a:t>
              </a:r>
              <a:endPara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8" name="AutoShape 5"/>
          <p:cNvSpPr>
            <a:spLocks noChangeArrowheads="1"/>
          </p:cNvSpPr>
          <p:nvPr/>
        </p:nvSpPr>
        <p:spPr bwMode="gray">
          <a:xfrm>
            <a:off x="539552" y="333375"/>
            <a:ext cx="8208912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Механический </a:t>
            </a: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смысл производной: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8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4243 0.0002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078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9" grpId="0" animBg="1"/>
      <p:bldP spid="20788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96875" y="796156"/>
            <a:ext cx="8386763" cy="3136900"/>
            <a:chOff x="0" y="263"/>
            <a:chExt cx="5283" cy="1976"/>
          </a:xfrm>
        </p:grpSpPr>
        <p:sp>
          <p:nvSpPr>
            <p:cNvPr id="211978" name="Text Box 10"/>
            <p:cNvSpPr txBox="1">
              <a:spLocks noChangeArrowheads="1"/>
            </p:cNvSpPr>
            <p:nvPr/>
          </p:nvSpPr>
          <p:spPr bwMode="auto">
            <a:xfrm>
              <a:off x="272" y="263"/>
              <a:ext cx="4903" cy="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000" b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    </a:t>
              </a:r>
              <a:r>
                <a:rPr lang="ru-RU" sz="3200" b="1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 </a:t>
              </a:r>
              <a:r>
                <a:rPr lang="ru-RU" sz="2800" b="1">
                  <a:solidFill>
                    <a:schemeClr val="folHlink"/>
                  </a:solidFill>
                  <a:latin typeface="Georgia" pitchFamily="18" charset="0"/>
                  <a:cs typeface="Times New Roman" pitchFamily="18" charset="0"/>
                </a:rPr>
                <a:t>Материальная точка движется по закону</a:t>
              </a:r>
              <a:endParaRPr lang="ru-RU" sz="2800" b="1">
                <a:solidFill>
                  <a:schemeClr val="folHlink"/>
                </a:solidFill>
                <a:latin typeface="Georgia" pitchFamily="18" charset="0"/>
                <a:cs typeface="Arial" charset="0"/>
              </a:endParaRPr>
            </a:p>
          </p:txBody>
        </p:sp>
        <p:graphicFrame>
          <p:nvGraphicFramePr>
            <p:cNvPr id="8198" name="Object 11"/>
            <p:cNvGraphicFramePr>
              <a:graphicFrameLocks noChangeAspect="1"/>
            </p:cNvGraphicFramePr>
            <p:nvPr/>
          </p:nvGraphicFramePr>
          <p:xfrm>
            <a:off x="1213" y="524"/>
            <a:ext cx="2279" cy="7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4" name="Формула" r:id="rId4" imgW="1143000" imgH="393480" progId="Equation.3">
                    <p:embed/>
                  </p:oleObj>
                </mc:Choice>
                <mc:Fallback>
                  <p:oleObj name="Формула" r:id="rId4" imgW="1143000" imgH="3934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3" y="524"/>
                          <a:ext cx="2279" cy="7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1980" name="Rectangle 12"/>
            <p:cNvSpPr>
              <a:spLocks noChangeArrowheads="1"/>
            </p:cNvSpPr>
            <p:nvPr/>
          </p:nvSpPr>
          <p:spPr bwMode="auto">
            <a:xfrm>
              <a:off x="3446" y="741"/>
              <a:ext cx="6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(м).</a:t>
              </a:r>
            </a:p>
          </p:txBody>
        </p:sp>
        <p:sp>
          <p:nvSpPr>
            <p:cNvPr id="211981" name="Text Box 13"/>
            <p:cNvSpPr txBox="1">
              <a:spLocks noChangeArrowheads="1"/>
            </p:cNvSpPr>
            <p:nvPr/>
          </p:nvSpPr>
          <p:spPr bwMode="auto">
            <a:xfrm>
              <a:off x="588" y="1150"/>
              <a:ext cx="469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В какой </a:t>
              </a:r>
              <a:r>
                <a:rPr lang="ru-RU" sz="2800" b="1" dirty="0">
                  <a:solidFill>
                    <a:srgbClr val="008000"/>
                  </a:solidFill>
                  <a:latin typeface="Georgia" pitchFamily="18" charset="0"/>
                  <a:cs typeface="Arial" charset="0"/>
                </a:rPr>
                <a:t>момент  времени</a:t>
              </a: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 (с) скорость точки будет равна 12,8 м/</a:t>
              </a:r>
              <a:r>
                <a:rPr lang="en-US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c</a:t>
              </a: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 ?</a:t>
              </a:r>
            </a:p>
          </p:txBody>
        </p:sp>
        <p:sp>
          <p:nvSpPr>
            <p:cNvPr id="8225" name="Rectangle 16"/>
            <p:cNvSpPr>
              <a:spLocks noChangeArrowheads="1"/>
            </p:cNvSpPr>
            <p:nvPr/>
          </p:nvSpPr>
          <p:spPr bwMode="auto">
            <a:xfrm>
              <a:off x="0" y="1835"/>
              <a:ext cx="1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sz="3600"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11999" name="Text Box 31"/>
          <p:cNvSpPr txBox="1">
            <a:spLocks noChangeArrowheads="1"/>
          </p:cNvSpPr>
          <p:nvPr/>
        </p:nvSpPr>
        <p:spPr bwMode="auto">
          <a:xfrm>
            <a:off x="899592" y="3357563"/>
            <a:ext cx="251988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>
                <a:solidFill>
                  <a:srgbClr val="990000"/>
                </a:solidFill>
                <a:latin typeface="Georgia" pitchFamily="18" charset="0"/>
                <a:cs typeface="Arial" charset="0"/>
              </a:rPr>
              <a:t>Решение.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348038" y="2997200"/>
            <a:ext cx="4032619" cy="1004888"/>
            <a:chOff x="538" y="2522"/>
            <a:chExt cx="2311" cy="633"/>
          </a:xfrm>
        </p:grpSpPr>
        <p:sp>
          <p:nvSpPr>
            <p:cNvPr id="212001" name="Rectangle 33"/>
            <p:cNvSpPr>
              <a:spLocks noChangeArrowheads="1"/>
            </p:cNvSpPr>
            <p:nvPr/>
          </p:nvSpPr>
          <p:spPr bwMode="auto">
            <a:xfrm>
              <a:off x="538" y="2606"/>
              <a:ext cx="89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V</a:t>
              </a:r>
              <a:r>
                <a:rPr lang="ru-RU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2002" name="Rectangle 34"/>
            <p:cNvSpPr>
              <a:spLocks noChangeArrowheads="1"/>
            </p:cNvSpPr>
            <p:nvPr/>
          </p:nvSpPr>
          <p:spPr bwMode="auto">
            <a:xfrm>
              <a:off x="1537" y="2675"/>
              <a:ext cx="2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ru-RU" sz="5000" b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=</a:t>
              </a:r>
              <a:endParaRPr lang="ru-RU" sz="3600" b="1" dirty="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2003" name="Rectangle 35"/>
            <p:cNvSpPr>
              <a:spLocks noChangeArrowheads="1"/>
            </p:cNvSpPr>
            <p:nvPr/>
          </p:nvSpPr>
          <p:spPr bwMode="auto">
            <a:xfrm>
              <a:off x="963" y="2522"/>
              <a:ext cx="0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endParaRPr lang="ru-RU" sz="360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2004" name="Rectangle 36"/>
            <p:cNvSpPr>
              <a:spLocks noChangeArrowheads="1"/>
            </p:cNvSpPr>
            <p:nvPr/>
          </p:nvSpPr>
          <p:spPr bwMode="auto">
            <a:xfrm>
              <a:off x="1886" y="2622"/>
              <a:ext cx="96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en-US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S′</a:t>
              </a:r>
              <a:r>
                <a:rPr lang="ru-RU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 dirty="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</p:grpSp>
      <p:graphicFrame>
        <p:nvGraphicFramePr>
          <p:cNvPr id="212005" name="Object 37"/>
          <p:cNvGraphicFramePr>
            <a:graphicFrameLocks noChangeAspect="1"/>
          </p:cNvGraphicFramePr>
          <p:nvPr/>
        </p:nvGraphicFramePr>
        <p:xfrm>
          <a:off x="3348038" y="4076700"/>
          <a:ext cx="463867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Формула" r:id="rId6" imgW="1218960" imgH="203040" progId="Equation.3">
                  <p:embed/>
                </p:oleObj>
              </mc:Choice>
              <mc:Fallback>
                <p:oleObj name="Формула" r:id="rId6" imgW="1218960" imgH="2030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076700"/>
                        <a:ext cx="4638675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6" name="Object 38"/>
          <p:cNvGraphicFramePr>
            <a:graphicFrameLocks noChangeAspect="1"/>
          </p:cNvGraphicFramePr>
          <p:nvPr/>
        </p:nvGraphicFramePr>
        <p:xfrm>
          <a:off x="1476375" y="4797425"/>
          <a:ext cx="265747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Формула" r:id="rId8" imgW="698400" imgH="203040" progId="Equation.3">
                  <p:embed/>
                </p:oleObj>
              </mc:Choice>
              <mc:Fallback>
                <p:oleObj name="Формула" r:id="rId8" imgW="698400" imgH="2030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797425"/>
                        <a:ext cx="2657475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2007" name="AutoShape 39"/>
          <p:cNvSpPr>
            <a:spLocks noChangeArrowheads="1"/>
          </p:cNvSpPr>
          <p:nvPr/>
        </p:nvSpPr>
        <p:spPr bwMode="auto">
          <a:xfrm rot="-5400000">
            <a:off x="4199732" y="4953794"/>
            <a:ext cx="601662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rot="10800000" wrap="none" anchor="ctr">
            <a:sp3d extrusionH="57150">
              <a:bevelT w="38100" h="38100" prst="angle"/>
            </a:sp3d>
          </a:bodyPr>
          <a:lstStyle/>
          <a:p>
            <a:endParaRPr lang="ru-RU" sz="3600">
              <a:latin typeface="Georgia" pitchFamily="18" charset="0"/>
              <a:cs typeface="Arial" charset="0"/>
            </a:endParaRPr>
          </a:p>
        </p:txBody>
      </p:sp>
      <p:graphicFrame>
        <p:nvGraphicFramePr>
          <p:cNvPr id="212008" name="Object 40"/>
          <p:cNvGraphicFramePr>
            <a:graphicFrameLocks noChangeAspect="1"/>
          </p:cNvGraphicFramePr>
          <p:nvPr/>
        </p:nvGraphicFramePr>
        <p:xfrm>
          <a:off x="4859338" y="4868863"/>
          <a:ext cx="29479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Формула" r:id="rId10" imgW="774360" imgH="203040" progId="Equation.3">
                  <p:embed/>
                </p:oleObj>
              </mc:Choice>
              <mc:Fallback>
                <p:oleObj name="Формула" r:id="rId10" imgW="774360" imgH="2030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868863"/>
                        <a:ext cx="2947987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9" name="Object 41"/>
          <p:cNvGraphicFramePr>
            <a:graphicFrameLocks noChangeAspect="1"/>
          </p:cNvGraphicFramePr>
          <p:nvPr/>
        </p:nvGraphicFramePr>
        <p:xfrm>
          <a:off x="4859338" y="5445125"/>
          <a:ext cx="212725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Формула" r:id="rId12" imgW="558720" imgH="203040" progId="Equation.3">
                  <p:embed/>
                </p:oleObj>
              </mc:Choice>
              <mc:Fallback>
                <p:oleObj name="Формула" r:id="rId12" imgW="558720" imgH="2030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5445125"/>
                        <a:ext cx="2127250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2011" name="Rectangle 43"/>
          <p:cNvSpPr>
            <a:spLocks noChangeArrowheads="1"/>
          </p:cNvSpPr>
          <p:nvPr/>
        </p:nvSpPr>
        <p:spPr bwMode="auto">
          <a:xfrm>
            <a:off x="5940425" y="6021388"/>
            <a:ext cx="268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3600" b="1">
                <a:solidFill>
                  <a:schemeClr val="folHlink"/>
                </a:solidFill>
                <a:latin typeface="Georgia" pitchFamily="18" charset="0"/>
                <a:cs typeface="Arial" charset="0"/>
              </a:rPr>
              <a:t>t = </a:t>
            </a:r>
            <a:r>
              <a:rPr lang="ru-RU" sz="3600" b="1">
                <a:solidFill>
                  <a:schemeClr val="folHlink"/>
                </a:solidFill>
                <a:latin typeface="Georgia" pitchFamily="18" charset="0"/>
                <a:cs typeface="Arial" charset="0"/>
              </a:rPr>
              <a:t>2,2 (с).</a:t>
            </a:r>
          </a:p>
        </p:txBody>
      </p:sp>
      <p:sp>
        <p:nvSpPr>
          <p:cNvPr id="212012" name="Line 44"/>
          <p:cNvSpPr>
            <a:spLocks noChangeShapeType="1"/>
          </p:cNvSpPr>
          <p:nvPr/>
        </p:nvSpPr>
        <p:spPr bwMode="auto">
          <a:xfrm>
            <a:off x="6011863" y="6597650"/>
            <a:ext cx="2433637" cy="1588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9786" name="AutoShape 42"/>
          <p:cNvSpPr>
            <a:spLocks noChangeArrowheads="1"/>
          </p:cNvSpPr>
          <p:nvPr/>
        </p:nvSpPr>
        <p:spPr bwMode="gray">
          <a:xfrm>
            <a:off x="0" y="260350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Задача  </a:t>
            </a: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№1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2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2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2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2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2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2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8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1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99" grpId="0"/>
      <p:bldP spid="212007" grpId="0" animBg="1"/>
      <p:bldP spid="2120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57238" y="692150"/>
            <a:ext cx="8215313" cy="2505075"/>
            <a:chOff x="0" y="263"/>
            <a:chExt cx="5175" cy="2035"/>
          </a:xfrm>
        </p:grpSpPr>
        <p:sp>
          <p:nvSpPr>
            <p:cNvPr id="210954" name="Text Box 10"/>
            <p:cNvSpPr txBox="1">
              <a:spLocks noChangeArrowheads="1"/>
            </p:cNvSpPr>
            <p:nvPr/>
          </p:nvSpPr>
          <p:spPr bwMode="auto">
            <a:xfrm>
              <a:off x="272" y="263"/>
              <a:ext cx="4903" cy="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    </a:t>
              </a:r>
              <a:r>
                <a:rPr lang="ru-RU" sz="32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</a:t>
              </a:r>
              <a:r>
                <a:rPr lang="ru-RU" sz="28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Times New Roman" pitchFamily="18" charset="0"/>
                </a:rPr>
                <a:t>Материальная точка движется по закону</a:t>
              </a:r>
              <a:endPara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graphicFrame>
          <p:nvGraphicFramePr>
            <p:cNvPr id="9222" name="Object 11"/>
            <p:cNvGraphicFramePr>
              <a:graphicFrameLocks noChangeAspect="1"/>
            </p:cNvGraphicFramePr>
            <p:nvPr/>
          </p:nvGraphicFramePr>
          <p:xfrm>
            <a:off x="1193" y="617"/>
            <a:ext cx="2344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8" name="Формула" r:id="rId3" imgW="1130040" imgH="393480" progId="Equation.3">
                    <p:embed/>
                  </p:oleObj>
                </mc:Choice>
                <mc:Fallback>
                  <p:oleObj name="Формула" r:id="rId3" imgW="1130040" imgH="3934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93" y="617"/>
                          <a:ext cx="2344" cy="8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0956" name="Rectangle 12"/>
            <p:cNvSpPr>
              <a:spLocks noChangeArrowheads="1"/>
            </p:cNvSpPr>
            <p:nvPr/>
          </p:nvSpPr>
          <p:spPr bwMode="auto">
            <a:xfrm>
              <a:off x="3488" y="818"/>
              <a:ext cx="639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ru-RU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(м).</a:t>
              </a:r>
            </a:p>
          </p:txBody>
        </p:sp>
        <p:sp>
          <p:nvSpPr>
            <p:cNvPr id="210957" name="Text Box 13"/>
            <p:cNvSpPr txBox="1">
              <a:spLocks noChangeArrowheads="1"/>
            </p:cNvSpPr>
            <p:nvPr/>
          </p:nvSpPr>
          <p:spPr bwMode="auto">
            <a:xfrm>
              <a:off x="135" y="1293"/>
              <a:ext cx="4695" cy="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Чему равно</a:t>
              </a:r>
              <a:r>
                <a:rPr lang="ru-RU" sz="2800" b="1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ускорение </a:t>
              </a:r>
              <a:r>
                <a:rPr lang="ru-RU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(м/с</a:t>
              </a:r>
              <a:r>
                <a:rPr lang="ru-RU" sz="2800" b="1" baseline="30000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2</a:t>
              </a:r>
              <a:r>
                <a:rPr lang="ru-RU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)</a:t>
              </a:r>
              <a:r>
                <a:rPr lang="ru-RU" sz="2800" b="1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</a:t>
              </a:r>
              <a:r>
                <a:rPr lang="ru-RU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в момент  времени </a:t>
              </a:r>
              <a:r>
                <a:rPr lang="en-US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t=2 </a:t>
              </a:r>
              <a:r>
                <a:rPr lang="ru-RU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с</a:t>
              </a:r>
              <a:r>
                <a:rPr lang="en-US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 </a:t>
              </a:r>
              <a:r>
                <a:rPr lang="ru-RU" sz="2800" b="1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?</a:t>
              </a:r>
            </a:p>
          </p:txBody>
        </p:sp>
        <p:sp>
          <p:nvSpPr>
            <p:cNvPr id="9243" name="Rectangle 14"/>
            <p:cNvSpPr>
              <a:spLocks noChangeArrowheads="1"/>
            </p:cNvSpPr>
            <p:nvPr/>
          </p:nvSpPr>
          <p:spPr bwMode="auto">
            <a:xfrm>
              <a:off x="0" y="1777"/>
              <a:ext cx="116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sz="3600"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10959" name="Text Box 15"/>
          <p:cNvSpPr txBox="1">
            <a:spLocks noChangeArrowheads="1"/>
          </p:cNvSpPr>
          <p:nvPr/>
        </p:nvSpPr>
        <p:spPr bwMode="auto">
          <a:xfrm>
            <a:off x="6085582" y="2571626"/>
            <a:ext cx="251886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u="sng" dirty="0">
                <a:solidFill>
                  <a:srgbClr val="990000"/>
                </a:solidFill>
                <a:latin typeface="Georgia" pitchFamily="18" charset="0"/>
                <a:cs typeface="Arial" charset="0"/>
              </a:rPr>
              <a:t>Решение.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864559" y="2856161"/>
            <a:ext cx="4067481" cy="1004887"/>
            <a:chOff x="575" y="2522"/>
            <a:chExt cx="2314" cy="633"/>
          </a:xfrm>
        </p:grpSpPr>
        <p:sp>
          <p:nvSpPr>
            <p:cNvPr id="210961" name="Rectangle 17"/>
            <p:cNvSpPr>
              <a:spLocks noChangeArrowheads="1"/>
            </p:cNvSpPr>
            <p:nvPr/>
          </p:nvSpPr>
          <p:spPr bwMode="auto">
            <a:xfrm>
              <a:off x="575" y="2606"/>
              <a:ext cx="85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en-US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V</a:t>
              </a:r>
              <a:r>
                <a:rPr lang="ru-RU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t)</a:t>
              </a:r>
              <a:endParaRPr lang="ru-RU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2" name="Rectangle 18"/>
            <p:cNvSpPr>
              <a:spLocks noChangeArrowheads="1"/>
            </p:cNvSpPr>
            <p:nvPr/>
          </p:nvSpPr>
          <p:spPr bwMode="auto">
            <a:xfrm>
              <a:off x="1537" y="2675"/>
              <a:ext cx="2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ru-RU" sz="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=</a:t>
              </a:r>
              <a:endPara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3" name="Rectangle 19"/>
            <p:cNvSpPr>
              <a:spLocks noChangeArrowheads="1"/>
            </p:cNvSpPr>
            <p:nvPr/>
          </p:nvSpPr>
          <p:spPr bwMode="auto">
            <a:xfrm>
              <a:off x="963" y="2522"/>
              <a:ext cx="0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endPara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4" name="Rectangle 20"/>
            <p:cNvSpPr>
              <a:spLocks noChangeArrowheads="1"/>
            </p:cNvSpPr>
            <p:nvPr/>
          </p:nvSpPr>
          <p:spPr bwMode="auto">
            <a:xfrm>
              <a:off x="1885" y="2622"/>
              <a:ext cx="100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en-US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S′</a:t>
              </a:r>
              <a:r>
                <a:rPr lang="ru-RU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t)</a:t>
              </a:r>
              <a:endParaRPr lang="ru-RU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612148" y="3573016"/>
            <a:ext cx="4391900" cy="981075"/>
            <a:chOff x="506" y="2522"/>
            <a:chExt cx="2402" cy="687"/>
          </a:xfrm>
        </p:grpSpPr>
        <p:sp>
          <p:nvSpPr>
            <p:cNvPr id="210966" name="Rectangle 22"/>
            <p:cNvSpPr>
              <a:spLocks noChangeArrowheads="1"/>
            </p:cNvSpPr>
            <p:nvPr/>
          </p:nvSpPr>
          <p:spPr bwMode="auto">
            <a:xfrm>
              <a:off x="506" y="2606"/>
              <a:ext cx="927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en-US" sz="5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a</a:t>
              </a:r>
              <a:r>
                <a:rPr lang="ru-RU" sz="5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t)</a:t>
              </a:r>
              <a:endParaRPr lang="ru-RU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7" name="Rectangle 23"/>
            <p:cNvSpPr>
              <a:spLocks noChangeArrowheads="1"/>
            </p:cNvSpPr>
            <p:nvPr/>
          </p:nvSpPr>
          <p:spPr bwMode="auto">
            <a:xfrm>
              <a:off x="1537" y="2675"/>
              <a:ext cx="221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ru-RU" sz="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=</a:t>
              </a:r>
              <a:endPara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8" name="Rectangle 24"/>
            <p:cNvSpPr>
              <a:spLocks noChangeArrowheads="1"/>
            </p:cNvSpPr>
            <p:nvPr/>
          </p:nvSpPr>
          <p:spPr bwMode="auto">
            <a:xfrm>
              <a:off x="965" y="2522"/>
              <a:ext cx="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endPara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9" name="Rectangle 25"/>
            <p:cNvSpPr>
              <a:spLocks noChangeArrowheads="1"/>
            </p:cNvSpPr>
            <p:nvPr/>
          </p:nvSpPr>
          <p:spPr bwMode="auto">
            <a:xfrm>
              <a:off x="1886" y="2622"/>
              <a:ext cx="1022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en-US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V′</a:t>
              </a:r>
              <a:r>
                <a:rPr lang="ru-RU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t)</a:t>
              </a:r>
              <a:endParaRPr lang="ru-RU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</p:grpSp>
      <p:graphicFrame>
        <p:nvGraphicFramePr>
          <p:cNvPr id="210970" name="Object 26"/>
          <p:cNvGraphicFramePr>
            <a:graphicFrameLocks noChangeAspect="1"/>
          </p:cNvGraphicFramePr>
          <p:nvPr/>
        </p:nvGraphicFramePr>
        <p:xfrm>
          <a:off x="4788024" y="3217297"/>
          <a:ext cx="4104456" cy="787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Формула" r:id="rId5" imgW="1282680" imgH="228600" progId="Equation.3">
                  <p:embed/>
                </p:oleObj>
              </mc:Choice>
              <mc:Fallback>
                <p:oleObj name="Формула" r:id="rId5" imgW="1282680" imgH="228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217297"/>
                        <a:ext cx="4104456" cy="7877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71" name="Object 27"/>
          <p:cNvGraphicFramePr>
            <a:graphicFrameLocks noChangeAspect="1"/>
          </p:cNvGraphicFramePr>
          <p:nvPr/>
        </p:nvGraphicFramePr>
        <p:xfrm>
          <a:off x="1446213" y="4956175"/>
          <a:ext cx="12080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Формула" r:id="rId7" imgW="317160" imgH="177480" progId="Equation.3">
                  <p:embed/>
                </p:oleObj>
              </mc:Choice>
              <mc:Fallback>
                <p:oleObj name="Формула" r:id="rId7" imgW="317160" imgH="177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4956175"/>
                        <a:ext cx="1208087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72" name="Object 28"/>
          <p:cNvGraphicFramePr>
            <a:graphicFrameLocks noChangeAspect="1"/>
          </p:cNvGraphicFramePr>
          <p:nvPr/>
        </p:nvGraphicFramePr>
        <p:xfrm>
          <a:off x="5286375" y="4005064"/>
          <a:ext cx="36353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Формула" r:id="rId9" imgW="1002960" imgH="203040" progId="Equation.3">
                  <p:embed/>
                </p:oleObj>
              </mc:Choice>
              <mc:Fallback>
                <p:oleObj name="Формула" r:id="rId9" imgW="1002960" imgH="2030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4005064"/>
                        <a:ext cx="36353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73" name="AutoShape 29"/>
          <p:cNvSpPr>
            <a:spLocks noChangeArrowheads="1"/>
          </p:cNvSpPr>
          <p:nvPr/>
        </p:nvSpPr>
        <p:spPr bwMode="auto">
          <a:xfrm rot="-5400000">
            <a:off x="2932906" y="5088732"/>
            <a:ext cx="601663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rot="10800000" wrap="none" anchor="ctr"/>
          <a:lstStyle/>
          <a:p>
            <a:endParaRPr lang="ru-RU" sz="3600">
              <a:latin typeface="Georgia" pitchFamily="18" charset="0"/>
              <a:cs typeface="Arial" charset="0"/>
            </a:endParaRPr>
          </a:p>
        </p:txBody>
      </p:sp>
      <p:graphicFrame>
        <p:nvGraphicFramePr>
          <p:cNvPr id="210974" name="Object 30"/>
          <p:cNvGraphicFramePr>
            <a:graphicFrameLocks noChangeAspect="1"/>
          </p:cNvGraphicFramePr>
          <p:nvPr/>
        </p:nvGraphicFramePr>
        <p:xfrm>
          <a:off x="3865563" y="4930775"/>
          <a:ext cx="46672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Формула" r:id="rId11" imgW="1384200" imgH="203040" progId="Equation.3">
                  <p:embed/>
                </p:oleObj>
              </mc:Choice>
              <mc:Fallback>
                <p:oleObj name="Формула" r:id="rId11" imgW="1384200" imgH="2030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4930775"/>
                        <a:ext cx="46672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75" name="Rectangle 31"/>
          <p:cNvSpPr>
            <a:spLocks noChangeArrowheads="1"/>
          </p:cNvSpPr>
          <p:nvPr/>
        </p:nvSpPr>
        <p:spPr bwMode="auto">
          <a:xfrm>
            <a:off x="683568" y="5662989"/>
            <a:ext cx="74171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Ускорение равно</a:t>
            </a:r>
            <a:r>
              <a:rPr lang="en-US" sz="3600" dirty="0">
                <a:latin typeface="Georgia" pitchFamily="18" charset="0"/>
                <a:cs typeface="Arial" charset="0"/>
              </a:rPr>
              <a:t> </a:t>
            </a:r>
            <a:r>
              <a:rPr lang="en-US" sz="36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8</a:t>
            </a:r>
            <a:r>
              <a:rPr lang="ru-RU" sz="36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(м/с</a:t>
            </a:r>
            <a:r>
              <a:rPr lang="en-US" sz="3600" b="1" baseline="30000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2</a:t>
            </a:r>
            <a:r>
              <a:rPr lang="ru-RU" sz="36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).</a:t>
            </a:r>
          </a:p>
        </p:txBody>
      </p:sp>
      <p:sp>
        <p:nvSpPr>
          <p:cNvPr id="210976" name="Line 32"/>
          <p:cNvSpPr>
            <a:spLocks noChangeShapeType="1"/>
          </p:cNvSpPr>
          <p:nvPr/>
        </p:nvSpPr>
        <p:spPr bwMode="auto">
          <a:xfrm flipV="1">
            <a:off x="1795463" y="6281738"/>
            <a:ext cx="6099175" cy="26987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0804" name="AutoShape 36"/>
          <p:cNvSpPr>
            <a:spLocks noChangeArrowheads="1"/>
          </p:cNvSpPr>
          <p:nvPr/>
        </p:nvSpPr>
        <p:spPr bwMode="gray">
          <a:xfrm>
            <a:off x="250825" y="1889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Задача  </a:t>
            </a: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№2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21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9" grpId="0"/>
      <p:bldP spid="210973" grpId="0" animBg="1"/>
      <p:bldP spid="2109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57238" y="692150"/>
            <a:ext cx="8386762" cy="2505075"/>
            <a:chOff x="0" y="263"/>
            <a:chExt cx="5283" cy="2035"/>
          </a:xfrm>
        </p:grpSpPr>
        <p:sp>
          <p:nvSpPr>
            <p:cNvPr id="210954" name="Text Box 10"/>
            <p:cNvSpPr txBox="1">
              <a:spLocks noChangeArrowheads="1"/>
            </p:cNvSpPr>
            <p:nvPr/>
          </p:nvSpPr>
          <p:spPr bwMode="auto">
            <a:xfrm>
              <a:off x="272" y="263"/>
              <a:ext cx="4903" cy="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000" b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     </a:t>
              </a:r>
              <a:r>
                <a:rPr lang="ru-RU" sz="32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 </a:t>
              </a: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Times New Roman" pitchFamily="18" charset="0"/>
                </a:rPr>
                <a:t>Материальная точка движется по закону</a:t>
              </a:r>
              <a:endParaRPr lang="ru-RU" sz="2800" b="1" dirty="0">
                <a:solidFill>
                  <a:schemeClr val="folHlink"/>
                </a:solidFill>
                <a:latin typeface="Georgia" pitchFamily="18" charset="0"/>
                <a:cs typeface="Arial" charset="0"/>
              </a:endParaRPr>
            </a:p>
          </p:txBody>
        </p:sp>
        <p:graphicFrame>
          <p:nvGraphicFramePr>
            <p:cNvPr id="10242" name="Object 11"/>
            <p:cNvGraphicFramePr>
              <a:graphicFrameLocks noChangeAspect="1"/>
            </p:cNvGraphicFramePr>
            <p:nvPr/>
          </p:nvGraphicFramePr>
          <p:xfrm>
            <a:off x="1234" y="623"/>
            <a:ext cx="2212" cy="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4" name="Формула" r:id="rId3" imgW="1066680" imgH="419040" progId="Equation.3">
                    <p:embed/>
                  </p:oleObj>
                </mc:Choice>
                <mc:Fallback>
                  <p:oleObj name="Формула" r:id="rId3" imgW="1066680" imgH="41904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4" y="623"/>
                          <a:ext cx="2212" cy="8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0956" name="Rectangle 12"/>
            <p:cNvSpPr>
              <a:spLocks noChangeArrowheads="1"/>
            </p:cNvSpPr>
            <p:nvPr/>
          </p:nvSpPr>
          <p:spPr bwMode="auto">
            <a:xfrm>
              <a:off x="3442" y="818"/>
              <a:ext cx="639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(м).</a:t>
              </a:r>
            </a:p>
          </p:txBody>
        </p:sp>
        <p:sp>
          <p:nvSpPr>
            <p:cNvPr id="210957" name="Text Box 13"/>
            <p:cNvSpPr txBox="1">
              <a:spLocks noChangeArrowheads="1"/>
            </p:cNvSpPr>
            <p:nvPr/>
          </p:nvSpPr>
          <p:spPr bwMode="auto">
            <a:xfrm>
              <a:off x="226" y="1360"/>
              <a:ext cx="5057" cy="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Найти </a:t>
              </a:r>
              <a:r>
                <a:rPr lang="ru-RU" sz="2800" b="1" dirty="0">
                  <a:solidFill>
                    <a:srgbClr val="009900"/>
                  </a:solidFill>
                  <a:latin typeface="Georgia" pitchFamily="18" charset="0"/>
                  <a:cs typeface="Arial" charset="0"/>
                </a:rPr>
                <a:t>путь</a:t>
              </a: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, пройденный телом от начала движения (t</a:t>
              </a:r>
              <a:r>
                <a:rPr lang="ru-RU" sz="2800" b="1" baseline="-25000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0</a:t>
              </a: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=0) </a:t>
              </a:r>
              <a:r>
                <a:rPr lang="ru-RU" sz="2800" b="1" dirty="0">
                  <a:solidFill>
                    <a:srgbClr val="FF00FF"/>
                  </a:solidFill>
                  <a:latin typeface="Georgia" pitchFamily="18" charset="0"/>
                  <a:cs typeface="Arial" charset="0"/>
                </a:rPr>
                <a:t>до остановки</a:t>
              </a:r>
              <a:r>
                <a:rPr lang="ru-RU" sz="2800" b="1" dirty="0">
                  <a:solidFill>
                    <a:schemeClr val="folHlink"/>
                  </a:solidFill>
                  <a:latin typeface="Georgia" pitchFamily="18" charset="0"/>
                  <a:cs typeface="Arial" charset="0"/>
                </a:rPr>
                <a:t> ?</a:t>
              </a:r>
            </a:p>
          </p:txBody>
        </p:sp>
        <p:sp>
          <p:nvSpPr>
            <p:cNvPr id="10259" name="Rectangle 14"/>
            <p:cNvSpPr>
              <a:spLocks noChangeArrowheads="1"/>
            </p:cNvSpPr>
            <p:nvPr/>
          </p:nvSpPr>
          <p:spPr bwMode="auto">
            <a:xfrm>
              <a:off x="0" y="1777"/>
              <a:ext cx="116" cy="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sz="3600"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10959" name="Text Box 15"/>
          <p:cNvSpPr txBox="1">
            <a:spLocks noChangeArrowheads="1"/>
          </p:cNvSpPr>
          <p:nvPr/>
        </p:nvSpPr>
        <p:spPr bwMode="auto">
          <a:xfrm>
            <a:off x="1476374" y="3068638"/>
            <a:ext cx="309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u="sng" dirty="0">
                <a:solidFill>
                  <a:srgbClr val="990000"/>
                </a:solidFill>
                <a:latin typeface="Georgia" pitchFamily="18" charset="0"/>
                <a:cs typeface="Arial" charset="0"/>
              </a:rPr>
              <a:t>Подсказка: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924300" y="3789363"/>
            <a:ext cx="4104394" cy="1004887"/>
            <a:chOff x="575" y="2522"/>
            <a:chExt cx="2335" cy="633"/>
          </a:xfrm>
        </p:grpSpPr>
        <p:sp>
          <p:nvSpPr>
            <p:cNvPr id="210961" name="Rectangle 17"/>
            <p:cNvSpPr>
              <a:spLocks noChangeArrowheads="1"/>
            </p:cNvSpPr>
            <p:nvPr/>
          </p:nvSpPr>
          <p:spPr bwMode="auto">
            <a:xfrm>
              <a:off x="575" y="2606"/>
              <a:ext cx="85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V</a:t>
              </a:r>
              <a:r>
                <a:rPr lang="ru-RU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2" name="Rectangle 18"/>
            <p:cNvSpPr>
              <a:spLocks noChangeArrowheads="1"/>
            </p:cNvSpPr>
            <p:nvPr/>
          </p:nvSpPr>
          <p:spPr bwMode="auto">
            <a:xfrm>
              <a:off x="1537" y="2675"/>
              <a:ext cx="2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ru-RU" sz="500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=</a:t>
              </a:r>
              <a:endParaRPr lang="ru-RU" sz="360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3" name="Rectangle 19"/>
            <p:cNvSpPr>
              <a:spLocks noChangeArrowheads="1"/>
            </p:cNvSpPr>
            <p:nvPr/>
          </p:nvSpPr>
          <p:spPr bwMode="auto">
            <a:xfrm>
              <a:off x="963" y="2522"/>
              <a:ext cx="0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endParaRPr lang="ru-RU" sz="360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4" name="Rectangle 20"/>
            <p:cNvSpPr>
              <a:spLocks noChangeArrowheads="1"/>
            </p:cNvSpPr>
            <p:nvPr/>
          </p:nvSpPr>
          <p:spPr bwMode="auto">
            <a:xfrm>
              <a:off x="1885" y="2622"/>
              <a:ext cx="102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en-US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S′</a:t>
              </a:r>
              <a:r>
                <a:rPr lang="ru-RU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 dirty="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140200" y="4652963"/>
            <a:ext cx="4132263" cy="981075"/>
            <a:chOff x="506" y="2522"/>
            <a:chExt cx="2260" cy="687"/>
          </a:xfrm>
        </p:grpSpPr>
        <p:sp>
          <p:nvSpPr>
            <p:cNvPr id="210966" name="Rectangle 22"/>
            <p:cNvSpPr>
              <a:spLocks noChangeArrowheads="1"/>
            </p:cNvSpPr>
            <p:nvPr/>
          </p:nvSpPr>
          <p:spPr bwMode="auto">
            <a:xfrm>
              <a:off x="506" y="2606"/>
              <a:ext cx="927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V</a:t>
              </a:r>
              <a:r>
                <a:rPr lang="ru-RU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7" name="Rectangle 23"/>
            <p:cNvSpPr>
              <a:spLocks noChangeArrowheads="1"/>
            </p:cNvSpPr>
            <p:nvPr/>
          </p:nvSpPr>
          <p:spPr bwMode="auto">
            <a:xfrm>
              <a:off x="1537" y="2675"/>
              <a:ext cx="221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ru-RU" sz="5000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=</a:t>
              </a:r>
              <a:endParaRPr lang="ru-RU" sz="3600" dirty="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8" name="Rectangle 24"/>
            <p:cNvSpPr>
              <a:spLocks noChangeArrowheads="1"/>
            </p:cNvSpPr>
            <p:nvPr/>
          </p:nvSpPr>
          <p:spPr bwMode="auto">
            <a:xfrm>
              <a:off x="965" y="2522"/>
              <a:ext cx="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endParaRPr lang="ru-RU" sz="360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9" name="Rectangle 25"/>
            <p:cNvSpPr>
              <a:spLocks noChangeArrowheads="1"/>
            </p:cNvSpPr>
            <p:nvPr/>
          </p:nvSpPr>
          <p:spPr bwMode="auto">
            <a:xfrm>
              <a:off x="1886" y="2622"/>
              <a:ext cx="880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0</a:t>
              </a:r>
            </a:p>
          </p:txBody>
        </p:sp>
      </p:grpSp>
      <p:sp>
        <p:nvSpPr>
          <p:cNvPr id="164891" name="AutoShape 27"/>
          <p:cNvSpPr>
            <a:spLocks noChangeArrowheads="1"/>
          </p:cNvSpPr>
          <p:nvPr/>
        </p:nvSpPr>
        <p:spPr bwMode="gray">
          <a:xfrm>
            <a:off x="250825" y="1889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Задача  </a:t>
            </a: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№3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54" name="Text Box 10"/>
          <p:cNvSpPr txBox="1">
            <a:spLocks noChangeArrowheads="1"/>
          </p:cNvSpPr>
          <p:nvPr/>
        </p:nvSpPr>
        <p:spPr bwMode="auto">
          <a:xfrm>
            <a:off x="1189038" y="692150"/>
            <a:ext cx="778351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b="1">
                <a:solidFill>
                  <a:srgbClr val="FF0000"/>
                </a:solidFill>
                <a:latin typeface="Georgia" pitchFamily="18" charset="0"/>
                <a:cs typeface="Arial" charset="0"/>
              </a:rPr>
              <a:t>     </a:t>
            </a:r>
            <a:r>
              <a:rPr lang="ru-RU" sz="3200" b="1">
                <a:solidFill>
                  <a:schemeClr val="folHlink"/>
                </a:solidFill>
                <a:latin typeface="Georgia" pitchFamily="18" charset="0"/>
                <a:cs typeface="Arial" charset="0"/>
              </a:rPr>
              <a:t> </a:t>
            </a:r>
            <a:r>
              <a:rPr lang="ru-RU" sz="2800" b="1">
                <a:solidFill>
                  <a:schemeClr val="folHlink"/>
                </a:solidFill>
                <a:latin typeface="Georgia" pitchFamily="18" charset="0"/>
                <a:cs typeface="Times New Roman" pitchFamily="18" charset="0"/>
              </a:rPr>
              <a:t>Материальная точка движется по закону</a:t>
            </a:r>
            <a:endParaRPr lang="ru-RU" sz="2800" b="1">
              <a:solidFill>
                <a:schemeClr val="folHlink"/>
              </a:solidFill>
              <a:latin typeface="Georgia" pitchFamily="18" charset="0"/>
              <a:cs typeface="Arial" charset="0"/>
            </a:endParaRPr>
          </a:p>
        </p:txBody>
      </p:sp>
      <p:graphicFrame>
        <p:nvGraphicFramePr>
          <p:cNvPr id="11266" name="Object 11"/>
          <p:cNvGraphicFramePr>
            <a:graphicFrameLocks noChangeAspect="1"/>
          </p:cNvGraphicFramePr>
          <p:nvPr/>
        </p:nvGraphicFramePr>
        <p:xfrm>
          <a:off x="2266727" y="1340768"/>
          <a:ext cx="4681537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Формула" r:id="rId3" imgW="1396800" imgH="419040" progId="Equation.3">
                  <p:embed/>
                </p:oleObj>
              </mc:Choice>
              <mc:Fallback>
                <p:oleObj name="Формула" r:id="rId3" imgW="1396800" imgH="419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727" y="1340768"/>
                        <a:ext cx="4681537" cy="122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56" name="Rectangle 12"/>
          <p:cNvSpPr>
            <a:spLocks noChangeArrowheads="1"/>
          </p:cNvSpPr>
          <p:nvPr/>
        </p:nvSpPr>
        <p:spPr bwMode="auto">
          <a:xfrm>
            <a:off x="6869955" y="1757759"/>
            <a:ext cx="1014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folHlink"/>
                </a:solidFill>
                <a:latin typeface="Georgia" pitchFamily="18" charset="0"/>
                <a:cs typeface="Arial" charset="0"/>
              </a:rPr>
              <a:t>(м).</a:t>
            </a:r>
          </a:p>
        </p:txBody>
      </p:sp>
      <p:sp>
        <p:nvSpPr>
          <p:cNvPr id="210957" name="Text Box 13"/>
          <p:cNvSpPr txBox="1">
            <a:spLocks noChangeArrowheads="1"/>
          </p:cNvSpPr>
          <p:nvPr/>
        </p:nvSpPr>
        <p:spPr bwMode="auto">
          <a:xfrm>
            <a:off x="1367160" y="2410842"/>
            <a:ext cx="74533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folHlink"/>
                </a:solidFill>
                <a:latin typeface="Georgia" pitchFamily="18" charset="0"/>
                <a:cs typeface="Arial" charset="0"/>
              </a:rPr>
              <a:t>Найти </a:t>
            </a:r>
            <a:r>
              <a:rPr lang="ru-RU" sz="2800" b="1" dirty="0">
                <a:solidFill>
                  <a:srgbClr val="009900"/>
                </a:solidFill>
                <a:latin typeface="Georgia" pitchFamily="18" charset="0"/>
                <a:cs typeface="Arial" charset="0"/>
              </a:rPr>
              <a:t>скорость</a:t>
            </a:r>
            <a:r>
              <a:rPr lang="ru-RU" sz="2800" b="1" dirty="0">
                <a:solidFill>
                  <a:schemeClr val="folHlink"/>
                </a:solidFill>
                <a:latin typeface="Georgia" pitchFamily="18" charset="0"/>
                <a:cs typeface="Arial" charset="0"/>
              </a:rPr>
              <a:t> точки в момент, когда ее </a:t>
            </a:r>
            <a:r>
              <a:rPr lang="ru-RU" sz="2800" b="1" dirty="0">
                <a:solidFill>
                  <a:srgbClr val="FF00FF"/>
                </a:solidFill>
                <a:latin typeface="Georgia" pitchFamily="18" charset="0"/>
                <a:cs typeface="Arial" charset="0"/>
              </a:rPr>
              <a:t>ускорение равно 0</a:t>
            </a:r>
            <a:r>
              <a:rPr lang="ru-RU" sz="2800" b="1" dirty="0">
                <a:solidFill>
                  <a:schemeClr val="folHlink"/>
                </a:solidFill>
                <a:latin typeface="Georgia" pitchFamily="18" charset="0"/>
                <a:cs typeface="Arial" charset="0"/>
              </a:rPr>
              <a:t>?</a:t>
            </a:r>
          </a:p>
        </p:txBody>
      </p:sp>
      <p:sp>
        <p:nvSpPr>
          <p:cNvPr id="210959" name="Text Box 15"/>
          <p:cNvSpPr txBox="1">
            <a:spLocks noChangeArrowheads="1"/>
          </p:cNvSpPr>
          <p:nvPr/>
        </p:nvSpPr>
        <p:spPr bwMode="auto">
          <a:xfrm>
            <a:off x="1116012" y="3435722"/>
            <a:ext cx="309594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u="sng" dirty="0">
                <a:solidFill>
                  <a:srgbClr val="990000"/>
                </a:solidFill>
                <a:latin typeface="Georgia" pitchFamily="18" charset="0"/>
                <a:cs typeface="Arial" charset="0"/>
              </a:rPr>
              <a:t>Подсказка: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149374" y="3645024"/>
            <a:ext cx="4023537" cy="1004888"/>
            <a:chOff x="575" y="2522"/>
            <a:chExt cx="2289" cy="633"/>
          </a:xfrm>
        </p:grpSpPr>
        <p:sp>
          <p:nvSpPr>
            <p:cNvPr id="210961" name="Rectangle 17"/>
            <p:cNvSpPr>
              <a:spLocks noChangeArrowheads="1"/>
            </p:cNvSpPr>
            <p:nvPr/>
          </p:nvSpPr>
          <p:spPr bwMode="auto">
            <a:xfrm>
              <a:off x="575" y="2606"/>
              <a:ext cx="85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V</a:t>
              </a:r>
              <a:r>
                <a:rPr lang="ru-RU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2" name="Rectangle 18"/>
            <p:cNvSpPr>
              <a:spLocks noChangeArrowheads="1"/>
            </p:cNvSpPr>
            <p:nvPr/>
          </p:nvSpPr>
          <p:spPr bwMode="auto">
            <a:xfrm>
              <a:off x="1537" y="2675"/>
              <a:ext cx="2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ru-RU" sz="500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=</a:t>
              </a:r>
              <a:endParaRPr lang="ru-RU" sz="360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3" name="Rectangle 19"/>
            <p:cNvSpPr>
              <a:spLocks noChangeArrowheads="1"/>
            </p:cNvSpPr>
            <p:nvPr/>
          </p:nvSpPr>
          <p:spPr bwMode="auto">
            <a:xfrm>
              <a:off x="963" y="2522"/>
              <a:ext cx="0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endParaRPr lang="ru-RU" sz="360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4" name="Rectangle 20"/>
            <p:cNvSpPr>
              <a:spLocks noChangeArrowheads="1"/>
            </p:cNvSpPr>
            <p:nvPr/>
          </p:nvSpPr>
          <p:spPr bwMode="auto">
            <a:xfrm>
              <a:off x="1885" y="2622"/>
              <a:ext cx="97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en-US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S′</a:t>
              </a:r>
              <a:r>
                <a:rPr lang="ru-RU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 dirty="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968399" y="4661024"/>
            <a:ext cx="4348017" cy="981075"/>
            <a:chOff x="506" y="2522"/>
            <a:chExt cx="2378" cy="687"/>
          </a:xfrm>
        </p:grpSpPr>
        <p:sp>
          <p:nvSpPr>
            <p:cNvPr id="210966" name="Rectangle 22"/>
            <p:cNvSpPr>
              <a:spLocks noChangeArrowheads="1"/>
            </p:cNvSpPr>
            <p:nvPr/>
          </p:nvSpPr>
          <p:spPr bwMode="auto">
            <a:xfrm>
              <a:off x="506" y="2606"/>
              <a:ext cx="927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a</a:t>
              </a:r>
              <a:r>
                <a:rPr lang="ru-RU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7" name="Rectangle 23"/>
            <p:cNvSpPr>
              <a:spLocks noChangeArrowheads="1"/>
            </p:cNvSpPr>
            <p:nvPr/>
          </p:nvSpPr>
          <p:spPr bwMode="auto">
            <a:xfrm>
              <a:off x="1537" y="2675"/>
              <a:ext cx="221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r>
                <a:rPr lang="ru-RU" sz="500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=</a:t>
              </a:r>
              <a:endParaRPr lang="ru-RU" sz="360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8" name="Rectangle 24"/>
            <p:cNvSpPr>
              <a:spLocks noChangeArrowheads="1"/>
            </p:cNvSpPr>
            <p:nvPr/>
          </p:nvSpPr>
          <p:spPr bwMode="auto">
            <a:xfrm>
              <a:off x="965" y="2522"/>
              <a:ext cx="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r">
                <a:defRPr/>
              </a:pPr>
              <a:endParaRPr lang="ru-RU" sz="360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0969" name="Rectangle 25"/>
            <p:cNvSpPr>
              <a:spLocks noChangeArrowheads="1"/>
            </p:cNvSpPr>
            <p:nvPr/>
          </p:nvSpPr>
          <p:spPr bwMode="auto">
            <a:xfrm>
              <a:off x="1886" y="2622"/>
              <a:ext cx="99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en-US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V′</a:t>
              </a:r>
              <a:r>
                <a:rPr lang="ru-RU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(</a:t>
              </a:r>
              <a:r>
                <a:rPr lang="en-US" sz="5400" b="1" i="1" dirty="0">
                  <a:solidFill>
                    <a:srgbClr val="FF0000"/>
                  </a:solidFill>
                  <a:latin typeface="Georgia" pitchFamily="18" charset="0"/>
                  <a:cs typeface="Arial" charset="0"/>
                </a:rPr>
                <a:t>t)</a:t>
              </a:r>
              <a:endParaRPr lang="ru-RU" sz="5400" b="1" i="1" dirty="0">
                <a:solidFill>
                  <a:srgbClr val="FF0000"/>
                </a:solidFill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166939" name="AutoShape 27"/>
          <p:cNvSpPr>
            <a:spLocks noChangeArrowheads="1"/>
          </p:cNvSpPr>
          <p:nvPr/>
        </p:nvSpPr>
        <p:spPr bwMode="gray">
          <a:xfrm>
            <a:off x="250825" y="1889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Задача  </a:t>
            </a: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№4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4191000" y="3915053"/>
            <a:ext cx="434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800" b="1" i="1" dirty="0">
                <a:solidFill>
                  <a:srgbClr val="B134C6"/>
                </a:solidFill>
                <a:latin typeface="Georgia" pitchFamily="18" charset="0"/>
              </a:rPr>
              <a:t>вторая производная</a:t>
            </a:r>
            <a:r>
              <a:rPr lang="ru-RU" sz="2800" b="1" i="1" dirty="0">
                <a:latin typeface="Georgia" pitchFamily="18" charset="0"/>
              </a:rPr>
              <a:t> пути по времени 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2947988" y="2286000"/>
            <a:ext cx="4648200" cy="851297"/>
          </a:xfrm>
          <a:prstGeom prst="roundRect">
            <a:avLst/>
          </a:prstGeom>
          <a:ln>
            <a:solidFill>
              <a:schemeClr val="bg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latin typeface="Georgia" pitchFamily="18" charset="0"/>
              </a:rPr>
              <a:t>v = v (t) = s</a:t>
            </a:r>
            <a:r>
              <a:rPr lang="en-US" sz="4400" b="1" i="1" baseline="30000">
                <a:latin typeface="Georgia" pitchFamily="18" charset="0"/>
              </a:rPr>
              <a:t>' </a:t>
            </a:r>
            <a:r>
              <a:rPr lang="en-US" sz="4400" b="1" i="1">
                <a:latin typeface="Georgia" pitchFamily="18" charset="0"/>
              </a:rPr>
              <a:t>(t)</a:t>
            </a:r>
            <a:r>
              <a:rPr lang="ru-RU" sz="3600" b="1" i="1">
                <a:latin typeface="Georgia" pitchFamily="18" charset="0"/>
              </a:rPr>
              <a:t> 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1691680" y="3356992"/>
            <a:ext cx="71475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latin typeface="Georgia" pitchFamily="18" charset="0"/>
              </a:rPr>
              <a:t>Ускорение – производная скорости по времени</a:t>
            </a:r>
            <a:r>
              <a:rPr lang="ru-RU" sz="3200" b="1" i="1" dirty="0">
                <a:latin typeface="Georgia" pitchFamily="18" charset="0"/>
              </a:rPr>
              <a:t> 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900113" y="1676400"/>
            <a:ext cx="80914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Georgia" pitchFamily="18" charset="0"/>
              </a:rPr>
              <a:t>Скорость – производная пути по времени 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2057400" y="4953000"/>
            <a:ext cx="6858000" cy="851297"/>
          </a:xfrm>
          <a:prstGeom prst="roundRect">
            <a:avLst/>
          </a:prstGeom>
          <a:ln>
            <a:solidFill>
              <a:schemeClr val="bg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latin typeface="Georgia" pitchFamily="18" charset="0"/>
              </a:rPr>
              <a:t>а</a:t>
            </a:r>
            <a:r>
              <a:rPr lang="en-US" sz="4400" b="1" i="1" dirty="0">
                <a:latin typeface="Georgia" pitchFamily="18" charset="0"/>
              </a:rPr>
              <a:t> = </a:t>
            </a:r>
            <a:r>
              <a:rPr lang="ru-RU" sz="4400" b="1" i="1" dirty="0">
                <a:latin typeface="Georgia" pitchFamily="18" charset="0"/>
              </a:rPr>
              <a:t>а</a:t>
            </a:r>
            <a:r>
              <a:rPr lang="en-US" sz="4400" b="1" i="1" dirty="0">
                <a:latin typeface="Georgia" pitchFamily="18" charset="0"/>
              </a:rPr>
              <a:t> (t) = v</a:t>
            </a:r>
            <a:r>
              <a:rPr lang="en-US" sz="4400" b="1" i="1" baseline="30000" dirty="0">
                <a:latin typeface="Georgia" pitchFamily="18" charset="0"/>
              </a:rPr>
              <a:t>'</a:t>
            </a:r>
            <a:r>
              <a:rPr lang="en-US" sz="4400" b="1" i="1" dirty="0">
                <a:latin typeface="Georgia" pitchFamily="18" charset="0"/>
              </a:rPr>
              <a:t> (t) = s</a:t>
            </a:r>
            <a:r>
              <a:rPr lang="en-US" sz="4400" b="1" i="1" baseline="30000" dirty="0">
                <a:latin typeface="Georgia" pitchFamily="18" charset="0"/>
              </a:rPr>
              <a:t>'' </a:t>
            </a:r>
            <a:r>
              <a:rPr lang="en-US" sz="4400" b="1" i="1" dirty="0">
                <a:latin typeface="Georgia" pitchFamily="18" charset="0"/>
              </a:rPr>
              <a:t>(t)</a:t>
            </a:r>
            <a:r>
              <a:rPr lang="ru-RU" sz="3600" b="1" i="1" dirty="0">
                <a:latin typeface="Georgia" pitchFamily="18" charset="0"/>
              </a:rPr>
              <a:t> 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>
            <a:off x="539552" y="333375"/>
            <a:ext cx="8208912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Физический смысл производной: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/>
      <p:bldP spid="163844" grpId="0" animBg="1"/>
      <p:bldP spid="163845" grpId="0"/>
      <p:bldP spid="163846" grpId="0"/>
      <p:bldP spid="163847" grpId="0" animBg="1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1236</TotalTime>
  <Words>348</Words>
  <Application>Microsoft Office PowerPoint</Application>
  <PresentationFormat>Экран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математика - 1!</vt:lpstr>
      <vt:lpstr>Формула</vt:lpstr>
      <vt:lpstr>Презентация PowerPoint</vt:lpstr>
      <vt:lpstr>Исаак Ньютон (1643 – 1727)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42</cp:revision>
  <dcterms:created xsi:type="dcterms:W3CDTF">2010-03-29T10:01:28Z</dcterms:created>
  <dcterms:modified xsi:type="dcterms:W3CDTF">2017-03-08T16:17:53Z</dcterms:modified>
</cp:coreProperties>
</file>