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9"/>
  </p:notesMasterIdLst>
  <p:sldIdLst>
    <p:sldId id="271" r:id="rId6"/>
    <p:sldId id="341" r:id="rId7"/>
    <p:sldId id="342" r:id="rId8"/>
    <p:sldId id="343" r:id="rId9"/>
    <p:sldId id="344" r:id="rId10"/>
    <p:sldId id="365" r:id="rId11"/>
    <p:sldId id="364" r:id="rId12"/>
    <p:sldId id="367" r:id="rId13"/>
    <p:sldId id="368" r:id="rId14"/>
    <p:sldId id="369" r:id="rId15"/>
    <p:sldId id="370" r:id="rId16"/>
    <p:sldId id="372" r:id="rId17"/>
    <p:sldId id="387" r:id="rId18"/>
    <p:sldId id="388" r:id="rId19"/>
    <p:sldId id="389" r:id="rId20"/>
    <p:sldId id="390" r:id="rId21"/>
    <p:sldId id="391" r:id="rId22"/>
    <p:sldId id="392" r:id="rId23"/>
    <p:sldId id="399" r:id="rId24"/>
    <p:sldId id="400" r:id="rId25"/>
    <p:sldId id="401" r:id="rId26"/>
    <p:sldId id="402" r:id="rId27"/>
    <p:sldId id="4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6.e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A0B67-E43F-4623-A4D5-4315ABFB577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0BEA8-C08A-42D4-8C8A-83DE9A02C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2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E87229D-5393-4D87-88F7-C4D7AD6F38CE}" type="slidenum">
              <a:rPr lang="ru-RU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5206-93AF-4B64-A869-CE0A9F070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82B7-48B1-47CD-A0E9-FE31C8F8A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AA5-7086-49F9-896B-1387C808C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C2DF396-D866-435A-A3A3-629DAC6F4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9C43A7A-C1DF-4847-A63C-9716DB354E06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81ADF5F-5BDB-446F-A6B6-1FBDDC5DD4F1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219780D-B6ED-4F44-9D8A-6118F8C6BFB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889EE67-B188-48D7-84F0-D0F68AA12D8E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E94166F-2130-4FA6-BA74-52A40351F3E8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5141A65-8B8F-4332-8153-ED167B4233B2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7ED4F96-D422-445F-BDAF-54A1BB9266E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B58FF9C-E088-4404-B13A-724BF3ACA4FD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093AACA-FE86-49EE-B75F-485980BD20A1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28B4320-5D11-431C-8C79-2F53C0B43303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665E1E3-95E0-44CC-B8AC-BD3C209D55C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3AD183E-C16D-46CC-BE30-1795617AB6E4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06F93F3-A9CB-4357-925A-DE0EDBA42E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4AEBDEA-49F1-4A22-9C31-4A7C7F23544C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855A-2C68-487D-999C-BDAE3ADC2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9FF7CC9-DA95-4F46-AA65-5EE5E2E02DA2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1083053-FA4A-4F35-81BB-B8B0D96EFE9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D1E78A1-939E-4AAB-BA0F-5D2724084414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401E2A6-45EF-4896-8728-32D5AC251CCA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31D1BD1-2067-46F5-9CF3-1424CC1E614C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9DC4F8D-6B4A-40BC-AA6A-BEC75E5E148A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920F11F-B35A-4648-A811-035D884DD688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29.09.2016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86D27FC-8DEA-4D17-A380-8FDDE241061A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5206-93AF-4B64-A869-CE0A9F07003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855A-2C68-487D-999C-BDAE3ADC28B5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88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9669-8FB0-4676-9134-995EDC866197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2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345C-13C5-498F-948C-5808A07DF8A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40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AB734-DB53-450C-9296-98383B6EC00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2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3F18-ABEE-4588-B57D-07912851322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1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9669-8FB0-4676-9134-995EDC8661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80CF-51C9-4E0F-AEE3-AA182E0718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92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AD4B-8A86-452B-BBBD-0E0D78E40AB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57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7C264-FA24-473F-881F-8CB3333A4A75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2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82B7-48B1-47CD-A0E9-FE31C8F8A8C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25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AA5-7086-49F9-896B-1387C808C20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49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5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18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345C-13C5-498F-948C-5808A07DF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0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00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99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9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2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85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5206-93AF-4B64-A869-CE0A9F07003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855A-2C68-487D-999C-BDAE3ADC28B5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85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9669-8FB0-4676-9134-995EDC866197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28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345C-13C5-498F-948C-5808A07DF8A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AB734-DB53-450C-9296-98383B6EC0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AB734-DB53-450C-9296-98383B6EC00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5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3F18-ABEE-4588-B57D-07912851322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80CF-51C9-4E0F-AEE3-AA182E0718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62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AD4B-8A86-452B-BBBD-0E0D78E40AB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05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7C264-FA24-473F-881F-8CB3333A4A75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8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82B7-48B1-47CD-A0E9-FE31C8F8A8C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3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AA5-7086-49F9-896B-1387C808C20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1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A3F18-ABEE-4588-B57D-079128513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80CF-51C9-4E0F-AEE3-AA182E071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AD4B-8A86-452B-BBBD-0E0D78E40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7C264-FA24-473F-881F-8CB3333A4A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BDDEA-7243-4BAD-A83E-F9A2AAC17C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A967943D-E674-43C0-AEDA-04619880AA28}" type="datetimeFigureOut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29.09.2016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82F5872B-7EC4-47D2-A635-CB61B61E9FA8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BDDEA-7243-4BAD-A83E-F9A2AAC17C37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CF0A52-7C18-42F5-97D8-E9CF058739D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29.09.2016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135161-27C8-40B1-93EB-2E85399B3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08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BDDEA-7243-4BAD-A83E-F9A2AAC17C37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9.wmf"/><Relationship Id="rId5" Type="http://schemas.openxmlformats.org/officeDocument/2006/relationships/image" Target="../media/image14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9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3.e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449" y="1021859"/>
            <a:ext cx="8892480" cy="3929090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Georgia" pitchFamily="18" charset="0"/>
              </a:rPr>
              <a:t>Построение графиков функций, содержащих знак модуля.</a:t>
            </a:r>
            <a:endParaRPr lang="ru-RU" sz="60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3500" y="357166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DF0C1ED4-5008-46DE-932D-73E386E9B6FF}" type="datetime1">
              <a:rPr lang="ru-RU" sz="3600" b="1" kern="1200">
                <a:solidFill>
                  <a:prstClr val="white"/>
                </a:solidFill>
                <a:latin typeface="Georgia" pitchFamily="18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29.09.2016</a:t>
            </a:fld>
            <a:endParaRPr lang="ru-RU" sz="3600" b="1" kern="1200" dirty="0">
              <a:solidFill>
                <a:prstClr val="white"/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№3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1484784"/>
            <a:ext cx="4947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–2|х|–2.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34779" t="30614" r="23221" b="22145"/>
          <a:stretch>
            <a:fillRect/>
          </a:stretch>
        </p:blipFill>
        <p:spPr bwMode="auto">
          <a:xfrm>
            <a:off x="3751461" y="2420888"/>
            <a:ext cx="4997003" cy="421599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79912" y="2564904"/>
            <a:ext cx="16674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–2х–2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3797" t="31500" r="23221" b="23013"/>
          <a:stretch>
            <a:fillRect/>
          </a:stretch>
        </p:blipFill>
        <p:spPr bwMode="auto">
          <a:xfrm>
            <a:off x="3707904" y="2420888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804248" y="2924944"/>
            <a:ext cx="1866217" cy="400110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–2|х|–2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504056" y="1268760"/>
            <a:ext cx="41399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             Для того, чтобы построить график функции у = 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f(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│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x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│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) 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нужно:</a:t>
            </a:r>
            <a:endParaRPr lang="ru-RU" b="1" kern="0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204864"/>
            <a:ext cx="32403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1. Построить график функции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981851"/>
            <a:ext cx="3240359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2. Части графика функции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</a:rPr>
              <a:t>соответствующую положительной полуоси абсцисс, отразить от оси ординат.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№4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19872" y="1484784"/>
            <a:ext cx="54825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=|х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–2|х|–2|.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34779" t="30614" r="23221" b="22145"/>
          <a:stretch>
            <a:fillRect/>
          </a:stretch>
        </p:blipFill>
        <p:spPr bwMode="auto">
          <a:xfrm>
            <a:off x="3729683" y="2420888"/>
            <a:ext cx="4997003" cy="421599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79912" y="2564904"/>
            <a:ext cx="16674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–2х–2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96553" y="1340768"/>
            <a:ext cx="43204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             Для того, чтобы построить график функции                           у =│ 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f(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│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x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│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)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│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 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нужно:</a:t>
            </a:r>
            <a:endParaRPr lang="ru-RU" b="1" kern="0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420888"/>
            <a:ext cx="34563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1. Построить график функции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при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х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sym typeface="Symbol"/>
              </a:rPr>
              <a:t> 0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3" y="3175808"/>
            <a:ext cx="34563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2. Строим вторую часть графика, отразив построенную часть графика симметрично относительно 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</a:rPr>
              <a:t>оси  </a:t>
            </a:r>
            <a:r>
              <a:rPr lang="ru-RU" b="1" kern="0" dirty="0" err="1" smtClean="0">
                <a:solidFill>
                  <a:srgbClr val="002060"/>
                </a:solidFill>
                <a:latin typeface="Georgia" pitchFamily="18" charset="0"/>
              </a:rPr>
              <a:t>Оу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728626"/>
            <a:ext cx="3456385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3. На полученном графике часть расположенную ниже оси абсцисс, отображаем симметрично вверх, оставив верхнюю часть графика без изменения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l="33797" t="31500" r="23221" b="23013"/>
          <a:stretch>
            <a:fillRect/>
          </a:stretch>
        </p:blipFill>
        <p:spPr bwMode="auto">
          <a:xfrm>
            <a:off x="3707904" y="2440651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04248" y="2924944"/>
            <a:ext cx="1866217" cy="400110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–2|х|–2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34129" t="31500" r="23871" b="22993"/>
          <a:stretch>
            <a:fillRect/>
          </a:stretch>
        </p:blipFill>
        <p:spPr bwMode="auto">
          <a:xfrm>
            <a:off x="3744069" y="2440651"/>
            <a:ext cx="496823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31918" y="2924944"/>
            <a:ext cx="2064989" cy="400110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=|х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–2|х|–2|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95536" y="4088870"/>
            <a:ext cx="2543671" cy="648072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№5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1268760"/>
            <a:ext cx="45304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latin typeface="Georgia" pitchFamily="18" charset="0"/>
              </a:rPr>
              <a:t>у =||х</a:t>
            </a:r>
            <a:r>
              <a:rPr lang="ru-RU" sz="48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4800" b="1" dirty="0" smtClean="0">
                <a:solidFill>
                  <a:srgbClr val="000099"/>
                </a:solidFill>
                <a:latin typeface="Georgia" pitchFamily="18" charset="0"/>
              </a:rPr>
              <a:t>–4|–5|.</a:t>
            </a:r>
            <a:endParaRPr lang="ru-RU" sz="48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9" name="Picture 33" descr="сетка2"/>
          <p:cNvPicPr>
            <a:picLocks noChangeAspect="1" noChangeArrowheads="1"/>
          </p:cNvPicPr>
          <p:nvPr/>
        </p:nvPicPr>
        <p:blipFill>
          <a:blip r:embed="rId3" cstate="print"/>
          <a:srcRect l="18456" t="6253" r="18698" b="4954"/>
          <a:stretch>
            <a:fillRect/>
          </a:stretch>
        </p:blipFill>
        <p:spPr bwMode="auto">
          <a:xfrm>
            <a:off x="3472222" y="2060848"/>
            <a:ext cx="5424863" cy="474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4" descr="x2-4"/>
          <p:cNvPicPr>
            <a:picLocks noChangeAspect="1" noChangeArrowheads="1"/>
          </p:cNvPicPr>
          <p:nvPr/>
        </p:nvPicPr>
        <p:blipFill>
          <a:blip r:embed="rId4" cstate="print"/>
          <a:srcRect l="18068" t="5788" r="18698" b="5419"/>
          <a:stretch>
            <a:fillRect/>
          </a:stretch>
        </p:blipFill>
        <p:spPr bwMode="auto">
          <a:xfrm>
            <a:off x="3419872" y="2060848"/>
            <a:ext cx="5458290" cy="474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8" descr="absx2-4"/>
          <p:cNvPicPr>
            <a:picLocks noChangeAspect="1" noChangeArrowheads="1"/>
          </p:cNvPicPr>
          <p:nvPr/>
        </p:nvPicPr>
        <p:blipFill>
          <a:blip r:embed="rId5" cstate="print"/>
          <a:srcRect l="17912" t="6253" r="18456" b="6205"/>
          <a:stretch>
            <a:fillRect/>
          </a:stretch>
        </p:blipFill>
        <p:spPr bwMode="auto">
          <a:xfrm>
            <a:off x="3419872" y="2060848"/>
            <a:ext cx="5492674" cy="474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9" descr="absx2-5-52"/>
          <p:cNvPicPr>
            <a:picLocks noChangeAspect="1" noChangeArrowheads="1"/>
          </p:cNvPicPr>
          <p:nvPr/>
        </p:nvPicPr>
        <p:blipFill>
          <a:blip r:embed="rId6" cstate="print"/>
          <a:srcRect l="18068" t="6253" r="18300" b="6205"/>
          <a:stretch>
            <a:fillRect/>
          </a:stretch>
        </p:blipFill>
        <p:spPr bwMode="auto">
          <a:xfrm>
            <a:off x="3419872" y="2060848"/>
            <a:ext cx="5492674" cy="474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0" descr="absabs2"/>
          <p:cNvPicPr>
            <a:picLocks noChangeAspect="1" noChangeArrowheads="1"/>
          </p:cNvPicPr>
          <p:nvPr/>
        </p:nvPicPr>
        <p:blipFill>
          <a:blip r:embed="rId7" cstate="print"/>
          <a:srcRect l="18068" t="6253" r="18300" b="6205"/>
          <a:stretch>
            <a:fillRect/>
          </a:stretch>
        </p:blipFill>
        <p:spPr bwMode="auto">
          <a:xfrm>
            <a:off x="3419872" y="2060848"/>
            <a:ext cx="5492674" cy="47467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95536" y="3092557"/>
            <a:ext cx="2520280" cy="648072"/>
          </a:xfrm>
          <a:prstGeom prst="roundRect">
            <a:avLst/>
          </a:prstGeom>
          <a:ln w="38100">
            <a:solidFill>
              <a:srgbClr val="00B05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6" name="Object 29"/>
          <p:cNvGraphicFramePr>
            <a:graphicFrameLocks noChangeAspect="1"/>
          </p:cNvGraphicFramePr>
          <p:nvPr/>
        </p:nvGraphicFramePr>
        <p:xfrm>
          <a:off x="395536" y="3003610"/>
          <a:ext cx="1943398" cy="79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8" imgW="685800" imgH="279360" progId="Equation.3">
                  <p:embed/>
                </p:oleObj>
              </mc:Choice>
              <mc:Fallback>
                <p:oleObj name="Формула" r:id="rId8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03610"/>
                        <a:ext cx="1943398" cy="793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0"/>
          <p:cNvGraphicFramePr>
            <a:graphicFrameLocks noChangeAspect="1"/>
          </p:cNvGraphicFramePr>
          <p:nvPr/>
        </p:nvGraphicFramePr>
        <p:xfrm>
          <a:off x="395536" y="4019642"/>
          <a:ext cx="2448272" cy="77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10" imgW="888840" imgH="279360" progId="Equation.3">
                  <p:embed/>
                </p:oleObj>
              </mc:Choice>
              <mc:Fallback>
                <p:oleObj name="Формула" r:id="rId10" imgW="88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19642"/>
                        <a:ext cx="2448272" cy="770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95536" y="2132856"/>
            <a:ext cx="2520280" cy="611460"/>
          </a:xfrm>
          <a:prstGeom prst="roundRect">
            <a:avLst/>
          </a:prstGeom>
          <a:ln w="38100">
            <a:solidFill>
              <a:srgbClr val="0000CC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0" name="Object 27"/>
          <p:cNvGraphicFramePr>
            <a:graphicFrameLocks noChangeAspect="1"/>
          </p:cNvGraphicFramePr>
          <p:nvPr/>
        </p:nvGraphicFramePr>
        <p:xfrm>
          <a:off x="395536" y="2132856"/>
          <a:ext cx="1836225" cy="6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12" imgW="647640" imgH="228600" progId="Equation.3">
                  <p:embed/>
                </p:oleObj>
              </mc:Choice>
              <mc:Fallback>
                <p:oleObj name="Формула" r:id="rId12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32856"/>
                        <a:ext cx="1836225" cy="6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395536" y="5085184"/>
            <a:ext cx="2543671" cy="648072"/>
          </a:xfrm>
          <a:prstGeom prst="round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395536" y="5013176"/>
          <a:ext cx="2482904" cy="81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14" imgW="927000" imgH="304560" progId="Equation.3">
                  <p:embed/>
                </p:oleObj>
              </mc:Choice>
              <mc:Fallback>
                <p:oleObj name="Формула" r:id="rId14" imgW="9270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13176"/>
                        <a:ext cx="2482904" cy="817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1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9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403648" y="2636912"/>
          <a:ext cx="1536700" cy="80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Формула" r:id="rId3" imgW="825480" imgH="431640" progId="Equation.3">
                  <p:embed/>
                </p:oleObj>
              </mc:Choice>
              <mc:Fallback>
                <p:oleObj name="Формула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36912"/>
                        <a:ext cx="1536700" cy="801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10"/>
          <p:cNvGrpSpPr/>
          <p:nvPr/>
        </p:nvGrpSpPr>
        <p:grpSpPr>
          <a:xfrm>
            <a:off x="107504" y="1772816"/>
            <a:ext cx="8391833" cy="713045"/>
            <a:chOff x="752167" y="1712546"/>
            <a:chExt cx="8391833" cy="713045"/>
          </a:xfrm>
        </p:grpSpPr>
        <p:sp>
          <p:nvSpPr>
            <p:cNvPr id="8" name="TextBox 7"/>
            <p:cNvSpPr txBox="1"/>
            <p:nvPr/>
          </p:nvSpPr>
          <p:spPr>
            <a:xfrm>
              <a:off x="752167" y="1887794"/>
              <a:ext cx="839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1. Сначала построим график функции             .                               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6663858" y="1712546"/>
            <a:ext cx="713045" cy="71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Формула" r:id="rId5" imgW="393480" imgH="393480" progId="Equation.3">
                    <p:embed/>
                  </p:oleObj>
                </mc:Choice>
                <mc:Fallback>
                  <p:oleObj name="Формула" r:id="rId5" imgW="393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3858" y="1712546"/>
                          <a:ext cx="713045" cy="713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13"/>
          <p:cNvGrpSpPr/>
          <p:nvPr/>
        </p:nvGrpSpPr>
        <p:grpSpPr>
          <a:xfrm>
            <a:off x="107504" y="2463061"/>
            <a:ext cx="8568952" cy="749915"/>
            <a:chOff x="398205" y="2018457"/>
            <a:chExt cx="8568952" cy="749915"/>
          </a:xfrm>
        </p:grpSpPr>
        <p:sp>
          <p:nvSpPr>
            <p:cNvPr id="12" name="TextBox 11"/>
            <p:cNvSpPr txBox="1"/>
            <p:nvPr/>
          </p:nvSpPr>
          <p:spPr>
            <a:xfrm>
              <a:off x="398205" y="2138516"/>
              <a:ext cx="85689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 2. Затем построим график                             это гипербола,   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4731023" y="2018457"/>
            <a:ext cx="1499830" cy="74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Формула" r:id="rId7" imgW="787320" imgH="393480" progId="Equation.3">
                    <p:embed/>
                  </p:oleObj>
                </mc:Choice>
                <mc:Fallback>
                  <p:oleObj name="Формула" r:id="rId7" imgW="787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1023" y="2018457"/>
                          <a:ext cx="1499830" cy="7499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17"/>
          <p:cNvGrpSpPr/>
          <p:nvPr/>
        </p:nvGrpSpPr>
        <p:grpSpPr>
          <a:xfrm>
            <a:off x="179512" y="3050544"/>
            <a:ext cx="8496944" cy="882512"/>
            <a:chOff x="693174" y="2866103"/>
            <a:chExt cx="8126361" cy="882512"/>
          </a:xfrm>
        </p:grpSpPr>
        <p:sp>
          <p:nvSpPr>
            <p:cNvPr id="16" name="TextBox 15"/>
            <p:cNvSpPr txBox="1"/>
            <p:nvPr/>
          </p:nvSpPr>
          <p:spPr>
            <a:xfrm>
              <a:off x="693174" y="2979174"/>
              <a:ext cx="8126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полученная сдвигом гиперболы             на 2 единицы вправо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5513897" y="2866103"/>
            <a:ext cx="713045" cy="71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Формула" r:id="rId9" imgW="393480" imgH="393480" progId="Equation.3">
                    <p:embed/>
                  </p:oleObj>
                </mc:Choice>
                <mc:Fallback>
                  <p:oleObj name="Формула" r:id="rId9" imgW="393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897" y="2866103"/>
                          <a:ext cx="713045" cy="713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1444485" y="3501008"/>
            <a:ext cx="3703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и на 1 единицу вверх.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10" name="Группа 21"/>
          <p:cNvGrpSpPr/>
          <p:nvPr/>
        </p:nvGrpSpPr>
        <p:grpSpPr>
          <a:xfrm>
            <a:off x="179512" y="3758803"/>
            <a:ext cx="8964488" cy="822325"/>
            <a:chOff x="471948" y="4079354"/>
            <a:chExt cx="8964488" cy="822325"/>
          </a:xfrm>
        </p:grpSpPr>
        <p:sp>
          <p:nvSpPr>
            <p:cNvPr id="20" name="TextBox 19"/>
            <p:cNvSpPr txBox="1"/>
            <p:nvPr/>
          </p:nvSpPr>
          <p:spPr>
            <a:xfrm>
              <a:off x="471948" y="4203290"/>
              <a:ext cx="89644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3. Для построения графика                            сохраним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4864436" y="4079354"/>
            <a:ext cx="1573213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Формула" r:id="rId11" imgW="825480" imgH="431640" progId="Equation.3">
                    <p:embed/>
                  </p:oleObj>
                </mc:Choice>
                <mc:Fallback>
                  <p:oleObj name="Формула" r:id="rId11" imgW="825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4436" y="4079354"/>
                          <a:ext cx="1573213" cy="82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79512" y="4437112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ту часть графика функции, которая находится на оси Ох 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4797152"/>
            <a:ext cx="61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и выше ее, и симметрично отразим относительно оси Ох ту часть               графика, которая расположена                  ниже оси Ох.</a:t>
            </a:r>
          </a:p>
          <a:p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№6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260648"/>
            <a:ext cx="52565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график функции</a:t>
            </a:r>
            <a:endParaRPr lang="ru-RU" sz="32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5717704" y="692696"/>
          <a:ext cx="2742728" cy="129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Формула" r:id="rId13" imgW="914400" imgH="431640" progId="Equation.3">
                  <p:embed/>
                </p:oleObj>
              </mc:Choice>
              <mc:Fallback>
                <p:oleObj name="Формула" r:id="rId13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704" y="692696"/>
                        <a:ext cx="2742728" cy="1295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473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 l="17685" t="14522" r="18808" b="1072"/>
          <a:stretch>
            <a:fillRect/>
          </a:stretch>
        </p:blipFill>
        <p:spPr bwMode="auto">
          <a:xfrm>
            <a:off x="381000" y="822960"/>
            <a:ext cx="7848600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 l="17192" t="10525" r="17575"/>
          <a:stretch>
            <a:fillRect/>
          </a:stretch>
        </p:blipFill>
        <p:spPr bwMode="auto">
          <a:xfrm>
            <a:off x="304800" y="259080"/>
            <a:ext cx="8061960" cy="324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>
            <a:off x="4572000" y="3356992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364088" y="299695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5718175" y="692150"/>
          <a:ext cx="2526233" cy="119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6" imgW="914400" imgH="431640" progId="Equation.3">
                  <p:embed/>
                </p:oleObj>
              </mc:Choice>
              <mc:Fallback>
                <p:oleObj name="Формула" r:id="rId6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692150"/>
                        <a:ext cx="2526233" cy="1193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99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14815E-6 L 0.08004 -0.05348 " pathEditMode="relative" ptsTypes="AA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403648" y="2636912"/>
          <a:ext cx="1536700" cy="80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Формула" r:id="rId3" imgW="825480" imgH="431640" progId="Equation.3">
                  <p:embed/>
                </p:oleObj>
              </mc:Choice>
              <mc:Fallback>
                <p:oleObj name="Формула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36912"/>
                        <a:ext cx="1536700" cy="801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107504" y="1772816"/>
            <a:ext cx="8391833" cy="713045"/>
            <a:chOff x="752167" y="1712546"/>
            <a:chExt cx="8391833" cy="713045"/>
          </a:xfrm>
        </p:grpSpPr>
        <p:sp>
          <p:nvSpPr>
            <p:cNvPr id="8" name="TextBox 7"/>
            <p:cNvSpPr txBox="1"/>
            <p:nvPr/>
          </p:nvSpPr>
          <p:spPr>
            <a:xfrm>
              <a:off x="752167" y="1887794"/>
              <a:ext cx="839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1. Сначала построим график функции             .                               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6663858" y="1712546"/>
            <a:ext cx="713045" cy="71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Формула" r:id="rId5" imgW="393480" imgH="393480" progId="Equation.3">
                    <p:embed/>
                  </p:oleObj>
                </mc:Choice>
                <mc:Fallback>
                  <p:oleObj name="Формула" r:id="rId5" imgW="393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3858" y="1712546"/>
                          <a:ext cx="713045" cy="713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3"/>
          <p:cNvGrpSpPr/>
          <p:nvPr/>
        </p:nvGrpSpPr>
        <p:grpSpPr>
          <a:xfrm>
            <a:off x="107504" y="2463061"/>
            <a:ext cx="8568952" cy="749915"/>
            <a:chOff x="398205" y="2018457"/>
            <a:chExt cx="8568952" cy="749915"/>
          </a:xfrm>
        </p:grpSpPr>
        <p:sp>
          <p:nvSpPr>
            <p:cNvPr id="12" name="TextBox 11"/>
            <p:cNvSpPr txBox="1"/>
            <p:nvPr/>
          </p:nvSpPr>
          <p:spPr>
            <a:xfrm>
              <a:off x="398205" y="2138516"/>
              <a:ext cx="85689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 2. Затем построим график                             это гипербола,   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4731023" y="2018457"/>
            <a:ext cx="1499830" cy="74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8" name="Формула" r:id="rId7" imgW="787320" imgH="393480" progId="Equation.3">
                    <p:embed/>
                  </p:oleObj>
                </mc:Choice>
                <mc:Fallback>
                  <p:oleObj name="Формула" r:id="rId7" imgW="787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1023" y="2018457"/>
                          <a:ext cx="1499830" cy="7499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17"/>
          <p:cNvGrpSpPr/>
          <p:nvPr/>
        </p:nvGrpSpPr>
        <p:grpSpPr>
          <a:xfrm>
            <a:off x="179512" y="3050544"/>
            <a:ext cx="8496944" cy="882512"/>
            <a:chOff x="693174" y="2866103"/>
            <a:chExt cx="8126361" cy="882512"/>
          </a:xfrm>
        </p:grpSpPr>
        <p:sp>
          <p:nvSpPr>
            <p:cNvPr id="16" name="TextBox 15"/>
            <p:cNvSpPr txBox="1"/>
            <p:nvPr/>
          </p:nvSpPr>
          <p:spPr>
            <a:xfrm>
              <a:off x="693174" y="2979174"/>
              <a:ext cx="8126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полученная сдвигом гиперболы             на 2 единицы вправо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5513897" y="2866103"/>
            <a:ext cx="713045" cy="71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Формула" r:id="rId9" imgW="393480" imgH="393480" progId="Equation.3">
                    <p:embed/>
                  </p:oleObj>
                </mc:Choice>
                <mc:Fallback>
                  <p:oleObj name="Формула" r:id="rId9" imgW="393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897" y="2866103"/>
                          <a:ext cx="713045" cy="713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1444485" y="3501008"/>
            <a:ext cx="3703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и на 1 единицу вверх.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179512" y="3748088"/>
            <a:ext cx="8964488" cy="846137"/>
            <a:chOff x="471948" y="4068639"/>
            <a:chExt cx="8964488" cy="846137"/>
          </a:xfrm>
        </p:grpSpPr>
        <p:sp>
          <p:nvSpPr>
            <p:cNvPr id="20" name="TextBox 19"/>
            <p:cNvSpPr txBox="1"/>
            <p:nvPr/>
          </p:nvSpPr>
          <p:spPr>
            <a:xfrm>
              <a:off x="471948" y="4203290"/>
              <a:ext cx="89644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3. Для построения графика                            сохраним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4840624" y="4068639"/>
            <a:ext cx="1620837" cy="846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0" name="Формула" r:id="rId11" imgW="850680" imgH="444240" progId="Equation.3">
                    <p:embed/>
                  </p:oleObj>
                </mc:Choice>
                <mc:Fallback>
                  <p:oleObj name="Формула" r:id="rId11" imgW="85068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0624" y="4068639"/>
                          <a:ext cx="1620837" cy="846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79512" y="4437112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ту часть графика функции, которая находится на оси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Оу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68" y="4797152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и правее от нее, затем симметрично отразим эту часть относительно                         оси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Оу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№7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260648"/>
            <a:ext cx="52565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график функции</a:t>
            </a:r>
            <a:endParaRPr lang="ru-RU" sz="32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5661025" y="673100"/>
          <a:ext cx="28559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Формула" r:id="rId13" imgW="952200" imgH="444240" progId="Equation.3">
                  <p:embed/>
                </p:oleObj>
              </mc:Choice>
              <mc:Fallback>
                <p:oleObj name="Формула" r:id="rId13" imgW="952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673100"/>
                        <a:ext cx="28559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9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 l="17685" t="14522" r="18808" b="1072"/>
          <a:stretch>
            <a:fillRect/>
          </a:stretch>
        </p:blipFill>
        <p:spPr bwMode="auto">
          <a:xfrm>
            <a:off x="336755" y="837708"/>
            <a:ext cx="7848600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 l="20028" t="9507" r="20287" b="8406"/>
          <a:stretch>
            <a:fillRect/>
          </a:stretch>
        </p:blipFill>
        <p:spPr bwMode="auto">
          <a:xfrm>
            <a:off x="655320" y="533400"/>
            <a:ext cx="73761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4572000" y="3356992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64088" y="299695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5661025" y="673100"/>
          <a:ext cx="28559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6" imgW="952200" imgH="444240" progId="Equation.3">
                  <p:embed/>
                </p:oleObj>
              </mc:Choice>
              <mc:Fallback>
                <p:oleObj name="Формула" r:id="rId6" imgW="952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673100"/>
                        <a:ext cx="28559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225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9202 -0.05787 " pathEditMode="relative" ptsTypes="AA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403648" y="2636912"/>
          <a:ext cx="1536700" cy="80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Формула" r:id="rId3" imgW="825480" imgH="431640" progId="Equation.3">
                  <p:embed/>
                </p:oleObj>
              </mc:Choice>
              <mc:Fallback>
                <p:oleObj name="Формула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36912"/>
                        <a:ext cx="1536700" cy="801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107504" y="1773238"/>
            <a:ext cx="8391833" cy="712787"/>
            <a:chOff x="752167" y="1712968"/>
            <a:chExt cx="8391833" cy="712787"/>
          </a:xfrm>
        </p:grpSpPr>
        <p:sp>
          <p:nvSpPr>
            <p:cNvPr id="8" name="TextBox 7"/>
            <p:cNvSpPr txBox="1"/>
            <p:nvPr/>
          </p:nvSpPr>
          <p:spPr>
            <a:xfrm>
              <a:off x="752167" y="1887794"/>
              <a:ext cx="839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1. Сначала построим график функции             .                               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6561276" y="1712968"/>
            <a:ext cx="919162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Формула" r:id="rId5" imgW="507960" imgH="393480" progId="Equation.3">
                    <p:embed/>
                  </p:oleObj>
                </mc:Choice>
                <mc:Fallback>
                  <p:oleObj name="Формула" r:id="rId5" imgW="507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1276" y="1712968"/>
                          <a:ext cx="919162" cy="712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3"/>
          <p:cNvGrpSpPr/>
          <p:nvPr/>
        </p:nvGrpSpPr>
        <p:grpSpPr>
          <a:xfrm>
            <a:off x="107504" y="2463800"/>
            <a:ext cx="8568952" cy="749300"/>
            <a:chOff x="398205" y="2019196"/>
            <a:chExt cx="8568952" cy="749300"/>
          </a:xfrm>
        </p:grpSpPr>
        <p:sp>
          <p:nvSpPr>
            <p:cNvPr id="12" name="TextBox 11"/>
            <p:cNvSpPr txBox="1"/>
            <p:nvPr/>
          </p:nvSpPr>
          <p:spPr>
            <a:xfrm>
              <a:off x="398205" y="2138516"/>
              <a:ext cx="85689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 2. Затем построим график                             это гипербола,   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4707126" y="2019196"/>
            <a:ext cx="15494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Формула" r:id="rId7" imgW="812520" imgH="393480" progId="Equation.3">
                    <p:embed/>
                  </p:oleObj>
                </mc:Choice>
                <mc:Fallback>
                  <p:oleObj name="Формула" r:id="rId7" imgW="8125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126" y="2019196"/>
                          <a:ext cx="1549400" cy="749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17"/>
          <p:cNvGrpSpPr/>
          <p:nvPr/>
        </p:nvGrpSpPr>
        <p:grpSpPr>
          <a:xfrm>
            <a:off x="179512" y="3051175"/>
            <a:ext cx="8496944" cy="881881"/>
            <a:chOff x="693174" y="2866734"/>
            <a:chExt cx="8126361" cy="881881"/>
          </a:xfrm>
        </p:grpSpPr>
        <p:sp>
          <p:nvSpPr>
            <p:cNvPr id="16" name="TextBox 15"/>
            <p:cNvSpPr txBox="1"/>
            <p:nvPr/>
          </p:nvSpPr>
          <p:spPr>
            <a:xfrm>
              <a:off x="693174" y="2979174"/>
              <a:ext cx="8126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полученная сдвигом гиперболы             на 1 единицу влево 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5376162" y="2866734"/>
            <a:ext cx="920068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Формула" r:id="rId9" imgW="507960" imgH="393480" progId="Equation.3">
                    <p:embed/>
                  </p:oleObj>
                </mc:Choice>
                <mc:Fallback>
                  <p:oleObj name="Формула" r:id="rId9" imgW="507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162" y="2866734"/>
                          <a:ext cx="920068" cy="712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1444485" y="3501008"/>
            <a:ext cx="3703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и на 2 единицу вверх.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179512" y="3687763"/>
            <a:ext cx="8964488" cy="966787"/>
            <a:chOff x="471948" y="4008314"/>
            <a:chExt cx="8964488" cy="966787"/>
          </a:xfrm>
        </p:grpSpPr>
        <p:sp>
          <p:nvSpPr>
            <p:cNvPr id="20" name="TextBox 19"/>
            <p:cNvSpPr txBox="1"/>
            <p:nvPr/>
          </p:nvSpPr>
          <p:spPr>
            <a:xfrm>
              <a:off x="471948" y="4203290"/>
              <a:ext cx="89644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2060"/>
                  </a:solidFill>
                  <a:latin typeface="Georgia" pitchFamily="18" charset="0"/>
                </a:rPr>
                <a:t>3. Для построения графика                            выполним</a:t>
              </a:r>
              <a:endParaRPr lang="ru-RU" sz="2200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4792999" y="4008314"/>
            <a:ext cx="1717675" cy="96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Формула" r:id="rId11" imgW="901440" imgH="507960" progId="Equation.3">
                    <p:embed/>
                  </p:oleObj>
                </mc:Choice>
                <mc:Fallback>
                  <p:oleObj name="Формула" r:id="rId11" imgW="90144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2999" y="4008314"/>
                          <a:ext cx="1717675" cy="966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79512" y="4437112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симметрию относительно оси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</a:rPr>
              <a:t>Оу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68" y="4797152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и затем симметрию относительно                         оси Ох.</a:t>
            </a:r>
          </a:p>
          <a:p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№8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260648"/>
            <a:ext cx="52565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график функции</a:t>
            </a:r>
            <a:endParaRPr lang="ru-RU" sz="32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5603875" y="577850"/>
          <a:ext cx="29702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Формула" r:id="rId13" imgW="990360" imgH="507960" progId="Equation.3">
                  <p:embed/>
                </p:oleObj>
              </mc:Choice>
              <mc:Fallback>
                <p:oleObj name="Формула" r:id="rId13" imgW="99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577850"/>
                        <a:ext cx="29702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4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 l="16699" t="9188" r="22384" b="8725"/>
          <a:stretch>
            <a:fillRect/>
          </a:stretch>
        </p:blipFill>
        <p:spPr bwMode="auto">
          <a:xfrm>
            <a:off x="228600" y="502920"/>
            <a:ext cx="75285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 l="18672" t="-2014" r="18931"/>
          <a:stretch>
            <a:fillRect/>
          </a:stretch>
        </p:blipFill>
        <p:spPr bwMode="auto">
          <a:xfrm>
            <a:off x="487680" y="518160"/>
            <a:ext cx="7711440" cy="379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 l="18838" t="10463" r="19646"/>
          <a:stretch>
            <a:fillRect/>
          </a:stretch>
        </p:blipFill>
        <p:spPr bwMode="auto">
          <a:xfrm>
            <a:off x="502920" y="1219200"/>
            <a:ext cx="7635240" cy="234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139952" y="3356992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139952" y="2564904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5603875" y="577850"/>
          <a:ext cx="29702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7" imgW="990360" imgH="507960" progId="Equation.3">
                  <p:embed/>
                </p:oleObj>
              </mc:Choice>
              <mc:Fallback>
                <p:oleObj name="Формула" r:id="rId7" imgW="99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577850"/>
                        <a:ext cx="29702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699" t="9188" r="22384" b="8725"/>
          <a:stretch>
            <a:fillRect/>
          </a:stretch>
        </p:blipFill>
        <p:spPr bwMode="auto">
          <a:xfrm>
            <a:off x="211792" y="476672"/>
            <a:ext cx="75285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38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3906 -0.1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№9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Постройте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1720" y="1268760"/>
            <a:ext cx="55931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–3|х|– </a:t>
            </a:r>
            <a:r>
              <a:rPr lang="ru-RU" sz="5400" b="1" dirty="0" err="1" smtClean="0">
                <a:solidFill>
                  <a:srgbClr val="000099"/>
                </a:solidFill>
                <a:latin typeface="Georgia" pitchFamily="18" charset="0"/>
              </a:rPr>
              <a:t>х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 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 определите, при каких значениях  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прямая     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у = с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имеет с графиком ровно </a:t>
            </a:r>
            <a:r>
              <a:rPr lang="ru-RU" sz="2400" b="1" dirty="0" smtClean="0">
                <a:solidFill>
                  <a:srgbClr val="FF3399"/>
                </a:solidFill>
                <a:latin typeface="Georgia" pitchFamily="18" charset="0"/>
              </a:rPr>
              <a:t>три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общие точки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412429"/>
            <a:ext cx="8497068" cy="1008459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Чтобы </a:t>
            </a:r>
            <a:r>
              <a:rPr lang="ru-RU" sz="2600" b="1" dirty="0">
                <a:solidFill>
                  <a:srgbClr val="002060"/>
                </a:solidFill>
                <a:latin typeface="Georgia" pitchFamily="18" charset="0"/>
              </a:rPr>
              <a:t>из графика функции </a:t>
            </a:r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получить график </a:t>
            </a:r>
            <a:r>
              <a:rPr lang="ru-RU" sz="2600" b="1" dirty="0">
                <a:solidFill>
                  <a:srgbClr val="002060"/>
                </a:solidFill>
                <a:latin typeface="Georgia" pitchFamily="18" charset="0"/>
              </a:rPr>
              <a:t>функции </a:t>
            </a:r>
            <a:r>
              <a:rPr lang="ru-RU" sz="2800" b="1" dirty="0" err="1">
                <a:solidFill>
                  <a:srgbClr val="002060"/>
                </a:solidFill>
                <a:latin typeface="Georgia" pitchFamily="18" charset="0"/>
              </a:rPr>
              <a:t>у=│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f(x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│ 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нужно:</a:t>
            </a:r>
            <a:endParaRPr lang="ru-RU" sz="2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6194324" cy="584775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График функции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у=│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 f(x)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564904"/>
            <a:ext cx="76328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1. Построить график функции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3268141"/>
            <a:ext cx="7632847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2. Части графика функции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, лежащие ниже оси абсцисс, зеркально отразить от неё.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№10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Постройте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1720" y="1268760"/>
            <a:ext cx="48910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|6х–5–х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|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 определите, при каких значениях  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прямая     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у = с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имеет с графиком ровно </a:t>
            </a:r>
            <a:r>
              <a:rPr lang="ru-RU" sz="2400" b="1" dirty="0" smtClean="0">
                <a:solidFill>
                  <a:srgbClr val="FF3399"/>
                </a:solidFill>
                <a:latin typeface="Georgia" pitchFamily="18" charset="0"/>
              </a:rPr>
              <a:t>четыре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общие точки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№11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Постройте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 определите, при каких значениях  </a:t>
            </a:r>
            <a:r>
              <a:rPr lang="en-US" sz="2800" b="1" i="1" dirty="0" smtClean="0">
                <a:solidFill>
                  <a:srgbClr val="FF3399"/>
                </a:solidFill>
                <a:latin typeface="Georgia" pitchFamily="18" charset="0"/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прямая     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у = </a:t>
            </a:r>
            <a:r>
              <a:rPr lang="en-US" sz="2800" b="1" i="1" dirty="0" smtClean="0">
                <a:solidFill>
                  <a:srgbClr val="FF3399"/>
                </a:solidFill>
                <a:latin typeface="Georgia" pitchFamily="18" charset="0"/>
              </a:rPr>
              <a:t>m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имеет с графиком ровно </a:t>
            </a:r>
            <a:r>
              <a:rPr lang="ru-RU" sz="2400" b="1" dirty="0" smtClean="0">
                <a:solidFill>
                  <a:srgbClr val="FF3399"/>
                </a:solidFill>
                <a:latin typeface="Georgia" pitchFamily="18" charset="0"/>
              </a:rPr>
              <a:t>три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общие точки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1268760"/>
            <a:ext cx="53639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–|х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+2х–3|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№12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Постройте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122965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 определите, при каких значениях  </a:t>
            </a:r>
            <a:r>
              <a:rPr lang="en-US" sz="2800" b="1" i="1" dirty="0" smtClean="0">
                <a:solidFill>
                  <a:srgbClr val="FF3399"/>
                </a:solidFill>
                <a:latin typeface="Georgia" pitchFamily="18" charset="0"/>
              </a:rPr>
              <a:t>k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прямая     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у = </a:t>
            </a:r>
            <a:r>
              <a:rPr lang="en-US" sz="2800" b="1" i="1" dirty="0" smtClean="0">
                <a:solidFill>
                  <a:srgbClr val="FF3399"/>
                </a:solidFill>
                <a:latin typeface="Georgia" pitchFamily="18" charset="0"/>
              </a:rPr>
              <a:t>k</a:t>
            </a:r>
            <a:r>
              <a:rPr lang="ru-RU" sz="2800" b="1" i="1" dirty="0" err="1" smtClean="0">
                <a:solidFill>
                  <a:srgbClr val="FF3399"/>
                </a:solidFill>
                <a:latin typeface="Georgia" pitchFamily="18" charset="0"/>
              </a:rPr>
              <a:t>х</a:t>
            </a:r>
            <a:r>
              <a:rPr lang="ru-RU" sz="2800" b="1" i="1" dirty="0" smtClean="0">
                <a:solidFill>
                  <a:srgbClr val="FF3399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не имеет с графиком ни одной общей точки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1452684" y="1406649"/>
          <a:ext cx="6127629" cy="159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3" imgW="1955520" imgH="507960" progId="Equation.3">
                  <p:embed/>
                </p:oleObj>
              </mc:Choice>
              <mc:Fallback>
                <p:oleObj name="Формула" r:id="rId3" imgW="1955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684" y="1406649"/>
                        <a:ext cx="6127629" cy="159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BC3D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9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№13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1720" y="1484784"/>
            <a:ext cx="4988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–6х +8.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1720" y="2305133"/>
            <a:ext cx="55242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|х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–6х +8|.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51720" y="3125482"/>
            <a:ext cx="53479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–6|х|+8.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51720" y="3945830"/>
            <a:ext cx="57070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|х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–6|х|+8|.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4356100" y="1484015"/>
            <a:ext cx="0" cy="5113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971550" y="4076402"/>
            <a:ext cx="7416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101013" y="4220865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err="1" smtClean="0">
                <a:solidFill>
                  <a:srgbClr val="002060"/>
                </a:solidFill>
                <a:latin typeface="Georgia" pitchFamily="18" charset="0"/>
              </a:rPr>
              <a:t>х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851275" y="1412577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у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24300" y="4147840"/>
            <a:ext cx="28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0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1331913" y="2492077"/>
            <a:ext cx="576262" cy="158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998"/>
              </a:cxn>
            </a:cxnLst>
            <a:rect l="0" t="0" r="r" b="b"/>
            <a:pathLst>
              <a:path w="363" h="998">
                <a:moveTo>
                  <a:pt x="0" y="0"/>
                </a:moveTo>
                <a:cubicBezTo>
                  <a:pt x="151" y="416"/>
                  <a:pt x="303" y="832"/>
                  <a:pt x="363" y="998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1908175" y="4076402"/>
            <a:ext cx="3024188" cy="181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9" y="1089"/>
              </a:cxn>
              <a:cxn ang="0">
                <a:pos x="1587" y="317"/>
              </a:cxn>
              <a:cxn ang="0">
                <a:pos x="1905" y="0"/>
              </a:cxn>
            </a:cxnLst>
            <a:rect l="0" t="0" r="r" b="b"/>
            <a:pathLst>
              <a:path w="1905" h="1142">
                <a:moveTo>
                  <a:pt x="0" y="0"/>
                </a:moveTo>
                <a:cubicBezTo>
                  <a:pt x="162" y="518"/>
                  <a:pt x="324" y="1036"/>
                  <a:pt x="589" y="1089"/>
                </a:cubicBezTo>
                <a:cubicBezTo>
                  <a:pt x="854" y="1142"/>
                  <a:pt x="1368" y="499"/>
                  <a:pt x="1587" y="317"/>
                </a:cubicBezTo>
                <a:cubicBezTo>
                  <a:pt x="1806" y="135"/>
                  <a:pt x="1852" y="53"/>
                  <a:pt x="1905" y="0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4932363" y="2215852"/>
            <a:ext cx="3744912" cy="18605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907" y="265"/>
              </a:cxn>
              <a:cxn ang="0">
                <a:pos x="2132" y="38"/>
              </a:cxn>
              <a:cxn ang="0">
                <a:pos x="2268" y="38"/>
              </a:cxn>
            </a:cxnLst>
            <a:rect l="0" t="0" r="r" b="b"/>
            <a:pathLst>
              <a:path w="2359" h="1172">
                <a:moveTo>
                  <a:pt x="0" y="1172"/>
                </a:moveTo>
                <a:cubicBezTo>
                  <a:pt x="276" y="813"/>
                  <a:pt x="552" y="454"/>
                  <a:pt x="907" y="265"/>
                </a:cubicBezTo>
                <a:cubicBezTo>
                  <a:pt x="1262" y="76"/>
                  <a:pt x="1905" y="76"/>
                  <a:pt x="2132" y="38"/>
                </a:cubicBezTo>
                <a:cubicBezTo>
                  <a:pt x="2359" y="0"/>
                  <a:pt x="2313" y="19"/>
                  <a:pt x="2268" y="38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74" name="Freeform 26"/>
          <p:cNvSpPr>
            <a:spLocks/>
          </p:cNvSpPr>
          <p:nvPr/>
        </p:nvSpPr>
        <p:spPr bwMode="auto">
          <a:xfrm flipV="1">
            <a:off x="1908175" y="2204740"/>
            <a:ext cx="3024188" cy="181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9" y="1089"/>
              </a:cxn>
              <a:cxn ang="0">
                <a:pos x="1587" y="317"/>
              </a:cxn>
              <a:cxn ang="0">
                <a:pos x="1905" y="0"/>
              </a:cxn>
            </a:cxnLst>
            <a:rect l="0" t="0" r="r" b="b"/>
            <a:pathLst>
              <a:path w="1905" h="1142">
                <a:moveTo>
                  <a:pt x="0" y="0"/>
                </a:moveTo>
                <a:cubicBezTo>
                  <a:pt x="162" y="518"/>
                  <a:pt x="324" y="1036"/>
                  <a:pt x="589" y="1089"/>
                </a:cubicBezTo>
                <a:cubicBezTo>
                  <a:pt x="854" y="1142"/>
                  <a:pt x="1368" y="499"/>
                  <a:pt x="1587" y="317"/>
                </a:cubicBezTo>
                <a:cubicBezTo>
                  <a:pt x="1806" y="135"/>
                  <a:pt x="1852" y="53"/>
                  <a:pt x="1905" y="0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50824" y="2779415"/>
            <a:ext cx="1296839" cy="461665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2060"/>
                </a:solidFill>
                <a:latin typeface="Georgia" pitchFamily="18" charset="0"/>
              </a:rPr>
              <a:t>y=f(x)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020272" y="2607295"/>
            <a:ext cx="1728317" cy="461665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rgbClr val="002060"/>
                </a:solidFill>
                <a:latin typeface="Georgia" pitchFamily="18" charset="0"/>
              </a:rPr>
              <a:t>y=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2400" b="1" i="1" dirty="0" smtClean="0">
                <a:solidFill>
                  <a:srgbClr val="002060"/>
                </a:solidFill>
                <a:latin typeface="Georgia" pitchFamily="18" charset="0"/>
              </a:rPr>
              <a:t>f(x)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48680"/>
            <a:ext cx="6194324" cy="584775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График функции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у=│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 f(x)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2" grpId="0" animBg="1"/>
      <p:bldP spid="2062" grpId="1" animBg="1"/>
      <p:bldP spid="2063" grpId="0" animBg="1"/>
      <p:bldP spid="2074" grpId="0" animBg="1"/>
      <p:bldP spid="20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226425" cy="936104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      Для того, чтобы построить график функции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у =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f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x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)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нужно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6090129" cy="584775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График функции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 f(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x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3884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1. Построить график функции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3268141"/>
            <a:ext cx="838842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2. Части графика функции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800" b="1" kern="0" dirty="0" smtClean="0">
                <a:solidFill>
                  <a:srgbClr val="002060"/>
                </a:solidFill>
                <a:latin typeface="Georgia" pitchFamily="18" charset="0"/>
              </a:rPr>
              <a:t>соответствующую положительной полуоси абсцисс, отразить от оси ординат.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4572000" y="1340198"/>
            <a:ext cx="0" cy="50403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84213" y="3788123"/>
            <a:ext cx="7848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16913" y="3861148"/>
            <a:ext cx="358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Georgia" pitchFamily="18" charset="0"/>
              </a:rPr>
              <a:t>х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95738" y="1268760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Georgia" pitchFamily="18" charset="0"/>
              </a:rPr>
              <a:t>у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211638" y="3861148"/>
            <a:ext cx="288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Georgia" pitchFamily="18" charset="0"/>
              </a:rPr>
              <a:t>0</a:t>
            </a:r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11188" y="2924523"/>
            <a:ext cx="3960812" cy="2736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0" y="1633"/>
              </a:cxn>
              <a:cxn ang="0">
                <a:pos x="2495" y="544"/>
              </a:cxn>
            </a:cxnLst>
            <a:rect l="0" t="0" r="r" b="b"/>
            <a:pathLst>
              <a:path w="2495" h="1724">
                <a:moveTo>
                  <a:pt x="0" y="0"/>
                </a:moveTo>
                <a:cubicBezTo>
                  <a:pt x="382" y="771"/>
                  <a:pt x="764" y="1542"/>
                  <a:pt x="1180" y="1633"/>
                </a:cubicBezTo>
                <a:cubicBezTo>
                  <a:pt x="1596" y="1724"/>
                  <a:pt x="2045" y="1134"/>
                  <a:pt x="2495" y="544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4572000" y="1484660"/>
            <a:ext cx="3168650" cy="2303463"/>
          </a:xfrm>
          <a:custGeom>
            <a:avLst/>
            <a:gdLst/>
            <a:ahLst/>
            <a:cxnLst>
              <a:cxn ang="0">
                <a:pos x="0" y="1451"/>
              </a:cxn>
              <a:cxn ang="0">
                <a:pos x="635" y="544"/>
              </a:cxn>
              <a:cxn ang="0">
                <a:pos x="1996" y="0"/>
              </a:cxn>
            </a:cxnLst>
            <a:rect l="0" t="0" r="r" b="b"/>
            <a:pathLst>
              <a:path w="1996" h="1451">
                <a:moveTo>
                  <a:pt x="0" y="1451"/>
                </a:moveTo>
                <a:cubicBezTo>
                  <a:pt x="151" y="1118"/>
                  <a:pt x="302" y="786"/>
                  <a:pt x="635" y="544"/>
                </a:cubicBezTo>
                <a:cubicBezTo>
                  <a:pt x="968" y="302"/>
                  <a:pt x="1769" y="91"/>
                  <a:pt x="1996" y="0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4924" y="3356323"/>
            <a:ext cx="1296715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Georgia" pitchFamily="18" charset="0"/>
              </a:rPr>
              <a:t>y=f(x)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 flipH="1">
            <a:off x="1403350" y="1484660"/>
            <a:ext cx="3168650" cy="2303463"/>
          </a:xfrm>
          <a:custGeom>
            <a:avLst/>
            <a:gdLst/>
            <a:ahLst/>
            <a:cxnLst>
              <a:cxn ang="0">
                <a:pos x="0" y="1451"/>
              </a:cxn>
              <a:cxn ang="0">
                <a:pos x="635" y="544"/>
              </a:cxn>
              <a:cxn ang="0">
                <a:pos x="1996" y="0"/>
              </a:cxn>
            </a:cxnLst>
            <a:rect l="0" t="0" r="r" b="b"/>
            <a:pathLst>
              <a:path w="1996" h="1451">
                <a:moveTo>
                  <a:pt x="0" y="1451"/>
                </a:moveTo>
                <a:cubicBezTo>
                  <a:pt x="151" y="1118"/>
                  <a:pt x="302" y="786"/>
                  <a:pt x="635" y="544"/>
                </a:cubicBezTo>
                <a:cubicBezTo>
                  <a:pt x="968" y="302"/>
                  <a:pt x="1769" y="91"/>
                  <a:pt x="1996" y="0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804248" y="1845023"/>
            <a:ext cx="1800002" cy="461665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Georgia" pitchFamily="18" charset="0"/>
              </a:rPr>
              <a:t>y=f(</a:t>
            </a:r>
            <a:r>
              <a:rPr lang="ru-RU" sz="2400" b="1" i="1" dirty="0">
                <a:latin typeface="Georgia" pitchFamily="18" charset="0"/>
              </a:rPr>
              <a:t>│</a:t>
            </a:r>
            <a:r>
              <a:rPr lang="en-US" sz="2400" b="1" i="1" dirty="0">
                <a:latin typeface="Georgia" pitchFamily="18" charset="0"/>
              </a:rPr>
              <a:t>x</a:t>
            </a:r>
            <a:r>
              <a:rPr lang="ru-RU" sz="2400" b="1" i="1" dirty="0">
                <a:latin typeface="Georgia" pitchFamily="18" charset="0"/>
              </a:rPr>
              <a:t>│</a:t>
            </a:r>
            <a:r>
              <a:rPr lang="en-US" sz="2400" b="1" i="1" dirty="0">
                <a:latin typeface="Georgia" pitchFamily="18" charset="0"/>
              </a:rPr>
              <a:t>)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48680"/>
            <a:ext cx="6090129" cy="584775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График функции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 f(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x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0" grpId="1" animBg="1"/>
      <p:bldP spid="15371" grpId="0" animBg="1"/>
      <p:bldP spid="15372" grpId="0" animBg="1"/>
      <p:bldP spid="15372" grpId="1" animBg="1"/>
      <p:bldP spid="15373" grpId="0" animBg="1"/>
      <p:bldP spid="153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226425" cy="936104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      Для того, чтобы построить график функции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у =│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f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x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нужно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6774611" cy="584775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График функции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f(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x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│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38842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1. Построить график функции </a:t>
            </a:r>
            <a:r>
              <a:rPr lang="ru-RU" sz="2600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sz="2600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 при </a:t>
            </a:r>
            <a:r>
              <a:rPr lang="ru-RU" sz="2600" b="1" dirty="0" err="1" smtClean="0">
                <a:solidFill>
                  <a:srgbClr val="002060"/>
                </a:solidFill>
                <a:latin typeface="Georgia" pitchFamily="18" charset="0"/>
              </a:rPr>
              <a:t>х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sym typeface="Symbol"/>
              </a:rPr>
              <a:t> 0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3268141"/>
            <a:ext cx="8388423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2. Строим вторую часть графика, отразив построенную часть графика симметрично относительно </a:t>
            </a:r>
            <a:r>
              <a:rPr lang="ru-RU" sz="2600" b="1" kern="0" dirty="0" smtClean="0">
                <a:solidFill>
                  <a:srgbClr val="002060"/>
                </a:solidFill>
                <a:latin typeface="Georgia" pitchFamily="18" charset="0"/>
              </a:rPr>
              <a:t>оси ординат.</a:t>
            </a:r>
            <a:endParaRPr lang="ru-RU" sz="2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728626"/>
            <a:ext cx="8388423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3. На полученном графике часть расположенную ниже оси абсцисс, отображаем симметрично вверх, оставив верхнюю часть графика без изменения</a:t>
            </a:r>
            <a:r>
              <a:rPr lang="ru-RU" sz="2600" b="1" kern="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/>
          <p:nvPr/>
        </p:nvGrpSpPr>
        <p:grpSpPr>
          <a:xfrm>
            <a:off x="2700212" y="2492896"/>
            <a:ext cx="6264275" cy="4248150"/>
            <a:chOff x="2700212" y="2492896"/>
            <a:chExt cx="6264275" cy="4248150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7849" t="16536" r="29329" b="10634"/>
            <a:stretch>
              <a:fillRect/>
            </a:stretch>
          </p:blipFill>
          <p:spPr bwMode="auto">
            <a:xfrm rot="5400000">
              <a:off x="3780122" y="1485416"/>
              <a:ext cx="4104456" cy="626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3628824" y="5172049"/>
              <a:ext cx="5256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1430" tIns="45715" rIns="91430" bIns="45715" anchor="ctr"/>
            <a:lstStyle/>
            <a:p>
              <a:endParaRPr lang="ru-RU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V="1">
              <a:off x="5213149" y="2492896"/>
              <a:ext cx="0" cy="4248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1430" tIns="45715" rIns="91430" bIns="45715" anchor="ctr"/>
            <a:lstStyle/>
            <a:p>
              <a:endParaRPr lang="ru-RU"/>
            </a:p>
          </p:txBody>
        </p:sp>
        <p:sp>
          <p:nvSpPr>
            <p:cNvPr id="36" name="Text Box 125"/>
            <p:cNvSpPr txBox="1">
              <a:spLocks noChangeArrowheads="1"/>
            </p:cNvSpPr>
            <p:nvPr/>
          </p:nvSpPr>
          <p:spPr bwMode="auto">
            <a:xfrm>
              <a:off x="4871838" y="2505596"/>
              <a:ext cx="338534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r>
                <a:rPr lang="ru-RU" b="1" i="1">
                  <a:solidFill>
                    <a:srgbClr val="7030A0"/>
                  </a:solidFill>
                  <a:latin typeface="Georgia" pitchFamily="18" charset="0"/>
                </a:rPr>
                <a:t>у</a:t>
              </a:r>
            </a:p>
          </p:txBody>
        </p:sp>
        <p:sp>
          <p:nvSpPr>
            <p:cNvPr id="37" name="Text Box 126"/>
            <p:cNvSpPr txBox="1">
              <a:spLocks noChangeArrowheads="1"/>
            </p:cNvSpPr>
            <p:nvPr/>
          </p:nvSpPr>
          <p:spPr bwMode="auto">
            <a:xfrm>
              <a:off x="8453238" y="5157192"/>
              <a:ext cx="319298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r>
                <a:rPr lang="ru-RU" b="1" i="1">
                  <a:solidFill>
                    <a:srgbClr val="7030A0"/>
                  </a:solidFill>
                  <a:latin typeface="Georgia" pitchFamily="18" charset="0"/>
                </a:rPr>
                <a:t>х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860280" y="5055567"/>
              <a:ext cx="28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Georgia" pitchFamily="18" charset="0"/>
                </a:rPr>
                <a:t>0</a:t>
              </a:r>
              <a:endParaRPr lang="ru-RU" sz="24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5940400" y="5127575"/>
              <a:ext cx="431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Georgia" pitchFamily="18" charset="0"/>
                </a:rPr>
                <a:t>2</a:t>
              </a:r>
              <a:endParaRPr lang="ru-RU" sz="24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859709" y="4263479"/>
              <a:ext cx="3603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Georgia" pitchFamily="18" charset="0"/>
                </a:rPr>
                <a:t>2</a:t>
              </a:r>
              <a:endParaRPr lang="ru-RU" sz="24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4716264" y="5631631"/>
              <a:ext cx="5756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 dirty="0" smtClean="0">
                  <a:solidFill>
                    <a:srgbClr val="002060"/>
                  </a:solidFill>
                  <a:latin typeface="Georgia" pitchFamily="18" charset="0"/>
                </a:rPr>
                <a:t>-2</a:t>
              </a:r>
              <a:endParaRPr lang="ru-RU" sz="24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Пример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№1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984" y="1484784"/>
            <a:ext cx="42178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 </a:t>
            </a:r>
            <a:r>
              <a:rPr lang="ru-RU" sz="5400" b="1" dirty="0" err="1" smtClean="0">
                <a:solidFill>
                  <a:srgbClr val="000099"/>
                </a:solidFill>
                <a:latin typeface="Georgia" pitchFamily="18" charset="0"/>
              </a:rPr>
              <a:t>||х|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 2|.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4499992" y="2924944"/>
            <a:ext cx="3672408" cy="3744416"/>
          </a:xfrm>
          <a:prstGeom prst="line">
            <a:avLst/>
          </a:prstGeom>
          <a:ln>
            <a:solidFill>
              <a:srgbClr val="0000CC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84168" y="2924944"/>
            <a:ext cx="1550424" cy="400110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</a:t>
            </a:r>
            <a:r>
              <a:rPr lang="ru-RU" sz="2000" b="1" dirty="0" err="1" smtClean="0">
                <a:solidFill>
                  <a:srgbClr val="000099"/>
                </a:solidFill>
                <a:latin typeface="Georgia" pitchFamily="18" charset="0"/>
              </a:rPr>
              <a:t>=||х|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–2|.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671948" y="2921330"/>
            <a:ext cx="5510151" cy="2291938"/>
          </a:xfrm>
          <a:custGeom>
            <a:avLst/>
            <a:gdLst>
              <a:gd name="connsiteX0" fmla="*/ 5510151 w 5510151"/>
              <a:gd name="connsiteY0" fmla="*/ 0 h 2291938"/>
              <a:gd name="connsiteX1" fmla="*/ 3289465 w 5510151"/>
              <a:gd name="connsiteY1" fmla="*/ 2291938 h 2291938"/>
              <a:gd name="connsiteX2" fmla="*/ 2553195 w 5510151"/>
              <a:gd name="connsiteY2" fmla="*/ 1520041 h 2291938"/>
              <a:gd name="connsiteX3" fmla="*/ 1805049 w 5510151"/>
              <a:gd name="connsiteY3" fmla="*/ 2256312 h 2291938"/>
              <a:gd name="connsiteX4" fmla="*/ 0 w 5510151"/>
              <a:gd name="connsiteY4" fmla="*/ 391886 h 229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0151" h="2291938">
                <a:moveTo>
                  <a:pt x="5510151" y="0"/>
                </a:moveTo>
                <a:lnTo>
                  <a:pt x="3289465" y="2291938"/>
                </a:lnTo>
                <a:lnTo>
                  <a:pt x="2553195" y="1520041"/>
                </a:lnTo>
                <a:lnTo>
                  <a:pt x="1805049" y="2256312"/>
                </a:lnTo>
                <a:lnTo>
                  <a:pt x="0" y="391886"/>
                </a:lnTo>
              </a:path>
            </a:pathLst>
          </a:cu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286000" y="2923309"/>
            <a:ext cx="5888182" cy="3006436"/>
          </a:xfrm>
          <a:custGeom>
            <a:avLst/>
            <a:gdLst>
              <a:gd name="connsiteX0" fmla="*/ 5888182 w 5888182"/>
              <a:gd name="connsiteY0" fmla="*/ 0 h 3006436"/>
              <a:gd name="connsiteX1" fmla="*/ 2937164 w 5888182"/>
              <a:gd name="connsiteY1" fmla="*/ 3006436 h 3006436"/>
              <a:gd name="connsiteX2" fmla="*/ 0 w 5888182"/>
              <a:gd name="connsiteY2" fmla="*/ 0 h 30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8182" h="3006436">
                <a:moveTo>
                  <a:pt x="5888182" y="0"/>
                </a:moveTo>
                <a:lnTo>
                  <a:pt x="2937164" y="3006436"/>
                </a:lnTo>
                <a:lnTo>
                  <a:pt x="0" y="0"/>
                </a:lnTo>
              </a:path>
            </a:pathLst>
          </a:cu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107504" y="260648"/>
            <a:ext cx="4464496" cy="29523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07504" y="3356992"/>
            <a:ext cx="4464496" cy="29523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644008" y="260648"/>
            <a:ext cx="4464496" cy="29523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3356992"/>
            <a:ext cx="4464496" cy="29523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363789" y="1851025"/>
            <a:ext cx="71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x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692026" y="1939925"/>
            <a:ext cx="290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 flipV="1">
            <a:off x="1806451" y="419100"/>
            <a:ext cx="0" cy="258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1468314" y="287338"/>
            <a:ext cx="522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y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1808039" y="1895475"/>
            <a:ext cx="522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0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91964" y="923925"/>
            <a:ext cx="3124200" cy="2225675"/>
            <a:chOff x="257" y="582"/>
            <a:chExt cx="1968" cy="1402"/>
          </a:xfrm>
        </p:grpSpPr>
        <p:sp>
          <p:nvSpPr>
            <p:cNvPr id="21598" name="Text Box 52"/>
            <p:cNvSpPr txBox="1">
              <a:spLocks noChangeArrowheads="1"/>
            </p:cNvSpPr>
            <p:nvPr/>
          </p:nvSpPr>
          <p:spPr bwMode="auto">
            <a:xfrm>
              <a:off x="257" y="1616"/>
              <a:ext cx="99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 dirty="0">
                  <a:solidFill>
                    <a:srgbClr val="0000FF"/>
                  </a:solidFill>
                  <a:latin typeface="Georgia" pitchFamily="18" charset="0"/>
                </a:rPr>
                <a:t>y=f(x)</a:t>
              </a:r>
              <a:endParaRPr lang="ru-RU" sz="3200" b="1" i="1" dirty="0">
                <a:solidFill>
                  <a:srgbClr val="0000FF"/>
                </a:solidFill>
                <a:latin typeface="Georgia" pitchFamily="18" charset="0"/>
              </a:endParaRPr>
            </a:p>
          </p:txBody>
        </p:sp>
        <p:sp>
          <p:nvSpPr>
            <p:cNvPr id="21599" name="Freeform 53"/>
            <p:cNvSpPr>
              <a:spLocks/>
            </p:cNvSpPr>
            <p:nvPr/>
          </p:nvSpPr>
          <p:spPr bwMode="auto">
            <a:xfrm>
              <a:off x="797" y="1218"/>
              <a:ext cx="477" cy="404"/>
            </a:xfrm>
            <a:custGeom>
              <a:avLst/>
              <a:gdLst>
                <a:gd name="T0" fmla="*/ 0 w 649"/>
                <a:gd name="T1" fmla="*/ 2 h 552"/>
                <a:gd name="T2" fmla="*/ 271 w 649"/>
                <a:gd name="T3" fmla="*/ 552 h 552"/>
                <a:gd name="T4" fmla="*/ 649 w 649"/>
                <a:gd name="T5" fmla="*/ 0 h 552"/>
                <a:gd name="T6" fmla="*/ 0 60000 65536"/>
                <a:gd name="T7" fmla="*/ 0 60000 65536"/>
                <a:gd name="T8" fmla="*/ 0 60000 65536"/>
                <a:gd name="T9" fmla="*/ 0 w 649"/>
                <a:gd name="T10" fmla="*/ 0 h 552"/>
                <a:gd name="T11" fmla="*/ 649 w 649"/>
                <a:gd name="T12" fmla="*/ 552 h 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9" h="552">
                  <a:moveTo>
                    <a:pt x="0" y="2"/>
                  </a:moveTo>
                  <a:cubicBezTo>
                    <a:pt x="81" y="277"/>
                    <a:pt x="163" y="552"/>
                    <a:pt x="271" y="552"/>
                  </a:cubicBezTo>
                  <a:cubicBezTo>
                    <a:pt x="379" y="552"/>
                    <a:pt x="514" y="276"/>
                    <a:pt x="649" y="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600" name="Freeform 54"/>
            <p:cNvSpPr>
              <a:spLocks/>
            </p:cNvSpPr>
            <p:nvPr/>
          </p:nvSpPr>
          <p:spPr bwMode="auto">
            <a:xfrm>
              <a:off x="1572" y="1217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601" name="Freeform 55"/>
            <p:cNvSpPr>
              <a:spLocks/>
            </p:cNvSpPr>
            <p:nvPr/>
          </p:nvSpPr>
          <p:spPr bwMode="auto">
            <a:xfrm>
              <a:off x="662" y="582"/>
              <a:ext cx="135" cy="639"/>
            </a:xfrm>
            <a:custGeom>
              <a:avLst/>
              <a:gdLst>
                <a:gd name="T0" fmla="*/ 0 w 184"/>
                <a:gd name="T1" fmla="*/ 0 h 872"/>
                <a:gd name="T2" fmla="*/ 184 w 184"/>
                <a:gd name="T3" fmla="*/ 872 h 872"/>
                <a:gd name="T4" fmla="*/ 0 60000 65536"/>
                <a:gd name="T5" fmla="*/ 0 60000 65536"/>
                <a:gd name="T6" fmla="*/ 0 w 184"/>
                <a:gd name="T7" fmla="*/ 0 h 872"/>
                <a:gd name="T8" fmla="*/ 184 w 184"/>
                <a:gd name="T9" fmla="*/ 872 h 8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872">
                  <a:moveTo>
                    <a:pt x="0" y="0"/>
                  </a:moveTo>
                  <a:cubicBezTo>
                    <a:pt x="0" y="0"/>
                    <a:pt x="92" y="436"/>
                    <a:pt x="184" y="872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602" name="Freeform 56"/>
            <p:cNvSpPr>
              <a:spLocks/>
            </p:cNvSpPr>
            <p:nvPr/>
          </p:nvSpPr>
          <p:spPr bwMode="auto">
            <a:xfrm>
              <a:off x="1271" y="1006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603" name="Freeform 57"/>
            <p:cNvSpPr>
              <a:spLocks/>
            </p:cNvSpPr>
            <p:nvPr/>
          </p:nvSpPr>
          <p:spPr bwMode="auto">
            <a:xfrm>
              <a:off x="2171" y="1107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2816100" y="457508"/>
            <a:ext cx="1971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Georgia" pitchFamily="18" charset="0"/>
              </a:rPr>
              <a:t>y=|f(x)|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047626" y="1933575"/>
            <a:ext cx="2185988" cy="1187450"/>
            <a:chOff x="910" y="1330"/>
            <a:chExt cx="1377" cy="748"/>
          </a:xfrm>
        </p:grpSpPr>
        <p:sp>
          <p:nvSpPr>
            <p:cNvPr id="21596" name="Freeform 71"/>
            <p:cNvSpPr>
              <a:spLocks/>
            </p:cNvSpPr>
            <p:nvPr/>
          </p:nvSpPr>
          <p:spPr bwMode="auto">
            <a:xfrm>
              <a:off x="910" y="1331"/>
              <a:ext cx="477" cy="404"/>
            </a:xfrm>
            <a:custGeom>
              <a:avLst/>
              <a:gdLst>
                <a:gd name="T0" fmla="*/ 0 w 649"/>
                <a:gd name="T1" fmla="*/ 2 h 552"/>
                <a:gd name="T2" fmla="*/ 271 w 649"/>
                <a:gd name="T3" fmla="*/ 552 h 552"/>
                <a:gd name="T4" fmla="*/ 649 w 649"/>
                <a:gd name="T5" fmla="*/ 0 h 552"/>
                <a:gd name="T6" fmla="*/ 0 60000 65536"/>
                <a:gd name="T7" fmla="*/ 0 60000 65536"/>
                <a:gd name="T8" fmla="*/ 0 60000 65536"/>
                <a:gd name="T9" fmla="*/ 0 w 649"/>
                <a:gd name="T10" fmla="*/ 0 h 552"/>
                <a:gd name="T11" fmla="*/ 649 w 649"/>
                <a:gd name="T12" fmla="*/ 552 h 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9" h="552">
                  <a:moveTo>
                    <a:pt x="0" y="2"/>
                  </a:moveTo>
                  <a:cubicBezTo>
                    <a:pt x="81" y="277"/>
                    <a:pt x="163" y="552"/>
                    <a:pt x="271" y="552"/>
                  </a:cubicBezTo>
                  <a:cubicBezTo>
                    <a:pt x="379" y="552"/>
                    <a:pt x="514" y="276"/>
                    <a:pt x="649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97" name="Freeform 72"/>
            <p:cNvSpPr>
              <a:spLocks/>
            </p:cNvSpPr>
            <p:nvPr/>
          </p:nvSpPr>
          <p:spPr bwMode="auto">
            <a:xfrm>
              <a:off x="1685" y="1330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 flipV="1">
            <a:off x="1046039" y="749300"/>
            <a:ext cx="2185987" cy="1187450"/>
            <a:chOff x="910" y="1330"/>
            <a:chExt cx="1377" cy="748"/>
          </a:xfrm>
        </p:grpSpPr>
        <p:sp>
          <p:nvSpPr>
            <p:cNvPr id="21594" name="Freeform 75"/>
            <p:cNvSpPr>
              <a:spLocks/>
            </p:cNvSpPr>
            <p:nvPr/>
          </p:nvSpPr>
          <p:spPr bwMode="auto">
            <a:xfrm>
              <a:off x="910" y="1331"/>
              <a:ext cx="477" cy="404"/>
            </a:xfrm>
            <a:custGeom>
              <a:avLst/>
              <a:gdLst>
                <a:gd name="T0" fmla="*/ 0 w 649"/>
                <a:gd name="T1" fmla="*/ 2 h 552"/>
                <a:gd name="T2" fmla="*/ 271 w 649"/>
                <a:gd name="T3" fmla="*/ 552 h 552"/>
                <a:gd name="T4" fmla="*/ 649 w 649"/>
                <a:gd name="T5" fmla="*/ 0 h 552"/>
                <a:gd name="T6" fmla="*/ 0 60000 65536"/>
                <a:gd name="T7" fmla="*/ 0 60000 65536"/>
                <a:gd name="T8" fmla="*/ 0 60000 65536"/>
                <a:gd name="T9" fmla="*/ 0 w 649"/>
                <a:gd name="T10" fmla="*/ 0 h 552"/>
                <a:gd name="T11" fmla="*/ 649 w 649"/>
                <a:gd name="T12" fmla="*/ 552 h 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9" h="552">
                  <a:moveTo>
                    <a:pt x="0" y="2"/>
                  </a:moveTo>
                  <a:cubicBezTo>
                    <a:pt x="81" y="277"/>
                    <a:pt x="163" y="552"/>
                    <a:pt x="271" y="552"/>
                  </a:cubicBezTo>
                  <a:cubicBezTo>
                    <a:pt x="379" y="552"/>
                    <a:pt x="514" y="276"/>
                    <a:pt x="649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95" name="Freeform 76"/>
            <p:cNvSpPr>
              <a:spLocks/>
            </p:cNvSpPr>
            <p:nvPr/>
          </p:nvSpPr>
          <p:spPr bwMode="auto">
            <a:xfrm>
              <a:off x="1685" y="1330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834901" y="749300"/>
            <a:ext cx="2481263" cy="1200150"/>
            <a:chOff x="775" y="585"/>
            <a:chExt cx="1563" cy="756"/>
          </a:xfrm>
        </p:grpSpPr>
        <p:sp>
          <p:nvSpPr>
            <p:cNvPr id="21588" name="Freeform 77"/>
            <p:cNvSpPr>
              <a:spLocks/>
            </p:cNvSpPr>
            <p:nvPr/>
          </p:nvSpPr>
          <p:spPr bwMode="auto">
            <a:xfrm>
              <a:off x="775" y="695"/>
              <a:ext cx="135" cy="639"/>
            </a:xfrm>
            <a:custGeom>
              <a:avLst/>
              <a:gdLst>
                <a:gd name="T0" fmla="*/ 0 w 184"/>
                <a:gd name="T1" fmla="*/ 0 h 872"/>
                <a:gd name="T2" fmla="*/ 184 w 184"/>
                <a:gd name="T3" fmla="*/ 872 h 872"/>
                <a:gd name="T4" fmla="*/ 0 60000 65536"/>
                <a:gd name="T5" fmla="*/ 0 60000 65536"/>
                <a:gd name="T6" fmla="*/ 0 w 184"/>
                <a:gd name="T7" fmla="*/ 0 h 872"/>
                <a:gd name="T8" fmla="*/ 184 w 184"/>
                <a:gd name="T9" fmla="*/ 872 h 8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872">
                  <a:moveTo>
                    <a:pt x="0" y="0"/>
                  </a:moveTo>
                  <a:cubicBezTo>
                    <a:pt x="0" y="0"/>
                    <a:pt x="92" y="436"/>
                    <a:pt x="184" y="87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89" name="Freeform 78"/>
            <p:cNvSpPr>
              <a:spLocks/>
            </p:cNvSpPr>
            <p:nvPr/>
          </p:nvSpPr>
          <p:spPr bwMode="auto">
            <a:xfrm>
              <a:off x="1384" y="1119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90" name="Freeform 79"/>
            <p:cNvSpPr>
              <a:spLocks/>
            </p:cNvSpPr>
            <p:nvPr/>
          </p:nvSpPr>
          <p:spPr bwMode="auto">
            <a:xfrm>
              <a:off x="2284" y="1220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grpSp>
          <p:nvGrpSpPr>
            <p:cNvPr id="6" name="Group 80"/>
            <p:cNvGrpSpPr>
              <a:grpSpLocks/>
            </p:cNvGrpSpPr>
            <p:nvPr/>
          </p:nvGrpSpPr>
          <p:grpSpPr bwMode="auto">
            <a:xfrm flipV="1">
              <a:off x="908" y="585"/>
              <a:ext cx="1377" cy="748"/>
              <a:chOff x="910" y="1330"/>
              <a:chExt cx="1377" cy="748"/>
            </a:xfrm>
          </p:grpSpPr>
          <p:sp>
            <p:nvSpPr>
              <p:cNvPr id="21592" name="Freeform 81"/>
              <p:cNvSpPr>
                <a:spLocks/>
              </p:cNvSpPr>
              <p:nvPr/>
            </p:nvSpPr>
            <p:spPr bwMode="auto">
              <a:xfrm>
                <a:off x="910" y="1331"/>
                <a:ext cx="477" cy="404"/>
              </a:xfrm>
              <a:custGeom>
                <a:avLst/>
                <a:gdLst>
                  <a:gd name="T0" fmla="*/ 0 w 649"/>
                  <a:gd name="T1" fmla="*/ 2 h 552"/>
                  <a:gd name="T2" fmla="*/ 271 w 649"/>
                  <a:gd name="T3" fmla="*/ 552 h 552"/>
                  <a:gd name="T4" fmla="*/ 649 w 649"/>
                  <a:gd name="T5" fmla="*/ 0 h 552"/>
                  <a:gd name="T6" fmla="*/ 0 60000 65536"/>
                  <a:gd name="T7" fmla="*/ 0 60000 65536"/>
                  <a:gd name="T8" fmla="*/ 0 60000 65536"/>
                  <a:gd name="T9" fmla="*/ 0 w 649"/>
                  <a:gd name="T10" fmla="*/ 0 h 552"/>
                  <a:gd name="T11" fmla="*/ 649 w 649"/>
                  <a:gd name="T12" fmla="*/ 552 h 5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9" h="552">
                    <a:moveTo>
                      <a:pt x="0" y="2"/>
                    </a:moveTo>
                    <a:cubicBezTo>
                      <a:pt x="81" y="277"/>
                      <a:pt x="163" y="552"/>
                      <a:pt x="271" y="552"/>
                    </a:cubicBezTo>
                    <a:cubicBezTo>
                      <a:pt x="379" y="552"/>
                      <a:pt x="514" y="276"/>
                      <a:pt x="649" y="0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1593" name="Freeform 82"/>
              <p:cNvSpPr>
                <a:spLocks/>
              </p:cNvSpPr>
              <p:nvPr/>
            </p:nvSpPr>
            <p:spPr bwMode="auto">
              <a:xfrm>
                <a:off x="1685" y="1330"/>
                <a:ext cx="602" cy="748"/>
              </a:xfrm>
              <a:custGeom>
                <a:avLst/>
                <a:gdLst>
                  <a:gd name="T0" fmla="*/ 0 w 822"/>
                  <a:gd name="T1" fmla="*/ 0 h 1021"/>
                  <a:gd name="T2" fmla="*/ 336 w 822"/>
                  <a:gd name="T3" fmla="*/ 1020 h 1021"/>
                  <a:gd name="T4" fmla="*/ 822 w 822"/>
                  <a:gd name="T5" fmla="*/ 3 h 1021"/>
                  <a:gd name="T6" fmla="*/ 0 60000 65536"/>
                  <a:gd name="T7" fmla="*/ 0 60000 65536"/>
                  <a:gd name="T8" fmla="*/ 0 60000 65536"/>
                  <a:gd name="T9" fmla="*/ 0 w 822"/>
                  <a:gd name="T10" fmla="*/ 0 h 1021"/>
                  <a:gd name="T11" fmla="*/ 822 w 822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2" h="1021">
                    <a:moveTo>
                      <a:pt x="0" y="0"/>
                    </a:moveTo>
                    <a:cubicBezTo>
                      <a:pt x="56" y="170"/>
                      <a:pt x="199" y="1019"/>
                      <a:pt x="336" y="1020"/>
                    </a:cubicBezTo>
                    <a:cubicBezTo>
                      <a:pt x="473" y="1021"/>
                      <a:pt x="721" y="215"/>
                      <a:pt x="822" y="3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</p:grpSp>
      <p:sp>
        <p:nvSpPr>
          <p:cNvPr id="12373" name="Text Box 85"/>
          <p:cNvSpPr txBox="1">
            <a:spLocks noChangeArrowheads="1"/>
          </p:cNvSpPr>
          <p:nvPr/>
        </p:nvSpPr>
        <p:spPr bwMode="auto">
          <a:xfrm>
            <a:off x="8029451" y="1844675"/>
            <a:ext cx="71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x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74" name="Line 86"/>
          <p:cNvSpPr>
            <a:spLocks noChangeShapeType="1"/>
          </p:cNvSpPr>
          <p:nvPr/>
        </p:nvSpPr>
        <p:spPr bwMode="auto">
          <a:xfrm>
            <a:off x="4857626" y="1933575"/>
            <a:ext cx="3411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75" name="Line 87"/>
          <p:cNvSpPr>
            <a:spLocks noChangeShapeType="1"/>
          </p:cNvSpPr>
          <p:nvPr/>
        </p:nvSpPr>
        <p:spPr bwMode="auto">
          <a:xfrm flipV="1">
            <a:off x="6472114" y="412750"/>
            <a:ext cx="0" cy="258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76" name="Text Box 88"/>
          <p:cNvSpPr txBox="1">
            <a:spLocks noChangeArrowheads="1"/>
          </p:cNvSpPr>
          <p:nvPr/>
        </p:nvSpPr>
        <p:spPr bwMode="auto">
          <a:xfrm>
            <a:off x="6133976" y="280988"/>
            <a:ext cx="52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y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77" name="Text Box 89"/>
          <p:cNvSpPr txBox="1">
            <a:spLocks noChangeArrowheads="1"/>
          </p:cNvSpPr>
          <p:nvPr/>
        </p:nvSpPr>
        <p:spPr bwMode="auto">
          <a:xfrm>
            <a:off x="6473701" y="1889125"/>
            <a:ext cx="52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0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7243639" y="987425"/>
            <a:ext cx="1684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Georgia" pitchFamily="18" charset="0"/>
              </a:rPr>
              <a:t>y=f(x)</a:t>
            </a:r>
            <a:endParaRPr lang="ru-RU" sz="3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380" name="Freeform 92"/>
          <p:cNvSpPr>
            <a:spLocks/>
          </p:cNvSpPr>
          <p:nvPr/>
        </p:nvSpPr>
        <p:spPr bwMode="auto">
          <a:xfrm>
            <a:off x="5714876" y="1927225"/>
            <a:ext cx="757238" cy="641350"/>
          </a:xfrm>
          <a:custGeom>
            <a:avLst/>
            <a:gdLst>
              <a:gd name="T0" fmla="*/ 0 w 649"/>
              <a:gd name="T1" fmla="*/ 2 h 552"/>
              <a:gd name="T2" fmla="*/ 271 w 649"/>
              <a:gd name="T3" fmla="*/ 552 h 552"/>
              <a:gd name="T4" fmla="*/ 649 w 649"/>
              <a:gd name="T5" fmla="*/ 0 h 552"/>
              <a:gd name="T6" fmla="*/ 0 60000 65536"/>
              <a:gd name="T7" fmla="*/ 0 60000 65536"/>
              <a:gd name="T8" fmla="*/ 0 60000 65536"/>
              <a:gd name="T9" fmla="*/ 0 w 649"/>
              <a:gd name="T10" fmla="*/ 0 h 552"/>
              <a:gd name="T11" fmla="*/ 649 w 649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552">
                <a:moveTo>
                  <a:pt x="0" y="2"/>
                </a:moveTo>
                <a:cubicBezTo>
                  <a:pt x="81" y="277"/>
                  <a:pt x="163" y="552"/>
                  <a:pt x="271" y="552"/>
                </a:cubicBezTo>
                <a:cubicBezTo>
                  <a:pt x="379" y="552"/>
                  <a:pt x="514" y="276"/>
                  <a:pt x="649" y="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81" name="Freeform 93"/>
          <p:cNvSpPr>
            <a:spLocks/>
          </p:cNvSpPr>
          <p:nvPr/>
        </p:nvSpPr>
        <p:spPr bwMode="auto">
          <a:xfrm>
            <a:off x="6945189" y="1925638"/>
            <a:ext cx="955675" cy="1187450"/>
          </a:xfrm>
          <a:custGeom>
            <a:avLst/>
            <a:gdLst>
              <a:gd name="T0" fmla="*/ 0 w 822"/>
              <a:gd name="T1" fmla="*/ 0 h 1021"/>
              <a:gd name="T2" fmla="*/ 336 w 822"/>
              <a:gd name="T3" fmla="*/ 1020 h 1021"/>
              <a:gd name="T4" fmla="*/ 822 w 822"/>
              <a:gd name="T5" fmla="*/ 3 h 1021"/>
              <a:gd name="T6" fmla="*/ 0 60000 65536"/>
              <a:gd name="T7" fmla="*/ 0 60000 65536"/>
              <a:gd name="T8" fmla="*/ 0 60000 65536"/>
              <a:gd name="T9" fmla="*/ 0 w 822"/>
              <a:gd name="T10" fmla="*/ 0 h 1021"/>
              <a:gd name="T11" fmla="*/ 822 w 822"/>
              <a:gd name="T12" fmla="*/ 1021 h 10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2" h="1021">
                <a:moveTo>
                  <a:pt x="0" y="0"/>
                </a:moveTo>
                <a:cubicBezTo>
                  <a:pt x="56" y="170"/>
                  <a:pt x="199" y="1019"/>
                  <a:pt x="336" y="1020"/>
                </a:cubicBezTo>
                <a:cubicBezTo>
                  <a:pt x="473" y="1021"/>
                  <a:pt x="721" y="215"/>
                  <a:pt x="822" y="3"/>
                </a:cubicBezTo>
              </a:path>
            </a:pathLst>
          </a:custGeom>
          <a:noFill/>
          <a:ln w="508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82" name="Freeform 94"/>
          <p:cNvSpPr>
            <a:spLocks/>
          </p:cNvSpPr>
          <p:nvPr/>
        </p:nvSpPr>
        <p:spPr bwMode="auto">
          <a:xfrm>
            <a:off x="5500564" y="917575"/>
            <a:ext cx="214312" cy="1014413"/>
          </a:xfrm>
          <a:custGeom>
            <a:avLst/>
            <a:gdLst>
              <a:gd name="T0" fmla="*/ 0 w 184"/>
              <a:gd name="T1" fmla="*/ 0 h 872"/>
              <a:gd name="T2" fmla="*/ 184 w 184"/>
              <a:gd name="T3" fmla="*/ 872 h 872"/>
              <a:gd name="T4" fmla="*/ 0 60000 65536"/>
              <a:gd name="T5" fmla="*/ 0 60000 65536"/>
              <a:gd name="T6" fmla="*/ 0 w 184"/>
              <a:gd name="T7" fmla="*/ 0 h 872"/>
              <a:gd name="T8" fmla="*/ 184 w 184"/>
              <a:gd name="T9" fmla="*/ 872 h 8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" h="872">
                <a:moveTo>
                  <a:pt x="0" y="0"/>
                </a:moveTo>
                <a:cubicBezTo>
                  <a:pt x="0" y="0"/>
                  <a:pt x="92" y="436"/>
                  <a:pt x="184" y="872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83" name="Freeform 95"/>
          <p:cNvSpPr>
            <a:spLocks/>
          </p:cNvSpPr>
          <p:nvPr/>
        </p:nvSpPr>
        <p:spPr bwMode="auto">
          <a:xfrm>
            <a:off x="6467351" y="1590675"/>
            <a:ext cx="484188" cy="352425"/>
          </a:xfrm>
          <a:custGeom>
            <a:avLst/>
            <a:gdLst>
              <a:gd name="T0" fmla="*/ 0 w 416"/>
              <a:gd name="T1" fmla="*/ 295 h 303"/>
              <a:gd name="T2" fmla="*/ 240 w 416"/>
              <a:gd name="T3" fmla="*/ 1 h 303"/>
              <a:gd name="T4" fmla="*/ 416 w 416"/>
              <a:gd name="T5" fmla="*/ 303 h 303"/>
              <a:gd name="T6" fmla="*/ 0 60000 65536"/>
              <a:gd name="T7" fmla="*/ 0 60000 65536"/>
              <a:gd name="T8" fmla="*/ 0 60000 65536"/>
              <a:gd name="T9" fmla="*/ 0 w 416"/>
              <a:gd name="T10" fmla="*/ 0 h 303"/>
              <a:gd name="T11" fmla="*/ 416 w 416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303">
                <a:moveTo>
                  <a:pt x="0" y="295"/>
                </a:moveTo>
                <a:cubicBezTo>
                  <a:pt x="85" y="147"/>
                  <a:pt x="171" y="0"/>
                  <a:pt x="240" y="1"/>
                </a:cubicBezTo>
                <a:cubicBezTo>
                  <a:pt x="309" y="2"/>
                  <a:pt x="362" y="152"/>
                  <a:pt x="416" y="303"/>
                </a:cubicBezTo>
              </a:path>
            </a:pathLst>
          </a:custGeom>
          <a:noFill/>
          <a:ln w="508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84" name="Freeform 96"/>
          <p:cNvSpPr>
            <a:spLocks/>
          </p:cNvSpPr>
          <p:nvPr/>
        </p:nvSpPr>
        <p:spPr bwMode="auto">
          <a:xfrm>
            <a:off x="7896101" y="1751013"/>
            <a:ext cx="85725" cy="184150"/>
          </a:xfrm>
          <a:custGeom>
            <a:avLst/>
            <a:gdLst>
              <a:gd name="T0" fmla="*/ 0 w 73"/>
              <a:gd name="T1" fmla="*/ 159 h 159"/>
              <a:gd name="T2" fmla="*/ 73 w 73"/>
              <a:gd name="T3" fmla="*/ 0 h 159"/>
              <a:gd name="T4" fmla="*/ 0 60000 65536"/>
              <a:gd name="T5" fmla="*/ 0 60000 65536"/>
              <a:gd name="T6" fmla="*/ 0 w 73"/>
              <a:gd name="T7" fmla="*/ 0 h 159"/>
              <a:gd name="T8" fmla="*/ 73 w 73"/>
              <a:gd name="T9" fmla="*/ 159 h 1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" h="159">
                <a:moveTo>
                  <a:pt x="0" y="159"/>
                </a:moveTo>
                <a:cubicBezTo>
                  <a:pt x="30" y="92"/>
                  <a:pt x="61" y="26"/>
                  <a:pt x="73" y="0"/>
                </a:cubicBezTo>
              </a:path>
            </a:pathLst>
          </a:custGeom>
          <a:noFill/>
          <a:ln w="508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7067426" y="949325"/>
            <a:ext cx="1860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Georgia" pitchFamily="18" charset="0"/>
              </a:rPr>
              <a:t>y=f(|x|)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7" name="Group 111"/>
          <p:cNvGrpSpPr>
            <a:grpSpLocks/>
          </p:cNvGrpSpPr>
          <p:nvPr/>
        </p:nvGrpSpPr>
        <p:grpSpPr bwMode="auto">
          <a:xfrm>
            <a:off x="6468939" y="1592263"/>
            <a:ext cx="1514475" cy="1524000"/>
            <a:chOff x="3868" y="1038"/>
            <a:chExt cx="954" cy="960"/>
          </a:xfrm>
        </p:grpSpPr>
        <p:sp>
          <p:nvSpPr>
            <p:cNvPr id="21585" name="Freeform 100"/>
            <p:cNvSpPr>
              <a:spLocks/>
            </p:cNvSpPr>
            <p:nvPr/>
          </p:nvSpPr>
          <p:spPr bwMode="auto">
            <a:xfrm>
              <a:off x="4168" y="1250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86" name="Freeform 106"/>
            <p:cNvSpPr>
              <a:spLocks/>
            </p:cNvSpPr>
            <p:nvPr/>
          </p:nvSpPr>
          <p:spPr bwMode="auto">
            <a:xfrm>
              <a:off x="3868" y="1038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87" name="Freeform 107"/>
            <p:cNvSpPr>
              <a:spLocks/>
            </p:cNvSpPr>
            <p:nvPr/>
          </p:nvSpPr>
          <p:spPr bwMode="auto">
            <a:xfrm>
              <a:off x="4768" y="1139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Group 112"/>
          <p:cNvGrpSpPr>
            <a:grpSpLocks/>
          </p:cNvGrpSpPr>
          <p:nvPr/>
        </p:nvGrpSpPr>
        <p:grpSpPr bwMode="auto">
          <a:xfrm flipH="1">
            <a:off x="4954464" y="1592263"/>
            <a:ext cx="1514475" cy="1524000"/>
            <a:chOff x="3868" y="1038"/>
            <a:chExt cx="954" cy="960"/>
          </a:xfrm>
        </p:grpSpPr>
        <p:sp>
          <p:nvSpPr>
            <p:cNvPr id="21582" name="Freeform 113"/>
            <p:cNvSpPr>
              <a:spLocks/>
            </p:cNvSpPr>
            <p:nvPr/>
          </p:nvSpPr>
          <p:spPr bwMode="auto">
            <a:xfrm>
              <a:off x="4168" y="1250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83" name="Freeform 114"/>
            <p:cNvSpPr>
              <a:spLocks/>
            </p:cNvSpPr>
            <p:nvPr/>
          </p:nvSpPr>
          <p:spPr bwMode="auto">
            <a:xfrm>
              <a:off x="3868" y="1038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84" name="Freeform 115"/>
            <p:cNvSpPr>
              <a:spLocks/>
            </p:cNvSpPr>
            <p:nvPr/>
          </p:nvSpPr>
          <p:spPr bwMode="auto">
            <a:xfrm>
              <a:off x="4768" y="1139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4951289" y="1590675"/>
            <a:ext cx="3028950" cy="1524000"/>
            <a:chOff x="3028" y="1152"/>
            <a:chExt cx="1908" cy="960"/>
          </a:xfrm>
        </p:grpSpPr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3982" y="1152"/>
              <a:ext cx="954" cy="960"/>
              <a:chOff x="3868" y="1038"/>
              <a:chExt cx="954" cy="960"/>
            </a:xfrm>
          </p:grpSpPr>
          <p:sp>
            <p:nvSpPr>
              <p:cNvPr id="21579" name="Freeform 117"/>
              <p:cNvSpPr>
                <a:spLocks/>
              </p:cNvSpPr>
              <p:nvPr/>
            </p:nvSpPr>
            <p:spPr bwMode="auto">
              <a:xfrm>
                <a:off x="4168" y="1250"/>
                <a:ext cx="602" cy="748"/>
              </a:xfrm>
              <a:custGeom>
                <a:avLst/>
                <a:gdLst>
                  <a:gd name="T0" fmla="*/ 0 w 822"/>
                  <a:gd name="T1" fmla="*/ 0 h 1021"/>
                  <a:gd name="T2" fmla="*/ 336 w 822"/>
                  <a:gd name="T3" fmla="*/ 1020 h 1021"/>
                  <a:gd name="T4" fmla="*/ 822 w 822"/>
                  <a:gd name="T5" fmla="*/ 3 h 1021"/>
                  <a:gd name="T6" fmla="*/ 0 60000 65536"/>
                  <a:gd name="T7" fmla="*/ 0 60000 65536"/>
                  <a:gd name="T8" fmla="*/ 0 60000 65536"/>
                  <a:gd name="T9" fmla="*/ 0 w 822"/>
                  <a:gd name="T10" fmla="*/ 0 h 1021"/>
                  <a:gd name="T11" fmla="*/ 822 w 822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2" h="1021">
                    <a:moveTo>
                      <a:pt x="0" y="0"/>
                    </a:moveTo>
                    <a:cubicBezTo>
                      <a:pt x="56" y="170"/>
                      <a:pt x="199" y="1019"/>
                      <a:pt x="336" y="1020"/>
                    </a:cubicBezTo>
                    <a:cubicBezTo>
                      <a:pt x="473" y="1021"/>
                      <a:pt x="721" y="215"/>
                      <a:pt x="822" y="3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1580" name="Freeform 118"/>
              <p:cNvSpPr>
                <a:spLocks/>
              </p:cNvSpPr>
              <p:nvPr/>
            </p:nvSpPr>
            <p:spPr bwMode="auto">
              <a:xfrm>
                <a:off x="3868" y="1038"/>
                <a:ext cx="305" cy="222"/>
              </a:xfrm>
              <a:custGeom>
                <a:avLst/>
                <a:gdLst>
                  <a:gd name="T0" fmla="*/ 0 w 416"/>
                  <a:gd name="T1" fmla="*/ 295 h 303"/>
                  <a:gd name="T2" fmla="*/ 240 w 416"/>
                  <a:gd name="T3" fmla="*/ 1 h 303"/>
                  <a:gd name="T4" fmla="*/ 416 w 416"/>
                  <a:gd name="T5" fmla="*/ 303 h 303"/>
                  <a:gd name="T6" fmla="*/ 0 60000 65536"/>
                  <a:gd name="T7" fmla="*/ 0 60000 65536"/>
                  <a:gd name="T8" fmla="*/ 0 60000 65536"/>
                  <a:gd name="T9" fmla="*/ 0 w 416"/>
                  <a:gd name="T10" fmla="*/ 0 h 303"/>
                  <a:gd name="T11" fmla="*/ 416 w 416"/>
                  <a:gd name="T12" fmla="*/ 303 h 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6" h="303">
                    <a:moveTo>
                      <a:pt x="0" y="295"/>
                    </a:moveTo>
                    <a:cubicBezTo>
                      <a:pt x="85" y="147"/>
                      <a:pt x="171" y="0"/>
                      <a:pt x="240" y="1"/>
                    </a:cubicBezTo>
                    <a:cubicBezTo>
                      <a:pt x="309" y="2"/>
                      <a:pt x="362" y="152"/>
                      <a:pt x="416" y="303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1581" name="Freeform 119"/>
              <p:cNvSpPr>
                <a:spLocks/>
              </p:cNvSpPr>
              <p:nvPr/>
            </p:nvSpPr>
            <p:spPr bwMode="auto">
              <a:xfrm>
                <a:off x="4768" y="1139"/>
                <a:ext cx="54" cy="116"/>
              </a:xfrm>
              <a:custGeom>
                <a:avLst/>
                <a:gdLst>
                  <a:gd name="T0" fmla="*/ 0 w 73"/>
                  <a:gd name="T1" fmla="*/ 159 h 159"/>
                  <a:gd name="T2" fmla="*/ 73 w 73"/>
                  <a:gd name="T3" fmla="*/ 0 h 159"/>
                  <a:gd name="T4" fmla="*/ 0 60000 65536"/>
                  <a:gd name="T5" fmla="*/ 0 60000 65536"/>
                  <a:gd name="T6" fmla="*/ 0 w 73"/>
                  <a:gd name="T7" fmla="*/ 0 h 159"/>
                  <a:gd name="T8" fmla="*/ 73 w 73"/>
                  <a:gd name="T9" fmla="*/ 159 h 1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" h="159">
                    <a:moveTo>
                      <a:pt x="0" y="159"/>
                    </a:moveTo>
                    <a:cubicBezTo>
                      <a:pt x="30" y="92"/>
                      <a:pt x="61" y="26"/>
                      <a:pt x="73" y="0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11" name="Group 120"/>
            <p:cNvGrpSpPr>
              <a:grpSpLocks/>
            </p:cNvGrpSpPr>
            <p:nvPr/>
          </p:nvGrpSpPr>
          <p:grpSpPr bwMode="auto">
            <a:xfrm flipH="1">
              <a:off x="3028" y="1152"/>
              <a:ext cx="954" cy="960"/>
              <a:chOff x="3868" y="1038"/>
              <a:chExt cx="954" cy="960"/>
            </a:xfrm>
          </p:grpSpPr>
          <p:sp>
            <p:nvSpPr>
              <p:cNvPr id="21576" name="Freeform 121"/>
              <p:cNvSpPr>
                <a:spLocks/>
              </p:cNvSpPr>
              <p:nvPr/>
            </p:nvSpPr>
            <p:spPr bwMode="auto">
              <a:xfrm>
                <a:off x="4168" y="1250"/>
                <a:ext cx="602" cy="748"/>
              </a:xfrm>
              <a:custGeom>
                <a:avLst/>
                <a:gdLst>
                  <a:gd name="T0" fmla="*/ 0 w 822"/>
                  <a:gd name="T1" fmla="*/ 0 h 1021"/>
                  <a:gd name="T2" fmla="*/ 336 w 822"/>
                  <a:gd name="T3" fmla="*/ 1020 h 1021"/>
                  <a:gd name="T4" fmla="*/ 822 w 822"/>
                  <a:gd name="T5" fmla="*/ 3 h 1021"/>
                  <a:gd name="T6" fmla="*/ 0 60000 65536"/>
                  <a:gd name="T7" fmla="*/ 0 60000 65536"/>
                  <a:gd name="T8" fmla="*/ 0 60000 65536"/>
                  <a:gd name="T9" fmla="*/ 0 w 822"/>
                  <a:gd name="T10" fmla="*/ 0 h 1021"/>
                  <a:gd name="T11" fmla="*/ 822 w 822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2" h="1021">
                    <a:moveTo>
                      <a:pt x="0" y="0"/>
                    </a:moveTo>
                    <a:cubicBezTo>
                      <a:pt x="56" y="170"/>
                      <a:pt x="199" y="1019"/>
                      <a:pt x="336" y="1020"/>
                    </a:cubicBezTo>
                    <a:cubicBezTo>
                      <a:pt x="473" y="1021"/>
                      <a:pt x="721" y="215"/>
                      <a:pt x="822" y="3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1577" name="Freeform 122"/>
              <p:cNvSpPr>
                <a:spLocks/>
              </p:cNvSpPr>
              <p:nvPr/>
            </p:nvSpPr>
            <p:spPr bwMode="auto">
              <a:xfrm>
                <a:off x="3868" y="1038"/>
                <a:ext cx="305" cy="222"/>
              </a:xfrm>
              <a:custGeom>
                <a:avLst/>
                <a:gdLst>
                  <a:gd name="T0" fmla="*/ 0 w 416"/>
                  <a:gd name="T1" fmla="*/ 295 h 303"/>
                  <a:gd name="T2" fmla="*/ 240 w 416"/>
                  <a:gd name="T3" fmla="*/ 1 h 303"/>
                  <a:gd name="T4" fmla="*/ 416 w 416"/>
                  <a:gd name="T5" fmla="*/ 303 h 303"/>
                  <a:gd name="T6" fmla="*/ 0 60000 65536"/>
                  <a:gd name="T7" fmla="*/ 0 60000 65536"/>
                  <a:gd name="T8" fmla="*/ 0 60000 65536"/>
                  <a:gd name="T9" fmla="*/ 0 w 416"/>
                  <a:gd name="T10" fmla="*/ 0 h 303"/>
                  <a:gd name="T11" fmla="*/ 416 w 416"/>
                  <a:gd name="T12" fmla="*/ 303 h 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6" h="303">
                    <a:moveTo>
                      <a:pt x="0" y="295"/>
                    </a:moveTo>
                    <a:cubicBezTo>
                      <a:pt x="85" y="147"/>
                      <a:pt x="171" y="0"/>
                      <a:pt x="240" y="1"/>
                    </a:cubicBezTo>
                    <a:cubicBezTo>
                      <a:pt x="309" y="2"/>
                      <a:pt x="362" y="152"/>
                      <a:pt x="416" y="303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1578" name="Freeform 123"/>
              <p:cNvSpPr>
                <a:spLocks/>
              </p:cNvSpPr>
              <p:nvPr/>
            </p:nvSpPr>
            <p:spPr bwMode="auto">
              <a:xfrm>
                <a:off x="4768" y="1139"/>
                <a:ext cx="54" cy="116"/>
              </a:xfrm>
              <a:custGeom>
                <a:avLst/>
                <a:gdLst>
                  <a:gd name="T0" fmla="*/ 0 w 73"/>
                  <a:gd name="T1" fmla="*/ 159 h 159"/>
                  <a:gd name="T2" fmla="*/ 73 w 73"/>
                  <a:gd name="T3" fmla="*/ 0 h 159"/>
                  <a:gd name="T4" fmla="*/ 0 60000 65536"/>
                  <a:gd name="T5" fmla="*/ 0 60000 65536"/>
                  <a:gd name="T6" fmla="*/ 0 w 73"/>
                  <a:gd name="T7" fmla="*/ 0 h 159"/>
                  <a:gd name="T8" fmla="*/ 73 w 73"/>
                  <a:gd name="T9" fmla="*/ 159 h 1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" h="159">
                    <a:moveTo>
                      <a:pt x="0" y="159"/>
                    </a:moveTo>
                    <a:cubicBezTo>
                      <a:pt x="30" y="92"/>
                      <a:pt x="61" y="26"/>
                      <a:pt x="73" y="0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16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</p:grp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3365376" y="4795838"/>
            <a:ext cx="71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x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414" name="Line 126"/>
          <p:cNvSpPr>
            <a:spLocks noChangeShapeType="1"/>
          </p:cNvSpPr>
          <p:nvPr/>
        </p:nvSpPr>
        <p:spPr bwMode="auto">
          <a:xfrm>
            <a:off x="193551" y="4884738"/>
            <a:ext cx="3411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415" name="Line 127"/>
          <p:cNvSpPr>
            <a:spLocks noChangeShapeType="1"/>
          </p:cNvSpPr>
          <p:nvPr/>
        </p:nvSpPr>
        <p:spPr bwMode="auto">
          <a:xfrm flipV="1">
            <a:off x="1808039" y="3363913"/>
            <a:ext cx="0" cy="3011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1469901" y="3232150"/>
            <a:ext cx="52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y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1809626" y="4840288"/>
            <a:ext cx="52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black"/>
                </a:solidFill>
                <a:latin typeface="Georgia" pitchFamily="18" charset="0"/>
              </a:rPr>
              <a:t>0</a:t>
            </a:r>
            <a:endParaRPr lang="ru-RU" sz="20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418" name="Text Box 130"/>
          <p:cNvSpPr txBox="1">
            <a:spLocks noChangeArrowheads="1"/>
          </p:cNvSpPr>
          <p:nvPr/>
        </p:nvSpPr>
        <p:spPr bwMode="auto">
          <a:xfrm>
            <a:off x="2843808" y="5595938"/>
            <a:ext cx="1907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Georgia" pitchFamily="18" charset="0"/>
              </a:rPr>
              <a:t>y=f(|x|)</a:t>
            </a:r>
            <a:endParaRPr lang="ru-RU" sz="3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424" name="Text Box 136"/>
          <p:cNvSpPr txBox="1">
            <a:spLocks noChangeArrowheads="1"/>
          </p:cNvSpPr>
          <p:nvPr/>
        </p:nvSpPr>
        <p:spPr bwMode="auto">
          <a:xfrm>
            <a:off x="2758257" y="3501008"/>
            <a:ext cx="2245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Georgia" pitchFamily="18" charset="0"/>
              </a:rPr>
              <a:t>y=|f(|x|)|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435" name="Freeform 147"/>
          <p:cNvSpPr>
            <a:spLocks/>
          </p:cNvSpPr>
          <p:nvPr/>
        </p:nvSpPr>
        <p:spPr bwMode="auto">
          <a:xfrm>
            <a:off x="2277939" y="4876800"/>
            <a:ext cx="955675" cy="1187450"/>
          </a:xfrm>
          <a:custGeom>
            <a:avLst/>
            <a:gdLst>
              <a:gd name="T0" fmla="*/ 0 w 822"/>
              <a:gd name="T1" fmla="*/ 0 h 1021"/>
              <a:gd name="T2" fmla="*/ 336 w 822"/>
              <a:gd name="T3" fmla="*/ 1020 h 1021"/>
              <a:gd name="T4" fmla="*/ 822 w 822"/>
              <a:gd name="T5" fmla="*/ 3 h 1021"/>
              <a:gd name="T6" fmla="*/ 0 60000 65536"/>
              <a:gd name="T7" fmla="*/ 0 60000 65536"/>
              <a:gd name="T8" fmla="*/ 0 60000 65536"/>
              <a:gd name="T9" fmla="*/ 0 w 822"/>
              <a:gd name="T10" fmla="*/ 0 h 1021"/>
              <a:gd name="T11" fmla="*/ 822 w 822"/>
              <a:gd name="T12" fmla="*/ 1021 h 10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2" h="1021">
                <a:moveTo>
                  <a:pt x="0" y="0"/>
                </a:moveTo>
                <a:cubicBezTo>
                  <a:pt x="56" y="170"/>
                  <a:pt x="199" y="1019"/>
                  <a:pt x="336" y="1020"/>
                </a:cubicBezTo>
                <a:cubicBezTo>
                  <a:pt x="473" y="1021"/>
                  <a:pt x="721" y="215"/>
                  <a:pt x="822" y="3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439" name="Freeform 151"/>
          <p:cNvSpPr>
            <a:spLocks/>
          </p:cNvSpPr>
          <p:nvPr/>
        </p:nvSpPr>
        <p:spPr bwMode="auto">
          <a:xfrm flipH="1">
            <a:off x="369764" y="4878388"/>
            <a:ext cx="955675" cy="1187450"/>
          </a:xfrm>
          <a:custGeom>
            <a:avLst/>
            <a:gdLst>
              <a:gd name="T0" fmla="*/ 0 w 822"/>
              <a:gd name="T1" fmla="*/ 0 h 1021"/>
              <a:gd name="T2" fmla="*/ 336 w 822"/>
              <a:gd name="T3" fmla="*/ 1020 h 1021"/>
              <a:gd name="T4" fmla="*/ 822 w 822"/>
              <a:gd name="T5" fmla="*/ 3 h 1021"/>
              <a:gd name="T6" fmla="*/ 0 60000 65536"/>
              <a:gd name="T7" fmla="*/ 0 60000 65536"/>
              <a:gd name="T8" fmla="*/ 0 60000 65536"/>
              <a:gd name="T9" fmla="*/ 0 w 822"/>
              <a:gd name="T10" fmla="*/ 0 h 1021"/>
              <a:gd name="T11" fmla="*/ 822 w 822"/>
              <a:gd name="T12" fmla="*/ 1021 h 10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2" h="1021">
                <a:moveTo>
                  <a:pt x="0" y="0"/>
                </a:moveTo>
                <a:cubicBezTo>
                  <a:pt x="56" y="170"/>
                  <a:pt x="199" y="1019"/>
                  <a:pt x="336" y="1020"/>
                </a:cubicBezTo>
                <a:cubicBezTo>
                  <a:pt x="473" y="1021"/>
                  <a:pt x="721" y="215"/>
                  <a:pt x="822" y="3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sz="1600" b="1">
              <a:solidFill>
                <a:prstClr val="black"/>
              </a:solidFill>
              <a:latin typeface="Georgia" pitchFamily="18" charset="0"/>
            </a:endParaRPr>
          </a:p>
        </p:txBody>
      </p: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290389" y="4543425"/>
            <a:ext cx="3028950" cy="352425"/>
            <a:chOff x="1622" y="2861"/>
            <a:chExt cx="1908" cy="222"/>
          </a:xfrm>
        </p:grpSpPr>
        <p:sp>
          <p:nvSpPr>
            <p:cNvPr id="21570" name="Freeform 148"/>
            <p:cNvSpPr>
              <a:spLocks/>
            </p:cNvSpPr>
            <p:nvPr/>
          </p:nvSpPr>
          <p:spPr bwMode="auto">
            <a:xfrm>
              <a:off x="2576" y="2861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71" name="Freeform 149"/>
            <p:cNvSpPr>
              <a:spLocks/>
            </p:cNvSpPr>
            <p:nvPr/>
          </p:nvSpPr>
          <p:spPr bwMode="auto">
            <a:xfrm>
              <a:off x="3476" y="2962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72" name="Freeform 152"/>
            <p:cNvSpPr>
              <a:spLocks/>
            </p:cNvSpPr>
            <p:nvPr/>
          </p:nvSpPr>
          <p:spPr bwMode="auto">
            <a:xfrm flipH="1">
              <a:off x="2271" y="2861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73" name="Freeform 153"/>
            <p:cNvSpPr>
              <a:spLocks/>
            </p:cNvSpPr>
            <p:nvPr/>
          </p:nvSpPr>
          <p:spPr bwMode="auto">
            <a:xfrm flipH="1">
              <a:off x="1622" y="2962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13" name="Group 156"/>
          <p:cNvGrpSpPr>
            <a:grpSpLocks/>
          </p:cNvGrpSpPr>
          <p:nvPr/>
        </p:nvGrpSpPr>
        <p:grpSpPr bwMode="auto">
          <a:xfrm>
            <a:off x="371351" y="4878388"/>
            <a:ext cx="2863850" cy="1187450"/>
            <a:chOff x="1787" y="3186"/>
            <a:chExt cx="1804" cy="748"/>
          </a:xfrm>
        </p:grpSpPr>
        <p:sp>
          <p:nvSpPr>
            <p:cNvPr id="21568" name="Freeform 154"/>
            <p:cNvSpPr>
              <a:spLocks/>
            </p:cNvSpPr>
            <p:nvPr/>
          </p:nvSpPr>
          <p:spPr bwMode="auto">
            <a:xfrm>
              <a:off x="2989" y="3186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69" name="Freeform 155"/>
            <p:cNvSpPr>
              <a:spLocks/>
            </p:cNvSpPr>
            <p:nvPr/>
          </p:nvSpPr>
          <p:spPr bwMode="auto">
            <a:xfrm flipH="1">
              <a:off x="1787" y="3186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14" name="Group 157"/>
          <p:cNvGrpSpPr>
            <a:grpSpLocks/>
          </p:cNvGrpSpPr>
          <p:nvPr/>
        </p:nvGrpSpPr>
        <p:grpSpPr bwMode="auto">
          <a:xfrm flipV="1">
            <a:off x="369764" y="3703638"/>
            <a:ext cx="2863850" cy="1187450"/>
            <a:chOff x="1787" y="3186"/>
            <a:chExt cx="1804" cy="748"/>
          </a:xfrm>
        </p:grpSpPr>
        <p:sp>
          <p:nvSpPr>
            <p:cNvPr id="21566" name="Freeform 158"/>
            <p:cNvSpPr>
              <a:spLocks/>
            </p:cNvSpPr>
            <p:nvPr/>
          </p:nvSpPr>
          <p:spPr bwMode="auto">
            <a:xfrm>
              <a:off x="2989" y="3186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67" name="Freeform 159"/>
            <p:cNvSpPr>
              <a:spLocks/>
            </p:cNvSpPr>
            <p:nvPr/>
          </p:nvSpPr>
          <p:spPr bwMode="auto">
            <a:xfrm flipH="1">
              <a:off x="1787" y="3186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61"/>
          <p:cNvGrpSpPr>
            <a:grpSpLocks/>
          </p:cNvGrpSpPr>
          <p:nvPr/>
        </p:nvGrpSpPr>
        <p:grpSpPr bwMode="auto">
          <a:xfrm>
            <a:off x="288801" y="4543425"/>
            <a:ext cx="3028950" cy="352425"/>
            <a:chOff x="1622" y="2861"/>
            <a:chExt cx="1908" cy="222"/>
          </a:xfrm>
        </p:grpSpPr>
        <p:sp>
          <p:nvSpPr>
            <p:cNvPr id="21562" name="Freeform 162"/>
            <p:cNvSpPr>
              <a:spLocks/>
            </p:cNvSpPr>
            <p:nvPr/>
          </p:nvSpPr>
          <p:spPr bwMode="auto">
            <a:xfrm>
              <a:off x="2576" y="2861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63" name="Freeform 163"/>
            <p:cNvSpPr>
              <a:spLocks/>
            </p:cNvSpPr>
            <p:nvPr/>
          </p:nvSpPr>
          <p:spPr bwMode="auto">
            <a:xfrm>
              <a:off x="3476" y="2962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64" name="Freeform 164"/>
            <p:cNvSpPr>
              <a:spLocks/>
            </p:cNvSpPr>
            <p:nvPr/>
          </p:nvSpPr>
          <p:spPr bwMode="auto">
            <a:xfrm flipH="1">
              <a:off x="2271" y="2861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65" name="Freeform 165"/>
            <p:cNvSpPr>
              <a:spLocks/>
            </p:cNvSpPr>
            <p:nvPr/>
          </p:nvSpPr>
          <p:spPr bwMode="auto">
            <a:xfrm flipH="1">
              <a:off x="1622" y="2962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Group 166"/>
          <p:cNvGrpSpPr>
            <a:grpSpLocks/>
          </p:cNvGrpSpPr>
          <p:nvPr/>
        </p:nvGrpSpPr>
        <p:grpSpPr bwMode="auto">
          <a:xfrm flipV="1">
            <a:off x="368176" y="3705225"/>
            <a:ext cx="2863850" cy="1187450"/>
            <a:chOff x="1787" y="3186"/>
            <a:chExt cx="1804" cy="748"/>
          </a:xfrm>
        </p:grpSpPr>
        <p:sp>
          <p:nvSpPr>
            <p:cNvPr id="21560" name="Freeform 167"/>
            <p:cNvSpPr>
              <a:spLocks/>
            </p:cNvSpPr>
            <p:nvPr/>
          </p:nvSpPr>
          <p:spPr bwMode="auto">
            <a:xfrm>
              <a:off x="2989" y="3186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61" name="Freeform 168"/>
            <p:cNvSpPr>
              <a:spLocks/>
            </p:cNvSpPr>
            <p:nvPr/>
          </p:nvSpPr>
          <p:spPr bwMode="auto">
            <a:xfrm flipH="1">
              <a:off x="1787" y="3186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17" name="Group 169"/>
          <p:cNvGrpSpPr>
            <a:grpSpLocks/>
          </p:cNvGrpSpPr>
          <p:nvPr/>
        </p:nvGrpSpPr>
        <p:grpSpPr bwMode="auto">
          <a:xfrm>
            <a:off x="4878264" y="3216275"/>
            <a:ext cx="3886200" cy="2862263"/>
            <a:chOff x="257" y="181"/>
            <a:chExt cx="2448" cy="1803"/>
          </a:xfrm>
        </p:grpSpPr>
        <p:sp>
          <p:nvSpPr>
            <p:cNvPr id="21549" name="Text Box 170"/>
            <p:cNvSpPr txBox="1">
              <a:spLocks noChangeArrowheads="1"/>
            </p:cNvSpPr>
            <p:nvPr/>
          </p:nvSpPr>
          <p:spPr bwMode="auto">
            <a:xfrm>
              <a:off x="2255" y="1166"/>
              <a:ext cx="4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prstClr val="black"/>
                  </a:solidFill>
                  <a:latin typeface="Georgia" pitchFamily="18" charset="0"/>
                </a:rPr>
                <a:t>x</a:t>
              </a:r>
              <a:endParaRPr lang="ru-RU" sz="20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0" name="Text Box 171"/>
            <p:cNvSpPr txBox="1">
              <a:spLocks noChangeArrowheads="1"/>
            </p:cNvSpPr>
            <p:nvPr/>
          </p:nvSpPr>
          <p:spPr bwMode="auto">
            <a:xfrm>
              <a:off x="257" y="1616"/>
              <a:ext cx="112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 dirty="0">
                  <a:solidFill>
                    <a:srgbClr val="0000FF"/>
                  </a:solidFill>
                  <a:latin typeface="Georgia" pitchFamily="18" charset="0"/>
                </a:rPr>
                <a:t>y=f(x)</a:t>
              </a:r>
              <a:endParaRPr lang="ru-RU" sz="3200" b="1" i="1" dirty="0">
                <a:solidFill>
                  <a:srgbClr val="0000FF"/>
                </a:solidFill>
                <a:latin typeface="Georgia" pitchFamily="18" charset="0"/>
              </a:endParaRPr>
            </a:p>
          </p:txBody>
        </p:sp>
        <p:sp>
          <p:nvSpPr>
            <p:cNvPr id="21551" name="Line 172"/>
            <p:cNvSpPr>
              <a:spLocks noChangeShapeType="1"/>
            </p:cNvSpPr>
            <p:nvPr/>
          </p:nvSpPr>
          <p:spPr bwMode="auto">
            <a:xfrm>
              <a:off x="572" y="1222"/>
              <a:ext cx="1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2" name="Line 173"/>
            <p:cNvSpPr>
              <a:spLocks noChangeShapeType="1"/>
            </p:cNvSpPr>
            <p:nvPr/>
          </p:nvSpPr>
          <p:spPr bwMode="auto">
            <a:xfrm flipV="1">
              <a:off x="1274" y="264"/>
              <a:ext cx="0" cy="16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3" name="Text Box 174"/>
            <p:cNvSpPr txBox="1">
              <a:spLocks noChangeArrowheads="1"/>
            </p:cNvSpPr>
            <p:nvPr/>
          </p:nvSpPr>
          <p:spPr bwMode="auto">
            <a:xfrm>
              <a:off x="1061" y="181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prstClr val="black"/>
                  </a:solidFill>
                  <a:latin typeface="Georgia" pitchFamily="18" charset="0"/>
                </a:rPr>
                <a:t>y</a:t>
              </a:r>
              <a:endParaRPr lang="ru-RU" sz="20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4" name="Text Box 175"/>
            <p:cNvSpPr txBox="1">
              <a:spLocks noChangeArrowheads="1"/>
            </p:cNvSpPr>
            <p:nvPr/>
          </p:nvSpPr>
          <p:spPr bwMode="auto">
            <a:xfrm>
              <a:off x="1275" y="1194"/>
              <a:ext cx="3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prstClr val="black"/>
                  </a:solidFill>
                  <a:latin typeface="Georgia" pitchFamily="18" charset="0"/>
                </a:rPr>
                <a:t>0</a:t>
              </a:r>
              <a:endParaRPr lang="ru-RU" sz="20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5" name="Freeform 176"/>
            <p:cNvSpPr>
              <a:spLocks/>
            </p:cNvSpPr>
            <p:nvPr/>
          </p:nvSpPr>
          <p:spPr bwMode="auto">
            <a:xfrm>
              <a:off x="797" y="1218"/>
              <a:ext cx="477" cy="404"/>
            </a:xfrm>
            <a:custGeom>
              <a:avLst/>
              <a:gdLst>
                <a:gd name="T0" fmla="*/ 0 w 649"/>
                <a:gd name="T1" fmla="*/ 2 h 552"/>
                <a:gd name="T2" fmla="*/ 271 w 649"/>
                <a:gd name="T3" fmla="*/ 552 h 552"/>
                <a:gd name="T4" fmla="*/ 649 w 649"/>
                <a:gd name="T5" fmla="*/ 0 h 552"/>
                <a:gd name="T6" fmla="*/ 0 60000 65536"/>
                <a:gd name="T7" fmla="*/ 0 60000 65536"/>
                <a:gd name="T8" fmla="*/ 0 60000 65536"/>
                <a:gd name="T9" fmla="*/ 0 w 649"/>
                <a:gd name="T10" fmla="*/ 0 h 552"/>
                <a:gd name="T11" fmla="*/ 649 w 649"/>
                <a:gd name="T12" fmla="*/ 552 h 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9" h="552">
                  <a:moveTo>
                    <a:pt x="0" y="2"/>
                  </a:moveTo>
                  <a:cubicBezTo>
                    <a:pt x="81" y="277"/>
                    <a:pt x="163" y="552"/>
                    <a:pt x="271" y="552"/>
                  </a:cubicBezTo>
                  <a:cubicBezTo>
                    <a:pt x="379" y="552"/>
                    <a:pt x="514" y="276"/>
                    <a:pt x="649" y="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6" name="Freeform 177"/>
            <p:cNvSpPr>
              <a:spLocks/>
            </p:cNvSpPr>
            <p:nvPr/>
          </p:nvSpPr>
          <p:spPr bwMode="auto">
            <a:xfrm>
              <a:off x="1572" y="1217"/>
              <a:ext cx="602" cy="748"/>
            </a:xfrm>
            <a:custGeom>
              <a:avLst/>
              <a:gdLst>
                <a:gd name="T0" fmla="*/ 0 w 822"/>
                <a:gd name="T1" fmla="*/ 0 h 1021"/>
                <a:gd name="T2" fmla="*/ 336 w 822"/>
                <a:gd name="T3" fmla="*/ 1020 h 1021"/>
                <a:gd name="T4" fmla="*/ 822 w 822"/>
                <a:gd name="T5" fmla="*/ 3 h 1021"/>
                <a:gd name="T6" fmla="*/ 0 60000 65536"/>
                <a:gd name="T7" fmla="*/ 0 60000 65536"/>
                <a:gd name="T8" fmla="*/ 0 60000 65536"/>
                <a:gd name="T9" fmla="*/ 0 w 822"/>
                <a:gd name="T10" fmla="*/ 0 h 1021"/>
                <a:gd name="T11" fmla="*/ 822 w 822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2" h="1021">
                  <a:moveTo>
                    <a:pt x="0" y="0"/>
                  </a:moveTo>
                  <a:cubicBezTo>
                    <a:pt x="56" y="170"/>
                    <a:pt x="199" y="1019"/>
                    <a:pt x="336" y="1020"/>
                  </a:cubicBezTo>
                  <a:cubicBezTo>
                    <a:pt x="473" y="1021"/>
                    <a:pt x="721" y="215"/>
                    <a:pt x="822" y="3"/>
                  </a:cubicBezTo>
                </a:path>
              </a:pathLst>
            </a:custGeom>
            <a:noFill/>
            <a:ln w="508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7" name="Freeform 178"/>
            <p:cNvSpPr>
              <a:spLocks/>
            </p:cNvSpPr>
            <p:nvPr/>
          </p:nvSpPr>
          <p:spPr bwMode="auto">
            <a:xfrm>
              <a:off x="662" y="582"/>
              <a:ext cx="135" cy="639"/>
            </a:xfrm>
            <a:custGeom>
              <a:avLst/>
              <a:gdLst>
                <a:gd name="T0" fmla="*/ 0 w 184"/>
                <a:gd name="T1" fmla="*/ 0 h 872"/>
                <a:gd name="T2" fmla="*/ 184 w 184"/>
                <a:gd name="T3" fmla="*/ 872 h 872"/>
                <a:gd name="T4" fmla="*/ 0 60000 65536"/>
                <a:gd name="T5" fmla="*/ 0 60000 65536"/>
                <a:gd name="T6" fmla="*/ 0 w 184"/>
                <a:gd name="T7" fmla="*/ 0 h 872"/>
                <a:gd name="T8" fmla="*/ 184 w 184"/>
                <a:gd name="T9" fmla="*/ 872 h 8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872">
                  <a:moveTo>
                    <a:pt x="0" y="0"/>
                  </a:moveTo>
                  <a:cubicBezTo>
                    <a:pt x="0" y="0"/>
                    <a:pt x="92" y="436"/>
                    <a:pt x="184" y="872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8" name="Freeform 179"/>
            <p:cNvSpPr>
              <a:spLocks/>
            </p:cNvSpPr>
            <p:nvPr/>
          </p:nvSpPr>
          <p:spPr bwMode="auto">
            <a:xfrm>
              <a:off x="1271" y="1006"/>
              <a:ext cx="305" cy="222"/>
            </a:xfrm>
            <a:custGeom>
              <a:avLst/>
              <a:gdLst>
                <a:gd name="T0" fmla="*/ 0 w 416"/>
                <a:gd name="T1" fmla="*/ 295 h 303"/>
                <a:gd name="T2" fmla="*/ 240 w 416"/>
                <a:gd name="T3" fmla="*/ 1 h 303"/>
                <a:gd name="T4" fmla="*/ 416 w 416"/>
                <a:gd name="T5" fmla="*/ 303 h 303"/>
                <a:gd name="T6" fmla="*/ 0 60000 65536"/>
                <a:gd name="T7" fmla="*/ 0 60000 65536"/>
                <a:gd name="T8" fmla="*/ 0 60000 65536"/>
                <a:gd name="T9" fmla="*/ 0 w 416"/>
                <a:gd name="T10" fmla="*/ 0 h 303"/>
                <a:gd name="T11" fmla="*/ 416 w 416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03">
                  <a:moveTo>
                    <a:pt x="0" y="295"/>
                  </a:moveTo>
                  <a:cubicBezTo>
                    <a:pt x="85" y="147"/>
                    <a:pt x="171" y="0"/>
                    <a:pt x="240" y="1"/>
                  </a:cubicBezTo>
                  <a:cubicBezTo>
                    <a:pt x="309" y="2"/>
                    <a:pt x="362" y="152"/>
                    <a:pt x="416" y="303"/>
                  </a:cubicBezTo>
                </a:path>
              </a:pathLst>
            </a:custGeom>
            <a:noFill/>
            <a:ln w="508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559" name="Freeform 180"/>
            <p:cNvSpPr>
              <a:spLocks/>
            </p:cNvSpPr>
            <p:nvPr/>
          </p:nvSpPr>
          <p:spPr bwMode="auto">
            <a:xfrm>
              <a:off x="2171" y="1107"/>
              <a:ext cx="54" cy="116"/>
            </a:xfrm>
            <a:custGeom>
              <a:avLst/>
              <a:gdLst>
                <a:gd name="T0" fmla="*/ 0 w 73"/>
                <a:gd name="T1" fmla="*/ 159 h 159"/>
                <a:gd name="T2" fmla="*/ 73 w 73"/>
                <a:gd name="T3" fmla="*/ 0 h 159"/>
                <a:gd name="T4" fmla="*/ 0 60000 65536"/>
                <a:gd name="T5" fmla="*/ 0 60000 65536"/>
                <a:gd name="T6" fmla="*/ 0 w 73"/>
                <a:gd name="T7" fmla="*/ 0 h 159"/>
                <a:gd name="T8" fmla="*/ 73 w 73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59">
                  <a:moveTo>
                    <a:pt x="0" y="159"/>
                  </a:moveTo>
                  <a:cubicBezTo>
                    <a:pt x="30" y="92"/>
                    <a:pt x="61" y="26"/>
                    <a:pt x="73" y="0"/>
                  </a:cubicBezTo>
                </a:path>
              </a:pathLst>
            </a:custGeom>
            <a:noFill/>
            <a:ln w="508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600" b="1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12469" name="Text Box 181"/>
          <p:cNvSpPr txBox="1">
            <a:spLocks noChangeArrowheads="1"/>
          </p:cNvSpPr>
          <p:nvPr/>
        </p:nvSpPr>
        <p:spPr bwMode="auto">
          <a:xfrm>
            <a:off x="909514" y="1379538"/>
            <a:ext cx="25823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0000FF"/>
                </a:solidFill>
                <a:latin typeface="Georgia" pitchFamily="18" charset="0"/>
              </a:rPr>
              <a:t>y=|f(x)|</a:t>
            </a:r>
            <a:endParaRPr lang="ru-RU" sz="4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470" name="Text Box 182"/>
          <p:cNvSpPr txBox="1">
            <a:spLocks noChangeArrowheads="1"/>
          </p:cNvSpPr>
          <p:nvPr/>
        </p:nvSpPr>
        <p:spPr bwMode="auto">
          <a:xfrm>
            <a:off x="5148064" y="1558925"/>
            <a:ext cx="2455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0000FF"/>
                </a:solidFill>
                <a:latin typeface="Georgia" pitchFamily="18" charset="0"/>
              </a:rPr>
              <a:t>y=f(|x|)</a:t>
            </a:r>
            <a:endParaRPr lang="ru-RU" sz="4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471" name="Text Box 183"/>
          <p:cNvSpPr txBox="1">
            <a:spLocks noChangeArrowheads="1"/>
          </p:cNvSpPr>
          <p:nvPr/>
        </p:nvSpPr>
        <p:spPr bwMode="auto">
          <a:xfrm>
            <a:off x="644401" y="4379913"/>
            <a:ext cx="29914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0000FF"/>
                </a:solidFill>
                <a:latin typeface="Georgia" pitchFamily="18" charset="0"/>
              </a:rPr>
              <a:t>y=|f(|x|)|</a:t>
            </a:r>
            <a:endParaRPr lang="ru-RU" sz="4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4" grpId="0"/>
      <p:bldP spid="12336" grpId="0" animBg="1"/>
      <p:bldP spid="12337" grpId="0" animBg="1"/>
      <p:bldP spid="12338" grpId="0"/>
      <p:bldP spid="12339" grpId="0"/>
      <p:bldP spid="12356" grpId="0"/>
      <p:bldP spid="12373" grpId="0"/>
      <p:bldP spid="12374" grpId="0" animBg="1"/>
      <p:bldP spid="12375" grpId="0" animBg="1"/>
      <p:bldP spid="12376" grpId="0"/>
      <p:bldP spid="12377" grpId="0"/>
      <p:bldP spid="12379" grpId="0"/>
      <p:bldP spid="12379" grpId="1"/>
      <p:bldP spid="12379" grpId="2"/>
      <p:bldP spid="12380" grpId="0" animBg="1"/>
      <p:bldP spid="12380" grpId="1" animBg="1"/>
      <p:bldP spid="12381" grpId="0" animBg="1"/>
      <p:bldP spid="12381" grpId="1" animBg="1"/>
      <p:bldP spid="12382" grpId="0" animBg="1"/>
      <p:bldP spid="12382" grpId="1" animBg="1"/>
      <p:bldP spid="12383" grpId="0" animBg="1"/>
      <p:bldP spid="12383" grpId="1" animBg="1"/>
      <p:bldP spid="12384" grpId="0" animBg="1"/>
      <p:bldP spid="12384" grpId="1" animBg="1"/>
      <p:bldP spid="12385" grpId="0"/>
      <p:bldP spid="12413" grpId="0"/>
      <p:bldP spid="12414" grpId="0" animBg="1"/>
      <p:bldP spid="12415" grpId="0" animBg="1"/>
      <p:bldP spid="12416" grpId="0"/>
      <p:bldP spid="12417" grpId="0"/>
      <p:bldP spid="12418" grpId="0"/>
      <p:bldP spid="12418" grpId="1"/>
      <p:bldP spid="12424" grpId="0"/>
      <p:bldP spid="12435" grpId="0" animBg="1"/>
      <p:bldP spid="12435" grpId="1" animBg="1"/>
      <p:bldP spid="12435" grpId="2" animBg="1"/>
      <p:bldP spid="12439" grpId="0" animBg="1"/>
      <p:bldP spid="12439" grpId="1" animBg="1"/>
      <p:bldP spid="12469" grpId="0"/>
      <p:bldP spid="12469" grpId="1"/>
      <p:bldP spid="12470" grpId="0"/>
      <p:bldP spid="12470" grpId="1"/>
      <p:bldP spid="12471" grpId="0"/>
      <p:bldP spid="124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476672"/>
            <a:ext cx="3143272" cy="642942"/>
          </a:xfrm>
          <a:prstGeom prst="roundRect">
            <a:avLst/>
          </a:prstGeom>
          <a:gradFill rotWithShape="1">
            <a:gsLst>
              <a:gs pos="0">
                <a:srgbClr val="738AC8">
                  <a:tint val="50000"/>
                  <a:satMod val="300000"/>
                </a:srgbClr>
              </a:gs>
              <a:gs pos="35000">
                <a:srgbClr val="738AC8">
                  <a:tint val="37000"/>
                  <a:satMod val="300000"/>
                </a:srgbClr>
              </a:gs>
              <a:gs pos="100000">
                <a:srgbClr val="738AC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38AC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/>
              </a:rPr>
              <a:t>Пример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№2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Построить </a:t>
            </a:r>
          </a:p>
          <a:p>
            <a:pPr algn="r">
              <a:defRPr/>
            </a:pP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график функции</a:t>
            </a:r>
            <a:endParaRPr lang="ru-RU" sz="36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1484784"/>
            <a:ext cx="5123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у =|х</a:t>
            </a:r>
            <a:r>
              <a:rPr lang="ru-RU" sz="54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5400" b="1" dirty="0" smtClean="0">
                <a:solidFill>
                  <a:srgbClr val="000099"/>
                </a:solidFill>
                <a:latin typeface="Georgia" pitchFamily="18" charset="0"/>
              </a:rPr>
              <a:t>–2х–2|.</a:t>
            </a:r>
            <a:endParaRPr lang="ru-RU" sz="54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34779" t="30614" r="23221" b="22145"/>
          <a:stretch>
            <a:fillRect/>
          </a:stretch>
        </p:blipFill>
        <p:spPr bwMode="auto">
          <a:xfrm>
            <a:off x="3751461" y="2420888"/>
            <a:ext cx="4997003" cy="421599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79912" y="2564904"/>
            <a:ext cx="166744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–2х–2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 l="34779" t="30632" r="23221" b="22125"/>
          <a:stretch>
            <a:fillRect/>
          </a:stretch>
        </p:blipFill>
        <p:spPr bwMode="auto">
          <a:xfrm>
            <a:off x="3780136" y="2448555"/>
            <a:ext cx="4968328" cy="419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804248" y="2924944"/>
            <a:ext cx="1866217" cy="400110"/>
          </a:xfrm>
          <a:prstGeom prst="rect">
            <a:avLst/>
          </a:prstGeom>
          <a:ln>
            <a:solidFill>
              <a:srgbClr val="0000CC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у =|х</a:t>
            </a:r>
            <a:r>
              <a:rPr lang="ru-RU" sz="2000" b="1" baseline="30000" dirty="0" smtClean="0">
                <a:solidFill>
                  <a:srgbClr val="000099"/>
                </a:solidFill>
                <a:latin typeface="Georgia" pitchFamily="18" charset="0"/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–2х–2|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468560" y="1412429"/>
            <a:ext cx="4536504" cy="10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  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           Чтобы из графика функции </a:t>
            </a:r>
            <a:r>
              <a:rPr lang="ru-RU" b="1" kern="0" dirty="0" err="1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у=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f(x)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 получить график функции </a:t>
            </a:r>
            <a:r>
              <a:rPr lang="ru-RU" b="1" kern="0" dirty="0" err="1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у=│</a:t>
            </a:r>
            <a:r>
              <a:rPr lang="en-US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f(x)</a:t>
            </a:r>
            <a:r>
              <a:rPr lang="ru-RU" b="1" kern="0" dirty="0" smtClean="0">
                <a:solidFill>
                  <a:srgbClr val="002060"/>
                </a:solidFill>
                <a:latin typeface="Georgia" pitchFamily="18" charset="0"/>
                <a:cs typeface="Times New Roman"/>
              </a:rPr>
              <a:t>│ нужно:</a:t>
            </a:r>
            <a:endParaRPr lang="ru-RU" b="1" kern="0" dirty="0">
              <a:solidFill>
                <a:srgbClr val="002060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492896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1. Построить график функции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268141"/>
            <a:ext cx="331236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2. Часть графика функции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у=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f(x)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, расположенную  ниже оси абсцисс, отобразить симметрично оси Ох.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C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887</Words>
  <Application>Microsoft Office PowerPoint</Application>
  <PresentationFormat>Экран (4:3)</PresentationFormat>
  <Paragraphs>147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Оформление по умолчанию</vt:lpstr>
      <vt:lpstr>CSC</vt:lpstr>
      <vt:lpstr>1_Оформление по умолчанию</vt:lpstr>
      <vt:lpstr>Тема Office</vt:lpstr>
      <vt:lpstr>2_Оформление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по выбору 9 класс</dc:title>
  <dc:subject>Модуль</dc:subject>
  <dc:creator>Малая Елена Васильевна</dc:creator>
  <cp:lastModifiedBy>Юлия</cp:lastModifiedBy>
  <cp:revision>129</cp:revision>
  <dcterms:created xsi:type="dcterms:W3CDTF">2012-08-12T16:04:58Z</dcterms:created>
  <dcterms:modified xsi:type="dcterms:W3CDTF">2016-09-29T16:50:05Z</dcterms:modified>
</cp:coreProperties>
</file>