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8"/>
  </p:notesMasterIdLst>
  <p:handoutMasterIdLst>
    <p:handoutMasterId r:id="rId9"/>
  </p:handoutMasterIdLst>
  <p:sldIdLst>
    <p:sldId id="882" r:id="rId2"/>
    <p:sldId id="894" r:id="rId3"/>
    <p:sldId id="898" r:id="rId4"/>
    <p:sldId id="891" r:id="rId5"/>
    <p:sldId id="895" r:id="rId6"/>
    <p:sldId id="88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75"/>
    <a:srgbClr val="FFFF53"/>
    <a:srgbClr val="FF99FF"/>
    <a:srgbClr val="66FF33"/>
    <a:srgbClr val="FF66FF"/>
    <a:srgbClr val="66CCFF"/>
    <a:srgbClr val="FF00FF"/>
    <a:srgbClr val="FF99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057" autoAdjust="0"/>
  </p:normalViewPr>
  <p:slideViewPr>
    <p:cSldViewPr>
      <p:cViewPr varScale="1">
        <p:scale>
          <a:sx n="71" d="100"/>
          <a:sy n="71" d="100"/>
        </p:scale>
        <p:origin x="-13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43F80BE-EC58-441E-8B2D-34DA9B1C429B}" type="datetimeFigureOut">
              <a:rPr lang="ru-RU"/>
              <a:pPr>
                <a:defRPr/>
              </a:pPr>
              <a:t>05.05.2016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8163C5F-5054-45CB-82D3-214D56AD7A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2111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3B3EF3C-B935-4631-9610-C2459E9587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2788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56E391-C24A-4AD7-A400-547A6C8240A0}" type="slidenum">
              <a:rPr lang="ru-RU" smtClean="0"/>
              <a:pPr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56E391-C24A-4AD7-A400-547A6C8240A0}" type="slidenum">
              <a:rPr lang="ru-RU" smtClean="0"/>
              <a:pPr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5A592-31B1-4CB5-922A-1A29A91D71C7}" type="datetime1">
              <a:rPr lang="ru-RU"/>
              <a:pPr>
                <a:defRPr/>
              </a:pPr>
              <a:t>05.05.2016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C09FE-F406-495E-BB5F-7521A130FA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FCD57-7A8C-4758-931C-5E4B61F25F25}" type="datetime1">
              <a:rPr lang="ru-RU"/>
              <a:pPr>
                <a:defRPr/>
              </a:pPr>
              <a:t>05.05.2016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DE65E-97BB-48A9-9C3C-827234A42F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5025A-8868-4535-81BD-2C2B4AD94853}" type="datetime1">
              <a:rPr lang="ru-RU"/>
              <a:pPr>
                <a:defRPr/>
              </a:pPr>
              <a:t>05.05.2016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D94B8-4FDE-4743-9C6A-9C41F4232B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444E4-CED1-495F-B62E-0F70338F1058}" type="datetime1">
              <a:rPr lang="ru-RU"/>
              <a:pPr>
                <a:defRPr/>
              </a:pPr>
              <a:t>05.05.2016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5F518-F552-4794-BF1A-532A18FF5E6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2287C-CA3A-4DBC-BF00-F8995DB3D936}" type="datetime1">
              <a:rPr lang="ru-RU"/>
              <a:pPr>
                <a:defRPr/>
              </a:pPr>
              <a:t>05.05.2016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3EB6C-AAC8-4B9D-89BA-629270826DD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BD457-6E2A-4065-A7F6-857BC201E6D0}" type="datetime1">
              <a:rPr lang="ru-RU"/>
              <a:pPr>
                <a:defRPr/>
              </a:pPr>
              <a:t>05.05.2016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CC4B0-8585-432E-80B3-64EE2025B2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B4F3D-1A6F-48CA-A092-84BA02334B20}" type="datetime1">
              <a:rPr lang="ru-RU"/>
              <a:pPr>
                <a:defRPr/>
              </a:pPr>
              <a:t>05.05.2016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D370D-3E6A-4D0F-8216-E013A9A751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22940-0625-4EF6-A1B4-79C381FEBC1B}" type="datetime1">
              <a:rPr lang="ru-RU"/>
              <a:pPr>
                <a:defRPr/>
              </a:pPr>
              <a:t>05.05.2016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97F89-9606-4C12-852C-D6A6E6B2B5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362E6-4506-4803-851E-1B4C06D41CA3}" type="datetime1">
              <a:rPr lang="ru-RU"/>
              <a:pPr>
                <a:defRPr/>
              </a:pPr>
              <a:t>05.05.2016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3CF66-71A1-4C6F-A379-5E202BAB88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ACB18D-375E-4642-BFDC-E9F89F9EF7AA}" type="datetime1">
              <a:rPr lang="ru-RU"/>
              <a:pPr>
                <a:defRPr/>
              </a:pPr>
              <a:t>05.05.2016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0270C3-B5DE-44EC-8CB4-4A1D83FE70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176" name="TextBox 4"/>
          <p:cNvSpPr txBox="1">
            <a:spLocks noChangeArrowheads="1"/>
          </p:cNvSpPr>
          <p:nvPr/>
        </p:nvSpPr>
        <p:spPr bwMode="auto">
          <a:xfrm>
            <a:off x="428625" y="357188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AF46D8C2-170C-450A-B7D0-D578C8F793EC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05.05.2016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2073654"/>
            <a:ext cx="8286808" cy="175432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defRPr/>
            </a:pPr>
            <a:r>
              <a:rPr lang="ru-RU" sz="5400" kern="10" dirty="0" smtClean="0">
                <a:solidFill>
                  <a:srgbClr val="000099"/>
                </a:solidFill>
                <a:latin typeface="Bookman Old Style" pitchFamily="18" charset="0"/>
              </a:rPr>
              <a:t>Решение</a:t>
            </a:r>
          </a:p>
          <a:p>
            <a:pPr algn="ctr">
              <a:defRPr/>
            </a:pPr>
            <a:r>
              <a:rPr lang="ru-RU" sz="5400" kern="10" dirty="0" smtClean="0">
                <a:solidFill>
                  <a:srgbClr val="000099"/>
                </a:solidFill>
                <a:latin typeface="Bookman Old Style" pitchFamily="18" charset="0"/>
              </a:rPr>
              <a:t>задач на проценты.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" name="Скругленная прямоугольная выноска 1"/>
          <p:cNvSpPr/>
          <p:nvPr/>
        </p:nvSpPr>
        <p:spPr>
          <a:xfrm>
            <a:off x="2428860" y="260350"/>
            <a:ext cx="6535753" cy="1573197"/>
          </a:xfrm>
          <a:prstGeom prst="wedgeRoundRectCallout">
            <a:avLst>
              <a:gd name="adj1" fmla="val -49542"/>
              <a:gd name="adj2" fmla="val 3573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В таксомоторном парке 16% всех машин — «Москвичи». Сколько всего машин в таксопарке, если «Москвичей» в нём 40?</a:t>
            </a: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3232" y="4286257"/>
            <a:ext cx="4180768" cy="228601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3560" name="Line 27"/>
          <p:cNvSpPr>
            <a:spLocks noChangeShapeType="1"/>
          </p:cNvSpPr>
          <p:nvPr/>
        </p:nvSpPr>
        <p:spPr bwMode="auto">
          <a:xfrm>
            <a:off x="5003800" y="2746365"/>
            <a:ext cx="3240088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ru-RU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3561" name="Line 27"/>
          <p:cNvSpPr>
            <a:spLocks noChangeShapeType="1"/>
          </p:cNvSpPr>
          <p:nvPr/>
        </p:nvSpPr>
        <p:spPr bwMode="auto">
          <a:xfrm>
            <a:off x="3478213" y="2738427"/>
            <a:ext cx="1525587" cy="7938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ru-RU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3562" name="Прямоугольник 17"/>
          <p:cNvSpPr>
            <a:spLocks noChangeArrowheads="1"/>
          </p:cNvSpPr>
          <p:nvPr/>
        </p:nvSpPr>
        <p:spPr bwMode="auto">
          <a:xfrm>
            <a:off x="3924300" y="1928802"/>
            <a:ext cx="9973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16%</a:t>
            </a:r>
          </a:p>
        </p:txBody>
      </p:sp>
      <p:sp>
        <p:nvSpPr>
          <p:cNvPr id="23563" name="Прямоугольник 18"/>
          <p:cNvSpPr>
            <a:spLocks noChangeArrowheads="1"/>
          </p:cNvSpPr>
          <p:nvPr/>
        </p:nvSpPr>
        <p:spPr bwMode="auto">
          <a:xfrm>
            <a:off x="6000760" y="3579804"/>
            <a:ext cx="13564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100 %</a:t>
            </a:r>
          </a:p>
        </p:txBody>
      </p:sp>
      <p:sp>
        <p:nvSpPr>
          <p:cNvPr id="23564" name="Прямоугольник 19"/>
          <p:cNvSpPr>
            <a:spLocks noChangeArrowheads="1"/>
          </p:cNvSpPr>
          <p:nvPr/>
        </p:nvSpPr>
        <p:spPr bwMode="auto">
          <a:xfrm>
            <a:off x="3492500" y="2306627"/>
            <a:ext cx="1609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000099"/>
                </a:solidFill>
                <a:latin typeface="Bookman Old Style" pitchFamily="18" charset="0"/>
              </a:rPr>
              <a:t>Москвичи</a:t>
            </a:r>
          </a:p>
        </p:txBody>
      </p:sp>
      <p:sp>
        <p:nvSpPr>
          <p:cNvPr id="23565" name="AutoShape 13"/>
          <p:cNvSpPr>
            <a:spLocks/>
          </p:cNvSpPr>
          <p:nvPr/>
        </p:nvSpPr>
        <p:spPr bwMode="auto">
          <a:xfrm rot="-5400000">
            <a:off x="5500688" y="858827"/>
            <a:ext cx="720725" cy="4765675"/>
          </a:xfrm>
          <a:prstGeom prst="leftBrace">
            <a:avLst>
              <a:gd name="adj1" fmla="val 31500"/>
              <a:gd name="adj2" fmla="val 52171"/>
            </a:avLst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60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3566" name="Прямоугольник 21"/>
          <p:cNvSpPr>
            <a:spLocks noChangeArrowheads="1"/>
          </p:cNvSpPr>
          <p:nvPr/>
        </p:nvSpPr>
        <p:spPr bwMode="auto">
          <a:xfrm>
            <a:off x="4786314" y="3508366"/>
            <a:ext cx="12538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? </a:t>
            </a:r>
            <a:r>
              <a:rPr lang="ru-RU" sz="2000" dirty="0" err="1">
                <a:solidFill>
                  <a:srgbClr val="000099"/>
                </a:solidFill>
                <a:latin typeface="Bookman Old Style" pitchFamily="18" charset="0"/>
              </a:rPr>
              <a:t>маш</a:t>
            </a:r>
            <a:r>
              <a:rPr lang="ru-RU" sz="2000" dirty="0">
                <a:solidFill>
                  <a:srgbClr val="000099"/>
                </a:solidFill>
                <a:latin typeface="Bookman Old Style" pitchFamily="18" charset="0"/>
              </a:rPr>
              <a:t>.</a:t>
            </a:r>
          </a:p>
        </p:txBody>
      </p:sp>
      <p:sp>
        <p:nvSpPr>
          <p:cNvPr id="23567" name="Прямоугольник 22"/>
          <p:cNvSpPr>
            <a:spLocks noChangeArrowheads="1"/>
          </p:cNvSpPr>
          <p:nvPr/>
        </p:nvSpPr>
        <p:spPr bwMode="auto">
          <a:xfrm>
            <a:off x="3995738" y="2746365"/>
            <a:ext cx="6683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40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85720" y="4366061"/>
            <a:ext cx="3563888" cy="1055608"/>
          </a:xfrm>
          <a:prstGeom prst="roundRect">
            <a:avLst/>
          </a:prstGeom>
          <a:solidFill>
            <a:srgbClr val="FFFF75"/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</a:rPr>
              <a:t>? </a:t>
            </a:r>
            <a:r>
              <a:rPr lang="ru-RU" sz="2800" dirty="0" err="1" smtClean="0">
                <a:solidFill>
                  <a:srgbClr val="000099"/>
                </a:solidFill>
                <a:latin typeface="Bookman Old Style" pitchFamily="18" charset="0"/>
              </a:rPr>
              <a:t>маш</a:t>
            </a: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</a:rPr>
              <a:t>.   –  100% 40 </a:t>
            </a:r>
            <a:r>
              <a:rPr lang="ru-RU" sz="2400" dirty="0" err="1" smtClean="0">
                <a:solidFill>
                  <a:srgbClr val="000099"/>
                </a:solidFill>
                <a:latin typeface="Bookman Old Style" pitchFamily="18" charset="0"/>
              </a:rPr>
              <a:t>Моск</a:t>
            </a: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</a:rPr>
              <a:t>. –   16%</a:t>
            </a:r>
            <a:endParaRPr lang="ru-RU" sz="28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4" name="AutoShape 34"/>
          <p:cNvSpPr>
            <a:spLocks/>
          </p:cNvSpPr>
          <p:nvPr/>
        </p:nvSpPr>
        <p:spPr bwMode="auto">
          <a:xfrm rot="16200000">
            <a:off x="2030390" y="3255967"/>
            <a:ext cx="288925" cy="1778000"/>
          </a:xfrm>
          <a:prstGeom prst="rightBracket">
            <a:avLst>
              <a:gd name="adj" fmla="val 225783"/>
            </a:avLst>
          </a:prstGeom>
          <a:noFill/>
          <a:ln w="50800">
            <a:solidFill>
              <a:schemeClr val="tx1"/>
            </a:solidFill>
            <a:round/>
            <a:headEnd type="stealth" w="lg" len="lg"/>
            <a:tailEnd type="oval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sz="1600">
              <a:latin typeface="Bookman Old Style" pitchFamily="18" charset="0"/>
              <a:cs typeface="+mn-cs"/>
            </a:endParaRPr>
          </a:p>
        </p:txBody>
      </p:sp>
      <p:grpSp>
        <p:nvGrpSpPr>
          <p:cNvPr id="35" name="Группа 171"/>
          <p:cNvGrpSpPr>
            <a:grpSpLocks/>
          </p:cNvGrpSpPr>
          <p:nvPr/>
        </p:nvGrpSpPr>
        <p:grpSpPr bwMode="auto">
          <a:xfrm>
            <a:off x="1328708" y="5497528"/>
            <a:ext cx="1778000" cy="523220"/>
            <a:chOff x="1043608" y="4437112"/>
            <a:chExt cx="1778000" cy="5229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6" name="AutoShape 34"/>
            <p:cNvSpPr>
              <a:spLocks/>
            </p:cNvSpPr>
            <p:nvPr/>
          </p:nvSpPr>
          <p:spPr bwMode="auto">
            <a:xfrm rot="16200000" flipH="1" flipV="1">
              <a:off x="1788145" y="3770323"/>
              <a:ext cx="288925" cy="1778000"/>
            </a:xfrm>
            <a:prstGeom prst="rightBracket">
              <a:avLst>
                <a:gd name="adj" fmla="val 246040"/>
              </a:avLst>
            </a:prstGeom>
            <a:noFill/>
            <a:ln w="50800">
              <a:solidFill>
                <a:schemeClr val="tx1"/>
              </a:solidFill>
              <a:round/>
              <a:headEnd type="stealth" w="lg" len="lg"/>
              <a:tailEnd type="oval" w="med" len="med"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ru-RU" sz="1600">
                <a:latin typeface="Bookman Old Style" pitchFamily="18" charset="0"/>
                <a:cs typeface="+mn-cs"/>
              </a:endParaRPr>
            </a:p>
          </p:txBody>
        </p:sp>
        <p:grpSp>
          <p:nvGrpSpPr>
            <p:cNvPr id="37" name="Группа 154"/>
            <p:cNvGrpSpPr>
              <a:grpSpLocks/>
            </p:cNvGrpSpPr>
            <p:nvPr/>
          </p:nvGrpSpPr>
          <p:grpSpPr bwMode="auto">
            <a:xfrm>
              <a:off x="1691308" y="4437112"/>
              <a:ext cx="576262" cy="522960"/>
              <a:chOff x="5723756" y="4581128"/>
              <a:chExt cx="576262" cy="522960"/>
            </a:xfrm>
          </p:grpSpPr>
          <p:sp>
            <p:nvSpPr>
              <p:cNvPr id="38" name="Овал 37"/>
              <p:cNvSpPr/>
              <p:nvPr/>
            </p:nvSpPr>
            <p:spPr>
              <a:xfrm>
                <a:off x="5723756" y="4725518"/>
                <a:ext cx="576262" cy="360184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600" dirty="0">
                  <a:latin typeface="Bookman Old Style" pitchFamily="18" charset="0"/>
                </a:endParaRPr>
              </a:p>
            </p:txBody>
          </p:sp>
          <p:sp>
            <p:nvSpPr>
              <p:cNvPr id="39" name="TextBox 152"/>
              <p:cNvSpPr txBox="1">
                <a:spLocks noChangeArrowheads="1"/>
              </p:cNvSpPr>
              <p:nvPr/>
            </p:nvSpPr>
            <p:spPr bwMode="auto">
              <a:xfrm>
                <a:off x="5866474" y="4581128"/>
                <a:ext cx="360040" cy="522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sz="2800">
                    <a:latin typeface="Bookman Old Style" pitchFamily="18" charset="0"/>
                    <a:cs typeface="+mn-cs"/>
                  </a:rPr>
                  <a:t>:</a:t>
                </a:r>
              </a:p>
            </p:txBody>
          </p:sp>
        </p:grpSp>
      </p:grpSp>
      <p:grpSp>
        <p:nvGrpSpPr>
          <p:cNvPr id="40" name="Группа 172"/>
          <p:cNvGrpSpPr>
            <a:grpSpLocks/>
          </p:cNvGrpSpPr>
          <p:nvPr/>
        </p:nvGrpSpPr>
        <p:grpSpPr bwMode="auto">
          <a:xfrm>
            <a:off x="3867120" y="4581540"/>
            <a:ext cx="630238" cy="798512"/>
            <a:chOff x="3581980" y="5301208"/>
            <a:chExt cx="629980" cy="79796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1" name="AutoShape 34"/>
            <p:cNvSpPr>
              <a:spLocks/>
            </p:cNvSpPr>
            <p:nvPr/>
          </p:nvSpPr>
          <p:spPr bwMode="auto">
            <a:xfrm rot="21441497">
              <a:off x="3581980" y="5307425"/>
              <a:ext cx="288032" cy="791744"/>
            </a:xfrm>
            <a:prstGeom prst="rightBracket">
              <a:avLst>
                <a:gd name="adj" fmla="val 137440"/>
              </a:avLst>
            </a:prstGeom>
            <a:noFill/>
            <a:ln w="50800">
              <a:solidFill>
                <a:schemeClr val="tx1"/>
              </a:solidFill>
              <a:round/>
              <a:headEnd type="stealth" w="lg" len="lg"/>
              <a:tailEnd type="oval" w="med" len="med"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ru-RU" sz="1600">
                <a:latin typeface="Bookman Old Style" pitchFamily="18" charset="0"/>
                <a:cs typeface="+mn-cs"/>
              </a:endParaRPr>
            </a:p>
          </p:txBody>
        </p:sp>
        <p:grpSp>
          <p:nvGrpSpPr>
            <p:cNvPr id="42" name="Группа 156"/>
            <p:cNvGrpSpPr>
              <a:grpSpLocks/>
            </p:cNvGrpSpPr>
            <p:nvPr/>
          </p:nvGrpSpPr>
          <p:grpSpPr bwMode="auto">
            <a:xfrm>
              <a:off x="3635933" y="5301208"/>
              <a:ext cx="576027" cy="577451"/>
              <a:chOff x="6948301" y="4509120"/>
              <a:chExt cx="576027" cy="577451"/>
            </a:xfrm>
          </p:grpSpPr>
          <p:sp>
            <p:nvSpPr>
              <p:cNvPr id="43" name="Овал 42"/>
              <p:cNvSpPr/>
              <p:nvPr/>
            </p:nvSpPr>
            <p:spPr>
              <a:xfrm>
                <a:off x="6948301" y="4724871"/>
                <a:ext cx="576027" cy="3617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600" dirty="0">
                  <a:latin typeface="Bookman Old Style" pitchFamily="18" charset="0"/>
                </a:endParaRPr>
              </a:p>
            </p:txBody>
          </p:sp>
          <p:sp>
            <p:nvSpPr>
              <p:cNvPr id="44" name="Прямоугольник 155"/>
              <p:cNvSpPr>
                <a:spLocks noChangeArrowheads="1"/>
              </p:cNvSpPr>
              <p:nvPr/>
            </p:nvSpPr>
            <p:spPr bwMode="auto">
              <a:xfrm>
                <a:off x="7092280" y="4509120"/>
                <a:ext cx="306368" cy="5228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2800">
                    <a:latin typeface="Bookman Old Style" pitchFamily="18" charset="0"/>
                    <a:cs typeface="+mn-cs"/>
                  </a:rPr>
                  <a:t>.</a:t>
                </a:r>
              </a:p>
            </p:txBody>
          </p:sp>
        </p:grpSp>
      </p:grpSp>
      <p:sp>
        <p:nvSpPr>
          <p:cNvPr id="26" name="Прямоугольник 15"/>
          <p:cNvSpPr>
            <a:spLocks noChangeArrowheads="1"/>
          </p:cNvSpPr>
          <p:nvPr/>
        </p:nvSpPr>
        <p:spPr bwMode="auto">
          <a:xfrm>
            <a:off x="2214546" y="6215082"/>
            <a:ext cx="6738940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2400">
                <a:latin typeface="Bookman Old Style" pitchFamily="18" charset="0"/>
              </a:rPr>
              <a:t>Нахождение числа по его процентам.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Группа 15"/>
          <p:cNvGrpSpPr>
            <a:grpSpLocks/>
          </p:cNvGrpSpPr>
          <p:nvPr/>
        </p:nvGrpSpPr>
        <p:grpSpPr bwMode="auto">
          <a:xfrm>
            <a:off x="3600450" y="2970213"/>
            <a:ext cx="5543550" cy="3887787"/>
            <a:chOff x="-468561" y="980728"/>
            <a:chExt cx="4842470" cy="3135990"/>
          </a:xfrm>
        </p:grpSpPr>
        <p:grpSp>
          <p:nvGrpSpPr>
            <p:cNvPr id="27" name="Группа 7"/>
            <p:cNvGrpSpPr>
              <a:grpSpLocks/>
            </p:cNvGrpSpPr>
            <p:nvPr/>
          </p:nvGrpSpPr>
          <p:grpSpPr bwMode="auto">
            <a:xfrm>
              <a:off x="-468561" y="980728"/>
              <a:ext cx="4842470" cy="3135990"/>
              <a:chOff x="-468560" y="1412776"/>
              <a:chExt cx="4842470" cy="3135990"/>
            </a:xfrm>
          </p:grpSpPr>
          <p:grpSp>
            <p:nvGrpSpPr>
              <p:cNvPr id="40" name="Группа 1"/>
              <p:cNvGrpSpPr>
                <a:grpSpLocks/>
              </p:cNvGrpSpPr>
              <p:nvPr/>
            </p:nvGrpSpPr>
            <p:grpSpPr bwMode="auto">
              <a:xfrm>
                <a:off x="179511" y="1988840"/>
                <a:ext cx="4194399" cy="2480975"/>
                <a:chOff x="179511" y="1988840"/>
                <a:chExt cx="4194399" cy="2480975"/>
              </a:xfrm>
            </p:grpSpPr>
            <p:pic>
              <p:nvPicPr>
                <p:cNvPr id="46" name="Picture 3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flipH="1">
                  <a:off x="179511" y="1988840"/>
                  <a:ext cx="4126607" cy="24479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7" name="Picture 7" descr="30c5bf45d70f"/>
                <p:cNvPicPr>
                  <a:picLocks noChangeAspect="1" noChangeArrowheads="1"/>
                </p:cNvPicPr>
                <p:nvPr/>
              </p:nvPicPr>
              <p:blipFill>
                <a:blip r:embed="rId4">
                  <a:clrChange>
                    <a:clrFrom>
                      <a:srgbClr val="FEFFFF"/>
                    </a:clrFrom>
                    <a:clrTo>
                      <a:srgbClr val="FEFFFF">
                        <a:alpha val="0"/>
                      </a:srgbClr>
                    </a:clrTo>
                  </a:clrChange>
                </a:blip>
                <a:srcRect t="60089"/>
                <a:stretch>
                  <a:fillRect/>
                </a:stretch>
              </p:blipFill>
              <p:spPr bwMode="auto">
                <a:xfrm>
                  <a:off x="179512" y="3284984"/>
                  <a:ext cx="1649028" cy="11848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8" name="Picture 2" descr="C:\Users\Марина\Desktop\АНИМАЦИИ\АНИМАШКИ\jivotniea-3618.gif"/>
                <p:cNvPicPr>
                  <a:picLocks noChangeAspect="1" noChangeArrowheads="1" noCrop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2411760" y="2420888"/>
                  <a:ext cx="1962150" cy="9239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pic>
            <p:nvPicPr>
              <p:cNvPr id="42" name="Picture 2" descr="C:\Users\Марина\Desktop\АНИМАЦИИ\АНИМАШКИ\036.gif"/>
              <p:cNvPicPr>
                <a:picLocks noChangeAspect="1" noChangeArrowheads="1" noCrop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-468560" y="1412776"/>
                <a:ext cx="4429219" cy="31359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5" name="Объект 17"/>
              <p:cNvPicPr>
                <a:picLocks noChangeAspect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 flipH="1">
                <a:off x="3131840" y="2132856"/>
                <a:ext cx="1110947" cy="523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8" name="Рисунок 9" descr="плотва.png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2178519">
              <a:off x="362279" y="3552812"/>
              <a:ext cx="789166" cy="389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Рисунок 10" descr="плотва.png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9421481" flipH="1">
              <a:off x="794326" y="3480802"/>
              <a:ext cx="789166" cy="389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Рисунок 11" descr="плотва.png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9421481" flipH="1">
              <a:off x="218261" y="3336785"/>
              <a:ext cx="789166" cy="389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Рисунок 12" descr="плотва.png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2178519">
              <a:off x="1226375" y="3624817"/>
              <a:ext cx="789166" cy="389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" name="Рисунок 13" descr="плотва.png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-605432">
              <a:off x="855615" y="3207087"/>
              <a:ext cx="789166" cy="389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" name="Скругленная прямоугольная выноска 1"/>
          <p:cNvSpPr/>
          <p:nvPr/>
        </p:nvSpPr>
        <p:spPr>
          <a:xfrm>
            <a:off x="2428860" y="260350"/>
            <a:ext cx="6535753" cy="1205436"/>
          </a:xfrm>
          <a:prstGeom prst="wedgeRoundRectCallout">
            <a:avLst>
              <a:gd name="adj1" fmla="val -49764"/>
              <a:gd name="adj2" fmla="val 4280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Рыбак поймал 15 лещей, что составляет 30% всего улова. Сколько всего рыб поймал рыбак? 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14282" y="4294623"/>
            <a:ext cx="3563888" cy="1055608"/>
          </a:xfrm>
          <a:prstGeom prst="roundRect">
            <a:avLst/>
          </a:prstGeom>
          <a:solidFill>
            <a:srgbClr val="FFFF75"/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</a:rPr>
              <a:t>? рыб.   –  100% 15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лещи</a:t>
            </a: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</a:rPr>
              <a:t> –   30%</a:t>
            </a:r>
            <a:endParaRPr lang="ru-RU" sz="28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4" name="AutoShape 34"/>
          <p:cNvSpPr>
            <a:spLocks/>
          </p:cNvSpPr>
          <p:nvPr/>
        </p:nvSpPr>
        <p:spPr bwMode="auto">
          <a:xfrm rot="16200000">
            <a:off x="1958952" y="3184529"/>
            <a:ext cx="288925" cy="1778000"/>
          </a:xfrm>
          <a:prstGeom prst="rightBracket">
            <a:avLst>
              <a:gd name="adj" fmla="val 225783"/>
            </a:avLst>
          </a:prstGeom>
          <a:noFill/>
          <a:ln w="50800">
            <a:solidFill>
              <a:schemeClr val="tx1"/>
            </a:solidFill>
            <a:round/>
            <a:headEnd type="stealth" w="lg" len="lg"/>
            <a:tailEnd type="oval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sz="1600">
              <a:latin typeface="Bookman Old Style" pitchFamily="18" charset="0"/>
              <a:cs typeface="+mn-cs"/>
            </a:endParaRPr>
          </a:p>
        </p:txBody>
      </p:sp>
      <p:grpSp>
        <p:nvGrpSpPr>
          <p:cNvPr id="3" name="Группа 171"/>
          <p:cNvGrpSpPr>
            <a:grpSpLocks/>
          </p:cNvGrpSpPr>
          <p:nvPr/>
        </p:nvGrpSpPr>
        <p:grpSpPr bwMode="auto">
          <a:xfrm>
            <a:off x="1257270" y="5426090"/>
            <a:ext cx="1778000" cy="523220"/>
            <a:chOff x="1043608" y="4437112"/>
            <a:chExt cx="1778000" cy="5229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6" name="AutoShape 34"/>
            <p:cNvSpPr>
              <a:spLocks/>
            </p:cNvSpPr>
            <p:nvPr/>
          </p:nvSpPr>
          <p:spPr bwMode="auto">
            <a:xfrm rot="16200000" flipH="1" flipV="1">
              <a:off x="1788145" y="3770323"/>
              <a:ext cx="288925" cy="1778000"/>
            </a:xfrm>
            <a:prstGeom prst="rightBracket">
              <a:avLst>
                <a:gd name="adj" fmla="val 246040"/>
              </a:avLst>
            </a:prstGeom>
            <a:noFill/>
            <a:ln w="50800">
              <a:solidFill>
                <a:schemeClr val="tx1"/>
              </a:solidFill>
              <a:round/>
              <a:headEnd type="stealth" w="lg" len="lg"/>
              <a:tailEnd type="oval" w="med" len="med"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ru-RU" sz="1600">
                <a:latin typeface="Bookman Old Style" pitchFamily="18" charset="0"/>
                <a:cs typeface="+mn-cs"/>
              </a:endParaRPr>
            </a:p>
          </p:txBody>
        </p:sp>
        <p:grpSp>
          <p:nvGrpSpPr>
            <p:cNvPr id="4" name="Группа 154"/>
            <p:cNvGrpSpPr>
              <a:grpSpLocks/>
            </p:cNvGrpSpPr>
            <p:nvPr/>
          </p:nvGrpSpPr>
          <p:grpSpPr bwMode="auto">
            <a:xfrm>
              <a:off x="1691308" y="4437112"/>
              <a:ext cx="576262" cy="522960"/>
              <a:chOff x="5723756" y="4581128"/>
              <a:chExt cx="576262" cy="522960"/>
            </a:xfrm>
          </p:grpSpPr>
          <p:sp>
            <p:nvSpPr>
              <p:cNvPr id="38" name="Овал 37"/>
              <p:cNvSpPr/>
              <p:nvPr/>
            </p:nvSpPr>
            <p:spPr>
              <a:xfrm>
                <a:off x="5723756" y="4725518"/>
                <a:ext cx="576262" cy="360184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600" dirty="0">
                  <a:latin typeface="Bookman Old Style" pitchFamily="18" charset="0"/>
                </a:endParaRPr>
              </a:p>
            </p:txBody>
          </p:sp>
          <p:sp>
            <p:nvSpPr>
              <p:cNvPr id="39" name="TextBox 152"/>
              <p:cNvSpPr txBox="1">
                <a:spLocks noChangeArrowheads="1"/>
              </p:cNvSpPr>
              <p:nvPr/>
            </p:nvSpPr>
            <p:spPr bwMode="auto">
              <a:xfrm>
                <a:off x="5866474" y="4581128"/>
                <a:ext cx="360040" cy="522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sz="2800">
                    <a:latin typeface="Bookman Old Style" pitchFamily="18" charset="0"/>
                    <a:cs typeface="+mn-cs"/>
                  </a:rPr>
                  <a:t>:</a:t>
                </a:r>
              </a:p>
            </p:txBody>
          </p:sp>
        </p:grpSp>
      </p:grpSp>
      <p:grpSp>
        <p:nvGrpSpPr>
          <p:cNvPr id="5" name="Группа 172"/>
          <p:cNvGrpSpPr>
            <a:grpSpLocks/>
          </p:cNvGrpSpPr>
          <p:nvPr/>
        </p:nvGrpSpPr>
        <p:grpSpPr bwMode="auto">
          <a:xfrm>
            <a:off x="3795682" y="4510102"/>
            <a:ext cx="630238" cy="798512"/>
            <a:chOff x="3581980" y="5301208"/>
            <a:chExt cx="629980" cy="79796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1" name="AutoShape 34"/>
            <p:cNvSpPr>
              <a:spLocks/>
            </p:cNvSpPr>
            <p:nvPr/>
          </p:nvSpPr>
          <p:spPr bwMode="auto">
            <a:xfrm rot="21441497">
              <a:off x="3581980" y="5307425"/>
              <a:ext cx="288032" cy="791744"/>
            </a:xfrm>
            <a:prstGeom prst="rightBracket">
              <a:avLst>
                <a:gd name="adj" fmla="val 137440"/>
              </a:avLst>
            </a:prstGeom>
            <a:noFill/>
            <a:ln w="50800">
              <a:solidFill>
                <a:schemeClr val="tx1"/>
              </a:solidFill>
              <a:round/>
              <a:headEnd type="stealth" w="lg" len="lg"/>
              <a:tailEnd type="oval" w="med" len="med"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ru-RU" sz="1600">
                <a:latin typeface="Bookman Old Style" pitchFamily="18" charset="0"/>
                <a:cs typeface="+mn-cs"/>
              </a:endParaRPr>
            </a:p>
          </p:txBody>
        </p:sp>
        <p:grpSp>
          <p:nvGrpSpPr>
            <p:cNvPr id="6" name="Группа 156"/>
            <p:cNvGrpSpPr>
              <a:grpSpLocks/>
            </p:cNvGrpSpPr>
            <p:nvPr/>
          </p:nvGrpSpPr>
          <p:grpSpPr bwMode="auto">
            <a:xfrm>
              <a:off x="3635933" y="5301208"/>
              <a:ext cx="576027" cy="577451"/>
              <a:chOff x="6948301" y="4509120"/>
              <a:chExt cx="576027" cy="577451"/>
            </a:xfrm>
          </p:grpSpPr>
          <p:sp>
            <p:nvSpPr>
              <p:cNvPr id="43" name="Овал 42"/>
              <p:cNvSpPr/>
              <p:nvPr/>
            </p:nvSpPr>
            <p:spPr>
              <a:xfrm>
                <a:off x="6948301" y="4724871"/>
                <a:ext cx="576027" cy="3617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600" dirty="0">
                  <a:latin typeface="Bookman Old Style" pitchFamily="18" charset="0"/>
                </a:endParaRPr>
              </a:p>
            </p:txBody>
          </p:sp>
          <p:sp>
            <p:nvSpPr>
              <p:cNvPr id="44" name="Прямоугольник 155"/>
              <p:cNvSpPr>
                <a:spLocks noChangeArrowheads="1"/>
              </p:cNvSpPr>
              <p:nvPr/>
            </p:nvSpPr>
            <p:spPr bwMode="auto">
              <a:xfrm>
                <a:off x="7092280" y="4509120"/>
                <a:ext cx="306368" cy="5228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2800">
                    <a:latin typeface="Bookman Old Style" pitchFamily="18" charset="0"/>
                    <a:cs typeface="+mn-cs"/>
                  </a:rPr>
                  <a:t>.</a:t>
                </a:r>
              </a:p>
            </p:txBody>
          </p:sp>
        </p:grpSp>
      </p:grpSp>
      <p:grpSp>
        <p:nvGrpSpPr>
          <p:cNvPr id="49" name="Группа 27"/>
          <p:cNvGrpSpPr>
            <a:grpSpLocks/>
          </p:cNvGrpSpPr>
          <p:nvPr/>
        </p:nvGrpSpPr>
        <p:grpSpPr bwMode="auto">
          <a:xfrm>
            <a:off x="3786182" y="1643050"/>
            <a:ext cx="4464304" cy="2071702"/>
            <a:chOff x="1907704" y="4644760"/>
            <a:chExt cx="4464496" cy="2072435"/>
          </a:xfrm>
        </p:grpSpPr>
        <p:grpSp>
          <p:nvGrpSpPr>
            <p:cNvPr id="50" name="Группа 14"/>
            <p:cNvGrpSpPr>
              <a:grpSpLocks/>
            </p:cNvGrpSpPr>
            <p:nvPr/>
          </p:nvGrpSpPr>
          <p:grpSpPr bwMode="auto">
            <a:xfrm>
              <a:off x="1907704" y="4644760"/>
              <a:ext cx="4464496" cy="2072435"/>
              <a:chOff x="1907704" y="4644760"/>
              <a:chExt cx="4464496" cy="2072435"/>
            </a:xfrm>
          </p:grpSpPr>
          <p:sp>
            <p:nvSpPr>
              <p:cNvPr id="52" name="Line 27"/>
              <p:cNvSpPr>
                <a:spLocks noChangeShapeType="1"/>
              </p:cNvSpPr>
              <p:nvPr/>
            </p:nvSpPr>
            <p:spPr bwMode="auto">
              <a:xfrm>
                <a:off x="3347864" y="5445224"/>
                <a:ext cx="3024336" cy="2"/>
              </a:xfrm>
              <a:prstGeom prst="line">
                <a:avLst/>
              </a:prstGeom>
              <a:noFill/>
              <a:ln w="76200">
                <a:solidFill>
                  <a:srgbClr val="C00000"/>
                </a:solidFill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53" name="Line 27"/>
              <p:cNvSpPr>
                <a:spLocks noChangeShapeType="1"/>
              </p:cNvSpPr>
              <p:nvPr/>
            </p:nvSpPr>
            <p:spPr bwMode="auto">
              <a:xfrm flipV="1">
                <a:off x="1907704" y="5445224"/>
                <a:ext cx="1440160" cy="0"/>
              </a:xfrm>
              <a:prstGeom prst="line">
                <a:avLst/>
              </a:prstGeom>
              <a:noFill/>
              <a:ln w="76200">
                <a:solidFill>
                  <a:srgbClr val="C00000"/>
                </a:solidFill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54" name="Прямоугольник 19"/>
              <p:cNvSpPr>
                <a:spLocks noChangeArrowheads="1"/>
              </p:cNvSpPr>
              <p:nvPr/>
            </p:nvSpPr>
            <p:spPr bwMode="auto">
              <a:xfrm>
                <a:off x="2125400" y="4644760"/>
                <a:ext cx="997432" cy="523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800">
                    <a:solidFill>
                      <a:srgbClr val="000099"/>
                    </a:solidFill>
                    <a:latin typeface="Bookman Old Style" pitchFamily="18" charset="0"/>
                  </a:rPr>
                  <a:t>30%</a:t>
                </a:r>
              </a:p>
            </p:txBody>
          </p:sp>
          <p:sp>
            <p:nvSpPr>
              <p:cNvPr id="55" name="Прямоугольник 20"/>
              <p:cNvSpPr>
                <a:spLocks noChangeArrowheads="1"/>
              </p:cNvSpPr>
              <p:nvPr/>
            </p:nvSpPr>
            <p:spPr bwMode="auto">
              <a:xfrm>
                <a:off x="4193818" y="6193790"/>
                <a:ext cx="1356520" cy="523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800" dirty="0">
                    <a:solidFill>
                      <a:srgbClr val="000099"/>
                    </a:solidFill>
                    <a:latin typeface="Bookman Old Style" pitchFamily="18" charset="0"/>
                  </a:rPr>
                  <a:t>100 %</a:t>
                </a:r>
              </a:p>
            </p:txBody>
          </p:sp>
          <p:sp>
            <p:nvSpPr>
              <p:cNvPr id="56" name="Прямоугольник 21"/>
              <p:cNvSpPr>
                <a:spLocks noChangeArrowheads="1"/>
              </p:cNvSpPr>
              <p:nvPr/>
            </p:nvSpPr>
            <p:spPr bwMode="auto">
              <a:xfrm>
                <a:off x="2123728" y="5013176"/>
                <a:ext cx="938247" cy="400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000" dirty="0">
                    <a:solidFill>
                      <a:srgbClr val="000099"/>
                    </a:solidFill>
                    <a:latin typeface="Bookman Old Style" pitchFamily="18" charset="0"/>
                  </a:rPr>
                  <a:t>лещи</a:t>
                </a:r>
              </a:p>
            </p:txBody>
          </p:sp>
          <p:sp>
            <p:nvSpPr>
              <p:cNvPr id="57" name="AutoShape 13"/>
              <p:cNvSpPr>
                <a:spLocks/>
              </p:cNvSpPr>
              <p:nvPr/>
            </p:nvSpPr>
            <p:spPr bwMode="auto">
              <a:xfrm rot="-5400000">
                <a:off x="3779912" y="3717031"/>
                <a:ext cx="720080" cy="4464496"/>
              </a:xfrm>
              <a:prstGeom prst="leftBrace">
                <a:avLst>
                  <a:gd name="adj1" fmla="val 31517"/>
                  <a:gd name="adj2" fmla="val 52171"/>
                </a:avLst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 sz="1600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58" name="Прямоугольник 23"/>
              <p:cNvSpPr>
                <a:spLocks noChangeArrowheads="1"/>
              </p:cNvSpPr>
              <p:nvPr/>
            </p:nvSpPr>
            <p:spPr bwMode="auto">
              <a:xfrm>
                <a:off x="3158819" y="6165303"/>
                <a:ext cx="1106440" cy="523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800" dirty="0">
                    <a:solidFill>
                      <a:srgbClr val="000099"/>
                    </a:solidFill>
                    <a:latin typeface="Bookman Old Style" pitchFamily="18" charset="0"/>
                  </a:rPr>
                  <a:t>? </a:t>
                </a:r>
                <a:r>
                  <a:rPr lang="ru-RU" sz="2000" dirty="0">
                    <a:solidFill>
                      <a:srgbClr val="000099"/>
                    </a:solidFill>
                    <a:latin typeface="Bookman Old Style" pitchFamily="18" charset="0"/>
                  </a:rPr>
                  <a:t>рыб</a:t>
                </a:r>
              </a:p>
            </p:txBody>
          </p:sp>
        </p:grpSp>
        <p:sp>
          <p:nvSpPr>
            <p:cNvPr id="51" name="Прямоугольник 24"/>
            <p:cNvSpPr>
              <a:spLocks noChangeArrowheads="1"/>
            </p:cNvSpPr>
            <p:nvPr/>
          </p:nvSpPr>
          <p:spPr bwMode="auto">
            <a:xfrm>
              <a:off x="2123728" y="5445223"/>
              <a:ext cx="672008" cy="523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>
                  <a:solidFill>
                    <a:srgbClr val="000099"/>
                  </a:solidFill>
                  <a:latin typeface="Bookman Old Style" pitchFamily="18" charset="0"/>
                </a:rPr>
                <a:t>15</a:t>
              </a:r>
            </a:p>
          </p:txBody>
        </p:sp>
      </p:grpSp>
      <p:sp>
        <p:nvSpPr>
          <p:cNvPr id="59" name="Прямоугольник 15"/>
          <p:cNvSpPr>
            <a:spLocks noChangeArrowheads="1"/>
          </p:cNvSpPr>
          <p:nvPr/>
        </p:nvSpPr>
        <p:spPr bwMode="auto">
          <a:xfrm>
            <a:off x="2214546" y="6215082"/>
            <a:ext cx="6738940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2400" dirty="0">
                <a:latin typeface="Bookman Old Style" pitchFamily="18" charset="0"/>
              </a:rPr>
              <a:t>Нахождение числа по его процентам.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Решаем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1844824"/>
            <a:ext cx="4639412" cy="2800767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8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</a:t>
            </a:r>
            <a:r>
              <a:rPr lang="ru-RU" sz="88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1576</a:t>
            </a:r>
            <a:endParaRPr lang="ru-RU" sz="88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  <a:p>
            <a:pPr algn="ctr">
              <a:defRPr/>
            </a:pPr>
            <a:r>
              <a:rPr lang="ru-RU" sz="8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</a:t>
            </a:r>
            <a:r>
              <a:rPr lang="ru-RU" sz="88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1577</a:t>
            </a:r>
            <a:endParaRPr lang="ru-RU" sz="88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9" name="AutoShape 48"/>
          <p:cNvSpPr>
            <a:spLocks noChangeArrowheads="1"/>
          </p:cNvSpPr>
          <p:nvPr/>
        </p:nvSpPr>
        <p:spPr bwMode="auto">
          <a:xfrm>
            <a:off x="2428860" y="428604"/>
            <a:ext cx="4286280" cy="642942"/>
          </a:xfrm>
          <a:prstGeom prst="wedgeRoundRectCallout">
            <a:avLst>
              <a:gd name="adj1" fmla="val -19359"/>
              <a:gd name="adj2" fmla="val 40256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Вычислить: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42844" y="2714620"/>
            <a:ext cx="8858312" cy="738664"/>
          </a:xfrm>
          <a:prstGeom prst="rect">
            <a:avLst/>
          </a:prstGeom>
          <a:solidFill>
            <a:srgbClr val="FFFF9B"/>
          </a:solidFill>
          <a:ln w="38100">
            <a:solidFill>
              <a:srgbClr val="000099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4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102 –2,5∙(1,06+1,554:0,148)+3854 :500</a:t>
            </a:r>
            <a:endParaRPr lang="ru-RU" sz="4200" b="1" kern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225913" y="4357694"/>
            <a:ext cx="4918087" cy="1571636"/>
          </a:xfrm>
          <a:prstGeom prst="irregularSeal1">
            <a:avLst/>
          </a:prstGeom>
          <a:gradFill rotWithShape="1">
            <a:gsLst>
              <a:gs pos="0">
                <a:srgbClr val="66FF66">
                  <a:gamma/>
                  <a:tint val="0"/>
                  <a:invGamma/>
                </a:srgbClr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accent1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80,808</a:t>
            </a:r>
            <a:endParaRPr lang="ru-RU" sz="48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39552" y="1794147"/>
            <a:ext cx="5429288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П.40,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1603,                 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1604,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1592 (б).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5898</TotalTime>
  <Words>143</Words>
  <Application>Microsoft Office PowerPoint</Application>
  <PresentationFormat>Экран (4:3)</PresentationFormat>
  <Paragraphs>37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Шаблон оформления с нарциссами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737</cp:revision>
  <dcterms:created xsi:type="dcterms:W3CDTF">2007-07-13T07:27:52Z</dcterms:created>
  <dcterms:modified xsi:type="dcterms:W3CDTF">2016-05-05T11:27:11Z</dcterms:modified>
</cp:coreProperties>
</file>