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  <p:sldId id="256" r:id="rId3"/>
    <p:sldId id="279" r:id="rId4"/>
    <p:sldId id="257" r:id="rId5"/>
    <p:sldId id="276" r:id="rId6"/>
    <p:sldId id="280" r:id="rId7"/>
    <p:sldId id="281" r:id="rId8"/>
    <p:sldId id="282" r:id="rId9"/>
    <p:sldId id="283" r:id="rId10"/>
    <p:sldId id="284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fort.info/cpg/albums/userpics/10018/Krilov_0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shoppy.ru/files/offers/1256097835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ppy.ru/files/offers/1256097835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tvrus.com/i/20080908/fmt_53_naumovoleg4171.jpg.jpg" TargetMode="External"/><Relationship Id="rId13" Type="http://schemas.openxmlformats.org/officeDocument/2006/relationships/hyperlink" Target="http://www.vokrug.tv/pic/product/4/3/b/e/43be29fea08426e220d0e2e8153f50bb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gif"/><Relationship Id="rId12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lassschool88.ucoz.ru/_nw/0/77499085.gif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hyperlink" Target="http://img4.immage.de/1309d230bld11.jpg" TargetMode="External"/><Relationship Id="rId4" Type="http://schemas.openxmlformats.org/officeDocument/2006/relationships/hyperlink" Target="http://www.baile.ru/images/dance_02.jpg" TargetMode="External"/><Relationship Id="rId9" Type="http://schemas.openxmlformats.org/officeDocument/2006/relationships/image" Target="../media/image12.jpe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fotki.yandex.ru/users/sunny-fanny/view/200029/?page=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shoppy.ru/files/offers/1256097835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уг2010\Pictures\2606697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857488" y="214290"/>
            <a:ext cx="6072230" cy="4643470"/>
          </a:xfrm>
          <a:prstGeom prst="roundRect">
            <a:avLst/>
          </a:prstGeom>
          <a:solidFill>
            <a:schemeClr val="bg1">
              <a:alpha val="82000"/>
            </a:schemeClr>
          </a:solidFill>
          <a:ln w="41275" cmpd="thinThick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428604"/>
            <a:ext cx="5643602" cy="45440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i="1" spc="50" dirty="0" smtClean="0">
                <a:ln w="1143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«Рано или поздно всякая правильная математическая идея находит применение в том или ином деле</a:t>
            </a:r>
            <a:r>
              <a:rPr lang="ru-RU" sz="4000" i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4000" i="1" spc="50" dirty="0" smtClean="0">
                <a:ln w="1143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4000" i="1" spc="50" dirty="0" smtClean="0">
                <a:ln w="1143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i="1" spc="50" dirty="0" smtClean="0">
                <a:ln w="1143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А.Н. Крылов</a:t>
            </a:r>
            <a:endParaRPr lang="ru-RU" sz="3200" i="1" cap="none" spc="50" dirty="0">
              <a:ln w="11430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а 11 из 255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896" t="11250" b="9999"/>
          <a:stretch>
            <a:fillRect/>
          </a:stretch>
        </p:blipFill>
        <p:spPr bwMode="auto">
          <a:xfrm>
            <a:off x="6429388" y="3464363"/>
            <a:ext cx="2538413" cy="3179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уг2010\Pictures\26066974_1.jpg"/>
          <p:cNvPicPr>
            <a:picLocks noChangeAspect="1" noChangeArrowheads="1"/>
          </p:cNvPicPr>
          <p:nvPr/>
        </p:nvPicPr>
        <p:blipFill>
          <a:blip r:embed="rId2"/>
          <a:srcRect b="16667"/>
          <a:stretch>
            <a:fillRect/>
          </a:stretch>
        </p:blipFill>
        <p:spPr bwMode="auto">
          <a:xfrm>
            <a:off x="1" y="0"/>
            <a:ext cx="2357422" cy="157161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1000100" y="214290"/>
            <a:ext cx="7929618" cy="785818"/>
          </a:xfrm>
          <a:prstGeom prst="roundRect">
            <a:avLst/>
          </a:prstGeom>
          <a:solidFill>
            <a:schemeClr val="bg1">
              <a:alpha val="82000"/>
            </a:schemeClr>
          </a:solidFill>
          <a:ln w="41275" cmpd="thinThick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071802" y="2928934"/>
            <a:ext cx="142876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071802" y="3786190"/>
            <a:ext cx="142876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071802" y="4643446"/>
            <a:ext cx="142876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процесс 1"/>
          <p:cNvSpPr/>
          <p:nvPr/>
        </p:nvSpPr>
        <p:spPr>
          <a:xfrm>
            <a:off x="214282" y="2500306"/>
            <a:ext cx="2857520" cy="2714644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7158" y="2857496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Чтобы найти </a:t>
            </a:r>
            <a:r>
              <a:rPr lang="ru-RU" sz="2400" b="1" dirty="0" smtClean="0"/>
              <a:t>среднее арифметическое </a:t>
            </a:r>
            <a:r>
              <a:rPr lang="ru-RU" sz="2400" dirty="0" smtClean="0"/>
              <a:t>нескольких чисел, нужно: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2500306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haroni" pitchFamily="2" charset="-79"/>
              </a:rPr>
              <a:t>1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42900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haroni" pitchFamily="2" charset="-79"/>
              </a:rPr>
              <a:t>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4214818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haroni" pitchFamily="2" charset="-79"/>
              </a:rPr>
              <a:t>3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2928926" y="142852"/>
            <a:ext cx="6062674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</a:t>
            </a:r>
            <a:r>
              <a:rPr kumimoji="0" lang="ru-RU" sz="5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4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</a:t>
            </a:r>
            <a:r>
              <a:rPr kumimoji="0" lang="ru-RU" sz="5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а в и л о </a:t>
            </a:r>
            <a:endParaRPr kumimoji="0" lang="ru-RU" sz="5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286380" y="2428868"/>
            <a:ext cx="3643338" cy="785818"/>
            <a:chOff x="5286380" y="2428868"/>
            <a:chExt cx="3643338" cy="785818"/>
          </a:xfrm>
        </p:grpSpPr>
        <p:sp>
          <p:nvSpPr>
            <p:cNvPr id="18" name="Блок-схема: процесс 17"/>
            <p:cNvSpPr/>
            <p:nvPr/>
          </p:nvSpPr>
          <p:spPr>
            <a:xfrm>
              <a:off x="5286380" y="2428868"/>
              <a:ext cx="3643338" cy="785818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57818" y="2571745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найти сумму этих чисел</a:t>
              </a:r>
              <a:endParaRPr lang="ru-RU" sz="2400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86380" y="3357562"/>
            <a:ext cx="3643338" cy="785818"/>
            <a:chOff x="5286380" y="3357562"/>
            <a:chExt cx="3643338" cy="785818"/>
          </a:xfrm>
        </p:grpSpPr>
        <p:sp>
          <p:nvSpPr>
            <p:cNvPr id="19" name="Блок-схема: процесс 18"/>
            <p:cNvSpPr/>
            <p:nvPr/>
          </p:nvSpPr>
          <p:spPr>
            <a:xfrm>
              <a:off x="5286380" y="3357562"/>
              <a:ext cx="3643338" cy="785818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57818" y="3500438"/>
              <a:ext cx="3500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найти количество чисел</a:t>
              </a:r>
              <a:endParaRPr lang="ru-RU" sz="2400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286380" y="4286256"/>
            <a:ext cx="3643338" cy="830997"/>
            <a:chOff x="5286380" y="4286256"/>
            <a:chExt cx="3643338" cy="830997"/>
          </a:xfrm>
        </p:grpSpPr>
        <p:sp>
          <p:nvSpPr>
            <p:cNvPr id="20" name="Блок-схема: процесс 19"/>
            <p:cNvSpPr/>
            <p:nvPr/>
          </p:nvSpPr>
          <p:spPr>
            <a:xfrm>
              <a:off x="5286380" y="4286256"/>
              <a:ext cx="3643338" cy="785818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57818" y="4286256"/>
              <a:ext cx="3571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разделить сумму на количество</a:t>
              </a:r>
              <a:endParaRPr lang="ru-RU" sz="2400" dirty="0"/>
            </a:p>
          </p:txBody>
        </p:sp>
      </p:grpSp>
      <p:sp>
        <p:nvSpPr>
          <p:cNvPr id="22" name="Солнце 21">
            <a:hlinkClick r:id="" action="ppaction://noaction"/>
          </p:cNvPr>
          <p:cNvSpPr/>
          <p:nvPr/>
        </p:nvSpPr>
        <p:spPr>
          <a:xfrm>
            <a:off x="7429520" y="5429264"/>
            <a:ext cx="1428760" cy="114298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уг2010\Pictures\2606697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857488" y="214290"/>
            <a:ext cx="6072230" cy="4643470"/>
          </a:xfrm>
          <a:prstGeom prst="roundRect">
            <a:avLst/>
          </a:prstGeom>
          <a:solidFill>
            <a:schemeClr val="bg1">
              <a:alpha val="82000"/>
            </a:schemeClr>
          </a:solidFill>
          <a:ln w="41275" cmpd="thinThick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857233"/>
            <a:ext cx="564360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i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«Наиболее глубокий след оставляет то, что тебе удалось открыть самому»</a:t>
            </a:r>
          </a:p>
          <a:p>
            <a:r>
              <a:rPr lang="ru-RU" sz="4000" i="1" spc="50" dirty="0" smtClean="0">
                <a:ln w="1143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3200" i="1" spc="50" dirty="0" smtClean="0">
                <a:ln w="1143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Д. Пойа</a:t>
            </a:r>
            <a:endParaRPr lang="ru-RU" sz="3200" i="1" cap="none" spc="50" dirty="0">
              <a:ln w="11430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bibliogid.ru/images/docs/i_obraz-poly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4705" y="2928934"/>
            <a:ext cx="2642849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/>
              <a:t>Найдите ошибку.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а)  + 3,26      б)+  3,26     в) +   2,7 </a:t>
            </a:r>
          </a:p>
          <a:p>
            <a:pPr>
              <a:buFontTx/>
              <a:buNone/>
            </a:pPr>
            <a:r>
              <a:rPr lang="ru-RU" dirty="0" smtClean="0"/>
              <a:t>           2,5              2,  5             10,4</a:t>
            </a:r>
          </a:p>
          <a:p>
            <a:pPr>
              <a:buFontTx/>
              <a:buNone/>
            </a:pPr>
            <a:r>
              <a:rPr lang="ru-RU" dirty="0" smtClean="0"/>
              <a:t>          3,51             5,31             12,11</a:t>
            </a:r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>
            <a:off x="1000100" y="278605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" name="Line 6"/>
          <p:cNvSpPr>
            <a:spLocks noChangeShapeType="1"/>
          </p:cNvSpPr>
          <p:nvPr/>
        </p:nvSpPr>
        <p:spPr bwMode="auto">
          <a:xfrm>
            <a:off x="3143240" y="278605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Line 7"/>
          <p:cNvSpPr>
            <a:spLocks noChangeShapeType="1"/>
          </p:cNvSpPr>
          <p:nvPr/>
        </p:nvSpPr>
        <p:spPr bwMode="auto">
          <a:xfrm>
            <a:off x="5940425" y="270827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929066"/>
            <a:ext cx="6786563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 smtClean="0">
                <a:latin typeface="+mn-lt"/>
              </a:rPr>
              <a:t>76,38   </a:t>
            </a:r>
            <a:r>
              <a:rPr lang="ru-RU" sz="4400" dirty="0">
                <a:latin typeface="+mn-lt"/>
              </a:rPr>
              <a:t>+  9,62 = 8 6 0 0 </a:t>
            </a:r>
          </a:p>
        </p:txBody>
      </p:sp>
      <p:sp>
        <p:nvSpPr>
          <p:cNvPr id="11" name="Месяц 10"/>
          <p:cNvSpPr/>
          <p:nvPr/>
        </p:nvSpPr>
        <p:spPr>
          <a:xfrm rot="10800000">
            <a:off x="5500694" y="4500570"/>
            <a:ext cx="214313" cy="214312"/>
          </a:xfrm>
          <a:prstGeom prst="moon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4089E-6 C 0.00243 0.00648 0.0033 0.01203 0.00712 0.01688 C 0.01563 0.01549 0.02448 0.01711 0.03247 0.01318 C 0.03386 0.01249 0.03299 0.00902 0.03386 0.0074 C 0.03681 0.00231 0.04254 0.00277 0.04653 0.00185 C 0.05539 -0.00208 0.06268 -0.00648 0.07188 -0.00948 C 0.06771 -0.01087 0.06337 -0.01133 0.05921 -0.01318 C 0.05018 -0.01711 0.05625 -0.01688 0.05209 -0.01688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1961.ru/karavan/vip/meshki2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CC66"/>
              </a:clrFrom>
              <a:clrTo>
                <a:srgbClr val="FFCC66">
                  <a:alpha val="0"/>
                </a:srgbClr>
              </a:clrTo>
            </a:clrChange>
          </a:blip>
          <a:srcRect r="61040"/>
          <a:stretch>
            <a:fillRect/>
          </a:stretch>
        </p:blipFill>
        <p:spPr bwMode="auto">
          <a:xfrm>
            <a:off x="6286512" y="3143248"/>
            <a:ext cx="1857388" cy="2911251"/>
          </a:xfrm>
          <a:prstGeom prst="rect">
            <a:avLst/>
          </a:prstGeom>
          <a:noFill/>
        </p:spPr>
      </p:pic>
      <p:pic>
        <p:nvPicPr>
          <p:cNvPr id="2050" name="Picture 2" descr="C:\Users\уг2010\Pictures\26066974_1.jpg"/>
          <p:cNvPicPr>
            <a:picLocks noChangeAspect="1" noChangeArrowheads="1"/>
          </p:cNvPicPr>
          <p:nvPr/>
        </p:nvPicPr>
        <p:blipFill>
          <a:blip r:embed="rId3"/>
          <a:srcRect b="16667"/>
          <a:stretch>
            <a:fillRect/>
          </a:stretch>
        </p:blipFill>
        <p:spPr bwMode="auto">
          <a:xfrm>
            <a:off x="1" y="0"/>
            <a:ext cx="2357422" cy="157161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00100" y="214290"/>
            <a:ext cx="7929618" cy="1071570"/>
          </a:xfrm>
          <a:prstGeom prst="roundRect">
            <a:avLst/>
          </a:prstGeom>
          <a:solidFill>
            <a:schemeClr val="bg1">
              <a:alpha val="82000"/>
            </a:schemeClr>
          </a:solidFill>
          <a:ln w="41275" cmpd="thinThick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3786214" cy="857256"/>
          </a:xfrm>
        </p:spPr>
        <p:txBody>
          <a:bodyPr>
            <a:noAutofit/>
          </a:bodyPr>
          <a:lstStyle/>
          <a:p>
            <a:r>
              <a:rPr lang="ru-RU" sz="5400" dirty="0" smtClean="0"/>
              <a:t>З а </a:t>
            </a:r>
            <a:r>
              <a:rPr lang="ru-RU" sz="5400" dirty="0" err="1" smtClean="0"/>
              <a:t>д</a:t>
            </a:r>
            <a:r>
              <a:rPr lang="ru-RU" sz="5400" dirty="0" smtClean="0"/>
              <a:t> </a:t>
            </a:r>
            <a:r>
              <a:rPr lang="ru-RU" sz="5400" dirty="0" err="1" smtClean="0"/>
              <a:t>а</a:t>
            </a:r>
            <a:r>
              <a:rPr lang="ru-RU" sz="5400" dirty="0" smtClean="0"/>
              <a:t> ч а </a:t>
            </a:r>
            <a:endParaRPr lang="ru-RU" sz="5400" dirty="0"/>
          </a:p>
        </p:txBody>
      </p:sp>
      <p:pic>
        <p:nvPicPr>
          <p:cNvPr id="2054" name="Picture 6" descr="Картинка 60 из 42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285728"/>
            <a:ext cx="1000132" cy="1017946"/>
          </a:xfrm>
          <a:prstGeom prst="rect">
            <a:avLst/>
          </a:prstGeom>
          <a:noFill/>
        </p:spPr>
      </p:pic>
      <p:pic>
        <p:nvPicPr>
          <p:cNvPr id="2056" name="Picture 8" descr="http://www.1961.ru/karavan/vip/meshki2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CC66"/>
              </a:clrFrom>
              <a:clrTo>
                <a:srgbClr val="FFCC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143248"/>
            <a:ext cx="5500726" cy="335908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00166" y="2000240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10р.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2071678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30р.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2000240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50р.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15140" y="1928802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70р.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г2010\Pictures\26066974_1.jpg"/>
          <p:cNvPicPr>
            <a:picLocks noChangeAspect="1" noChangeArrowheads="1"/>
          </p:cNvPicPr>
          <p:nvPr/>
        </p:nvPicPr>
        <p:blipFill>
          <a:blip r:embed="rId2"/>
          <a:srcRect b="16667"/>
          <a:stretch>
            <a:fillRect/>
          </a:stretch>
        </p:blipFill>
        <p:spPr bwMode="auto">
          <a:xfrm>
            <a:off x="1" y="0"/>
            <a:ext cx="2357422" cy="157161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00100" y="214290"/>
            <a:ext cx="7929618" cy="1071570"/>
          </a:xfrm>
          <a:prstGeom prst="roundRect">
            <a:avLst/>
          </a:prstGeom>
          <a:solidFill>
            <a:schemeClr val="bg1">
              <a:alpha val="82000"/>
            </a:schemeClr>
          </a:solidFill>
          <a:ln w="41275" cmpd="thinThick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85728"/>
            <a:ext cx="4214842" cy="785818"/>
          </a:xfrm>
        </p:spPr>
        <p:txBody>
          <a:bodyPr>
            <a:noAutofit/>
          </a:bodyPr>
          <a:lstStyle/>
          <a:p>
            <a:r>
              <a:rPr lang="ru-RU" sz="5400" dirty="0" smtClean="0"/>
              <a:t>З а </a:t>
            </a:r>
            <a:r>
              <a:rPr lang="ru-RU" sz="5400" dirty="0" err="1" smtClean="0"/>
              <a:t>д</a:t>
            </a:r>
            <a:r>
              <a:rPr lang="ru-RU" sz="5400" dirty="0" smtClean="0"/>
              <a:t> </a:t>
            </a:r>
            <a:r>
              <a:rPr lang="ru-RU" sz="5400" dirty="0" err="1" smtClean="0"/>
              <a:t>а</a:t>
            </a:r>
            <a:r>
              <a:rPr lang="ru-RU" sz="5400" dirty="0" smtClean="0"/>
              <a:t> ч а </a:t>
            </a:r>
            <a:endParaRPr lang="ru-RU" sz="5400" dirty="0"/>
          </a:p>
        </p:txBody>
      </p:sp>
      <p:pic>
        <p:nvPicPr>
          <p:cNvPr id="2054" name="Picture 6" descr="Картинка 60 из 42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285728"/>
            <a:ext cx="1000132" cy="101794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19064412">
            <a:off x="2764532" y="2251411"/>
            <a:ext cx="9286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?</a:t>
            </a:r>
            <a:endParaRPr lang="ru-RU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6" name="Picture 6" descr="Картинка 60 из 42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5840054"/>
            <a:ext cx="1000132" cy="1017946"/>
          </a:xfrm>
          <a:prstGeom prst="rect">
            <a:avLst/>
          </a:prstGeom>
          <a:noFill/>
        </p:spPr>
      </p:pic>
      <p:pic>
        <p:nvPicPr>
          <p:cNvPr id="17410" name="Picture 2" descr="http://files.ostrova.a1tv.ru/files/users/0016/6931/images/view/a141de594ab9072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71942"/>
            <a:ext cx="3500462" cy="2569657"/>
          </a:xfrm>
          <a:prstGeom prst="rect">
            <a:avLst/>
          </a:prstGeom>
          <a:noFill/>
        </p:spPr>
      </p:pic>
      <p:pic>
        <p:nvPicPr>
          <p:cNvPr id="17" name="Picture 2" descr="http://files.ostrova.a1tv.ru/files/users/0016/6931/images/view/a141de594ab9072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8596">
            <a:off x="2872693" y="4030693"/>
            <a:ext cx="3500462" cy="2569657"/>
          </a:xfrm>
          <a:prstGeom prst="rect">
            <a:avLst/>
          </a:prstGeom>
          <a:noFill/>
        </p:spPr>
      </p:pic>
      <p:pic>
        <p:nvPicPr>
          <p:cNvPr id="18" name="Picture 2" descr="http://files.ostrova.a1tv.ru/files/users/0016/6931/images/view/a141de594ab9072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000504"/>
            <a:ext cx="3503338" cy="2571768"/>
          </a:xfrm>
          <a:prstGeom prst="rect">
            <a:avLst/>
          </a:prstGeom>
          <a:noFill/>
        </p:spPr>
      </p:pic>
      <p:pic>
        <p:nvPicPr>
          <p:cNvPr id="19" name="Picture 6" descr="Картинка 60 из 42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786190"/>
            <a:ext cx="1000132" cy="101794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 rot="21144599">
            <a:off x="4316204" y="2268891"/>
            <a:ext cx="928694" cy="15968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?</a:t>
            </a:r>
            <a:endParaRPr lang="ru-RU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208478">
            <a:off x="5742543" y="2183575"/>
            <a:ext cx="9286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?</a:t>
            </a:r>
            <a:endParaRPr lang="ru-RU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1643050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10р.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1571612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30р.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71934" y="1571612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50р.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1500174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70р.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9064412">
            <a:off x="1264334" y="2537163"/>
            <a:ext cx="9286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?</a:t>
            </a:r>
            <a:endParaRPr lang="ru-RU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amik.ru/data/Photos/Photo/1098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48000" cy="4067175"/>
          </a:xfrm>
          <a:prstGeom prst="rect">
            <a:avLst/>
          </a:prstGeom>
          <a:noFill/>
        </p:spPr>
      </p:pic>
      <p:pic>
        <p:nvPicPr>
          <p:cNvPr id="16386" name="Picture 2" descr="http://www.artemol.ru/Creative/photo/kvn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143248"/>
            <a:ext cx="2176781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4" name="Picture 10" descr="Картинка 44 из 301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36713" t="1875" r="17832" b="19374"/>
          <a:stretch>
            <a:fillRect/>
          </a:stretch>
        </p:blipFill>
        <p:spPr bwMode="auto">
          <a:xfrm>
            <a:off x="4071934" y="214290"/>
            <a:ext cx="2166953" cy="3500463"/>
          </a:xfrm>
          <a:prstGeom prst="rect">
            <a:avLst/>
          </a:prstGeom>
          <a:noFill/>
        </p:spPr>
      </p:pic>
      <p:pic>
        <p:nvPicPr>
          <p:cNvPr id="16390" name="Picture 6" descr="Картинка 31 из 8938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643050"/>
            <a:ext cx="1285852" cy="1792128"/>
          </a:xfrm>
          <a:prstGeom prst="rect">
            <a:avLst/>
          </a:prstGeom>
          <a:noFill/>
        </p:spPr>
      </p:pic>
      <p:pic>
        <p:nvPicPr>
          <p:cNvPr id="16398" name="Picture 14" descr="Картинка 108 из 268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3714752"/>
            <a:ext cx="3905244" cy="2928934"/>
          </a:xfrm>
          <a:prstGeom prst="rect">
            <a:avLst/>
          </a:prstGeom>
          <a:noFill/>
        </p:spPr>
      </p:pic>
      <p:pic>
        <p:nvPicPr>
          <p:cNvPr id="16396" name="Picture 12" descr="Картинка 29 из 2686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l="14583" t="16656" r="14583" b="8390"/>
          <a:stretch>
            <a:fillRect/>
          </a:stretch>
        </p:blipFill>
        <p:spPr bwMode="auto">
          <a:xfrm>
            <a:off x="6715140" y="3143248"/>
            <a:ext cx="2214578" cy="1758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://www.peopleschoice.ru/common/Sobitiya/news/tanci.jpg"/>
          <p:cNvPicPr>
            <a:picLocks noChangeAspect="1" noChangeArrowheads="1"/>
          </p:cNvPicPr>
          <p:nvPr/>
        </p:nvPicPr>
        <p:blipFill>
          <a:blip r:embed="rId12"/>
          <a:srcRect b="9375"/>
          <a:stretch>
            <a:fillRect/>
          </a:stretch>
        </p:blipFill>
        <p:spPr bwMode="auto">
          <a:xfrm>
            <a:off x="6072198" y="642918"/>
            <a:ext cx="228601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Картинка 3 из 187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 t="13281" b="7031"/>
          <a:stretch>
            <a:fillRect/>
          </a:stretch>
        </p:blipFill>
        <p:spPr bwMode="auto">
          <a:xfrm>
            <a:off x="285720" y="4938094"/>
            <a:ext cx="1571636" cy="1669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143240" y="5929330"/>
            <a:ext cx="1214446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6.0</a:t>
            </a:r>
            <a:endParaRPr lang="ru-RU" sz="44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214290"/>
            <a:ext cx="1214446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8.0</a:t>
            </a:r>
            <a:endParaRPr lang="ru-RU" sz="44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5857892"/>
            <a:ext cx="1214446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6.8</a:t>
            </a:r>
            <a:endParaRPr lang="ru-RU" sz="44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5857892"/>
            <a:ext cx="1214446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7.0</a:t>
            </a:r>
            <a:endParaRPr lang="ru-RU" sz="44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214290"/>
            <a:ext cx="1214446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8.5</a:t>
            </a:r>
            <a:endParaRPr lang="ru-RU" sz="44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-fotki.yandex.ru/get/3311/sunny-fanny.27/0_20ddb_7370258d_L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357298"/>
            <a:ext cx="4572032" cy="3941091"/>
          </a:xfrm>
          <a:prstGeom prst="rect">
            <a:avLst/>
          </a:prstGeom>
          <a:noFill/>
        </p:spPr>
      </p:pic>
      <p:pic>
        <p:nvPicPr>
          <p:cNvPr id="9" name="Picture 2" descr="C:\Users\уг2010\Pictures\26066974_1.jpg"/>
          <p:cNvPicPr>
            <a:picLocks noChangeAspect="1" noChangeArrowheads="1"/>
          </p:cNvPicPr>
          <p:nvPr/>
        </p:nvPicPr>
        <p:blipFill>
          <a:blip r:embed="rId4"/>
          <a:srcRect b="16667"/>
          <a:stretch>
            <a:fillRect/>
          </a:stretch>
        </p:blipFill>
        <p:spPr bwMode="auto">
          <a:xfrm>
            <a:off x="1" y="0"/>
            <a:ext cx="2357422" cy="157161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00100" y="214290"/>
            <a:ext cx="7929618" cy="1071570"/>
          </a:xfrm>
          <a:prstGeom prst="roundRect">
            <a:avLst/>
          </a:prstGeom>
          <a:solidFill>
            <a:schemeClr val="bg1">
              <a:alpha val="82000"/>
            </a:schemeClr>
          </a:solidFill>
          <a:ln w="41275" cmpd="thinThick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http://s.afisha.ru/MediaStorage/fef033be4e474bfab46b6dc8ad74.jpg"/>
          <p:cNvPicPr>
            <a:picLocks noChangeAspect="1" noChangeArrowheads="1"/>
          </p:cNvPicPr>
          <p:nvPr/>
        </p:nvPicPr>
        <p:blipFill>
          <a:blip r:embed="rId5"/>
          <a:srcRect t="19571" b="18096"/>
          <a:stretch>
            <a:fillRect/>
          </a:stretch>
        </p:blipFill>
        <p:spPr bwMode="auto">
          <a:xfrm>
            <a:off x="214282" y="4643446"/>
            <a:ext cx="4817747" cy="200024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428860" y="285728"/>
            <a:ext cx="6562740" cy="7857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Найдите среднюю оценку  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357158" y="5929330"/>
            <a:ext cx="1214446" cy="571504"/>
          </a:xfrm>
          <a:prstGeom prst="wedgeEllipseCallout">
            <a:avLst>
              <a:gd name="adj1" fmla="val -17652"/>
              <a:gd name="adj2" fmla="val 47476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5,5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1857356" y="6000768"/>
            <a:ext cx="1214446" cy="571504"/>
          </a:xfrm>
          <a:prstGeom prst="wedgeEllipseCallout">
            <a:avLst>
              <a:gd name="adj1" fmla="val -17652"/>
              <a:gd name="adj2" fmla="val 47476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5,6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3357554" y="6072206"/>
            <a:ext cx="1214446" cy="571504"/>
          </a:xfrm>
          <a:prstGeom prst="wedgeEllipseCallout">
            <a:avLst>
              <a:gd name="adj1" fmla="val -17652"/>
              <a:gd name="adj2" fmla="val 47476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5,2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2000240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Решение:</a:t>
            </a:r>
          </a:p>
          <a:p>
            <a:r>
              <a:rPr lang="ru-RU" sz="3600" b="1" dirty="0" smtClean="0"/>
              <a:t>(5,5 +5,6 +5,2) : 3=</a:t>
            </a:r>
          </a:p>
          <a:p>
            <a:r>
              <a:rPr lang="ru-RU" sz="3600" b="1" dirty="0" smtClean="0"/>
              <a:t>16,3 : 3=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85984" y="3143248"/>
            <a:ext cx="92869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5,4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г2010\Pictures\2606697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68193" cy="221455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00100" y="214290"/>
            <a:ext cx="7929618" cy="1285884"/>
          </a:xfrm>
          <a:prstGeom prst="roundRect">
            <a:avLst/>
          </a:prstGeom>
          <a:solidFill>
            <a:schemeClr val="bg1">
              <a:alpha val="82000"/>
            </a:schemeClr>
          </a:solidFill>
          <a:ln w="41275" cmpd="thinThick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57200"/>
            <a:ext cx="6786610" cy="838200"/>
          </a:xfrm>
        </p:spPr>
        <p:txBody>
          <a:bodyPr/>
          <a:lstStyle/>
          <a:p>
            <a:r>
              <a:rPr lang="ru-RU" dirty="0" smtClean="0"/>
              <a:t>Среднее  арифметическое</a:t>
            </a:r>
            <a:endParaRPr lang="ru-RU" dirty="0"/>
          </a:p>
        </p:txBody>
      </p:sp>
      <p:pic>
        <p:nvPicPr>
          <p:cNvPr id="2052" name="Picture 4" descr="http://zima.confael.ru/customfiles/Image/meshok/meshok100_big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14554"/>
            <a:ext cx="1500198" cy="2460999"/>
          </a:xfrm>
          <a:prstGeom prst="rect">
            <a:avLst/>
          </a:prstGeom>
          <a:noFill/>
        </p:spPr>
      </p:pic>
      <p:pic>
        <p:nvPicPr>
          <p:cNvPr id="8" name="Picture 4" descr="http://zima.confael.ru/customfiles/Image/meshok/meshok100_big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928934"/>
            <a:ext cx="1500198" cy="2460999"/>
          </a:xfrm>
          <a:prstGeom prst="rect">
            <a:avLst/>
          </a:prstGeom>
          <a:noFill/>
        </p:spPr>
      </p:pic>
      <p:pic>
        <p:nvPicPr>
          <p:cNvPr id="9" name="Picture 4" descr="http://zima.confael.ru/customfiles/Image/meshok/meshok100_big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500438"/>
            <a:ext cx="1500198" cy="2460999"/>
          </a:xfrm>
          <a:prstGeom prst="rect">
            <a:avLst/>
          </a:prstGeom>
          <a:noFill/>
        </p:spPr>
      </p:pic>
      <p:pic>
        <p:nvPicPr>
          <p:cNvPr id="10" name="Picture 4" descr="http://zima.confael.ru/customfiles/Image/meshok/meshok100_big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397001"/>
            <a:ext cx="1500198" cy="2460999"/>
          </a:xfrm>
          <a:prstGeom prst="rect">
            <a:avLst/>
          </a:prstGeom>
          <a:noFill/>
        </p:spPr>
      </p:pic>
      <p:pic>
        <p:nvPicPr>
          <p:cNvPr id="2054" name="Picture 6" descr="Картинка 60 из 42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214950"/>
            <a:ext cx="1285884" cy="13087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86116" y="314324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Учебник – стр.226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г2010\Pictures\2606697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1561" cy="221455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285984" y="357166"/>
            <a:ext cx="6572296" cy="5072098"/>
          </a:xfrm>
          <a:prstGeom prst="roundRect">
            <a:avLst/>
          </a:prstGeom>
          <a:solidFill>
            <a:schemeClr val="bg1">
              <a:alpha val="82000"/>
            </a:schemeClr>
          </a:solidFill>
          <a:ln w="41275" cmpd="thinThick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уг2010\Pictures\2606697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9198"/>
            <a:ext cx="2531561" cy="1928802"/>
          </a:xfrm>
          <a:prstGeom prst="rect">
            <a:avLst/>
          </a:prstGeom>
          <a:noFill/>
        </p:spPr>
      </p:pic>
      <p:pic>
        <p:nvPicPr>
          <p:cNvPr id="24579" name="Picture 3" descr="180px-Kapitolinischer_Pythagoras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6143636" y="1142984"/>
            <a:ext cx="2321736" cy="3095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857620" y="4357694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Родоначальником теории средних величин принято считать </a:t>
            </a:r>
            <a:r>
              <a:rPr lang="ru-RU" sz="2400" b="1" i="1" dirty="0" smtClean="0"/>
              <a:t>А. </a:t>
            </a:r>
            <a:r>
              <a:rPr lang="ru-RU" sz="2400" b="1" i="1" dirty="0" err="1" smtClean="0"/>
              <a:t>Кетле</a:t>
            </a:r>
            <a:r>
              <a:rPr lang="ru-RU" sz="2400" dirty="0" smtClean="0"/>
              <a:t>. </a:t>
            </a:r>
          </a:p>
          <a:p>
            <a:endParaRPr lang="ru-RU" sz="2400" dirty="0"/>
          </a:p>
        </p:txBody>
      </p:sp>
      <p:pic>
        <p:nvPicPr>
          <p:cNvPr id="24581" name="Picture 5" descr="180px-Adolphe_Qu%C3%A9telet_by_Joseph-Arnold_Demannez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285720" y="2000240"/>
            <a:ext cx="2730834" cy="441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71736" y="500042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Исходным пунктом становления теории средних величин явились исследования  </a:t>
            </a:r>
            <a:r>
              <a:rPr lang="ru-RU" sz="2000" b="1" i="1" dirty="0" smtClean="0"/>
              <a:t>Пифагора.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475</TotalTime>
  <Words>186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Найдите ошибку.</vt:lpstr>
      <vt:lpstr>З а д а ч а </vt:lpstr>
      <vt:lpstr>З а д а ч а </vt:lpstr>
      <vt:lpstr>Презентация PowerPoint</vt:lpstr>
      <vt:lpstr>Презентация PowerPoint</vt:lpstr>
      <vt:lpstr>Среднее  арифметическое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 года 2010</dc:creator>
  <cp:lastModifiedBy>Юлия</cp:lastModifiedBy>
  <cp:revision>61</cp:revision>
  <dcterms:created xsi:type="dcterms:W3CDTF">2010-04-12T05:44:59Z</dcterms:created>
  <dcterms:modified xsi:type="dcterms:W3CDTF">2016-04-19T15:49:36Z</dcterms:modified>
</cp:coreProperties>
</file>