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7"/>
  </p:notesMasterIdLst>
  <p:handoutMasterIdLst>
    <p:handoutMasterId r:id="rId18"/>
  </p:handoutMasterIdLst>
  <p:sldIdLst>
    <p:sldId id="858" r:id="rId2"/>
    <p:sldId id="843" r:id="rId3"/>
    <p:sldId id="860" r:id="rId4"/>
    <p:sldId id="844" r:id="rId5"/>
    <p:sldId id="861" r:id="rId6"/>
    <p:sldId id="854" r:id="rId7"/>
    <p:sldId id="856" r:id="rId8"/>
    <p:sldId id="862" r:id="rId9"/>
    <p:sldId id="863" r:id="rId10"/>
    <p:sldId id="864" r:id="rId11"/>
    <p:sldId id="865" r:id="rId12"/>
    <p:sldId id="866" r:id="rId13"/>
    <p:sldId id="867" r:id="rId14"/>
    <p:sldId id="868" r:id="rId15"/>
    <p:sldId id="86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FF9B"/>
    <a:srgbClr val="CC99FF"/>
    <a:srgbClr val="FFFF53"/>
    <a:srgbClr val="E7E200"/>
    <a:srgbClr val="CC0099"/>
    <a:srgbClr val="66CCFF"/>
    <a:srgbClr val="66FFFF"/>
    <a:srgbClr val="8CFB05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6479" autoAdjust="0"/>
  </p:normalViewPr>
  <p:slideViewPr>
    <p:cSldViewPr>
      <p:cViewPr>
        <p:scale>
          <a:sx n="78" d="100"/>
          <a:sy n="78" d="100"/>
        </p:scale>
        <p:origin x="-1128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6020FB5-9EEF-4749-8D92-1CF2D088788B}" type="datetimeFigureOut">
              <a:rPr lang="ru-RU"/>
              <a:pPr>
                <a:defRPr/>
              </a:pPr>
              <a:t>20.03.2016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E665DB0-2EFC-40CC-B0BD-44D06E3DA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9165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6C3BAA7-A3B8-437C-B88E-1EAC70E455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4920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A33DE3-076C-4AC9-A7A7-5F444844424E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65AAA1-5640-4A46-B9FC-F16660A9494E}" type="slidenum">
              <a:rPr lang="ru-RU">
                <a:solidFill>
                  <a:prstClr val="black"/>
                </a:solidFill>
              </a:rPr>
              <a:pPr/>
              <a:t>15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3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№1383.  Математика 5 класс. </a:t>
            </a:r>
            <a:r>
              <a:rPr lang="ru-RU" dirty="0" err="1"/>
              <a:t>Н.Я.Виленкин</a:t>
            </a:r>
            <a:r>
              <a:rPr lang="ru-RU" dirty="0"/>
              <a:t>.</a:t>
            </a:r>
          </a:p>
          <a:p>
            <a:r>
              <a:rPr lang="ru-RU" dirty="0"/>
              <a:t>Скорость движения Земли вокруг Солнца 29,8км/с, а скорость Марса на 5,7км/с меньше. Какой путь пройдет каждая из планет за 3с; за 4,5с; за 16,8с;  за 1мин?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58B8D-66AF-47DE-AFC2-1CAA80B2FA93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D2F3-435D-42D1-83E4-3901B229D7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65A1-623D-40F1-B4DE-617CC0346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C6AD8-4270-4CF4-836C-FE0908473361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8295D-BA48-4A12-AFF4-0BD4EF4191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198C3-550B-4733-B589-5EF373A0FE33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AC7A3-8927-4250-BC51-22D19213AAE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3ED31-47B7-45E0-844F-8EBA851B576B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1263A-BB34-48D6-9BEE-C92B9F03E8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EEBDB-5C63-4599-8DFC-AD4CA7714B44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25217-EB42-4E4C-B6B9-B0694D8E4E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0C33-257E-49DE-99DF-ED5AD3788B25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DDF9A-F4D3-453D-9A91-6AA2F58489C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8813C-3BF1-489F-AA19-9ACB8A419CAF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E7A20-FCEB-48E6-8CA1-403E2CF9B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4B9F1-FCF0-4593-BB54-49D2D9E2CC16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CB27C-178B-4DC6-8DBA-7603E68474A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900F-58FE-4B6F-A907-129EDC439648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7FCEE-8492-4B6F-B2E8-75EFDE3B538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47BAF7-AE2A-47DB-97F4-0A9944860829}" type="datetime1">
              <a:rPr lang="ru-RU"/>
              <a:pPr>
                <a:defRPr/>
              </a:pPr>
              <a:t>20.03.2016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10E599B-C2A6-4A5B-83C0-C5752858560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3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at8.blog.ru/lr/0a02fa96b975c4cee297800831e327a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tat8.blog.ru/lr/0a02fa96b975c4cee297800831e327a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56.radikal.ru/i154/0812/b8/1ef6fcb87109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8" name="AutoShape 48"/>
          <p:cNvSpPr>
            <a:spLocks noChangeArrowheads="1"/>
          </p:cNvSpPr>
          <p:nvPr/>
        </p:nvSpPr>
        <p:spPr bwMode="auto">
          <a:xfrm>
            <a:off x="214282" y="214290"/>
            <a:ext cx="6143668" cy="500066"/>
          </a:xfrm>
          <a:prstGeom prst="wedgeRoundRectCallout">
            <a:avLst>
              <a:gd name="adj1" fmla="val -23517"/>
              <a:gd name="adj2" fmla="val 45612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Ответьте на вопросы: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AutoShape 48"/>
          <p:cNvSpPr>
            <a:spLocks noChangeArrowheads="1"/>
          </p:cNvSpPr>
          <p:nvPr/>
        </p:nvSpPr>
        <p:spPr bwMode="auto">
          <a:xfrm>
            <a:off x="2071670" y="3286124"/>
            <a:ext cx="5072098" cy="1643074"/>
          </a:xfrm>
          <a:prstGeom prst="wedgeRoundRectCallout">
            <a:avLst>
              <a:gd name="adj1" fmla="val 49948"/>
              <a:gd name="adj2" fmla="val -1433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Сформулируйте правило умножения десятичной дроби на натуральное число.</a:t>
            </a:r>
          </a:p>
        </p:txBody>
      </p:sp>
      <p:sp>
        <p:nvSpPr>
          <p:cNvPr id="11" name="Скругленная прямоугольная выноска 10"/>
          <p:cNvSpPr/>
          <p:nvPr/>
        </p:nvSpPr>
        <p:spPr>
          <a:xfrm>
            <a:off x="1643042" y="5286388"/>
            <a:ext cx="5857916" cy="919401"/>
          </a:xfrm>
          <a:prstGeom prst="wedgeRoundRectCallout">
            <a:avLst>
              <a:gd name="adj1" fmla="val -26073"/>
              <a:gd name="adj2" fmla="val -36438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Как умножить десятичную дробь на 10; на 100; на 1000?</a:t>
            </a:r>
          </a:p>
        </p:txBody>
      </p:sp>
      <p:sp>
        <p:nvSpPr>
          <p:cNvPr id="12" name="AutoShape 48"/>
          <p:cNvSpPr>
            <a:spLocks noChangeArrowheads="1"/>
          </p:cNvSpPr>
          <p:nvPr/>
        </p:nvSpPr>
        <p:spPr bwMode="auto">
          <a:xfrm>
            <a:off x="1714480" y="1000108"/>
            <a:ext cx="5929354" cy="928694"/>
          </a:xfrm>
          <a:prstGeom prst="wedgeRoundRectCallout">
            <a:avLst>
              <a:gd name="adj1" fmla="val 30099"/>
              <a:gd name="adj2" fmla="val 49085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Как складывают и как вычитают десятичные дроби?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endParaRPr lang="ru-RU" sz="2400" dirty="0" smtClean="0">
              <a:solidFill>
                <a:srgbClr val="CC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500034" y="2143116"/>
            <a:ext cx="6786610" cy="919401"/>
          </a:xfrm>
          <a:prstGeom prst="wedgeRoundRectCallout">
            <a:avLst>
              <a:gd name="adj1" fmla="val -22243"/>
              <a:gd name="adj2" fmla="val 39380"/>
              <a:gd name="adj3" fmla="val 16667"/>
            </a:avLst>
          </a:prstGeom>
          <a:solidFill>
            <a:srgbClr val="FFFF9B"/>
          </a:solidFill>
          <a:ln w="38100">
            <a:solidFill>
              <a:srgbClr val="000099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lIns="0" rIns="0">
            <a:spAutoFit/>
          </a:bodyPr>
          <a:lstStyle/>
          <a:p>
            <a:pPr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Что значит умножить десятичную дробь на натуральное число?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1" grpId="0" animBg="1"/>
      <p:bldP spid="12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85813" y="214290"/>
            <a:ext cx="7772400" cy="642921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defRPr/>
            </a:pPr>
            <a:r>
              <a:rPr lang="ru-RU" sz="3200" kern="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Деление </a:t>
            </a:r>
            <a:r>
              <a:rPr lang="ru-RU" sz="3200" kern="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на </a:t>
            </a:r>
            <a:r>
              <a:rPr lang="ru-RU" sz="3200" kern="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10, 100, 1000…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57158" y="5004067"/>
            <a:ext cx="8389937" cy="1600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2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разделить десятичную дробь </a:t>
            </a:r>
            <a:r>
              <a:rPr lang="ru-RU" sz="22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                            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на 10, 100, 1000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надо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перенести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 запятую в этой дроби на столько цифр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влево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сколько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нулей стоит после единицы в делителе</a:t>
            </a:r>
            <a:endParaRPr lang="ru-RU" sz="2200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77063" y="1035827"/>
            <a:ext cx="5137945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1,23</a:t>
            </a: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:</a:t>
            </a: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100=</a:t>
            </a:r>
            <a:endParaRPr lang="ru-RU" sz="72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5601985" y="1035827"/>
            <a:ext cx="3640740" cy="120032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ru-RU" sz="7200" dirty="0" smtClean="0">
                <a:solidFill>
                  <a:srgbClr val="FF0000"/>
                </a:solidFill>
                <a:latin typeface="Bookman Old Style" pitchFamily="18" charset="0"/>
              </a:rPr>
              <a:t>,</a:t>
            </a:r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0123</a:t>
            </a:r>
            <a:endParaRPr lang="ru-RU" sz="72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Выгнутая вниз стрелка 18"/>
          <p:cNvSpPr/>
          <p:nvPr/>
        </p:nvSpPr>
        <p:spPr>
          <a:xfrm flipH="1">
            <a:off x="-32" y="2143116"/>
            <a:ext cx="1357322" cy="3571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702084" y="1071546"/>
            <a:ext cx="1441420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FF0000"/>
                </a:solidFill>
                <a:latin typeface="Bookman Old Style" pitchFamily="18" charset="0"/>
              </a:rPr>
              <a:t>00</a:t>
            </a:r>
            <a:endParaRPr lang="ru-RU" sz="16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4181" y="1085663"/>
            <a:ext cx="813043" cy="120032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endParaRPr lang="ru-RU" sz="16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729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0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71406" y="1500174"/>
            <a:ext cx="685804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а) 73,8 : 10          </a:t>
            </a: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 bwMode="auto">
          <a:xfrm>
            <a:off x="71406" y="2571744"/>
            <a:ext cx="692948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б)4,25 : 10          </a:t>
            </a: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71406" y="3571876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в)0,76 : 10          </a:t>
            </a: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" name="AutoShape 48"/>
          <p:cNvSpPr>
            <a:spLocks noChangeArrowheads="1"/>
          </p:cNvSpPr>
          <p:nvPr/>
        </p:nvSpPr>
        <p:spPr bwMode="auto">
          <a:xfrm>
            <a:off x="428596" y="285728"/>
            <a:ext cx="6357982" cy="571504"/>
          </a:xfrm>
          <a:prstGeom prst="wedgeRoundRectCallout">
            <a:avLst>
              <a:gd name="adj1" fmla="val 30263"/>
              <a:gd name="adj2" fmla="val 50243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smtClean="0">
                <a:solidFill>
                  <a:srgbClr val="000099"/>
                </a:solidFill>
                <a:latin typeface="Bookman Old Style" pitchFamily="18" charset="0"/>
              </a:rPr>
              <a:t>Найдите частное</a:t>
            </a:r>
            <a:endParaRPr lang="ru-RU" sz="2400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71406" y="4572008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г)0,004 : 10          </a:t>
            </a:r>
          </a:p>
        </p:txBody>
      </p:sp>
    </p:spTree>
    <p:extLst>
      <p:ext uri="{BB962C8B-B14F-4D97-AF65-F5344CB8AC3E}">
        <p14:creationId xmlns:p14="http://schemas.microsoft.com/office/powerpoint/2010/main" val="24951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71406" y="1500174"/>
            <a:ext cx="685804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err="1" smtClean="0">
                <a:solidFill>
                  <a:srgbClr val="0070C0"/>
                </a:solidFill>
                <a:latin typeface="Bookman Old Style" pitchFamily="18" charset="0"/>
              </a:rPr>
              <a:t>д</a:t>
            </a: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) 228,3 : 100          </a:t>
            </a: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 bwMode="auto">
          <a:xfrm>
            <a:off x="71406" y="2571744"/>
            <a:ext cx="692948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е)50,6 : 100          </a:t>
            </a: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71406" y="3571876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ж)2,9 : 100          </a:t>
            </a: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" name="AutoShape 48"/>
          <p:cNvSpPr>
            <a:spLocks noChangeArrowheads="1"/>
          </p:cNvSpPr>
          <p:nvPr/>
        </p:nvSpPr>
        <p:spPr bwMode="auto">
          <a:xfrm>
            <a:off x="428596" y="285728"/>
            <a:ext cx="6357982" cy="571504"/>
          </a:xfrm>
          <a:prstGeom prst="wedgeRoundRectCallout">
            <a:avLst>
              <a:gd name="adj1" fmla="val 33331"/>
              <a:gd name="adj2" fmla="val 144109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smtClean="0">
                <a:solidFill>
                  <a:srgbClr val="000099"/>
                </a:solidFill>
                <a:latin typeface="Bookman Old Style" pitchFamily="18" charset="0"/>
              </a:rPr>
              <a:t>Найдите частное</a:t>
            </a:r>
            <a:endParaRPr lang="ru-RU" sz="2400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71406" y="4572008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err="1" smtClean="0">
                <a:solidFill>
                  <a:srgbClr val="0070C0"/>
                </a:solidFill>
                <a:latin typeface="Bookman Old Style" pitchFamily="18" charset="0"/>
              </a:rPr>
              <a:t>з</a:t>
            </a: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)0,05 : 100          </a:t>
            </a:r>
          </a:p>
        </p:txBody>
      </p:sp>
    </p:spTree>
    <p:extLst>
      <p:ext uri="{BB962C8B-B14F-4D97-AF65-F5344CB8AC3E}">
        <p14:creationId xmlns:p14="http://schemas.microsoft.com/office/powerpoint/2010/main" val="222057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71406" y="5072074"/>
            <a:ext cx="785818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м)7819,2 :1000          </a:t>
            </a:r>
          </a:p>
        </p:txBody>
      </p:sp>
      <p:sp>
        <p:nvSpPr>
          <p:cNvPr id="24" name="Содержимое 2"/>
          <p:cNvSpPr txBox="1">
            <a:spLocks/>
          </p:cNvSpPr>
          <p:nvPr/>
        </p:nvSpPr>
        <p:spPr bwMode="auto">
          <a:xfrm>
            <a:off x="0" y="2071678"/>
            <a:ext cx="692948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и)15,3 : 1000          </a:t>
            </a: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0" y="3071810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к)4,16 : 1000          </a:t>
            </a: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1" name="AutoShape 48"/>
          <p:cNvSpPr>
            <a:spLocks noChangeArrowheads="1"/>
          </p:cNvSpPr>
          <p:nvPr/>
        </p:nvSpPr>
        <p:spPr bwMode="auto">
          <a:xfrm>
            <a:off x="428596" y="285728"/>
            <a:ext cx="6357982" cy="571504"/>
          </a:xfrm>
          <a:prstGeom prst="wedgeRoundRectCallout">
            <a:avLst>
              <a:gd name="adj1" fmla="val 33331"/>
              <a:gd name="adj2" fmla="val 144109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smtClean="0">
                <a:solidFill>
                  <a:srgbClr val="000099"/>
                </a:solidFill>
                <a:latin typeface="Bookman Old Style" pitchFamily="18" charset="0"/>
              </a:rPr>
              <a:t>Найдите частное</a:t>
            </a:r>
            <a:endParaRPr lang="ru-RU" sz="2400" dirty="0" smtClean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 bwMode="auto">
          <a:xfrm>
            <a:off x="0" y="4071942"/>
            <a:ext cx="678661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indent="-342900">
              <a:spcBef>
                <a:spcPct val="20000"/>
              </a:spcBef>
              <a:buClr>
                <a:srgbClr val="387026"/>
              </a:buClr>
              <a:defRPr/>
            </a:pPr>
            <a:r>
              <a:rPr lang="ru-RU" sz="6600" dirty="0" smtClean="0">
                <a:solidFill>
                  <a:srgbClr val="0070C0"/>
                </a:solidFill>
                <a:latin typeface="Bookman Old Style" pitchFamily="18" charset="0"/>
              </a:rPr>
              <a:t>л)0,074 : 1000          </a:t>
            </a:r>
          </a:p>
        </p:txBody>
      </p:sp>
    </p:spTree>
    <p:extLst>
      <p:ext uri="{BB962C8B-B14F-4D97-AF65-F5344CB8AC3E}">
        <p14:creationId xmlns:p14="http://schemas.microsoft.com/office/powerpoint/2010/main" val="36939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 rot="-2327322">
            <a:off x="5919788" y="877888"/>
            <a:ext cx="2490787" cy="1231900"/>
            <a:chOff x="3464" y="1068"/>
            <a:chExt cx="1668" cy="829"/>
          </a:xfrm>
        </p:grpSpPr>
        <p:sp>
          <p:nvSpPr>
            <p:cNvPr id="3" name="Freeform 4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6" name="Group 7"/>
          <p:cNvGrpSpPr>
            <a:grpSpLocks/>
          </p:cNvGrpSpPr>
          <p:nvPr/>
        </p:nvGrpSpPr>
        <p:grpSpPr bwMode="auto">
          <a:xfrm rot="-2327322">
            <a:off x="1250950" y="420688"/>
            <a:ext cx="2490788" cy="1231900"/>
            <a:chOff x="3464" y="1068"/>
            <a:chExt cx="1668" cy="82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 rot="-2327322">
            <a:off x="3103563" y="960438"/>
            <a:ext cx="2490787" cy="1231900"/>
            <a:chOff x="3464" y="1068"/>
            <a:chExt cx="1668" cy="829"/>
          </a:xfrm>
        </p:grpSpPr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4471" y="1212"/>
              <a:ext cx="661" cy="685"/>
            </a:xfrm>
            <a:custGeom>
              <a:avLst/>
              <a:gdLst/>
              <a:ahLst/>
              <a:cxnLst>
                <a:cxn ang="0">
                  <a:pos x="661" y="685"/>
                </a:cxn>
                <a:cxn ang="0">
                  <a:pos x="528" y="575"/>
                </a:cxn>
                <a:cxn ang="0">
                  <a:pos x="417" y="402"/>
                </a:cxn>
                <a:cxn ang="0">
                  <a:pos x="372" y="227"/>
                </a:cxn>
                <a:cxn ang="0">
                  <a:pos x="144" y="197"/>
                </a:cxn>
                <a:cxn ang="0">
                  <a:pos x="0" y="0"/>
                </a:cxn>
              </a:cxnLst>
              <a:rect l="0" t="0" r="r" b="b"/>
              <a:pathLst>
                <a:path w="661" h="685">
                  <a:moveTo>
                    <a:pt x="661" y="685"/>
                  </a:moveTo>
                  <a:cubicBezTo>
                    <a:pt x="607" y="651"/>
                    <a:pt x="569" y="622"/>
                    <a:pt x="528" y="575"/>
                  </a:cubicBezTo>
                  <a:cubicBezTo>
                    <a:pt x="487" y="528"/>
                    <a:pt x="443" y="460"/>
                    <a:pt x="417" y="402"/>
                  </a:cubicBezTo>
                  <a:cubicBezTo>
                    <a:pt x="391" y="344"/>
                    <a:pt x="417" y="261"/>
                    <a:pt x="372" y="227"/>
                  </a:cubicBezTo>
                  <a:cubicBezTo>
                    <a:pt x="327" y="193"/>
                    <a:pt x="206" y="235"/>
                    <a:pt x="144" y="197"/>
                  </a:cubicBezTo>
                  <a:cubicBezTo>
                    <a:pt x="82" y="159"/>
                    <a:pt x="30" y="41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3941" y="1076"/>
              <a:ext cx="774" cy="663"/>
            </a:xfrm>
            <a:custGeom>
              <a:avLst/>
              <a:gdLst/>
              <a:ahLst/>
              <a:cxnLst>
                <a:cxn ang="0">
                  <a:pos x="774" y="663"/>
                </a:cxn>
                <a:cxn ang="0">
                  <a:pos x="564" y="511"/>
                </a:cxn>
                <a:cxn ang="0">
                  <a:pos x="493" y="356"/>
                </a:cxn>
                <a:cxn ang="0">
                  <a:pos x="303" y="341"/>
                </a:cxn>
                <a:cxn ang="0">
                  <a:pos x="205" y="174"/>
                </a:cxn>
                <a:cxn ang="0">
                  <a:pos x="0" y="0"/>
                </a:cxn>
              </a:cxnLst>
              <a:rect l="0" t="0" r="r" b="b"/>
              <a:pathLst>
                <a:path w="774" h="663">
                  <a:moveTo>
                    <a:pt x="774" y="663"/>
                  </a:moveTo>
                  <a:cubicBezTo>
                    <a:pt x="688" y="616"/>
                    <a:pt x="611" y="562"/>
                    <a:pt x="564" y="511"/>
                  </a:cubicBezTo>
                  <a:cubicBezTo>
                    <a:pt x="517" y="460"/>
                    <a:pt x="536" y="384"/>
                    <a:pt x="493" y="356"/>
                  </a:cubicBezTo>
                  <a:cubicBezTo>
                    <a:pt x="450" y="328"/>
                    <a:pt x="351" y="371"/>
                    <a:pt x="303" y="341"/>
                  </a:cubicBezTo>
                  <a:cubicBezTo>
                    <a:pt x="255" y="311"/>
                    <a:pt x="256" y="231"/>
                    <a:pt x="205" y="174"/>
                  </a:cubicBezTo>
                  <a:cubicBezTo>
                    <a:pt x="154" y="117"/>
                    <a:pt x="43" y="36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3464" y="1068"/>
              <a:ext cx="708" cy="541"/>
            </a:xfrm>
            <a:custGeom>
              <a:avLst/>
              <a:gdLst/>
              <a:ahLst/>
              <a:cxnLst>
                <a:cxn ang="0">
                  <a:pos x="708" y="541"/>
                </a:cxn>
                <a:cxn ang="0">
                  <a:pos x="579" y="425"/>
                </a:cxn>
                <a:cxn ang="0">
                  <a:pos x="432" y="288"/>
                </a:cxn>
                <a:cxn ang="0">
                  <a:pos x="220" y="288"/>
                </a:cxn>
                <a:cxn ang="0">
                  <a:pos x="129" y="114"/>
                </a:cxn>
                <a:cxn ang="0">
                  <a:pos x="0" y="0"/>
                </a:cxn>
              </a:cxnLst>
              <a:rect l="0" t="0" r="r" b="b"/>
              <a:pathLst>
                <a:path w="708" h="541">
                  <a:moveTo>
                    <a:pt x="708" y="541"/>
                  </a:moveTo>
                  <a:cubicBezTo>
                    <a:pt x="656" y="504"/>
                    <a:pt x="625" y="467"/>
                    <a:pt x="579" y="425"/>
                  </a:cubicBezTo>
                  <a:cubicBezTo>
                    <a:pt x="533" y="383"/>
                    <a:pt x="492" y="311"/>
                    <a:pt x="432" y="288"/>
                  </a:cubicBezTo>
                  <a:cubicBezTo>
                    <a:pt x="372" y="265"/>
                    <a:pt x="270" y="317"/>
                    <a:pt x="220" y="288"/>
                  </a:cubicBezTo>
                  <a:cubicBezTo>
                    <a:pt x="170" y="259"/>
                    <a:pt x="166" y="162"/>
                    <a:pt x="129" y="114"/>
                  </a:cubicBezTo>
                  <a:cubicBezTo>
                    <a:pt x="92" y="66"/>
                    <a:pt x="27" y="24"/>
                    <a:pt x="0" y="0"/>
                  </a:cubicBezTo>
                </a:path>
              </a:pathLst>
            </a:custGeom>
            <a:noFill/>
            <a:ln w="12700" cap="rnd" cmpd="sng">
              <a:solidFill>
                <a:srgbClr val="33CCFF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4" name="AutoShape 15"/>
          <p:cNvSpPr>
            <a:spLocks noChangeArrowheads="1"/>
          </p:cNvSpPr>
          <p:nvPr/>
        </p:nvSpPr>
        <p:spPr bwMode="auto">
          <a:xfrm>
            <a:off x="6845300" y="252413"/>
            <a:ext cx="2154238" cy="676275"/>
          </a:xfrm>
          <a:prstGeom prst="cloudCallout">
            <a:avLst>
              <a:gd name="adj1" fmla="val -14704"/>
              <a:gd name="adj2" fmla="val 43426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/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grpSp>
        <p:nvGrpSpPr>
          <p:cNvPr id="15" name="Group 17"/>
          <p:cNvGrpSpPr>
            <a:grpSpLocks/>
          </p:cNvGrpSpPr>
          <p:nvPr/>
        </p:nvGrpSpPr>
        <p:grpSpPr bwMode="auto">
          <a:xfrm>
            <a:off x="-158750" y="4235450"/>
            <a:ext cx="9277350" cy="2673350"/>
            <a:chOff x="-38" y="2659"/>
            <a:chExt cx="5814" cy="1684"/>
          </a:xfrm>
        </p:grpSpPr>
        <p:grpSp>
          <p:nvGrpSpPr>
            <p:cNvPr id="16" name="Group 18"/>
            <p:cNvGrpSpPr>
              <a:grpSpLocks/>
            </p:cNvGrpSpPr>
            <p:nvPr/>
          </p:nvGrpSpPr>
          <p:grpSpPr bwMode="auto">
            <a:xfrm>
              <a:off x="0" y="2629"/>
              <a:ext cx="5775" cy="143"/>
              <a:chOff x="5" y="2784"/>
              <a:chExt cx="6072" cy="192"/>
            </a:xfrm>
          </p:grpSpPr>
          <p:sp>
            <p:nvSpPr>
              <p:cNvPr id="18" name="Freeform 19"/>
              <p:cNvSpPr>
                <a:spLocks/>
              </p:cNvSpPr>
              <p:nvPr/>
            </p:nvSpPr>
            <p:spPr bwMode="auto">
              <a:xfrm rot="27553" flipH="1">
                <a:off x="5" y="2784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9" name="Freeform 20"/>
              <p:cNvSpPr>
                <a:spLocks/>
              </p:cNvSpPr>
              <p:nvPr/>
            </p:nvSpPr>
            <p:spPr bwMode="auto">
              <a:xfrm rot="27553" flipH="1">
                <a:off x="1521" y="2799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20" name="Freeform 21"/>
              <p:cNvSpPr>
                <a:spLocks/>
              </p:cNvSpPr>
              <p:nvPr/>
            </p:nvSpPr>
            <p:spPr bwMode="auto">
              <a:xfrm rot="27553" flipH="1">
                <a:off x="3030" y="2814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21" name="Freeform 22"/>
              <p:cNvSpPr>
                <a:spLocks/>
              </p:cNvSpPr>
              <p:nvPr/>
            </p:nvSpPr>
            <p:spPr bwMode="auto">
              <a:xfrm rot="27553" flipH="1">
                <a:off x="4546" y="2829"/>
                <a:ext cx="1531" cy="147"/>
              </a:xfrm>
              <a:custGeom>
                <a:avLst/>
                <a:gdLst/>
                <a:ahLst/>
                <a:cxnLst>
                  <a:cxn ang="0">
                    <a:pos x="0" y="816"/>
                  </a:cxn>
                  <a:cxn ang="0">
                    <a:pos x="556" y="99"/>
                  </a:cxn>
                  <a:cxn ang="0">
                    <a:pos x="1010" y="442"/>
                  </a:cxn>
                  <a:cxn ang="0">
                    <a:pos x="697" y="301"/>
                  </a:cxn>
                  <a:cxn ang="0">
                    <a:pos x="455" y="594"/>
                  </a:cxn>
                  <a:cxn ang="0">
                    <a:pos x="727" y="877"/>
                  </a:cxn>
                  <a:cxn ang="0">
                    <a:pos x="1071" y="675"/>
                  </a:cxn>
                  <a:cxn ang="0">
                    <a:pos x="1263" y="311"/>
                  </a:cxn>
                  <a:cxn ang="0">
                    <a:pos x="1627" y="79"/>
                  </a:cxn>
                  <a:cxn ang="0">
                    <a:pos x="1940" y="372"/>
                  </a:cxn>
                  <a:cxn ang="0">
                    <a:pos x="1667" y="281"/>
                  </a:cxn>
                  <a:cxn ang="0">
                    <a:pos x="1485" y="594"/>
                  </a:cxn>
                  <a:cxn ang="0">
                    <a:pos x="1738" y="907"/>
                  </a:cxn>
                  <a:cxn ang="0">
                    <a:pos x="2112" y="715"/>
                  </a:cxn>
                  <a:cxn ang="0">
                    <a:pos x="2213" y="392"/>
                  </a:cxn>
                  <a:cxn ang="0">
                    <a:pos x="2546" y="58"/>
                  </a:cxn>
                  <a:cxn ang="0">
                    <a:pos x="2910" y="382"/>
                  </a:cxn>
                  <a:cxn ang="0">
                    <a:pos x="2607" y="301"/>
                  </a:cxn>
                  <a:cxn ang="0">
                    <a:pos x="2465" y="584"/>
                  </a:cxn>
                  <a:cxn ang="0">
                    <a:pos x="2496" y="756"/>
                  </a:cxn>
                  <a:cxn ang="0">
                    <a:pos x="2839" y="897"/>
                  </a:cxn>
                  <a:cxn ang="0">
                    <a:pos x="3052" y="766"/>
                  </a:cxn>
                  <a:cxn ang="0">
                    <a:pos x="3102" y="614"/>
                  </a:cxn>
                  <a:cxn ang="0">
                    <a:pos x="3183" y="402"/>
                  </a:cxn>
                  <a:cxn ang="0">
                    <a:pos x="3294" y="169"/>
                  </a:cxn>
                  <a:cxn ang="0">
                    <a:pos x="3486" y="48"/>
                  </a:cxn>
                  <a:cxn ang="0">
                    <a:pos x="3708" y="109"/>
                  </a:cxn>
                  <a:cxn ang="0">
                    <a:pos x="3900" y="372"/>
                  </a:cxn>
                  <a:cxn ang="0">
                    <a:pos x="3567" y="240"/>
                  </a:cxn>
                  <a:cxn ang="0">
                    <a:pos x="3456" y="483"/>
                  </a:cxn>
                  <a:cxn ang="0">
                    <a:pos x="3425" y="604"/>
                  </a:cxn>
                  <a:cxn ang="0">
                    <a:pos x="3476" y="756"/>
                  </a:cxn>
                  <a:cxn ang="0">
                    <a:pos x="3587" y="826"/>
                  </a:cxn>
                  <a:cxn ang="0">
                    <a:pos x="3729" y="857"/>
                  </a:cxn>
                  <a:cxn ang="0">
                    <a:pos x="3900" y="796"/>
                  </a:cxn>
                  <a:cxn ang="0">
                    <a:pos x="4133" y="584"/>
                  </a:cxn>
                  <a:cxn ang="0">
                    <a:pos x="4173" y="422"/>
                  </a:cxn>
                  <a:cxn ang="0">
                    <a:pos x="4436" y="18"/>
                  </a:cxn>
                  <a:cxn ang="0">
                    <a:pos x="4871" y="311"/>
                  </a:cxn>
                  <a:cxn ang="0">
                    <a:pos x="4567" y="240"/>
                  </a:cxn>
                  <a:cxn ang="0">
                    <a:pos x="4416" y="503"/>
                  </a:cxn>
                  <a:cxn ang="0">
                    <a:pos x="4416" y="725"/>
                  </a:cxn>
                  <a:cxn ang="0">
                    <a:pos x="4588" y="826"/>
                  </a:cxn>
                  <a:cxn ang="0">
                    <a:pos x="4891" y="867"/>
                  </a:cxn>
                  <a:cxn ang="0">
                    <a:pos x="5073" y="604"/>
                  </a:cxn>
                  <a:cxn ang="0">
                    <a:pos x="5153" y="372"/>
                  </a:cxn>
                  <a:cxn ang="0">
                    <a:pos x="5295" y="129"/>
                  </a:cxn>
                  <a:cxn ang="0">
                    <a:pos x="5497" y="58"/>
                  </a:cxn>
                  <a:cxn ang="0">
                    <a:pos x="5740" y="190"/>
                  </a:cxn>
                  <a:cxn ang="0">
                    <a:pos x="5810" y="442"/>
                  </a:cxn>
                  <a:cxn ang="0">
                    <a:pos x="5578" y="240"/>
                  </a:cxn>
                  <a:cxn ang="0">
                    <a:pos x="5366" y="553"/>
                  </a:cxn>
                  <a:cxn ang="0">
                    <a:pos x="5416" y="725"/>
                  </a:cxn>
                  <a:cxn ang="0">
                    <a:pos x="5537" y="836"/>
                  </a:cxn>
                  <a:cxn ang="0">
                    <a:pos x="5719" y="867"/>
                  </a:cxn>
                  <a:cxn ang="0">
                    <a:pos x="5750" y="766"/>
                  </a:cxn>
                </a:cxnLst>
                <a:rect l="0" t="0" r="r" b="b"/>
                <a:pathLst>
                  <a:path w="5837" h="927">
                    <a:moveTo>
                      <a:pt x="0" y="816"/>
                    </a:moveTo>
                    <a:cubicBezTo>
                      <a:pt x="194" y="488"/>
                      <a:pt x="388" y="161"/>
                      <a:pt x="556" y="99"/>
                    </a:cubicBezTo>
                    <a:cubicBezTo>
                      <a:pt x="724" y="37"/>
                      <a:pt x="987" y="408"/>
                      <a:pt x="1010" y="442"/>
                    </a:cubicBezTo>
                    <a:cubicBezTo>
                      <a:pt x="1033" y="476"/>
                      <a:pt x="790" y="276"/>
                      <a:pt x="697" y="301"/>
                    </a:cubicBezTo>
                    <a:cubicBezTo>
                      <a:pt x="604" y="326"/>
                      <a:pt x="450" y="498"/>
                      <a:pt x="455" y="594"/>
                    </a:cubicBezTo>
                    <a:cubicBezTo>
                      <a:pt x="460" y="690"/>
                      <a:pt x="624" y="864"/>
                      <a:pt x="727" y="877"/>
                    </a:cubicBezTo>
                    <a:cubicBezTo>
                      <a:pt x="830" y="890"/>
                      <a:pt x="982" y="769"/>
                      <a:pt x="1071" y="675"/>
                    </a:cubicBezTo>
                    <a:cubicBezTo>
                      <a:pt x="1160" y="581"/>
                      <a:pt x="1170" y="410"/>
                      <a:pt x="1263" y="311"/>
                    </a:cubicBezTo>
                    <a:cubicBezTo>
                      <a:pt x="1356" y="212"/>
                      <a:pt x="1514" y="69"/>
                      <a:pt x="1627" y="79"/>
                    </a:cubicBezTo>
                    <a:cubicBezTo>
                      <a:pt x="1740" y="89"/>
                      <a:pt x="1933" y="338"/>
                      <a:pt x="1940" y="372"/>
                    </a:cubicBezTo>
                    <a:cubicBezTo>
                      <a:pt x="1947" y="406"/>
                      <a:pt x="1743" y="244"/>
                      <a:pt x="1667" y="281"/>
                    </a:cubicBezTo>
                    <a:cubicBezTo>
                      <a:pt x="1591" y="318"/>
                      <a:pt x="1473" y="490"/>
                      <a:pt x="1485" y="594"/>
                    </a:cubicBezTo>
                    <a:cubicBezTo>
                      <a:pt x="1497" y="698"/>
                      <a:pt x="1634" y="887"/>
                      <a:pt x="1738" y="907"/>
                    </a:cubicBezTo>
                    <a:cubicBezTo>
                      <a:pt x="1842" y="927"/>
                      <a:pt x="2033" y="801"/>
                      <a:pt x="2112" y="715"/>
                    </a:cubicBezTo>
                    <a:cubicBezTo>
                      <a:pt x="2191" y="629"/>
                      <a:pt x="2141" y="502"/>
                      <a:pt x="2213" y="392"/>
                    </a:cubicBezTo>
                    <a:cubicBezTo>
                      <a:pt x="2285" y="282"/>
                      <a:pt x="2430" y="60"/>
                      <a:pt x="2546" y="58"/>
                    </a:cubicBezTo>
                    <a:cubicBezTo>
                      <a:pt x="2662" y="56"/>
                      <a:pt x="2900" y="342"/>
                      <a:pt x="2910" y="382"/>
                    </a:cubicBezTo>
                    <a:cubicBezTo>
                      <a:pt x="2920" y="422"/>
                      <a:pt x="2681" y="267"/>
                      <a:pt x="2607" y="301"/>
                    </a:cubicBezTo>
                    <a:cubicBezTo>
                      <a:pt x="2533" y="335"/>
                      <a:pt x="2483" y="508"/>
                      <a:pt x="2465" y="584"/>
                    </a:cubicBezTo>
                    <a:cubicBezTo>
                      <a:pt x="2447" y="660"/>
                      <a:pt x="2434" y="704"/>
                      <a:pt x="2496" y="756"/>
                    </a:cubicBezTo>
                    <a:cubicBezTo>
                      <a:pt x="2558" y="808"/>
                      <a:pt x="2746" y="895"/>
                      <a:pt x="2839" y="897"/>
                    </a:cubicBezTo>
                    <a:cubicBezTo>
                      <a:pt x="2932" y="899"/>
                      <a:pt x="3008" y="813"/>
                      <a:pt x="3052" y="766"/>
                    </a:cubicBezTo>
                    <a:cubicBezTo>
                      <a:pt x="3096" y="719"/>
                      <a:pt x="3080" y="675"/>
                      <a:pt x="3102" y="614"/>
                    </a:cubicBezTo>
                    <a:cubicBezTo>
                      <a:pt x="3124" y="553"/>
                      <a:pt x="3151" y="476"/>
                      <a:pt x="3183" y="402"/>
                    </a:cubicBezTo>
                    <a:cubicBezTo>
                      <a:pt x="3215" y="328"/>
                      <a:pt x="3244" y="228"/>
                      <a:pt x="3294" y="169"/>
                    </a:cubicBezTo>
                    <a:cubicBezTo>
                      <a:pt x="3344" y="110"/>
                      <a:pt x="3417" y="58"/>
                      <a:pt x="3486" y="48"/>
                    </a:cubicBezTo>
                    <a:cubicBezTo>
                      <a:pt x="3555" y="38"/>
                      <a:pt x="3639" y="55"/>
                      <a:pt x="3708" y="109"/>
                    </a:cubicBezTo>
                    <a:cubicBezTo>
                      <a:pt x="3777" y="163"/>
                      <a:pt x="3923" y="350"/>
                      <a:pt x="3900" y="372"/>
                    </a:cubicBezTo>
                    <a:cubicBezTo>
                      <a:pt x="3877" y="394"/>
                      <a:pt x="3641" y="222"/>
                      <a:pt x="3567" y="240"/>
                    </a:cubicBezTo>
                    <a:cubicBezTo>
                      <a:pt x="3493" y="258"/>
                      <a:pt x="3480" y="422"/>
                      <a:pt x="3456" y="483"/>
                    </a:cubicBezTo>
                    <a:cubicBezTo>
                      <a:pt x="3432" y="544"/>
                      <a:pt x="3422" y="559"/>
                      <a:pt x="3425" y="604"/>
                    </a:cubicBezTo>
                    <a:cubicBezTo>
                      <a:pt x="3428" y="649"/>
                      <a:pt x="3449" y="719"/>
                      <a:pt x="3476" y="756"/>
                    </a:cubicBezTo>
                    <a:cubicBezTo>
                      <a:pt x="3503" y="793"/>
                      <a:pt x="3545" y="809"/>
                      <a:pt x="3587" y="826"/>
                    </a:cubicBezTo>
                    <a:cubicBezTo>
                      <a:pt x="3629" y="843"/>
                      <a:pt x="3677" y="862"/>
                      <a:pt x="3729" y="857"/>
                    </a:cubicBezTo>
                    <a:cubicBezTo>
                      <a:pt x="3781" y="852"/>
                      <a:pt x="3833" y="841"/>
                      <a:pt x="3900" y="796"/>
                    </a:cubicBezTo>
                    <a:cubicBezTo>
                      <a:pt x="3967" y="751"/>
                      <a:pt x="4087" y="646"/>
                      <a:pt x="4133" y="584"/>
                    </a:cubicBezTo>
                    <a:cubicBezTo>
                      <a:pt x="4179" y="522"/>
                      <a:pt x="4123" y="516"/>
                      <a:pt x="4173" y="422"/>
                    </a:cubicBezTo>
                    <a:cubicBezTo>
                      <a:pt x="4223" y="328"/>
                      <a:pt x="4320" y="36"/>
                      <a:pt x="4436" y="18"/>
                    </a:cubicBezTo>
                    <a:cubicBezTo>
                      <a:pt x="4552" y="0"/>
                      <a:pt x="4849" y="274"/>
                      <a:pt x="4871" y="311"/>
                    </a:cubicBezTo>
                    <a:cubicBezTo>
                      <a:pt x="4893" y="348"/>
                      <a:pt x="4643" y="208"/>
                      <a:pt x="4567" y="240"/>
                    </a:cubicBezTo>
                    <a:cubicBezTo>
                      <a:pt x="4491" y="272"/>
                      <a:pt x="4441" y="422"/>
                      <a:pt x="4416" y="503"/>
                    </a:cubicBezTo>
                    <a:cubicBezTo>
                      <a:pt x="4391" y="584"/>
                      <a:pt x="4387" y="671"/>
                      <a:pt x="4416" y="725"/>
                    </a:cubicBezTo>
                    <a:cubicBezTo>
                      <a:pt x="4445" y="779"/>
                      <a:pt x="4509" y="802"/>
                      <a:pt x="4588" y="826"/>
                    </a:cubicBezTo>
                    <a:cubicBezTo>
                      <a:pt x="4667" y="850"/>
                      <a:pt x="4810" y="904"/>
                      <a:pt x="4891" y="867"/>
                    </a:cubicBezTo>
                    <a:cubicBezTo>
                      <a:pt x="4972" y="830"/>
                      <a:pt x="5029" y="686"/>
                      <a:pt x="5073" y="604"/>
                    </a:cubicBezTo>
                    <a:cubicBezTo>
                      <a:pt x="5117" y="522"/>
                      <a:pt x="5116" y="451"/>
                      <a:pt x="5153" y="372"/>
                    </a:cubicBezTo>
                    <a:cubicBezTo>
                      <a:pt x="5190" y="293"/>
                      <a:pt x="5238" y="181"/>
                      <a:pt x="5295" y="129"/>
                    </a:cubicBezTo>
                    <a:cubicBezTo>
                      <a:pt x="5352" y="77"/>
                      <a:pt x="5423" y="48"/>
                      <a:pt x="5497" y="58"/>
                    </a:cubicBezTo>
                    <a:cubicBezTo>
                      <a:pt x="5571" y="68"/>
                      <a:pt x="5688" y="126"/>
                      <a:pt x="5740" y="190"/>
                    </a:cubicBezTo>
                    <a:cubicBezTo>
                      <a:pt x="5792" y="254"/>
                      <a:pt x="5837" y="434"/>
                      <a:pt x="5810" y="442"/>
                    </a:cubicBezTo>
                    <a:cubicBezTo>
                      <a:pt x="5783" y="450"/>
                      <a:pt x="5652" y="222"/>
                      <a:pt x="5578" y="240"/>
                    </a:cubicBezTo>
                    <a:cubicBezTo>
                      <a:pt x="5504" y="258"/>
                      <a:pt x="5393" y="472"/>
                      <a:pt x="5366" y="553"/>
                    </a:cubicBezTo>
                    <a:cubicBezTo>
                      <a:pt x="5339" y="634"/>
                      <a:pt x="5388" y="678"/>
                      <a:pt x="5416" y="725"/>
                    </a:cubicBezTo>
                    <a:cubicBezTo>
                      <a:pt x="5444" y="772"/>
                      <a:pt x="5487" y="812"/>
                      <a:pt x="5537" y="836"/>
                    </a:cubicBezTo>
                    <a:cubicBezTo>
                      <a:pt x="5587" y="860"/>
                      <a:pt x="5684" y="879"/>
                      <a:pt x="5719" y="867"/>
                    </a:cubicBezTo>
                    <a:cubicBezTo>
                      <a:pt x="5754" y="855"/>
                      <a:pt x="5743" y="781"/>
                      <a:pt x="5750" y="766"/>
                    </a:cubicBezTo>
                  </a:path>
                </a:pathLst>
              </a:custGeom>
              <a:gradFill rotWithShape="1">
                <a:gsLst>
                  <a:gs pos="0">
                    <a:srgbClr val="66FFFF"/>
                  </a:gs>
                  <a:gs pos="50000">
                    <a:srgbClr val="33CCFF"/>
                  </a:gs>
                  <a:gs pos="100000">
                    <a:srgbClr val="66FFFF"/>
                  </a:gs>
                </a:gsLst>
                <a:lin ang="18900000" scaled="1"/>
              </a:gradFill>
              <a:ln w="38100" cap="flat" cmpd="sng">
                <a:solidFill>
                  <a:srgbClr val="3399FF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>
                  <a:solidFill>
                    <a:prstClr val="black"/>
                  </a:solidFill>
                  <a:latin typeface="Bookman Old Style" pitchFamily="18" charset="0"/>
                </a:endParaRPr>
              </a:p>
            </p:txBody>
          </p:sp>
        </p:grpSp>
        <p:sp>
          <p:nvSpPr>
            <p:cNvPr id="17" name="Freeform 23"/>
            <p:cNvSpPr>
              <a:spLocks/>
            </p:cNvSpPr>
            <p:nvPr/>
          </p:nvSpPr>
          <p:spPr bwMode="auto">
            <a:xfrm>
              <a:off x="-38" y="2747"/>
              <a:ext cx="5813" cy="1596"/>
            </a:xfrm>
            <a:custGeom>
              <a:avLst/>
              <a:gdLst/>
              <a:ahLst/>
              <a:cxnLst>
                <a:cxn ang="0">
                  <a:pos x="68" y="4"/>
                </a:cxn>
                <a:cxn ang="0">
                  <a:pos x="38" y="50"/>
                </a:cxn>
                <a:cxn ang="0">
                  <a:pos x="0" y="103"/>
                </a:cxn>
                <a:cxn ang="0">
                  <a:pos x="46" y="156"/>
                </a:cxn>
                <a:cxn ang="0">
                  <a:pos x="53" y="186"/>
                </a:cxn>
                <a:cxn ang="0">
                  <a:pos x="23" y="1581"/>
                </a:cxn>
                <a:cxn ang="0">
                  <a:pos x="5813" y="1596"/>
                </a:cxn>
                <a:cxn ang="0">
                  <a:pos x="5813" y="19"/>
                </a:cxn>
              </a:cxnLst>
              <a:rect l="0" t="0" r="r" b="b"/>
              <a:pathLst>
                <a:path w="5813" h="1596">
                  <a:moveTo>
                    <a:pt x="68" y="4"/>
                  </a:moveTo>
                  <a:cubicBezTo>
                    <a:pt x="25" y="34"/>
                    <a:pt x="63" y="0"/>
                    <a:pt x="38" y="50"/>
                  </a:cubicBezTo>
                  <a:cubicBezTo>
                    <a:pt x="28" y="69"/>
                    <a:pt x="12" y="85"/>
                    <a:pt x="0" y="103"/>
                  </a:cubicBezTo>
                  <a:cubicBezTo>
                    <a:pt x="14" y="124"/>
                    <a:pt x="28" y="139"/>
                    <a:pt x="46" y="156"/>
                  </a:cubicBezTo>
                  <a:cubicBezTo>
                    <a:pt x="48" y="166"/>
                    <a:pt x="53" y="186"/>
                    <a:pt x="53" y="186"/>
                  </a:cubicBezTo>
                  <a:lnTo>
                    <a:pt x="23" y="1581"/>
                  </a:lnTo>
                  <a:lnTo>
                    <a:pt x="5813" y="1596"/>
                  </a:lnTo>
                  <a:lnTo>
                    <a:pt x="5813" y="19"/>
                  </a:lnTo>
                </a:path>
              </a:pathLst>
            </a:custGeom>
            <a:gradFill rotWithShape="1">
              <a:gsLst>
                <a:gs pos="0">
                  <a:srgbClr val="66FFFF"/>
                </a:gs>
                <a:gs pos="50000">
                  <a:srgbClr val="33CCFF"/>
                </a:gs>
                <a:gs pos="100000">
                  <a:srgbClr val="66FFFF"/>
                </a:gs>
              </a:gsLst>
              <a:lin ang="18900000" scaled="1"/>
            </a:gradFill>
            <a:ln w="9525" cap="flat" cmpd="sng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>
                <a:solidFill>
                  <a:prstClr val="black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285752" y="4931174"/>
            <a:ext cx="8643966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Лодка проплыла 28,8км по течению реки за 2ч, а вернулась обратно за 3ч. На сколько километров в час скорость лодки по течению больше, чем её скорость против течения? </a:t>
            </a:r>
          </a:p>
        </p:txBody>
      </p:sp>
      <p:sp>
        <p:nvSpPr>
          <p:cNvPr id="23" name="Rectangle 32"/>
          <p:cNvSpPr>
            <a:spLocks noChangeArrowheads="1"/>
          </p:cNvSpPr>
          <p:nvPr/>
        </p:nvSpPr>
        <p:spPr bwMode="auto">
          <a:xfrm>
            <a:off x="3259138" y="1789113"/>
            <a:ext cx="324640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800">
                <a:solidFill>
                  <a:srgbClr val="04617B"/>
                </a:solidFill>
                <a:latin typeface="Bookman Old Style" pitchFamily="18" charset="0"/>
              </a:rPr>
              <a:t>28,8 </a:t>
            </a:r>
            <a:r>
              <a:rPr lang="ru-RU" sz="4800">
                <a:solidFill>
                  <a:prstClr val="black"/>
                </a:solidFill>
                <a:latin typeface="Bookman Old Style" pitchFamily="18" charset="0"/>
              </a:rPr>
              <a:t>км  </a:t>
            </a:r>
          </a:p>
        </p:txBody>
      </p:sp>
      <p:sp>
        <p:nvSpPr>
          <p:cNvPr id="24" name="Rectangle 34"/>
          <p:cNvSpPr>
            <a:spLocks noChangeArrowheads="1"/>
          </p:cNvSpPr>
          <p:nvPr/>
        </p:nvSpPr>
        <p:spPr bwMode="auto">
          <a:xfrm flipH="1">
            <a:off x="7226300" y="1598613"/>
            <a:ext cx="2069797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6600CC"/>
                </a:solidFill>
                <a:latin typeface="Bookman Old Style" pitchFamily="18" charset="0"/>
              </a:rPr>
              <a:t>t=</a:t>
            </a:r>
            <a:r>
              <a:rPr lang="ru-RU" sz="4800">
                <a:solidFill>
                  <a:srgbClr val="6600CC"/>
                </a:solidFill>
                <a:latin typeface="Bookman Old Style" pitchFamily="18" charset="0"/>
              </a:rPr>
              <a:t>2ч</a:t>
            </a:r>
            <a:r>
              <a:rPr lang="ru-RU" sz="4800">
                <a:solidFill>
                  <a:prstClr val="black"/>
                </a:solidFill>
                <a:latin typeface="Bookman Old Style" pitchFamily="18" charset="0"/>
              </a:rPr>
              <a:t>  </a:t>
            </a:r>
          </a:p>
        </p:txBody>
      </p:sp>
      <p:sp>
        <p:nvSpPr>
          <p:cNvPr id="25" name="Rectangle 35"/>
          <p:cNvSpPr>
            <a:spLocks noChangeArrowheads="1"/>
          </p:cNvSpPr>
          <p:nvPr/>
        </p:nvSpPr>
        <p:spPr bwMode="auto">
          <a:xfrm flipH="1">
            <a:off x="314325" y="1611313"/>
            <a:ext cx="2069797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6600CC"/>
                </a:solidFill>
                <a:latin typeface="Bookman Old Style" pitchFamily="18" charset="0"/>
              </a:rPr>
              <a:t>t=</a:t>
            </a:r>
            <a:r>
              <a:rPr lang="ru-RU" sz="4800">
                <a:solidFill>
                  <a:srgbClr val="6600CC"/>
                </a:solidFill>
                <a:latin typeface="Bookman Old Style" pitchFamily="18" charset="0"/>
              </a:rPr>
              <a:t>3ч</a:t>
            </a:r>
            <a:r>
              <a:rPr lang="ru-RU" sz="4800">
                <a:solidFill>
                  <a:prstClr val="black"/>
                </a:solidFill>
                <a:latin typeface="Bookman Old Style" pitchFamily="18" charset="0"/>
              </a:rPr>
              <a:t>  </a:t>
            </a:r>
          </a:p>
        </p:txBody>
      </p:sp>
      <p:pic>
        <p:nvPicPr>
          <p:cNvPr id="26" name="Picture 36" descr="afficher_image123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719888" y="2946400"/>
            <a:ext cx="2251075" cy="186690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7" name="Line 37"/>
          <p:cNvSpPr>
            <a:spLocks noChangeShapeType="1"/>
          </p:cNvSpPr>
          <p:nvPr/>
        </p:nvSpPr>
        <p:spPr bwMode="auto">
          <a:xfrm flipV="1">
            <a:off x="254000" y="2527300"/>
            <a:ext cx="8585200" cy="12700"/>
          </a:xfrm>
          <a:prstGeom prst="line">
            <a:avLst/>
          </a:prstGeom>
          <a:noFill/>
          <a:ln w="38100">
            <a:solidFill>
              <a:srgbClr val="33CCFF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pic>
        <p:nvPicPr>
          <p:cNvPr id="28" name="Picture 38" descr="afficher_image123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5913"/>
            <a:ext cx="2251075" cy="186690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9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4.88437E-6 L -0.1658 0.00346 " pathEditMode="relative" rAng="0" ptsTypes="AA">
                                      <p:cBhvr>
                                        <p:cTn id="16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9875 -0.0037 " pathEditMode="relative" rAng="0" ptsTypes="AA">
                                      <p:cBhvr>
                                        <p:cTn id="19" dur="5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400" y="-2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979 0.00231 L -0.325 -0.00324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5 -0.00324 L -0.74427 -0.00601 " pathEditMode="relative" rAng="0" ptsTypes="AA">
                                      <p:cBhvr>
                                        <p:cTn id="2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0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96059 0.01157 " pathEditMode="relative" rAng="0" ptsTypes="AA">
                                      <p:cBhvr>
                                        <p:cTn id="35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000" y="6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4" grpId="0"/>
      <p:bldP spid="24" grpId="1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4182" name="Picture 6" descr="81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69850" y="-88900"/>
            <a:ext cx="9213850" cy="6946900"/>
          </a:xfrm>
          <a:prstGeom prst="rect">
            <a:avLst/>
          </a:prstGeom>
          <a:noFill/>
        </p:spPr>
      </p:pic>
      <p:pic>
        <p:nvPicPr>
          <p:cNvPr id="434181" name="Picture 5" descr="anim067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92350" y="835025"/>
            <a:ext cx="1397000" cy="1397000"/>
          </a:xfrm>
          <a:prstGeom prst="rect">
            <a:avLst/>
          </a:prstGeom>
          <a:noFill/>
        </p:spPr>
      </p:pic>
      <p:pic>
        <p:nvPicPr>
          <p:cNvPr id="434184" name="Picture 8" descr="svetilo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2525" y="2505075"/>
            <a:ext cx="1658938" cy="1397000"/>
          </a:xfrm>
          <a:prstGeom prst="rect">
            <a:avLst/>
          </a:prstGeom>
          <a:noFill/>
        </p:spPr>
      </p:pic>
      <p:sp>
        <p:nvSpPr>
          <p:cNvPr id="434186" name="Oval 10"/>
          <p:cNvSpPr>
            <a:spLocks noChangeArrowheads="1"/>
          </p:cNvSpPr>
          <p:nvPr/>
        </p:nvSpPr>
        <p:spPr bwMode="auto">
          <a:xfrm rot="-1472531">
            <a:off x="1619250" y="1725613"/>
            <a:ext cx="6302375" cy="3497262"/>
          </a:xfrm>
          <a:prstGeom prst="ellips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434187" name="Oval 11"/>
          <p:cNvSpPr>
            <a:spLocks noChangeArrowheads="1"/>
          </p:cNvSpPr>
          <p:nvPr/>
        </p:nvSpPr>
        <p:spPr bwMode="auto">
          <a:xfrm rot="-1472531">
            <a:off x="496888" y="892175"/>
            <a:ext cx="8691562" cy="5213350"/>
          </a:xfrm>
          <a:prstGeom prst="ellips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>
              <a:solidFill>
                <a:prstClr val="black"/>
              </a:solidFill>
            </a:endParaRPr>
          </a:p>
        </p:txBody>
      </p:sp>
      <p:pic>
        <p:nvPicPr>
          <p:cNvPr id="434183" name="Picture 7" descr="л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34213" y="1541463"/>
            <a:ext cx="615950" cy="615950"/>
          </a:xfrm>
          <a:prstGeom prst="rect">
            <a:avLst/>
          </a:prstGeom>
          <a:noFill/>
        </p:spPr>
      </p:pic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4071934" y="5929330"/>
            <a:ext cx="4746812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v</a:t>
            </a:r>
            <a:r>
              <a:rPr lang="ru-RU" sz="4800" baseline="-25000" dirty="0" err="1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Зем</a:t>
            </a:r>
            <a:r>
              <a:rPr lang="en-US" sz="4800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=</a:t>
            </a:r>
            <a:r>
              <a:rPr lang="ru-RU" sz="4800" dirty="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29,8км/с</a:t>
            </a:r>
          </a:p>
        </p:txBody>
      </p:sp>
      <p:sp>
        <p:nvSpPr>
          <p:cNvPr id="434189" name="Text Box 13"/>
          <p:cNvSpPr txBox="1">
            <a:spLocks noChangeArrowheads="1"/>
          </p:cNvSpPr>
          <p:nvPr/>
        </p:nvSpPr>
        <p:spPr bwMode="auto">
          <a:xfrm>
            <a:off x="0" y="-185738"/>
            <a:ext cx="753443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v</a:t>
            </a:r>
            <a:r>
              <a:rPr lang="ru-RU" sz="4800" baseline="-2500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Мар</a:t>
            </a:r>
            <a:r>
              <a:rPr lang="ru-RU" sz="480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4400">
                <a:solidFill>
                  <a:srgbClr val="00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на 5,7км/с меньше</a:t>
            </a:r>
          </a:p>
        </p:txBody>
      </p:sp>
      <p:sp>
        <p:nvSpPr>
          <p:cNvPr id="434190" name="Text Box 14"/>
          <p:cNvSpPr txBox="1">
            <a:spLocks noChangeArrowheads="1"/>
          </p:cNvSpPr>
          <p:nvPr/>
        </p:nvSpPr>
        <p:spPr bwMode="auto">
          <a:xfrm>
            <a:off x="122238" y="804863"/>
            <a:ext cx="1394934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t =</a:t>
            </a:r>
            <a:r>
              <a:rPr lang="ru-RU" sz="3600">
                <a:solidFill>
                  <a:prstClr val="white"/>
                </a:solidFill>
                <a:latin typeface="Bookman Old Style" pitchFamily="18" charset="0"/>
              </a:rPr>
              <a:t>3с</a:t>
            </a:r>
          </a:p>
        </p:txBody>
      </p:sp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98425" y="1471613"/>
            <a:ext cx="1866217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t =</a:t>
            </a:r>
            <a:r>
              <a:rPr lang="ru-RU" sz="3600">
                <a:solidFill>
                  <a:prstClr val="white"/>
                </a:solidFill>
                <a:latin typeface="Bookman Old Style" pitchFamily="18" charset="0"/>
              </a:rPr>
              <a:t>4,5с</a:t>
            </a:r>
          </a:p>
        </p:txBody>
      </p:sp>
      <p:sp>
        <p:nvSpPr>
          <p:cNvPr id="434195" name="Text Box 19"/>
          <p:cNvSpPr txBox="1">
            <a:spLocks noChangeArrowheads="1"/>
          </p:cNvSpPr>
          <p:nvPr/>
        </p:nvSpPr>
        <p:spPr bwMode="auto">
          <a:xfrm>
            <a:off x="0" y="2224088"/>
            <a:ext cx="2180405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t =</a:t>
            </a:r>
            <a:r>
              <a:rPr lang="ru-RU" sz="3600">
                <a:solidFill>
                  <a:prstClr val="white"/>
                </a:solidFill>
                <a:latin typeface="Bookman Old Style" pitchFamily="18" charset="0"/>
              </a:rPr>
              <a:t>16,8с</a:t>
            </a:r>
          </a:p>
        </p:txBody>
      </p:sp>
      <p:sp>
        <p:nvSpPr>
          <p:cNvPr id="434196" name="Text Box 20"/>
          <p:cNvSpPr txBox="1">
            <a:spLocks noChangeArrowheads="1"/>
          </p:cNvSpPr>
          <p:nvPr/>
        </p:nvSpPr>
        <p:spPr bwMode="auto">
          <a:xfrm>
            <a:off x="0" y="6056313"/>
            <a:ext cx="2161169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t =</a:t>
            </a:r>
            <a:r>
              <a:rPr lang="ru-RU" sz="3600">
                <a:solidFill>
                  <a:prstClr val="white"/>
                </a:solidFill>
                <a:latin typeface="Bookman Old Style" pitchFamily="18" charset="0"/>
              </a:rPr>
              <a:t>1мин</a:t>
            </a:r>
          </a:p>
        </p:txBody>
      </p:sp>
      <p:sp>
        <p:nvSpPr>
          <p:cNvPr id="14" name="AutoShape 48"/>
          <p:cNvSpPr>
            <a:spLocks noChangeArrowheads="1"/>
          </p:cNvSpPr>
          <p:nvPr/>
        </p:nvSpPr>
        <p:spPr bwMode="auto">
          <a:xfrm>
            <a:off x="0" y="3857628"/>
            <a:ext cx="6858016" cy="2071702"/>
          </a:xfrm>
          <a:prstGeom prst="wedgeRoundRectCallout">
            <a:avLst>
              <a:gd name="adj1" fmla="val 48891"/>
              <a:gd name="adj2" fmla="val -27989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Скорость движения Земли вокруг Солнца 29,8км/с, а скорость Марса на 5,7км/с меньше. Какой путь пройдет каждая из планет за 3с; за 4,5с; за 16,8с;  за 1мин?</a:t>
            </a:r>
          </a:p>
        </p:txBody>
      </p:sp>
    </p:spTree>
    <p:extLst>
      <p:ext uri="{BB962C8B-B14F-4D97-AF65-F5344CB8AC3E}">
        <p14:creationId xmlns:p14="http://schemas.microsoft.com/office/powerpoint/2010/main" val="45237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4.07407E-6 C -0.01719 -0.01297 -0.05503 -0.03982 -0.07986 -0.04862 C -0.10469 -0.05741 -0.12222 -0.05394 -0.14878 -0.05232 C -0.17535 -0.0507 -0.20208 -0.05093 -0.23923 -0.03959 C -0.27639 -0.02824 -0.33281 -0.00741 -0.3717 0.0162 C -0.41059 0.03981 -0.43958 0.06551 -0.47309 0.10277 C -0.5066 0.14004 -0.55052 0.1949 -0.57309 0.23958 C -0.59566 0.28426 -0.60607 0.33356 -0.60816 0.37106 C -0.61024 0.40856 -0.59826 0.44051 -0.58524 0.46481 C -0.57222 0.48912 -0.5533 0.50277 -0.52986 0.51713 C -0.50642 0.53148 -0.47795 0.54861 -0.44462 0.55138 C -0.41128 0.55416 -0.36701 0.54328 -0.32986 0.53333 C -0.29271 0.52338 -0.26163 0.51435 -0.2217 0.49189 C -0.18177 0.46944 -0.12847 0.43634 -0.09062 0.39814 C -0.05278 0.35995 -0.01684 0.30532 0.00538 0.26296 C 0.02761 0.2206 0.04028 0.18333 0.04323 0.14421 C 0.04618 0.10509 0.03056 0.0537 0.02292 0.0287 C 0.01528 0.0037 0.01719 0.01296 -1.38889E-6 4.07407E-6 Z " pathEditMode="relative" rAng="0" ptsTypes="aaaaaaaaaaaaaaaaaa">
                                      <p:cBhvr>
                                        <p:cTn id="9" dur="5000" fill="hold"/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200" y="248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C -0.0493 0.04491 -0.10694 0.09769 -0.14461 0.15672 C -0.18229 0.21574 -0.21475 0.28912 -0.22569 0.35486 C -0.23663 0.4206 -0.23107 0.5007 -0.21076 0.55139 C -0.19045 0.60209 -0.15 0.63519 -0.10399 0.65949 C -0.05798 0.6838 0.00816 0.69746 0.06493 0.69723 C 0.12171 0.69699 0.17101 0.68773 0.23646 0.65764 C 0.30191 0.62755 0.39445 0.57778 0.45816 0.51713 C 0.52188 0.45648 0.58421 0.36852 0.61893 0.29375 C 0.65365 0.21898 0.67014 0.13542 0.66632 0.06852 C 0.6625 0.00162 0.63143 -0.06736 0.59601 -0.1081 C 0.56059 -0.14884 0.50868 -0.1669 0.45417 -0.17662 C 0.39966 -0.18634 0.31945 -0.17615 0.26893 -0.16574 C 0.21841 -0.15532 0.19688 -0.14051 0.15139 -0.11342 C 0.10591 -0.08634 0.04931 -0.0449 -5.55556E-7 -1.85185E-6 Z " pathEditMode="relative" ptsTypes="aaaaaaaaaaaaaaa">
                                      <p:cBhvr>
                                        <p:cTn id="11" dur="5000" fill="hold"/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3071834" cy="1000132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ru-RU" sz="6600" b="1" i="1" dirty="0" smtClean="0">
                <a:solidFill>
                  <a:srgbClr val="7030A0"/>
                </a:solidFill>
                <a:latin typeface="Bookman Old Style" pitchFamily="18" charset="0"/>
              </a:rPr>
              <a:t>1,2</a:t>
            </a:r>
            <a:r>
              <a:rPr lang="ru-RU" sz="6600" b="1" i="1" dirty="0" smtClean="0">
                <a:solidFill>
                  <a:srgbClr val="7030A0"/>
                </a:solidFill>
                <a:latin typeface="Bookman Old Style" pitchFamily="18" charset="0"/>
                <a:sym typeface="Symbol"/>
              </a:rPr>
              <a:t></a:t>
            </a:r>
            <a:r>
              <a:rPr lang="ru-RU" sz="6600" b="1" i="1" dirty="0" smtClean="0">
                <a:solidFill>
                  <a:srgbClr val="7030A0"/>
                </a:solidFill>
                <a:latin typeface="Bookman Old Style" pitchFamily="18" charset="0"/>
              </a:rPr>
              <a:t>2   </a:t>
            </a:r>
          </a:p>
        </p:txBody>
      </p:sp>
      <p:pic>
        <p:nvPicPr>
          <p:cNvPr id="11270" name="Picture 2" descr="Картинка 7 из 1752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286256"/>
            <a:ext cx="3168650" cy="2371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pSp>
        <p:nvGrpSpPr>
          <p:cNvPr id="12" name="Группа 11"/>
          <p:cNvGrpSpPr/>
          <p:nvPr/>
        </p:nvGrpSpPr>
        <p:grpSpPr>
          <a:xfrm>
            <a:off x="249783" y="719720"/>
            <a:ext cx="714380" cy="923330"/>
            <a:chOff x="428596" y="2270461"/>
            <a:chExt cx="785818" cy="109394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8596" y="2270461"/>
              <a:ext cx="73565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Т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49783" y="1439464"/>
            <a:ext cx="714380" cy="923330"/>
            <a:chOff x="428596" y="2270461"/>
            <a:chExt cx="785818" cy="1093946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428596" y="2270461"/>
              <a:ext cx="705674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Р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249783" y="2148480"/>
            <a:ext cx="714380" cy="923330"/>
            <a:chOff x="428596" y="2270461"/>
            <a:chExt cx="785818" cy="1093946"/>
          </a:xfrm>
        </p:grpSpPr>
        <p:sp>
          <p:nvSpPr>
            <p:cNvPr id="38" name="Скругленный прямоугольник 37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428596" y="2270461"/>
              <a:ext cx="753283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Е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249783" y="2862860"/>
            <a:ext cx="714380" cy="923330"/>
            <a:chOff x="428596" y="2270461"/>
            <a:chExt cx="785818" cy="1093946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428596" y="2270461"/>
              <a:ext cx="77268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Б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3" name="Группа 42"/>
          <p:cNvGrpSpPr/>
          <p:nvPr/>
        </p:nvGrpSpPr>
        <p:grpSpPr>
          <a:xfrm>
            <a:off x="249783" y="3582604"/>
            <a:ext cx="714380" cy="923330"/>
            <a:chOff x="428596" y="2270461"/>
            <a:chExt cx="785818" cy="1093946"/>
          </a:xfrm>
        </p:grpSpPr>
        <p:sp>
          <p:nvSpPr>
            <p:cNvPr id="44" name="Скругленный прямоугольник 43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28596" y="2270461"/>
              <a:ext cx="725071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Г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249783" y="4296984"/>
            <a:ext cx="739305" cy="923330"/>
            <a:chOff x="428596" y="2270461"/>
            <a:chExt cx="813236" cy="1093946"/>
          </a:xfrm>
        </p:grpSpPr>
        <p:sp>
          <p:nvSpPr>
            <p:cNvPr id="47" name="Скругленный прямоугольник 46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428596" y="2270461"/>
              <a:ext cx="813236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О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178345" y="5011364"/>
            <a:ext cx="835485" cy="923330"/>
            <a:chOff x="350014" y="2270461"/>
            <a:chExt cx="919033" cy="1093946"/>
          </a:xfrm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51" name="Прямоугольник 50"/>
            <p:cNvSpPr/>
            <p:nvPr/>
          </p:nvSpPr>
          <p:spPr>
            <a:xfrm>
              <a:off x="350014" y="2270461"/>
              <a:ext cx="919033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М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249783" y="5720380"/>
            <a:ext cx="714380" cy="923330"/>
            <a:chOff x="428596" y="2270461"/>
            <a:chExt cx="785818" cy="1093946"/>
          </a:xfrm>
        </p:grpSpPr>
        <p:sp>
          <p:nvSpPr>
            <p:cNvPr id="53" name="Скругленный прямоугольник 52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solidFill>
              <a:srgbClr val="E7E200"/>
            </a:solidFill>
            <a:ln w="38100">
              <a:solidFill>
                <a:schemeClr val="accent1"/>
              </a:solidFill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54" name="Прямоугольник 53"/>
            <p:cNvSpPr/>
            <p:nvPr/>
          </p:nvSpPr>
          <p:spPr>
            <a:xfrm>
              <a:off x="428596" y="2270461"/>
              <a:ext cx="75152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А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55" name="Содержимое 2"/>
          <p:cNvSpPr txBox="1">
            <a:spLocks/>
          </p:cNvSpPr>
          <p:nvPr/>
        </p:nvSpPr>
        <p:spPr bwMode="auto">
          <a:xfrm>
            <a:off x="857224" y="1224627"/>
            <a:ext cx="400052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1,7+1,8                          </a:t>
            </a:r>
          </a:p>
        </p:txBody>
      </p:sp>
      <p:sp>
        <p:nvSpPr>
          <p:cNvPr id="56" name="Содержимое 2"/>
          <p:cNvSpPr txBox="1">
            <a:spLocks/>
          </p:cNvSpPr>
          <p:nvPr/>
        </p:nvSpPr>
        <p:spPr bwMode="auto">
          <a:xfrm>
            <a:off x="857224" y="1877774"/>
            <a:ext cx="4214842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1,5+2,6                          </a:t>
            </a:r>
          </a:p>
        </p:txBody>
      </p:sp>
      <p:sp>
        <p:nvSpPr>
          <p:cNvPr id="57" name="Содержимое 2"/>
          <p:cNvSpPr txBox="1">
            <a:spLocks/>
          </p:cNvSpPr>
          <p:nvPr/>
        </p:nvSpPr>
        <p:spPr bwMode="auto">
          <a:xfrm>
            <a:off x="857224" y="2602359"/>
            <a:ext cx="4286280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0,22+10                         </a:t>
            </a:r>
          </a:p>
        </p:txBody>
      </p:sp>
      <p:sp>
        <p:nvSpPr>
          <p:cNvPr id="58" name="Содержимое 2"/>
          <p:cNvSpPr txBox="1">
            <a:spLocks/>
          </p:cNvSpPr>
          <p:nvPr/>
        </p:nvSpPr>
        <p:spPr bwMode="auto">
          <a:xfrm>
            <a:off x="857224" y="3398382"/>
            <a:ext cx="3714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0,7+2,6                            </a:t>
            </a:r>
          </a:p>
        </p:txBody>
      </p:sp>
      <p:sp>
        <p:nvSpPr>
          <p:cNvPr id="59" name="Содержимое 2"/>
          <p:cNvSpPr txBox="1">
            <a:spLocks/>
          </p:cNvSpPr>
          <p:nvPr/>
        </p:nvSpPr>
        <p:spPr bwMode="auto">
          <a:xfrm>
            <a:off x="857224" y="4122967"/>
            <a:ext cx="542928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0,028</a:t>
            </a: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  <a:sym typeface="Symbol"/>
              </a:rPr>
              <a:t></a:t>
            </a: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100</a:t>
            </a:r>
          </a:p>
        </p:txBody>
      </p:sp>
      <p:sp>
        <p:nvSpPr>
          <p:cNvPr id="60" name="Содержимое 2"/>
          <p:cNvSpPr txBox="1">
            <a:spLocks/>
          </p:cNvSpPr>
          <p:nvPr/>
        </p:nvSpPr>
        <p:spPr bwMode="auto">
          <a:xfrm>
            <a:off x="857224" y="4857760"/>
            <a:ext cx="321471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5–2,1</a:t>
            </a:r>
          </a:p>
        </p:txBody>
      </p:sp>
      <p:sp>
        <p:nvSpPr>
          <p:cNvPr id="61" name="Содержимое 2"/>
          <p:cNvSpPr txBox="1">
            <a:spLocks/>
          </p:cNvSpPr>
          <p:nvPr/>
        </p:nvSpPr>
        <p:spPr bwMode="auto">
          <a:xfrm>
            <a:off x="857224" y="5572140"/>
            <a:ext cx="4214842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7,8–4,6</a:t>
            </a:r>
          </a:p>
        </p:txBody>
      </p:sp>
      <p:sp>
        <p:nvSpPr>
          <p:cNvPr id="6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4" name="AutoShape 48"/>
          <p:cNvSpPr>
            <a:spLocks noChangeArrowheads="1"/>
          </p:cNvSpPr>
          <p:nvPr/>
        </p:nvSpPr>
        <p:spPr bwMode="auto">
          <a:xfrm>
            <a:off x="3357554" y="142852"/>
            <a:ext cx="5786446" cy="1285884"/>
          </a:xfrm>
          <a:prstGeom prst="wedgeRoundRectCallout">
            <a:avLst>
              <a:gd name="adj1" fmla="val 17077"/>
              <a:gd name="adj2" fmla="val 50395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Давайте узнаем, как наз. дальний родственник лимона и апельсина</a:t>
            </a:r>
          </a:p>
        </p:txBody>
      </p:sp>
      <p:sp>
        <p:nvSpPr>
          <p:cNvPr id="66" name="AutoShape 48"/>
          <p:cNvSpPr>
            <a:spLocks noChangeArrowheads="1"/>
          </p:cNvSpPr>
          <p:nvPr/>
        </p:nvSpPr>
        <p:spPr bwMode="auto">
          <a:xfrm>
            <a:off x="3857588" y="71414"/>
            <a:ext cx="5286412" cy="1428760"/>
          </a:xfrm>
          <a:prstGeom prst="wedgeRoundRectCallout">
            <a:avLst>
              <a:gd name="adj1" fmla="val 16220"/>
              <a:gd name="adj2" fmla="val 45577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Расставьте получившиеся числа в порядке убывания, прочитайте название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2" descr="Картинка 7 из 1752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286256"/>
            <a:ext cx="3168650" cy="23717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6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6" name="AutoShape 48"/>
          <p:cNvSpPr>
            <a:spLocks noChangeArrowheads="1"/>
          </p:cNvSpPr>
          <p:nvPr/>
        </p:nvSpPr>
        <p:spPr bwMode="auto">
          <a:xfrm>
            <a:off x="214282" y="1714488"/>
            <a:ext cx="8597938" cy="2857520"/>
          </a:xfrm>
          <a:prstGeom prst="wedgeRoundRectCallout">
            <a:avLst>
              <a:gd name="adj1" fmla="val 50110"/>
              <a:gd name="adj2" fmla="val 3187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Это цитрусовое растение. Плоды его несъедобны, но масло, которое получают из кожуры этих плодов, листьев и цветов, имеет приятный и свежий аромат. Бергамотовым маслом ароматизируют чай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57422" y="214290"/>
            <a:ext cx="6572297" cy="1225868"/>
          </a:xfrm>
          <a:prstGeom prst="roundRect">
            <a:avLst/>
          </a:prstGeom>
          <a:solidFill>
            <a:srgbClr val="FFFF53"/>
          </a:solidFill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6600" i="0" spc="200" dirty="0">
                <a:solidFill>
                  <a:srgbClr val="0070C0"/>
                </a:solidFill>
                <a:latin typeface="Bookman Old Style" pitchFamily="18" charset="0"/>
              </a:rPr>
              <a:t>БЕРГАМОТ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000100" y="1428736"/>
            <a:ext cx="371477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48 : 16          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249783" y="1576976"/>
            <a:ext cx="724878" cy="923330"/>
            <a:chOff x="428596" y="2270461"/>
            <a:chExt cx="797366" cy="1093946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28596" y="2270461"/>
              <a:ext cx="797366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Я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267207" y="2428868"/>
            <a:ext cx="714380" cy="923330"/>
            <a:chOff x="428596" y="2270461"/>
            <a:chExt cx="785818" cy="1093946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28596" y="2270461"/>
              <a:ext cx="73565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Т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67207" y="3286124"/>
            <a:ext cx="714380" cy="923330"/>
            <a:chOff x="428596" y="2270461"/>
            <a:chExt cx="785818" cy="1093946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428596" y="2270461"/>
              <a:ext cx="75152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А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67207" y="4148744"/>
            <a:ext cx="752129" cy="923330"/>
            <a:chOff x="428596" y="2270461"/>
            <a:chExt cx="827342" cy="109394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28596" y="2270461"/>
              <a:ext cx="827342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И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67207" y="5006000"/>
            <a:ext cx="752129" cy="923330"/>
            <a:chOff x="428596" y="2270461"/>
            <a:chExt cx="827342" cy="1093946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428596" y="2270461"/>
              <a:ext cx="827342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И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67207" y="5863256"/>
            <a:ext cx="714380" cy="923330"/>
            <a:chOff x="428596" y="2270461"/>
            <a:chExt cx="785818" cy="1093946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428596" y="2428868"/>
              <a:ext cx="785818" cy="785818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i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428596" y="2270461"/>
              <a:ext cx="751520" cy="1093946"/>
            </a:xfrm>
            <a:prstGeom prst="rect">
              <a:avLst/>
            </a:prstGeom>
          </p:spPr>
          <p:txBody>
            <a:bodyPr wrap="none"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>
                <a:defRPr/>
              </a:pPr>
              <a:r>
                <a:rPr lang="ru-RU" sz="5400" i="0" dirty="0" smtClean="0">
                  <a:solidFill>
                    <a:srgbClr val="000099"/>
                  </a:solidFill>
                  <a:latin typeface="Bookman Old Style" pitchFamily="18" charset="0"/>
                </a:rPr>
                <a:t>Л</a:t>
              </a:r>
              <a:endParaRPr lang="ru-RU" sz="5400" i="0" dirty="0">
                <a:solidFill>
                  <a:srgbClr val="000099"/>
                </a:solidFill>
                <a:latin typeface="Bookman Old Style" pitchFamily="18" charset="0"/>
              </a:endParaRPr>
            </a:p>
          </p:txBody>
        </p:sp>
      </p:grpSp>
      <p:sp>
        <p:nvSpPr>
          <p:cNvPr id="24" name="Содержимое 2"/>
          <p:cNvSpPr txBox="1">
            <a:spLocks/>
          </p:cNvSpPr>
          <p:nvPr/>
        </p:nvSpPr>
        <p:spPr bwMode="auto">
          <a:xfrm>
            <a:off x="1000100" y="2285992"/>
            <a:ext cx="3714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618 : 3          </a:t>
            </a: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 bwMode="auto">
          <a:xfrm>
            <a:off x="928662" y="3071810"/>
            <a:ext cx="371477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450 : 5          </a:t>
            </a:r>
          </a:p>
        </p:txBody>
      </p:sp>
      <p:sp>
        <p:nvSpPr>
          <p:cNvPr id="26" name="Содержимое 2"/>
          <p:cNvSpPr txBox="1">
            <a:spLocks/>
          </p:cNvSpPr>
          <p:nvPr/>
        </p:nvSpPr>
        <p:spPr bwMode="auto">
          <a:xfrm>
            <a:off x="1071538" y="3929066"/>
            <a:ext cx="37147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96 : 6            </a:t>
            </a:r>
          </a:p>
        </p:txBody>
      </p:sp>
      <p:sp>
        <p:nvSpPr>
          <p:cNvPr id="27" name="Содержимое 2"/>
          <p:cNvSpPr txBox="1">
            <a:spLocks/>
          </p:cNvSpPr>
          <p:nvPr/>
        </p:nvSpPr>
        <p:spPr bwMode="auto">
          <a:xfrm>
            <a:off x="1071538" y="4714884"/>
            <a:ext cx="371477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5648 :8         </a:t>
            </a:r>
          </a:p>
        </p:txBody>
      </p:sp>
      <p:sp>
        <p:nvSpPr>
          <p:cNvPr id="28" name="Содержимое 2"/>
          <p:cNvSpPr txBox="1">
            <a:spLocks/>
          </p:cNvSpPr>
          <p:nvPr/>
        </p:nvSpPr>
        <p:spPr bwMode="auto">
          <a:xfrm>
            <a:off x="1071538" y="5572140"/>
            <a:ext cx="371477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threePt" dir="t"/>
            </a:scene3d>
            <a:sp3d extrusionH="57150">
              <a:bevelT w="50800" h="38100" prst="riblet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6600" b="1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355 : 5          </a:t>
            </a:r>
          </a:p>
        </p:txBody>
      </p:sp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31" name="AutoShape 48"/>
          <p:cNvSpPr>
            <a:spLocks noChangeArrowheads="1"/>
          </p:cNvSpPr>
          <p:nvPr/>
        </p:nvSpPr>
        <p:spPr bwMode="auto">
          <a:xfrm>
            <a:off x="428596" y="142852"/>
            <a:ext cx="8429684" cy="1214446"/>
          </a:xfrm>
          <a:prstGeom prst="wedgeRoundRectCallout">
            <a:avLst>
              <a:gd name="adj1" fmla="val 26942"/>
              <a:gd name="adj2" fmla="val 32337"/>
              <a:gd name="adj3" fmla="val 16667"/>
            </a:avLst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2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Решив следующие примеры и расположив ответы в порядке убывания, вы прочитаете название страны, в которой произрастает бергамот</a:t>
            </a:r>
          </a:p>
        </p:txBody>
      </p:sp>
      <p:pic>
        <p:nvPicPr>
          <p:cNvPr id="12292" name="Picture 2" descr="Картинка 6 из 87093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3976715"/>
            <a:ext cx="4505325" cy="33813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32" name="TextBox 31"/>
          <p:cNvSpPr txBox="1"/>
          <p:nvPr/>
        </p:nvSpPr>
        <p:spPr>
          <a:xfrm>
            <a:off x="785786" y="202868"/>
            <a:ext cx="8001056" cy="1225868"/>
          </a:xfrm>
          <a:prstGeom prst="roundRect">
            <a:avLst/>
          </a:prstGeom>
          <a:solidFill>
            <a:srgbClr val="FFFF53"/>
          </a:solidFill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>
              <a:defRPr/>
            </a:pPr>
            <a:r>
              <a:rPr lang="ru-RU" sz="6600" i="0" spc="200" dirty="0" smtClean="0">
                <a:solidFill>
                  <a:srgbClr val="0070C0"/>
                </a:solidFill>
                <a:latin typeface="Bookman Old Style" pitchFamily="18" charset="0"/>
              </a:rPr>
              <a:t>ИТАЛИЯ</a:t>
            </a:r>
            <a:endParaRPr lang="ru-RU" sz="6600" i="0" spc="2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428625" y="357188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AF46D8C2-170C-450A-B7D0-D578C8F793EC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20.03.2016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1857364"/>
            <a:ext cx="8286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Деление  </a:t>
            </a:r>
          </a:p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десятичной дроби</a:t>
            </a:r>
          </a:p>
          <a:p>
            <a:pPr algn="ctr">
              <a:defRPr/>
            </a:pPr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на натуральное число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285984" y="1509467"/>
            <a:ext cx="6572297" cy="919401"/>
          </a:xfrm>
          <a:prstGeom prst="round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1.</a:t>
            </a:r>
            <a:r>
              <a:rPr lang="ru-RU" sz="2400" b="1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разделить дробь на это число, не обращая внимания на запятую;</a:t>
            </a:r>
            <a:endParaRPr lang="ru-RU" sz="2400" b="1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5" name="Text Box 6"/>
          <p:cNvSpPr txBox="1">
            <a:spLocks noChangeArrowheads="1"/>
          </p:cNvSpPr>
          <p:nvPr/>
        </p:nvSpPr>
        <p:spPr bwMode="auto">
          <a:xfrm>
            <a:off x="4786314" y="4857760"/>
            <a:ext cx="4143372" cy="1736646"/>
          </a:xfrm>
          <a:prstGeom prst="round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2.</a:t>
            </a:r>
            <a:r>
              <a:rPr lang="ru-RU" sz="2400" b="1" dirty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поставить в частном запятую, </a:t>
            </a:r>
            <a:r>
              <a:rPr lang="ru-RU" sz="24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когда закончится деление целой части.</a:t>
            </a:r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78" name="AutoShape 48"/>
          <p:cNvSpPr>
            <a:spLocks noChangeArrowheads="1"/>
          </p:cNvSpPr>
          <p:nvPr/>
        </p:nvSpPr>
        <p:spPr bwMode="auto">
          <a:xfrm>
            <a:off x="2071670" y="285728"/>
            <a:ext cx="6929486" cy="1000132"/>
          </a:xfrm>
          <a:prstGeom prst="wedgeRoundRectCallout">
            <a:avLst>
              <a:gd name="adj1" fmla="val -49667"/>
              <a:gd name="adj2" fmla="val -10664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marL="342900" indent="-342900"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разделить десятичную дробь  на натуральное число надо: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37" name="Содержимое 2"/>
          <p:cNvSpPr txBox="1">
            <a:spLocks/>
          </p:cNvSpPr>
          <p:nvPr/>
        </p:nvSpPr>
        <p:spPr>
          <a:xfrm>
            <a:off x="2357422" y="2443164"/>
            <a:ext cx="2643206" cy="1071570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7200" b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19,2 </a:t>
            </a:r>
          </a:p>
        </p:txBody>
      </p:sp>
      <p:grpSp>
        <p:nvGrpSpPr>
          <p:cNvPr id="38" name="Группа 7"/>
          <p:cNvGrpSpPr>
            <a:grpSpLocks/>
          </p:cNvGrpSpPr>
          <p:nvPr/>
        </p:nvGrpSpPr>
        <p:grpSpPr bwMode="auto">
          <a:xfrm>
            <a:off x="4786331" y="2728927"/>
            <a:ext cx="2357437" cy="1643063"/>
            <a:chOff x="2142314" y="1500968"/>
            <a:chExt cx="1143802" cy="857256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4857769" y="2514602"/>
            <a:ext cx="928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857769" y="3371858"/>
            <a:ext cx="928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2357423" y="3228982"/>
            <a:ext cx="20002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u="sng" dirty="0">
                <a:solidFill>
                  <a:srgbClr val="0070C0"/>
                </a:solidFill>
                <a:latin typeface="Bookman Old Style" pitchFamily="18" charset="0"/>
              </a:rPr>
              <a:t>16</a:t>
            </a: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2274896" y="2814650"/>
            <a:ext cx="10112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-</a:t>
            </a: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5643587" y="3371858"/>
            <a:ext cx="928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928926" y="4086059"/>
            <a:ext cx="17859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Bookman Old Style" pitchFamily="18" charset="0"/>
              </a:rPr>
              <a:t>3</a:t>
            </a:r>
            <a:r>
              <a:rPr lang="ru-RU" sz="44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7200" dirty="0" smtClean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72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2928926" y="4800618"/>
            <a:ext cx="17859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u="sng" dirty="0" smtClean="0">
                <a:solidFill>
                  <a:srgbClr val="0070C0"/>
                </a:solidFill>
                <a:latin typeface="Bookman Old Style" pitchFamily="18" charset="0"/>
              </a:rPr>
              <a:t>3</a:t>
            </a:r>
            <a:r>
              <a:rPr lang="ru-RU" sz="4000" u="sng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ru-RU" sz="7200" u="sng" dirty="0" smtClean="0">
                <a:solidFill>
                  <a:srgbClr val="0070C0"/>
                </a:solidFill>
                <a:latin typeface="Bookman Old Style" pitchFamily="18" charset="0"/>
              </a:rPr>
              <a:t>2</a:t>
            </a:r>
            <a:endParaRPr lang="ru-RU" sz="7200" u="sng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2643174" y="4386276"/>
            <a:ext cx="1011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-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3643306" y="5657874"/>
            <a:ext cx="102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429273" y="3457589"/>
            <a:ext cx="102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FF0000"/>
                </a:solidFill>
                <a:latin typeface="Bookman Old Style" pitchFamily="18" charset="0"/>
              </a:rPr>
              <a:t>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5" grpId="0" animBg="1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142844" y="4910399"/>
            <a:ext cx="4786346" cy="1804749"/>
          </a:xfrm>
          <a:prstGeom prst="roundRect">
            <a:avLst/>
          </a:prstGeom>
          <a:solidFill>
            <a:srgbClr val="FFFF9B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Важно:</a:t>
            </a:r>
            <a:r>
              <a:rPr lang="ru-RU" sz="2400" b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если целая часть меньше делителя, то частное начинается с нуля целых;</a:t>
            </a:r>
            <a:endParaRPr lang="ru-RU" sz="2400" b="1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7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78" name="AutoShape 48"/>
          <p:cNvSpPr>
            <a:spLocks noChangeArrowheads="1"/>
          </p:cNvSpPr>
          <p:nvPr/>
        </p:nvSpPr>
        <p:spPr bwMode="auto">
          <a:xfrm>
            <a:off x="2071670" y="214290"/>
            <a:ext cx="6929486" cy="1000132"/>
          </a:xfrm>
          <a:prstGeom prst="wedgeRoundRectCallout">
            <a:avLst>
              <a:gd name="adj1" fmla="val -48611"/>
              <a:gd name="adj2" fmla="val -8226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marL="342900" indent="-342900" algn="ctr"/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разделить десятичную дробь  на натуральное число надо: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1" name="Содержимое 2"/>
          <p:cNvSpPr txBox="1">
            <a:spLocks/>
          </p:cNvSpPr>
          <p:nvPr/>
        </p:nvSpPr>
        <p:spPr>
          <a:xfrm>
            <a:off x="3843370" y="1228556"/>
            <a:ext cx="2443158" cy="1071553"/>
          </a:xfrm>
          <a:prstGeom prst="rect">
            <a:avLst/>
          </a:prstGeo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87026"/>
              </a:buClr>
              <a:buSzTx/>
              <a:buFontTx/>
              <a:buNone/>
              <a:tabLst/>
              <a:defRPr/>
            </a:pPr>
            <a:r>
              <a:rPr kumimoji="0" lang="ru-RU" sz="7200" b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  <a:cs typeface="+mn-cs"/>
              </a:rPr>
              <a:t>2,88 </a:t>
            </a:r>
            <a:endParaRPr kumimoji="0" lang="ru-RU" sz="7200" b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man Old Style" pitchFamily="18" charset="0"/>
              <a:cs typeface="+mn-cs"/>
            </a:endParaRPr>
          </a:p>
        </p:txBody>
      </p:sp>
      <p:grpSp>
        <p:nvGrpSpPr>
          <p:cNvPr id="22" name="Группа 7"/>
          <p:cNvGrpSpPr>
            <a:grpSpLocks/>
          </p:cNvGrpSpPr>
          <p:nvPr/>
        </p:nvGrpSpPr>
        <p:grpSpPr bwMode="auto">
          <a:xfrm>
            <a:off x="6215090" y="1428736"/>
            <a:ext cx="2357438" cy="1643063"/>
            <a:chOff x="2142314" y="1500968"/>
            <a:chExt cx="1143802" cy="857256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 rot="5400000">
              <a:off x="1714456" y="1928826"/>
              <a:ext cx="857256" cy="154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2143084" y="1929182"/>
              <a:ext cx="1143032" cy="828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143652" y="1157119"/>
            <a:ext cx="9286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4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143652" y="2085795"/>
            <a:ext cx="9286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786216" y="1943098"/>
            <a:ext cx="1500164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u="sng" dirty="0">
                <a:solidFill>
                  <a:srgbClr val="0070C0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489340" y="1585729"/>
            <a:ext cx="1011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-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000908" y="2085795"/>
            <a:ext cx="7762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7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57654" y="2800175"/>
            <a:ext cx="17859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 smtClean="0">
                <a:solidFill>
                  <a:srgbClr val="0070C0"/>
                </a:solidFill>
                <a:latin typeface="Bookman Old Style" pitchFamily="18" charset="0"/>
              </a:rPr>
              <a:t>2 8</a:t>
            </a:r>
            <a:endParaRPr lang="ru-RU" sz="72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857636" y="3514555"/>
            <a:ext cx="192881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u="sng" dirty="0" smtClean="0">
                <a:solidFill>
                  <a:srgbClr val="0070C0"/>
                </a:solidFill>
                <a:latin typeface="Bookman Old Style" pitchFamily="18" charset="0"/>
              </a:rPr>
              <a:t>2 8</a:t>
            </a:r>
            <a:endParaRPr lang="ru-RU" sz="7200" u="sng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560779" y="2943051"/>
            <a:ext cx="101123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-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5400704" y="4300552"/>
            <a:ext cx="102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715156" y="2157233"/>
            <a:ext cx="102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FF0000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7572412" y="2085795"/>
            <a:ext cx="7762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400704" y="5014932"/>
            <a:ext cx="1028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u="sng" dirty="0">
                <a:solidFill>
                  <a:srgbClr val="0070C0"/>
                </a:solidFill>
                <a:latin typeface="Bookman Old Style" pitchFamily="18" charset="0"/>
              </a:rPr>
              <a:t>8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060976" y="4443249"/>
            <a:ext cx="10112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-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5400704" y="5872009"/>
            <a:ext cx="10287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0</a:t>
            </a: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3862888" y="1242844"/>
            <a:ext cx="112723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7200" dirty="0">
                <a:solidFill>
                  <a:srgbClr val="0070C0"/>
                </a:solidFill>
                <a:latin typeface="Bookman Old Style" pitchFamily="18" charset="0"/>
              </a:rPr>
              <a:t>2,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8" grpId="0"/>
      <p:bldP spid="51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85813" y="214290"/>
            <a:ext cx="7772400" cy="642921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defRPr/>
            </a:pPr>
            <a:r>
              <a:rPr lang="ru-RU" sz="3200" kern="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Деление </a:t>
            </a:r>
            <a:r>
              <a:rPr lang="ru-RU" sz="3200" kern="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на </a:t>
            </a:r>
            <a:r>
              <a:rPr lang="ru-RU" sz="3200" kern="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10, 100, 1000…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57158" y="5004067"/>
            <a:ext cx="8389937" cy="1600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2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разделить десятичную дробь </a:t>
            </a:r>
            <a:r>
              <a:rPr lang="ru-RU" sz="22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                            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на 10, 100, 1000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надо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перенести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 запятую в этой дроби на столько цифр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влево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сколько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нулей стоит после единицы в делителе</a:t>
            </a:r>
            <a:endParaRPr lang="ru-RU" sz="2200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71406" y="1071546"/>
            <a:ext cx="7077579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501,428:10=</a:t>
            </a:r>
            <a:endParaRPr lang="ru-RU" sz="8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357422" y="2357430"/>
            <a:ext cx="5333511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=50</a:t>
            </a:r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,</a:t>
            </a:r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1428</a:t>
            </a:r>
            <a:endParaRPr lang="ru-RU" sz="8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9" name="Выгнутая вниз стрелка 18"/>
          <p:cNvSpPr/>
          <p:nvPr/>
        </p:nvSpPr>
        <p:spPr>
          <a:xfrm flipH="1">
            <a:off x="1530019" y="2143116"/>
            <a:ext cx="898841" cy="3571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47415" y="1071546"/>
            <a:ext cx="881973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0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58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/>
      <p:bldP spid="19" grpId="0" animBg="1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85813" y="214290"/>
            <a:ext cx="7772400" cy="642921"/>
          </a:xfrm>
          <a:prstGeom prst="rect">
            <a:avLst/>
          </a:prstGeom>
          <a:solidFill>
            <a:srgbClr val="FFFF9B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anchor="ctr"/>
          <a:lstStyle/>
          <a:p>
            <a:pPr algn="ctr">
              <a:defRPr/>
            </a:pPr>
            <a:r>
              <a:rPr lang="ru-RU" sz="3200" kern="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Деление </a:t>
            </a:r>
            <a:r>
              <a:rPr lang="ru-RU" sz="3200" kern="0" dirty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на </a:t>
            </a:r>
            <a:r>
              <a:rPr lang="ru-RU" sz="3200" kern="0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10, 100, 1000…</a:t>
            </a:r>
          </a:p>
        </p:txBody>
      </p:sp>
      <p:sp>
        <p:nvSpPr>
          <p:cNvPr id="1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57158" y="5004067"/>
            <a:ext cx="8389937" cy="1600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2200" dirty="0" smtClean="0">
                <a:solidFill>
                  <a:srgbClr val="000099"/>
                </a:solidFill>
                <a:latin typeface="Bookman Old Style" pitchFamily="18" charset="0"/>
                <a:cs typeface="Times New Roman" pitchFamily="18" charset="0"/>
              </a:rPr>
              <a:t>Чтобы разделить десятичную дробь </a:t>
            </a:r>
            <a:r>
              <a:rPr lang="ru-RU" sz="2200" dirty="0" smtClean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                             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на 10, 100, 1000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надо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перенести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 запятую в этой дроби на столько цифр </a:t>
            </a:r>
            <a:r>
              <a:rPr lang="ru-RU" sz="2200" u="sng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влево</a:t>
            </a:r>
            <a:r>
              <a:rPr lang="ru-RU" sz="2200" dirty="0" smtClean="0">
                <a:solidFill>
                  <a:prstClr val="black"/>
                </a:solidFill>
                <a:latin typeface="Bookman Old Style" pitchFamily="18" charset="0"/>
                <a:cs typeface="Times New Roman" pitchFamily="18" charset="0"/>
              </a:rPr>
              <a:t>, сколько </a:t>
            </a:r>
            <a:r>
              <a:rPr lang="ru-RU" sz="2200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нулей стоит после единицы в делителе</a:t>
            </a:r>
            <a:endParaRPr lang="ru-RU" sz="2200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642910" y="1071546"/>
            <a:ext cx="4985660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1,23</a:t>
            </a:r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:</a:t>
            </a:r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10=</a:t>
            </a:r>
            <a:endParaRPr lang="ru-RU" sz="8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474299" y="1071546"/>
            <a:ext cx="3323346" cy="132343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0</a:t>
            </a:r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,</a:t>
            </a:r>
            <a:r>
              <a:rPr lang="ru-RU" sz="8000" dirty="0" smtClean="0">
                <a:solidFill>
                  <a:srgbClr val="000099"/>
                </a:solidFill>
                <a:latin typeface="Bookman Old Style" pitchFamily="18" charset="0"/>
              </a:rPr>
              <a:t>123</a:t>
            </a:r>
            <a:endParaRPr lang="ru-RU" sz="80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 flipH="1">
            <a:off x="785786" y="2143116"/>
            <a:ext cx="827403" cy="357190"/>
          </a:xfrm>
          <a:prstGeom prst="curved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096213" y="1071546"/>
            <a:ext cx="881973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r>
              <a:rPr lang="ru-RU" sz="8000" dirty="0" smtClean="0">
                <a:solidFill>
                  <a:srgbClr val="FF0000"/>
                </a:solidFill>
                <a:latin typeface="Bookman Old Style" pitchFamily="18" charset="0"/>
              </a:rPr>
              <a:t>0</a:t>
            </a:r>
            <a:endParaRPr lang="ru-RU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5342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21" grpId="0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5735</TotalTime>
  <Words>568</Words>
  <Application>Microsoft Office PowerPoint</Application>
  <PresentationFormat>Экран (4:3)</PresentationFormat>
  <Paragraphs>122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718</cp:revision>
  <dcterms:created xsi:type="dcterms:W3CDTF">2007-07-13T07:27:52Z</dcterms:created>
  <dcterms:modified xsi:type="dcterms:W3CDTF">2016-03-20T07:52:35Z</dcterms:modified>
</cp:coreProperties>
</file>