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7"/>
  </p:notesMasterIdLst>
  <p:handoutMasterIdLst>
    <p:handoutMasterId r:id="rId18"/>
  </p:handoutMasterIdLst>
  <p:sldIdLst>
    <p:sldId id="803" r:id="rId2"/>
    <p:sldId id="804" r:id="rId3"/>
    <p:sldId id="817" r:id="rId4"/>
    <p:sldId id="806" r:id="rId5"/>
    <p:sldId id="818" r:id="rId6"/>
    <p:sldId id="819" r:id="rId7"/>
    <p:sldId id="825" r:id="rId8"/>
    <p:sldId id="815" r:id="rId9"/>
    <p:sldId id="816" r:id="rId10"/>
    <p:sldId id="814" r:id="rId11"/>
    <p:sldId id="823" r:id="rId12"/>
    <p:sldId id="824" r:id="rId13"/>
    <p:sldId id="709" r:id="rId14"/>
    <p:sldId id="739" r:id="rId15"/>
    <p:sldId id="67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B"/>
    <a:srgbClr val="8CFB05"/>
    <a:srgbClr val="CC0099"/>
    <a:srgbClr val="CCFFCC"/>
    <a:srgbClr val="66FFFF"/>
    <a:srgbClr val="FFFF53"/>
    <a:srgbClr val="FFCCFF"/>
    <a:srgbClr val="E7E2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6479" autoAdjust="0"/>
  </p:normalViewPr>
  <p:slideViewPr>
    <p:cSldViewPr>
      <p:cViewPr varScale="1">
        <p:scale>
          <a:sx n="71" d="100"/>
          <a:sy n="71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020FB5-9EEF-4749-8D92-1CF2D088788B}" type="datetimeFigureOut">
              <a:rPr lang="ru-RU"/>
              <a:pPr>
                <a:defRPr/>
              </a:pPr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E665DB0-2EFC-40CC-B0BD-44D06E3DA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8897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6C3BAA7-A3B8-437C-B88E-1EAC70E45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7955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8B8D-66AF-47DE-AFC2-1CAA80B2FA93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D2F3-435D-42D1-83E4-3901B229D7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667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667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B213926C-00CC-4A47-A788-AB62C276C6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C6AD8-4270-4CF4-836C-FE0908473361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8295D-BA48-4A12-AFF4-0BD4EF4191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198C3-550B-4733-B589-5EF373A0FE33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AC7A3-8927-4250-BC51-22D19213AA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3ED31-47B7-45E0-844F-8EBA851B576B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263A-BB34-48D6-9BEE-C92B9F03E8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EEBDB-5C63-4599-8DFC-AD4CA7714B44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5217-EB42-4E4C-B6B9-B0694D8E4E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0C33-257E-49DE-99DF-ED5AD3788B25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DDF9A-F4D3-453D-9A91-6AA2F58489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813C-3BF1-489F-AA19-9ACB8A419CAF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E7A20-FCEB-48E6-8CA1-403E2CF9BA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B9F1-FCF0-4593-BB54-49D2D9E2CC16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CB27C-178B-4DC6-8DBA-7603E68474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3900F-58FE-4B6F-A907-129EDC439648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7FCEE-8492-4B6F-B2E8-75EFDE3B53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47BAF7-AE2A-47DB-97F4-0A9944860829}" type="datetime1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E599B-C2A6-4A5B-83C0-C575285856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7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audio" Target="../media/audio1.wav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10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08.03.2016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7" name="Text Box 479"/>
          <p:cNvSpPr txBox="1">
            <a:spLocks noChangeArrowheads="1"/>
          </p:cNvSpPr>
          <p:nvPr/>
        </p:nvSpPr>
        <p:spPr bwMode="auto">
          <a:xfrm>
            <a:off x="2185985" y="1773238"/>
            <a:ext cx="539750" cy="6771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4400" b="0" dirty="0" err="1">
                <a:solidFill>
                  <a:srgbClr val="0070C0"/>
                </a:solidFill>
                <a:latin typeface="Bookman Old Style" pitchFamily="18" charset="0"/>
              </a:rPr>
              <a:t>х</a:t>
            </a:r>
            <a:endParaRPr lang="ru-RU" sz="4400" b="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pSp>
        <p:nvGrpSpPr>
          <p:cNvPr id="5" name="Group 486"/>
          <p:cNvGrpSpPr>
            <a:grpSpLocks/>
          </p:cNvGrpSpPr>
          <p:nvPr/>
        </p:nvGrpSpPr>
        <p:grpSpPr bwMode="auto">
          <a:xfrm>
            <a:off x="2833684" y="1229176"/>
            <a:ext cx="1809749" cy="1260475"/>
            <a:chOff x="1315" y="995"/>
            <a:chExt cx="1140" cy="794"/>
          </a:xfrm>
        </p:grpSpPr>
        <p:sp>
          <p:nvSpPr>
            <p:cNvPr id="7650" name="Text Box 482"/>
            <p:cNvSpPr txBox="1">
              <a:spLocks noChangeArrowheads="1"/>
            </p:cNvSpPr>
            <p:nvPr/>
          </p:nvSpPr>
          <p:spPr bwMode="auto">
            <a:xfrm>
              <a:off x="2115" y="995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3</a:t>
              </a:r>
            </a:p>
          </p:txBody>
        </p:sp>
        <p:sp>
          <p:nvSpPr>
            <p:cNvPr id="7651" name="Text Box 483"/>
            <p:cNvSpPr txBox="1">
              <a:spLocks noChangeArrowheads="1"/>
            </p:cNvSpPr>
            <p:nvPr/>
          </p:nvSpPr>
          <p:spPr bwMode="auto">
            <a:xfrm>
              <a:off x="1701" y="995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8</a:t>
              </a:r>
            </a:p>
          </p:txBody>
        </p:sp>
        <p:sp>
          <p:nvSpPr>
            <p:cNvPr id="7652" name="Text Box 484"/>
            <p:cNvSpPr txBox="1">
              <a:spLocks noChangeArrowheads="1"/>
            </p:cNvSpPr>
            <p:nvPr/>
          </p:nvSpPr>
          <p:spPr bwMode="auto">
            <a:xfrm>
              <a:off x="1315" y="995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>
                  <a:solidFill>
                    <a:srgbClr val="0070C0"/>
                  </a:solidFill>
                  <a:latin typeface="Bookman Old Style" pitchFamily="18" charset="0"/>
                </a:rPr>
                <a:t>1</a:t>
              </a:r>
            </a:p>
          </p:txBody>
        </p:sp>
        <p:sp>
          <p:nvSpPr>
            <p:cNvPr id="7653" name="Text Box 485"/>
            <p:cNvSpPr txBox="1">
              <a:spLocks noChangeArrowheads="1"/>
            </p:cNvSpPr>
            <p:nvPr/>
          </p:nvSpPr>
          <p:spPr bwMode="auto">
            <a:xfrm>
              <a:off x="1451" y="1207"/>
              <a:ext cx="340" cy="5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6000">
                  <a:solidFill>
                    <a:srgbClr val="0070C0"/>
                  </a:solidFill>
                  <a:latin typeface="Bookman Old Style" pitchFamily="18" charset="0"/>
                </a:rPr>
                <a:t>,</a:t>
              </a:r>
            </a:p>
          </p:txBody>
        </p:sp>
      </p:grpSp>
      <p:grpSp>
        <p:nvGrpSpPr>
          <p:cNvPr id="6" name="Group 510"/>
          <p:cNvGrpSpPr>
            <a:grpSpLocks/>
          </p:cNvGrpSpPr>
          <p:nvPr/>
        </p:nvGrpSpPr>
        <p:grpSpPr bwMode="auto">
          <a:xfrm>
            <a:off x="2786060" y="2928934"/>
            <a:ext cx="1857376" cy="1230313"/>
            <a:chOff x="945" y="2659"/>
            <a:chExt cx="1170" cy="775"/>
          </a:xfrm>
        </p:grpSpPr>
        <p:sp>
          <p:nvSpPr>
            <p:cNvPr id="7656" name="Text Box 488"/>
            <p:cNvSpPr txBox="1">
              <a:spLocks noChangeArrowheads="1"/>
            </p:cNvSpPr>
            <p:nvPr/>
          </p:nvSpPr>
          <p:spPr bwMode="auto">
            <a:xfrm>
              <a:off x="1775" y="2659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6</a:t>
              </a:r>
            </a:p>
          </p:txBody>
        </p:sp>
        <p:sp>
          <p:nvSpPr>
            <p:cNvPr id="7657" name="Text Box 489"/>
            <p:cNvSpPr txBox="1">
              <a:spLocks noChangeArrowheads="1"/>
            </p:cNvSpPr>
            <p:nvPr/>
          </p:nvSpPr>
          <p:spPr bwMode="auto">
            <a:xfrm>
              <a:off x="1350" y="2659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6</a:t>
              </a:r>
            </a:p>
          </p:txBody>
        </p:sp>
        <p:sp>
          <p:nvSpPr>
            <p:cNvPr id="7658" name="Text Box 490"/>
            <p:cNvSpPr txBox="1">
              <a:spLocks noChangeArrowheads="1"/>
            </p:cNvSpPr>
            <p:nvPr/>
          </p:nvSpPr>
          <p:spPr bwMode="auto">
            <a:xfrm>
              <a:off x="945" y="2659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3</a:t>
              </a:r>
            </a:p>
          </p:txBody>
        </p:sp>
      </p:grpSp>
      <p:sp>
        <p:nvSpPr>
          <p:cNvPr id="7660" name="Arc 492"/>
          <p:cNvSpPr>
            <a:spLocks/>
          </p:cNvSpPr>
          <p:nvPr/>
        </p:nvSpPr>
        <p:spPr bwMode="auto">
          <a:xfrm flipV="1">
            <a:off x="3444872" y="2238376"/>
            <a:ext cx="1198554" cy="215444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endParaRPr lang="ru-RU" sz="14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7662" name="Line 494"/>
          <p:cNvSpPr>
            <a:spLocks noChangeShapeType="1"/>
          </p:cNvSpPr>
          <p:nvPr/>
        </p:nvSpPr>
        <p:spPr bwMode="auto">
          <a:xfrm>
            <a:off x="2735263" y="3109905"/>
            <a:ext cx="19081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endParaRPr lang="ru-RU" sz="1400">
              <a:solidFill>
                <a:srgbClr val="0070C0"/>
              </a:solidFill>
              <a:latin typeface="Bookman Old Style" pitchFamily="18" charset="0"/>
            </a:endParaRPr>
          </a:p>
        </p:txBody>
      </p:sp>
      <p:grpSp>
        <p:nvGrpSpPr>
          <p:cNvPr id="7" name="Group 509"/>
          <p:cNvGrpSpPr>
            <a:grpSpLocks/>
          </p:cNvGrpSpPr>
          <p:nvPr/>
        </p:nvGrpSpPr>
        <p:grpSpPr bwMode="auto">
          <a:xfrm>
            <a:off x="3373437" y="2079624"/>
            <a:ext cx="1270001" cy="1277938"/>
            <a:chOff x="1315" y="1684"/>
            <a:chExt cx="800" cy="805"/>
          </a:xfrm>
        </p:grpSpPr>
        <p:sp>
          <p:nvSpPr>
            <p:cNvPr id="7649" name="Text Box 481"/>
            <p:cNvSpPr txBox="1">
              <a:spLocks noChangeArrowheads="1"/>
            </p:cNvSpPr>
            <p:nvPr/>
          </p:nvSpPr>
          <p:spPr bwMode="auto">
            <a:xfrm>
              <a:off x="1775" y="1714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 smtClean="0">
                  <a:solidFill>
                    <a:srgbClr val="0070C0"/>
                  </a:solidFill>
                  <a:latin typeface="Bookman Old Style" pitchFamily="18" charset="0"/>
                </a:rPr>
                <a:t>2</a:t>
              </a:r>
              <a:endParaRPr lang="ru-RU" sz="8000" dirty="0">
                <a:solidFill>
                  <a:srgbClr val="0070C0"/>
                </a:solidFill>
                <a:latin typeface="Bookman Old Style" pitchFamily="18" charset="0"/>
              </a:endParaRPr>
            </a:p>
          </p:txBody>
        </p:sp>
        <p:sp>
          <p:nvSpPr>
            <p:cNvPr id="7663" name="Text Box 495"/>
            <p:cNvSpPr txBox="1">
              <a:spLocks noChangeArrowheads="1"/>
            </p:cNvSpPr>
            <p:nvPr/>
          </p:nvSpPr>
          <p:spPr bwMode="auto">
            <a:xfrm>
              <a:off x="1315" y="1684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endParaRPr lang="ru-RU" sz="8000" dirty="0">
                <a:solidFill>
                  <a:srgbClr val="0070C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" name="Group 655"/>
          <p:cNvGrpSpPr>
            <a:grpSpLocks/>
          </p:cNvGrpSpPr>
          <p:nvPr/>
        </p:nvGrpSpPr>
        <p:grpSpPr bwMode="auto">
          <a:xfrm>
            <a:off x="2143123" y="3857628"/>
            <a:ext cx="1857376" cy="1230313"/>
            <a:chOff x="540" y="2568"/>
            <a:chExt cx="1170" cy="775"/>
          </a:xfrm>
        </p:grpSpPr>
        <p:sp>
          <p:nvSpPr>
            <p:cNvPr id="7680" name="Text Box 512"/>
            <p:cNvSpPr txBox="1">
              <a:spLocks noChangeArrowheads="1"/>
            </p:cNvSpPr>
            <p:nvPr/>
          </p:nvSpPr>
          <p:spPr bwMode="auto">
            <a:xfrm>
              <a:off x="1370" y="2568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6</a:t>
              </a:r>
            </a:p>
          </p:txBody>
        </p:sp>
        <p:sp>
          <p:nvSpPr>
            <p:cNvPr id="7681" name="Text Box 513"/>
            <p:cNvSpPr txBox="1">
              <a:spLocks noChangeArrowheads="1"/>
            </p:cNvSpPr>
            <p:nvPr/>
          </p:nvSpPr>
          <p:spPr bwMode="auto">
            <a:xfrm>
              <a:off x="952" y="2568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6</a:t>
              </a:r>
            </a:p>
          </p:txBody>
        </p:sp>
        <p:sp>
          <p:nvSpPr>
            <p:cNvPr id="7682" name="Text Box 514"/>
            <p:cNvSpPr txBox="1">
              <a:spLocks noChangeArrowheads="1"/>
            </p:cNvSpPr>
            <p:nvPr/>
          </p:nvSpPr>
          <p:spPr bwMode="auto">
            <a:xfrm>
              <a:off x="540" y="2568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3</a:t>
              </a:r>
            </a:p>
          </p:txBody>
        </p:sp>
      </p:grpSp>
      <p:sp>
        <p:nvSpPr>
          <p:cNvPr id="7711" name="Line 543"/>
          <p:cNvSpPr>
            <a:spLocks noChangeShapeType="1"/>
          </p:cNvSpPr>
          <p:nvPr/>
        </p:nvSpPr>
        <p:spPr bwMode="auto">
          <a:xfrm>
            <a:off x="2149472" y="4929198"/>
            <a:ext cx="241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endParaRPr lang="ru-RU" sz="1400">
              <a:solidFill>
                <a:srgbClr val="0070C0"/>
              </a:solidFill>
              <a:latin typeface="Bookman Old Style" pitchFamily="18" charset="0"/>
            </a:endParaRPr>
          </a:p>
        </p:txBody>
      </p:sp>
      <p:grpSp>
        <p:nvGrpSpPr>
          <p:cNvPr id="9" name="Group 656"/>
          <p:cNvGrpSpPr>
            <a:grpSpLocks/>
          </p:cNvGrpSpPr>
          <p:nvPr/>
        </p:nvGrpSpPr>
        <p:grpSpPr bwMode="auto">
          <a:xfrm>
            <a:off x="2143108" y="4699017"/>
            <a:ext cx="2493964" cy="1230313"/>
            <a:chOff x="544" y="3294"/>
            <a:chExt cx="1571" cy="775"/>
          </a:xfrm>
        </p:grpSpPr>
        <p:sp>
          <p:nvSpPr>
            <p:cNvPr id="7713" name="Text Box 545"/>
            <p:cNvSpPr txBox="1">
              <a:spLocks noChangeArrowheads="1"/>
            </p:cNvSpPr>
            <p:nvPr/>
          </p:nvSpPr>
          <p:spPr bwMode="auto">
            <a:xfrm>
              <a:off x="1775" y="3294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6</a:t>
              </a:r>
            </a:p>
          </p:txBody>
        </p:sp>
        <p:sp>
          <p:nvSpPr>
            <p:cNvPr id="7714" name="Text Box 546"/>
            <p:cNvSpPr txBox="1">
              <a:spLocks noChangeArrowheads="1"/>
            </p:cNvSpPr>
            <p:nvPr/>
          </p:nvSpPr>
          <p:spPr bwMode="auto">
            <a:xfrm>
              <a:off x="1370" y="3294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2</a:t>
              </a:r>
            </a:p>
          </p:txBody>
        </p:sp>
        <p:sp>
          <p:nvSpPr>
            <p:cNvPr id="7715" name="Text Box 547"/>
            <p:cNvSpPr txBox="1">
              <a:spLocks noChangeArrowheads="1"/>
            </p:cNvSpPr>
            <p:nvPr/>
          </p:nvSpPr>
          <p:spPr bwMode="auto">
            <a:xfrm>
              <a:off x="965" y="3294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0</a:t>
              </a:r>
            </a:p>
          </p:txBody>
        </p:sp>
        <p:sp>
          <p:nvSpPr>
            <p:cNvPr id="7716" name="Text Box 548"/>
            <p:cNvSpPr txBox="1">
              <a:spLocks noChangeArrowheads="1"/>
            </p:cNvSpPr>
            <p:nvPr/>
          </p:nvSpPr>
          <p:spPr bwMode="auto">
            <a:xfrm>
              <a:off x="544" y="3294"/>
              <a:ext cx="340" cy="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r>
                <a:rPr lang="ru-RU" sz="8000" dirty="0">
                  <a:solidFill>
                    <a:srgbClr val="0070C0"/>
                  </a:solidFill>
                  <a:latin typeface="Bookman Old Style" pitchFamily="18" charset="0"/>
                </a:rPr>
                <a:t>4</a:t>
              </a:r>
            </a:p>
          </p:txBody>
        </p:sp>
      </p:grpSp>
      <p:sp>
        <p:nvSpPr>
          <p:cNvPr id="7719" name="Text Box 551"/>
          <p:cNvSpPr txBox="1">
            <a:spLocks noChangeArrowheads="1"/>
          </p:cNvSpPr>
          <p:nvPr/>
        </p:nvSpPr>
        <p:spPr bwMode="auto">
          <a:xfrm>
            <a:off x="1573210" y="3752850"/>
            <a:ext cx="539750" cy="6771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4400" b="0" dirty="0">
                <a:solidFill>
                  <a:srgbClr val="0070C0"/>
                </a:solidFill>
                <a:latin typeface="Bookman Old Style" pitchFamily="18" charset="0"/>
              </a:rPr>
              <a:t>+</a:t>
            </a:r>
          </a:p>
        </p:txBody>
      </p:sp>
      <p:sp>
        <p:nvSpPr>
          <p:cNvPr id="7842" name="Arc 674"/>
          <p:cNvSpPr>
            <a:spLocks/>
          </p:cNvSpPr>
          <p:nvPr/>
        </p:nvSpPr>
        <p:spPr bwMode="auto">
          <a:xfrm flipV="1">
            <a:off x="3409947" y="5578477"/>
            <a:ext cx="1233479" cy="215444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endParaRPr lang="ru-RU" sz="14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7844" name="Arc 676"/>
          <p:cNvSpPr>
            <a:spLocks/>
          </p:cNvSpPr>
          <p:nvPr/>
        </p:nvSpPr>
        <p:spPr bwMode="auto">
          <a:xfrm flipV="1">
            <a:off x="3428980" y="2214554"/>
            <a:ext cx="1198554" cy="215444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endParaRPr lang="ru-RU" sz="140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72" name="Text Box 481"/>
          <p:cNvSpPr txBox="1">
            <a:spLocks noChangeArrowheads="1"/>
          </p:cNvSpPr>
          <p:nvPr/>
        </p:nvSpPr>
        <p:spPr bwMode="auto">
          <a:xfrm>
            <a:off x="3428980" y="2126456"/>
            <a:ext cx="539750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dirty="0" smtClean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endParaRPr lang="ru-RU" sz="80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7659" name="Text Box 491"/>
          <p:cNvSpPr txBox="1">
            <a:spLocks noChangeArrowheads="1"/>
          </p:cNvSpPr>
          <p:nvPr/>
        </p:nvSpPr>
        <p:spPr bwMode="auto">
          <a:xfrm>
            <a:off x="3143240" y="5006000"/>
            <a:ext cx="5397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dirty="0">
                <a:solidFill>
                  <a:srgbClr val="CC0099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5000629" y="1500174"/>
            <a:ext cx="3857652" cy="1736646"/>
          </a:xfrm>
          <a:prstGeom prst="roundRect">
            <a:avLst/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1.</a:t>
            </a:r>
            <a:r>
              <a:rPr lang="ru-RU" sz="2400" b="1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умножить ее на это число, не обращая внимания на запятую;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5" name="Text Box 6"/>
          <p:cNvSpPr txBox="1">
            <a:spLocks noChangeArrowheads="1"/>
          </p:cNvSpPr>
          <p:nvPr/>
        </p:nvSpPr>
        <p:spPr bwMode="auto">
          <a:xfrm>
            <a:off x="5000629" y="3357562"/>
            <a:ext cx="3857652" cy="3371136"/>
          </a:xfrm>
          <a:prstGeom prst="roundRect">
            <a:avLst/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2</a:t>
            </a:r>
            <a:r>
              <a:rPr lang="ru-RU" sz="2400" b="1" dirty="0">
                <a:latin typeface="Bookman Old Style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в полученном произведении отделить запятой столько цифр </a:t>
            </a:r>
            <a:r>
              <a:rPr lang="ru-RU" sz="24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справа</a:t>
            </a:r>
            <a:r>
              <a:rPr lang="ru-RU" sz="24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сколько их отделено запятой </a:t>
            </a:r>
            <a:r>
              <a:rPr lang="ru-RU" sz="24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в десятичной дроби</a:t>
            </a:r>
            <a:r>
              <a:rPr lang="ru-RU" sz="24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78" name="AutoShape 48"/>
          <p:cNvSpPr>
            <a:spLocks noChangeArrowheads="1"/>
          </p:cNvSpPr>
          <p:nvPr/>
        </p:nvSpPr>
        <p:spPr bwMode="auto">
          <a:xfrm>
            <a:off x="265881" y="229044"/>
            <a:ext cx="6929486" cy="1000132"/>
          </a:xfrm>
          <a:prstGeom prst="wedgeRoundRectCallout">
            <a:avLst>
              <a:gd name="adj1" fmla="val -49918"/>
              <a:gd name="adj2" fmla="val -700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342900" indent="-342900"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умножить десятичную дробь  на натуральное число надо: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1000"/>
                                        <p:tgtEl>
                                          <p:spTgt spid="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2 -0.02081 C 0.10868 0.03446 0.15833 0.09043 0.17482 0.16189 C 0.19132 0.23312 0.17778 0.3476 0.15781 0.40726 C 0.13784 0.4667 0.08316 0.50255 0.05521 0.51897 C 0.02725 0.53539 0.00868 0.52082 -0.00972 0.50625 " pathEditMode="relative" rAng="0" ptsTypes="aaaaA">
                                      <p:cBhvr>
                                        <p:cTn id="56" dur="2000" fill="hold"/>
                                        <p:tgtEl>
                                          <p:spTgt spid="7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278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3" presetClass="entr" presetSubtype="16" repeatCount="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repeatCount="5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0" grpId="0" animBg="1"/>
      <p:bldP spid="7660" grpId="1" animBg="1"/>
      <p:bldP spid="7711" grpId="0" animBg="1"/>
      <p:bldP spid="7719" grpId="0"/>
      <p:bldP spid="7842" grpId="0" animBg="1"/>
      <p:bldP spid="7844" grpId="0" animBg="1"/>
      <p:bldP spid="7659" grpId="0"/>
      <p:bldP spid="73" grpId="0" animBg="1"/>
      <p:bldP spid="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-32" y="1285860"/>
            <a:ext cx="8229600" cy="1071557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000" b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8,62∙15=12930</a:t>
            </a:r>
          </a:p>
        </p:txBody>
      </p:sp>
      <p:sp>
        <p:nvSpPr>
          <p:cNvPr id="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" name="AutoShape 48"/>
          <p:cNvSpPr>
            <a:spLocks noChangeArrowheads="1"/>
          </p:cNvSpPr>
          <p:nvPr/>
        </p:nvSpPr>
        <p:spPr bwMode="auto">
          <a:xfrm>
            <a:off x="4429124" y="214290"/>
            <a:ext cx="4500594" cy="928694"/>
          </a:xfrm>
          <a:prstGeom prst="wedgeRoundRectCallout">
            <a:avLst>
              <a:gd name="adj1" fmla="val 19750"/>
              <a:gd name="adj2" fmla="val 47540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Поставьте запятую в ответе: </a:t>
            </a:r>
            <a:endParaRPr lang="ru-RU" sz="2400" dirty="0" smtClean="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7176" y="2357430"/>
            <a:ext cx="8229600" cy="100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000" b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45,3∙32=14496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357562"/>
            <a:ext cx="8229600" cy="107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000" b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0,75∙22=1650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32" y="4429132"/>
            <a:ext cx="8229600" cy="107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000" b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ookman Old Style" pitchFamily="18" charset="0"/>
                <a:cs typeface="Times New Roman" pitchFamily="18" charset="0"/>
              </a:rPr>
              <a:t>12,37∙11=13607</a:t>
            </a:r>
          </a:p>
        </p:txBody>
      </p:sp>
      <p:sp>
        <p:nvSpPr>
          <p:cNvPr id="9" name="Text Box 491"/>
          <p:cNvSpPr txBox="1">
            <a:spLocks noChangeArrowheads="1"/>
          </p:cNvSpPr>
          <p:nvPr/>
        </p:nvSpPr>
        <p:spPr bwMode="auto">
          <a:xfrm>
            <a:off x="4929190" y="1357298"/>
            <a:ext cx="5397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0" name="Text Box 491"/>
          <p:cNvSpPr txBox="1">
            <a:spLocks noChangeArrowheads="1"/>
          </p:cNvSpPr>
          <p:nvPr/>
        </p:nvSpPr>
        <p:spPr bwMode="auto">
          <a:xfrm>
            <a:off x="5500694" y="2428868"/>
            <a:ext cx="5397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1" name="Text Box 491"/>
          <p:cNvSpPr txBox="1">
            <a:spLocks noChangeArrowheads="1"/>
          </p:cNvSpPr>
          <p:nvPr/>
        </p:nvSpPr>
        <p:spPr bwMode="auto">
          <a:xfrm>
            <a:off x="4460878" y="3505802"/>
            <a:ext cx="5397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2" name="Text Box 491"/>
          <p:cNvSpPr txBox="1">
            <a:spLocks noChangeArrowheads="1"/>
          </p:cNvSpPr>
          <p:nvPr/>
        </p:nvSpPr>
        <p:spPr bwMode="auto">
          <a:xfrm>
            <a:off x="5500694" y="4648810"/>
            <a:ext cx="5397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60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  <p:bldP spid="7" grpId="0" build="p"/>
      <p:bldP spid="8" grpId="0" build="p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-32" y="1285860"/>
            <a:ext cx="8229600" cy="1071557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lvl="0" indent="-342900">
              <a:spcBef>
                <a:spcPct val="20000"/>
              </a:spcBef>
              <a:buClr>
                <a:srgbClr val="387026"/>
              </a:buClr>
            </a:pPr>
            <a:r>
              <a:rPr lang="ru-RU" sz="66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3,5∙4=140</a:t>
            </a:r>
          </a:p>
        </p:txBody>
      </p:sp>
      <p:sp>
        <p:nvSpPr>
          <p:cNvPr id="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" name="AutoShape 48"/>
          <p:cNvSpPr>
            <a:spLocks noChangeArrowheads="1"/>
          </p:cNvSpPr>
          <p:nvPr/>
        </p:nvSpPr>
        <p:spPr bwMode="auto">
          <a:xfrm>
            <a:off x="3714744" y="214290"/>
            <a:ext cx="5214974" cy="857256"/>
          </a:xfrm>
          <a:prstGeom prst="wedgeRoundRectCallout">
            <a:avLst>
              <a:gd name="adj1" fmla="val 23785"/>
              <a:gd name="adj2" fmla="val 43679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Поставьте запятую в ответе: </a:t>
            </a:r>
            <a:endParaRPr lang="ru-RU" sz="2400" dirty="0" smtClean="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7176" y="2214567"/>
            <a:ext cx="8229600" cy="100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lvl="0" indent="-342900">
              <a:spcBef>
                <a:spcPct val="20000"/>
              </a:spcBef>
              <a:buClr>
                <a:srgbClr val="387026"/>
              </a:buClr>
            </a:pPr>
            <a:r>
              <a:rPr lang="ru-RU" sz="66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2,05∙7=1435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286137"/>
            <a:ext cx="8229600" cy="107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lvl="0" indent="-342900">
              <a:spcBef>
                <a:spcPct val="20000"/>
              </a:spcBef>
              <a:buClr>
                <a:srgbClr val="387026"/>
              </a:buClr>
            </a:pPr>
            <a:r>
              <a:rPr lang="ru-RU" sz="66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6,31∙12=7572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32" y="4429132"/>
            <a:ext cx="8229600" cy="107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lvl="0" indent="-342900">
              <a:spcBef>
                <a:spcPct val="20000"/>
              </a:spcBef>
              <a:buClr>
                <a:srgbClr val="387026"/>
              </a:buClr>
            </a:pPr>
            <a:r>
              <a:rPr lang="ru-RU" sz="66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7,2∙35=2520</a:t>
            </a:r>
          </a:p>
        </p:txBody>
      </p:sp>
      <p:sp>
        <p:nvSpPr>
          <p:cNvPr id="9" name="Text Box 491"/>
          <p:cNvSpPr txBox="1">
            <a:spLocks noChangeArrowheads="1"/>
          </p:cNvSpPr>
          <p:nvPr/>
        </p:nvSpPr>
        <p:spPr bwMode="auto">
          <a:xfrm>
            <a:off x="3786182" y="1357298"/>
            <a:ext cx="53975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0" name="Text Box 491"/>
          <p:cNvSpPr txBox="1">
            <a:spLocks noChangeArrowheads="1"/>
          </p:cNvSpPr>
          <p:nvPr/>
        </p:nvSpPr>
        <p:spPr bwMode="auto">
          <a:xfrm>
            <a:off x="4357686" y="2285992"/>
            <a:ext cx="53975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1" name="Text Box 491"/>
          <p:cNvSpPr txBox="1">
            <a:spLocks noChangeArrowheads="1"/>
          </p:cNvSpPr>
          <p:nvPr/>
        </p:nvSpPr>
        <p:spPr bwMode="auto">
          <a:xfrm>
            <a:off x="4929190" y="3286124"/>
            <a:ext cx="53975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2" name="Text Box 491"/>
          <p:cNvSpPr txBox="1">
            <a:spLocks noChangeArrowheads="1"/>
          </p:cNvSpPr>
          <p:nvPr/>
        </p:nvSpPr>
        <p:spPr bwMode="auto">
          <a:xfrm>
            <a:off x="4889506" y="4500570"/>
            <a:ext cx="53975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  <p:bldP spid="7" grpId="0" build="p"/>
      <p:bldP spid="8" grpId="0" build="p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6055" y="1700808"/>
            <a:ext cx="6947735" cy="2800767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1306</a:t>
            </a:r>
            <a:r>
              <a:rPr lang="ru-RU" sz="72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</a:t>
            </a:r>
            <a:r>
              <a:rPr lang="ru-RU" sz="7200" i="0" dirty="0" err="1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а-е</a:t>
            </a:r>
            <a:r>
              <a:rPr lang="ru-RU" sz="72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  <a:endParaRPr lang="ru-RU" sz="8800" i="0" dirty="0" smtClean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  <a:p>
            <a:pPr>
              <a:defRPr/>
            </a:pP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1308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  <a:endParaRPr lang="ru-RU" sz="6600" i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672453"/>
            <a:ext cx="6207148" cy="144655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1328(1)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77669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П.34,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1330 (</a:t>
            </a:r>
            <a:r>
              <a:rPr lang="ru-RU" sz="4800" i="0" dirty="0" err="1" smtClean="0">
                <a:solidFill>
                  <a:srgbClr val="000099"/>
                </a:solidFill>
                <a:latin typeface="Georgia" pitchFamily="18" charset="0"/>
              </a:rPr>
              <a:t>а-г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1331,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1325(а, б).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-32" y="714198"/>
            <a:ext cx="4801314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2,7–0,6=</a:t>
            </a:r>
            <a:endParaRPr lang="ru-RU" sz="80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6702764" y="142852"/>
            <a:ext cx="184731" cy="338554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600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4643438" y="696566"/>
            <a:ext cx="1928733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2,1</a:t>
            </a:r>
            <a:endParaRPr lang="ru-RU" sz="80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-32" y="1803703"/>
            <a:ext cx="4903907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3,5+2,3=</a:t>
            </a:r>
            <a:endParaRPr lang="ru-RU" sz="80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8" name="Text Box 10"/>
          <p:cNvSpPr txBox="1">
            <a:spLocks noChangeArrowheads="1"/>
          </p:cNvSpPr>
          <p:nvPr/>
        </p:nvSpPr>
        <p:spPr bwMode="auto">
          <a:xfrm>
            <a:off x="4643438" y="1785360"/>
            <a:ext cx="1928733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5,8</a:t>
            </a:r>
            <a:endParaRPr lang="ru-RU" sz="80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" name="AutoShape 48"/>
          <p:cNvSpPr>
            <a:spLocks noChangeArrowheads="1"/>
          </p:cNvSpPr>
          <p:nvPr/>
        </p:nvSpPr>
        <p:spPr bwMode="auto">
          <a:xfrm>
            <a:off x="4929190" y="285728"/>
            <a:ext cx="3929090" cy="714380"/>
          </a:xfrm>
          <a:prstGeom prst="wedgeRoundRectCallout">
            <a:avLst>
              <a:gd name="adj1" fmla="val 16506"/>
              <a:gd name="adj2" fmla="val 42920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Вычислить: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-32" y="2893208"/>
            <a:ext cx="4801314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5,8</a:t>
            </a:r>
            <a:r>
              <a:rPr lang="ru-RU" sz="8000" dirty="0" smtClean="0">
                <a:solidFill>
                  <a:srgbClr val="7030A0"/>
                </a:solidFill>
                <a:latin typeface="Bookman Old Style" pitchFamily="18" charset="0"/>
              </a:rPr>
              <a:t>–</a:t>
            </a:r>
            <a:r>
              <a:rPr lang="ru-RU" sz="80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1,9=</a:t>
            </a:r>
            <a:endParaRPr lang="ru-RU" sz="80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572000" y="2874154"/>
            <a:ext cx="1928733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3,9</a:t>
            </a:r>
            <a:endParaRPr lang="ru-RU" sz="80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-32" y="3982714"/>
            <a:ext cx="4554452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0,69+0=</a:t>
            </a:r>
            <a:endParaRPr lang="ru-RU" sz="80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429124" y="3962949"/>
            <a:ext cx="2626040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0,69</a:t>
            </a:r>
            <a:endParaRPr lang="ru-RU" sz="80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5" grpId="0"/>
      <p:bldP spid="406536" grpId="0"/>
      <p:bldP spid="406538" grpId="0"/>
      <p:bldP spid="18" grpId="0"/>
      <p:bldP spid="19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-32" y="910722"/>
            <a:ext cx="537518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3,6+0,8=</a:t>
            </a:r>
            <a:endParaRPr lang="ru-RU" sz="88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6702764" y="142852"/>
            <a:ext cx="184731" cy="338554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600" kern="1200">
              <a:solidFill>
                <a:srgbClr val="0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5143504" y="910880"/>
            <a:ext cx="2103461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4,4</a:t>
            </a:r>
            <a:endParaRPr lang="ru-RU" sz="88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-32" y="4911408"/>
            <a:ext cx="409919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8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7,1</a:t>
            </a:r>
            <a:r>
              <a:rPr lang="ru-RU" sz="8800" dirty="0" smtClean="0">
                <a:solidFill>
                  <a:srgbClr val="7030A0"/>
                </a:solidFill>
                <a:latin typeface="Bookman Old Style" pitchFamily="18" charset="0"/>
              </a:rPr>
              <a:t>–</a:t>
            </a:r>
            <a:r>
              <a:rPr lang="ru-RU" sz="88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0=</a:t>
            </a:r>
            <a:endParaRPr lang="ru-RU" sz="88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8" name="Text Box 10"/>
          <p:cNvSpPr txBox="1">
            <a:spLocks noChangeArrowheads="1"/>
          </p:cNvSpPr>
          <p:nvPr/>
        </p:nvSpPr>
        <p:spPr bwMode="auto">
          <a:xfrm>
            <a:off x="3838965" y="4857760"/>
            <a:ext cx="2103461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7,1</a:t>
            </a:r>
            <a:endParaRPr lang="ru-RU" sz="88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" name="AutoShape 48"/>
          <p:cNvSpPr>
            <a:spLocks noChangeArrowheads="1"/>
          </p:cNvSpPr>
          <p:nvPr/>
        </p:nvSpPr>
        <p:spPr bwMode="auto">
          <a:xfrm>
            <a:off x="4929190" y="285728"/>
            <a:ext cx="3929090" cy="714380"/>
          </a:xfrm>
          <a:prstGeom prst="wedgeRoundRectCallout">
            <a:avLst>
              <a:gd name="adj1" fmla="val 23643"/>
              <a:gd name="adj2" fmla="val 46333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Вычислить: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-32" y="2053783"/>
            <a:ext cx="541205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4,9+6,3=</a:t>
            </a:r>
            <a:endParaRPr lang="ru-RU" sz="88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5000628" y="1982450"/>
            <a:ext cx="2871299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11,2</a:t>
            </a:r>
            <a:endParaRPr lang="ru-RU" sz="88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-32" y="3196844"/>
            <a:ext cx="6785832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8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0,84</a:t>
            </a:r>
            <a:r>
              <a:rPr lang="ru-RU" sz="8800" dirty="0" smtClean="0">
                <a:solidFill>
                  <a:srgbClr val="7030A0"/>
                </a:solidFill>
                <a:latin typeface="Bookman Old Style" pitchFamily="18" charset="0"/>
              </a:rPr>
              <a:t>–</a:t>
            </a:r>
            <a:r>
              <a:rPr lang="ru-RU" sz="8800" b="1" kern="1200" dirty="0" smtClean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0,24=</a:t>
            </a:r>
            <a:endParaRPr lang="ru-RU" sz="8800" b="1" kern="12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588224" y="3196844"/>
            <a:ext cx="2103461" cy="14465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800" b="1" kern="1200" dirty="0" smtClean="0">
                <a:solidFill>
                  <a:srgbClr val="00B0F0"/>
                </a:solidFill>
                <a:latin typeface="Bookman Old Style" pitchFamily="18" charset="0"/>
                <a:cs typeface="Times New Roman" pitchFamily="18" charset="0"/>
              </a:rPr>
              <a:t>0,6</a:t>
            </a:r>
            <a:endParaRPr lang="ru-RU" sz="8800" b="1" kern="1200" dirty="0">
              <a:solidFill>
                <a:srgbClr val="00B0F0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5" grpId="0"/>
      <p:bldP spid="406536" grpId="0"/>
      <p:bldP spid="406538" grpId="0"/>
      <p:bldP spid="18" grpId="0"/>
      <p:bldP spid="19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71406" y="317477"/>
            <a:ext cx="3323346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2,789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6702764" y="142852"/>
            <a:ext cx="184731" cy="30777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3357554" y="319611"/>
            <a:ext cx="2491388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≈</a:t>
            </a: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2,8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71406" y="2714620"/>
            <a:ext cx="4020652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0,8321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8" name="Text Box 10"/>
          <p:cNvSpPr txBox="1">
            <a:spLocks noChangeArrowheads="1"/>
          </p:cNvSpPr>
          <p:nvPr/>
        </p:nvSpPr>
        <p:spPr bwMode="auto">
          <a:xfrm>
            <a:off x="4000496" y="2714620"/>
            <a:ext cx="2491388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≈</a:t>
            </a: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0,8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" name="AutoShape 48"/>
          <p:cNvSpPr>
            <a:spLocks noChangeArrowheads="1"/>
          </p:cNvSpPr>
          <p:nvPr/>
        </p:nvSpPr>
        <p:spPr bwMode="auto">
          <a:xfrm>
            <a:off x="323528" y="4437112"/>
            <a:ext cx="5857916" cy="1000132"/>
          </a:xfrm>
          <a:prstGeom prst="wedgeRoundRectCallout">
            <a:avLst>
              <a:gd name="adj1" fmla="val 19007"/>
              <a:gd name="adj2" fmla="val -49303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Округлить число до десятых 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1406" y="1516049"/>
            <a:ext cx="4717958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247,356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569717" y="1428736"/>
            <a:ext cx="3886000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≈</a:t>
            </a: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247,4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5" grpId="0"/>
      <p:bldP spid="406536" grpId="0"/>
      <p:bldP spid="406538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71406" y="317477"/>
            <a:ext cx="4717958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32028,7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6702764" y="142852"/>
            <a:ext cx="184731" cy="30777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400" kern="120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4624429" y="285728"/>
            <a:ext cx="4233851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≈</a:t>
            </a: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32000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" name="AutoShape 48"/>
          <p:cNvSpPr>
            <a:spLocks noChangeArrowheads="1"/>
          </p:cNvSpPr>
          <p:nvPr/>
        </p:nvSpPr>
        <p:spPr bwMode="auto">
          <a:xfrm>
            <a:off x="395536" y="4437112"/>
            <a:ext cx="5857916" cy="1000132"/>
          </a:xfrm>
          <a:prstGeom prst="wedgeRoundRectCallout">
            <a:avLst>
              <a:gd name="adj1" fmla="val 21303"/>
              <a:gd name="adj2" fmla="val -42580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Округлить число до тысяч 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42844" y="1891247"/>
            <a:ext cx="3323346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811,9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500430" y="1962685"/>
            <a:ext cx="3536546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≈</a:t>
            </a:r>
            <a:r>
              <a:rPr lang="ru-RU" sz="8000" b="1" kern="12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1000</a:t>
            </a:r>
            <a:endParaRPr lang="ru-RU" sz="8000" b="1" kern="1200" dirty="0">
              <a:solidFill>
                <a:srgbClr val="C00000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5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948509" y="2071678"/>
          <a:ext cx="689824" cy="85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" imgW="317160" imgH="393480" progId="">
                  <p:embed/>
                </p:oleObj>
              </mc:Choice>
              <mc:Fallback>
                <p:oleObj name="Equation" r:id="rId4" imgW="317160" imgH="393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8509" y="2071678"/>
                        <a:ext cx="689824" cy="857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792075" y="2714620"/>
          <a:ext cx="571504" cy="9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6" imgW="241200" imgH="393480" progId="">
                  <p:embed/>
                </p:oleObj>
              </mc:Choice>
              <mc:Fallback>
                <p:oleObj name="Equation" r:id="rId6" imgW="241200" imgH="3934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075" y="2714620"/>
                        <a:ext cx="571504" cy="930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14282" y="1519229"/>
            <a:ext cx="926866" cy="1234549"/>
          </a:xfrm>
          <a:prstGeom prst="rect">
            <a:avLst/>
          </a:prstGeom>
          <a:solidFill>
            <a:srgbClr val="DFDA00"/>
          </a:solidFill>
          <a:ln w="190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endParaRPr lang="ru-RU">
              <a:latin typeface="Bookman Old Style" pitchFamily="18" charset="0"/>
            </a:endParaRP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1881208" y="738114"/>
            <a:ext cx="1699253" cy="1234549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graphicFrame>
        <p:nvGraphicFramePr>
          <p:cNvPr id="17416" name="Object 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077563" y="2428868"/>
          <a:ext cx="746272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8" imgW="317160" imgH="393480" progId="">
                  <p:embed/>
                </p:oleObj>
              </mc:Choice>
              <mc:Fallback>
                <p:oleObj name="Equation" r:id="rId8" imgW="317160" imgH="393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7563" y="2428868"/>
                        <a:ext cx="746272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285720" y="1493594"/>
          <a:ext cx="785818" cy="1292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0" imgW="241200" imgH="393480" progId="">
                  <p:embed/>
                </p:oleObj>
              </mc:Choice>
              <mc:Fallback>
                <p:oleObj name="Equation" r:id="rId10" imgW="241200" imgH="3934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493594"/>
                        <a:ext cx="785818" cy="1292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2220175" y="642918"/>
          <a:ext cx="798933" cy="1395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2" imgW="228600" imgH="393480" progId="">
                  <p:embed/>
                </p:oleObj>
              </mc:Choice>
              <mc:Fallback>
                <p:oleObj name="Equation" r:id="rId12" imgW="228600" imgH="39348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175" y="642918"/>
                        <a:ext cx="798933" cy="13953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AutoShape 11"/>
          <p:cNvSpPr>
            <a:spLocks noChangeArrowheads="1"/>
          </p:cNvSpPr>
          <p:nvPr/>
        </p:nvSpPr>
        <p:spPr bwMode="auto">
          <a:xfrm rot="-601974">
            <a:off x="3117564" y="3433494"/>
            <a:ext cx="2008208" cy="1424480"/>
          </a:xfrm>
          <a:prstGeom prst="triangle">
            <a:avLst>
              <a:gd name="adj" fmla="val 50000"/>
            </a:avLst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3863249" y="3478077"/>
          <a:ext cx="571504" cy="1477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14" imgW="152280" imgH="393480" progId="">
                  <p:embed/>
                </p:oleObj>
              </mc:Choice>
              <mc:Fallback>
                <p:oleObj name="Equation" r:id="rId14" imgW="152280" imgH="39348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249" y="3478077"/>
                        <a:ext cx="571504" cy="1477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4416670" y="1357298"/>
            <a:ext cx="2461987" cy="1513511"/>
          </a:xfrm>
          <a:prstGeom prst="diamond">
            <a:avLst/>
          </a:prstGeom>
          <a:solidFill>
            <a:srgbClr val="FF944B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5292009" y="1398505"/>
          <a:ext cx="720194" cy="1330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6" imgW="215640" imgH="393480" progId="">
                  <p:embed/>
                </p:oleObj>
              </mc:Choice>
              <mc:Fallback>
                <p:oleObj name="Equation" r:id="rId16" imgW="215640" imgH="3934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09" y="1398505"/>
                        <a:ext cx="720194" cy="13303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AutoShape 17"/>
          <p:cNvSpPr>
            <a:spLocks noChangeArrowheads="1"/>
          </p:cNvSpPr>
          <p:nvPr/>
        </p:nvSpPr>
        <p:spPr bwMode="auto">
          <a:xfrm rot="982924">
            <a:off x="6288731" y="3564610"/>
            <a:ext cx="1853731" cy="1709376"/>
          </a:xfrm>
          <a:prstGeom prst="rtTriangle">
            <a:avLst/>
          </a:prstGeom>
          <a:solidFill>
            <a:srgbClr val="5399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6363579" y="3857628"/>
          <a:ext cx="725506" cy="1417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18" imgW="203040" imgH="393480" progId="">
                  <p:embed/>
                </p:oleObj>
              </mc:Choice>
              <mc:Fallback>
                <p:oleObj name="Equation" r:id="rId18" imgW="203040" imgH="39348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3579" y="3857628"/>
                        <a:ext cx="725506" cy="14170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7207262" y="2209800"/>
            <a:ext cx="2008208" cy="1424480"/>
          </a:xfrm>
          <a:prstGeom prst="ellipse">
            <a:avLst/>
          </a:prstGeom>
          <a:solidFill>
            <a:srgbClr val="FF99CC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graphicFrame>
        <p:nvGraphicFramePr>
          <p:cNvPr id="17430" name="Object 2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85786" y="357166"/>
          <a:ext cx="694403" cy="862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20" imgW="317160" imgH="393480" progId="">
                  <p:embed/>
                </p:oleObj>
              </mc:Choice>
              <mc:Fallback>
                <p:oleObj name="Equation" r:id="rId20" imgW="317160" imgH="3934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57166"/>
                        <a:ext cx="694403" cy="8620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1" name="Object 23"/>
          <p:cNvGraphicFramePr>
            <a:graphicFrameLocks noChangeAspect="1"/>
          </p:cNvGraphicFramePr>
          <p:nvPr/>
        </p:nvGraphicFramePr>
        <p:xfrm>
          <a:off x="7077959" y="3357562"/>
          <a:ext cx="807281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22" imgW="317160" imgH="393480" progId="">
                  <p:embed/>
                </p:oleObj>
              </mc:Choice>
              <mc:Fallback>
                <p:oleObj name="Equation" r:id="rId22" imgW="317160" imgH="39348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959" y="3357562"/>
                        <a:ext cx="807281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2" name="Object 24"/>
          <p:cNvGraphicFramePr>
            <a:graphicFrameLocks noChangeAspect="1"/>
          </p:cNvGraphicFramePr>
          <p:nvPr/>
        </p:nvGraphicFramePr>
        <p:xfrm>
          <a:off x="7649463" y="2131860"/>
          <a:ext cx="928694" cy="1511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24" imgW="241200" imgH="393480" progId="">
                  <p:embed/>
                </p:oleObj>
              </mc:Choice>
              <mc:Fallback>
                <p:oleObj name="Equation" r:id="rId24" imgW="241200" imgH="39348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9463" y="2131860"/>
                        <a:ext cx="928694" cy="15114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Freeform 36"/>
          <p:cNvSpPr>
            <a:spLocks/>
          </p:cNvSpPr>
          <p:nvPr/>
        </p:nvSpPr>
        <p:spPr bwMode="gray">
          <a:xfrm rot="423201" flipH="1" flipV="1">
            <a:off x="753343" y="933478"/>
            <a:ext cx="12858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8" name="Freeform 36"/>
          <p:cNvSpPr>
            <a:spLocks/>
          </p:cNvSpPr>
          <p:nvPr/>
        </p:nvSpPr>
        <p:spPr bwMode="gray">
          <a:xfrm rot="14125498" flipV="1">
            <a:off x="1879859" y="2638626"/>
            <a:ext cx="2363247" cy="761816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9" name="Freeform 36"/>
          <p:cNvSpPr>
            <a:spLocks/>
          </p:cNvSpPr>
          <p:nvPr/>
        </p:nvSpPr>
        <p:spPr bwMode="gray">
          <a:xfrm rot="7045375" flipV="1">
            <a:off x="4070930" y="2895622"/>
            <a:ext cx="17297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0" name="Freeform 36"/>
          <p:cNvSpPr>
            <a:spLocks/>
          </p:cNvSpPr>
          <p:nvPr/>
        </p:nvSpPr>
        <p:spPr bwMode="gray">
          <a:xfrm rot="13575974" flipV="1">
            <a:off x="4997364" y="3157857"/>
            <a:ext cx="17297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1" name="Freeform 36"/>
          <p:cNvSpPr>
            <a:spLocks/>
          </p:cNvSpPr>
          <p:nvPr/>
        </p:nvSpPr>
        <p:spPr bwMode="gray">
          <a:xfrm rot="7045375" flipV="1">
            <a:off x="7071326" y="3789707"/>
            <a:ext cx="1729784" cy="714380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4" name="AutoShape 48"/>
          <p:cNvSpPr>
            <a:spLocks noChangeArrowheads="1"/>
          </p:cNvSpPr>
          <p:nvPr/>
        </p:nvSpPr>
        <p:spPr bwMode="auto">
          <a:xfrm>
            <a:off x="2730834" y="196884"/>
            <a:ext cx="6143668" cy="500066"/>
          </a:xfrm>
          <a:prstGeom prst="wedgeRoundRectCallout">
            <a:avLst>
              <a:gd name="adj1" fmla="val -22367"/>
              <a:gd name="adj2" fmla="val -46857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Вычислить:</a:t>
            </a:r>
            <a:endParaRPr lang="ru-RU" sz="2400" dirty="0" smtClean="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08.03.2016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857364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Умножение  </a:t>
            </a:r>
          </a:p>
          <a:p>
            <a:pPr algn="ctr">
              <a:defRPr/>
            </a:pP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десятичной дроби</a:t>
            </a:r>
          </a:p>
          <a:p>
            <a:pPr algn="ctr">
              <a:defRPr/>
            </a:pP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на натуральное число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79388" y="4071942"/>
            <a:ext cx="89646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800000"/>
                </a:solidFill>
                <a:latin typeface="Bookman Old Style" pitchFamily="18" charset="0"/>
              </a:rPr>
              <a:t>    Решение.</a:t>
            </a:r>
          </a:p>
          <a:p>
            <a:pPr>
              <a:spcBef>
                <a:spcPct val="50000"/>
              </a:spcBef>
            </a:pPr>
            <a:r>
              <a:rPr lang="ru-RU" sz="4000" b="1" dirty="0">
                <a:solidFill>
                  <a:srgbClr val="000066"/>
                </a:solidFill>
                <a:latin typeface="Bookman Old Style" pitchFamily="18" charset="0"/>
              </a:rPr>
              <a:t>Р=1,63+1,63+1,63+1,63=6,52 м</a:t>
            </a: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6" name="AutoShape 48"/>
          <p:cNvSpPr>
            <a:spLocks noChangeArrowheads="1"/>
          </p:cNvSpPr>
          <p:nvPr/>
        </p:nvSpPr>
        <p:spPr bwMode="auto">
          <a:xfrm>
            <a:off x="179388" y="642918"/>
            <a:ext cx="8607454" cy="1201906"/>
          </a:xfrm>
          <a:prstGeom prst="wedgeRoundRectCallout">
            <a:avLst>
              <a:gd name="adj1" fmla="val -49546"/>
              <a:gd name="adj2" fmla="val 32263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 smtClean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Задача.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Найти периметр квадрата, если длина его стороны равна 1,63 м.</a:t>
            </a:r>
          </a:p>
        </p:txBody>
      </p:sp>
      <p:sp>
        <p:nvSpPr>
          <p:cNvPr id="7" name="AutoShape 131"/>
          <p:cNvSpPr>
            <a:spLocks noChangeArrowheads="1"/>
          </p:cNvSpPr>
          <p:nvPr/>
        </p:nvSpPr>
        <p:spPr bwMode="auto">
          <a:xfrm>
            <a:off x="5143504" y="2571744"/>
            <a:ext cx="2143140" cy="1928826"/>
          </a:xfrm>
          <a:prstGeom prst="rect">
            <a:avLst/>
          </a:prstGeom>
          <a:solidFill>
            <a:srgbClr val="3366FF"/>
          </a:solidFill>
          <a:ln w="28575">
            <a:solidFill>
              <a:srgbClr val="00206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 sz="1600">
              <a:latin typeface="Bookman Old Style" pitchFamily="18" charset="0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29520" y="3286124"/>
            <a:ext cx="1463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1,63 м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85720" y="2556213"/>
            <a:ext cx="53895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>
                <a:solidFill>
                  <a:srgbClr val="000066"/>
                </a:solidFill>
                <a:latin typeface="Bookman Old Style" pitchFamily="18" charset="0"/>
              </a:rPr>
              <a:t>Р=1,63∙4 =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916238" y="3313137"/>
            <a:ext cx="33845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 dirty="0" smtClean="0">
                <a:solidFill>
                  <a:srgbClr val="800000"/>
                </a:solidFill>
                <a:latin typeface="Bookman Old Style" pitchFamily="18" charset="0"/>
              </a:rPr>
              <a:t>1,63</a:t>
            </a:r>
            <a:endParaRPr lang="ru-RU" sz="80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643438" y="4143380"/>
            <a:ext cx="9350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 dirty="0">
                <a:solidFill>
                  <a:srgbClr val="80000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484438" y="4249762"/>
            <a:ext cx="647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err="1">
                <a:solidFill>
                  <a:srgbClr val="800000"/>
                </a:solidFill>
                <a:latin typeface="Bookman Old Style" pitchFamily="18" charset="0"/>
              </a:rPr>
              <a:t>х</a:t>
            </a:r>
            <a:endParaRPr lang="ru-RU" sz="40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916238" y="5429264"/>
            <a:ext cx="2376487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916238" y="5214950"/>
            <a:ext cx="30845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 dirty="0">
                <a:solidFill>
                  <a:srgbClr val="800000"/>
                </a:solidFill>
                <a:latin typeface="Bookman Old Style" pitchFamily="18" charset="0"/>
              </a:rPr>
              <a:t>6 </a:t>
            </a:r>
            <a:r>
              <a:rPr lang="ru-RU" sz="8000" b="1" dirty="0" smtClean="0">
                <a:solidFill>
                  <a:srgbClr val="800000"/>
                </a:solidFill>
                <a:latin typeface="Bookman Old Style" pitchFamily="18" charset="0"/>
              </a:rPr>
              <a:t>52</a:t>
            </a:r>
            <a:endParaRPr lang="ru-RU" sz="8000" b="1" dirty="0">
              <a:solidFill>
                <a:srgbClr val="800000"/>
              </a:solidFill>
              <a:latin typeface="Bookman Old Style" pitchFamily="18" charset="0"/>
            </a:endParaRP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071934" y="2571744"/>
            <a:ext cx="41418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 b="1" dirty="0">
                <a:solidFill>
                  <a:srgbClr val="000066"/>
                </a:solidFill>
                <a:latin typeface="Bookman Old Style" pitchFamily="18" charset="0"/>
              </a:rPr>
              <a:t>  6,52 м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492500" y="5287975"/>
            <a:ext cx="863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0" b="1" dirty="0">
                <a:solidFill>
                  <a:srgbClr val="80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214282" y="928670"/>
            <a:ext cx="8715436" cy="928694"/>
          </a:xfrm>
          <a:prstGeom prst="wedgeRoundRectCallout">
            <a:avLst>
              <a:gd name="adj1" fmla="val 28074"/>
              <a:gd name="adj2" fmla="val 4766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 другой стороны периметр квадрата можно найти по формуле</a:t>
            </a:r>
          </a:p>
          <a:p>
            <a:pPr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endParaRPr lang="ru-RU" sz="2400" dirty="0" smtClean="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286116" y="1428736"/>
            <a:ext cx="3071834" cy="851297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solidFill>
                  <a:srgbClr val="000066"/>
                </a:solidFill>
                <a:latin typeface="Bookman Old Style" pitchFamily="18" charset="0"/>
              </a:rPr>
              <a:t>Р=</a:t>
            </a:r>
            <a:r>
              <a:rPr lang="ru-RU" sz="4400" dirty="0" smtClean="0">
                <a:solidFill>
                  <a:srgbClr val="000066"/>
                </a:solidFill>
                <a:latin typeface="Bookman Old Style" pitchFamily="18" charset="0"/>
              </a:rPr>
              <a:t>4</a:t>
            </a:r>
            <a:r>
              <a:rPr lang="ru-RU" sz="4400" b="1" dirty="0" smtClean="0">
                <a:solidFill>
                  <a:srgbClr val="000066"/>
                </a:solidFill>
                <a:latin typeface="Bookman Old Style" pitchFamily="18" charset="0"/>
              </a:rPr>
              <a:t>∙</a:t>
            </a:r>
            <a:r>
              <a:rPr lang="ru-RU" sz="4400" dirty="0" smtClean="0">
                <a:solidFill>
                  <a:srgbClr val="000066"/>
                </a:solidFill>
                <a:latin typeface="Bookman Old Style" pitchFamily="18" charset="0"/>
              </a:rPr>
              <a:t>а</a:t>
            </a:r>
            <a:endParaRPr lang="ru-RU" sz="4400" b="1" dirty="0">
              <a:solidFill>
                <a:srgbClr val="000066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5720" y="2071678"/>
            <a:ext cx="1747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Значит</a:t>
            </a:r>
            <a:endParaRPr lang="ru-RU" sz="2800" dirty="0">
              <a:latin typeface="Bookman Old Style" pitchFamily="18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9388" y="214290"/>
            <a:ext cx="89646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rgbClr val="000066"/>
                </a:solidFill>
                <a:latin typeface="Bookman Old Style" pitchFamily="18" charset="0"/>
              </a:rPr>
              <a:t>Р=1,63+1,63+1,63+1,63=6,52 </a:t>
            </a:r>
            <a:r>
              <a:rPr lang="ru-RU" sz="4000" b="1" dirty="0">
                <a:solidFill>
                  <a:srgbClr val="000066"/>
                </a:solidFill>
                <a:latin typeface="Bookman Old Style" pitchFamily="18" charset="0"/>
              </a:rPr>
              <a:t>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3500438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Или ..</a:t>
            </a:r>
            <a:endParaRPr lang="ru-RU" sz="28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  <p:bldP spid="15367" grpId="0"/>
      <p:bldP spid="15368" grpId="0" animBg="1"/>
      <p:bldP spid="15369" grpId="0"/>
      <p:bldP spid="15371" grpId="0"/>
      <p:bldP spid="15372" grpId="0"/>
      <p:bldP spid="12" grpId="0" animBg="1"/>
      <p:bldP spid="13" grpId="0" animBg="1"/>
      <p:bldP spid="14" grpId="0"/>
      <p:bldP spid="16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5341</TotalTime>
  <Words>252</Words>
  <Application>Microsoft Office PowerPoint</Application>
  <PresentationFormat>Экран (4:3)</PresentationFormat>
  <Paragraphs>106</Paragraphs>
  <Slides>15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Шаблон оформления с нарциссами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674</cp:revision>
  <dcterms:created xsi:type="dcterms:W3CDTF">2007-07-13T07:27:52Z</dcterms:created>
  <dcterms:modified xsi:type="dcterms:W3CDTF">2016-03-08T10:13:39Z</dcterms:modified>
</cp:coreProperties>
</file>