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7"/>
  </p:notesMasterIdLst>
  <p:handoutMasterIdLst>
    <p:handoutMasterId r:id="rId18"/>
  </p:handoutMasterIdLst>
  <p:sldIdLst>
    <p:sldId id="751" r:id="rId2"/>
    <p:sldId id="467" r:id="rId3"/>
    <p:sldId id="726" r:id="rId4"/>
    <p:sldId id="729" r:id="rId5"/>
    <p:sldId id="749" r:id="rId6"/>
    <p:sldId id="750" r:id="rId7"/>
    <p:sldId id="752" r:id="rId8"/>
    <p:sldId id="747" r:id="rId9"/>
    <p:sldId id="741" r:id="rId10"/>
    <p:sldId id="748" r:id="rId11"/>
    <p:sldId id="743" r:id="rId12"/>
    <p:sldId id="709" r:id="rId13"/>
    <p:sldId id="739" r:id="rId14"/>
    <p:sldId id="710" r:id="rId15"/>
    <p:sldId id="67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9B"/>
    <a:srgbClr val="CC0099"/>
    <a:srgbClr val="8CFB05"/>
    <a:srgbClr val="FF9900"/>
    <a:srgbClr val="E7E200"/>
    <a:srgbClr val="FFFF5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6057" autoAdjust="0"/>
  </p:normalViewPr>
  <p:slideViewPr>
    <p:cSldViewPr>
      <p:cViewPr varScale="1">
        <p:scale>
          <a:sx n="71" d="100"/>
          <a:sy n="71" d="100"/>
        </p:scale>
        <p:origin x="-13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33CA1D5-CB00-4EA4-85BF-7A0F7363610B}" type="datetimeFigureOut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E6CA680-15A8-4E58-B9F6-2D683E860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428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9D745E4-AA78-4798-B9E4-C2DE84CB3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962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1C1490-5BE3-4EF4-BBC2-52533BDC8CF9}" type="slidenum">
              <a:rPr lang="ru-RU" smtClean="0"/>
              <a:pPr>
                <a:defRPr/>
              </a:pPr>
              <a:t>14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62082-1D96-4BA3-80FE-EB45E4F4D050}" type="datetime1">
              <a:rPr lang="ru-RU"/>
              <a:pPr>
                <a:defRPr/>
              </a:pPr>
              <a:t>25.02.2016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7E3B1-03FB-4AFD-9448-3D5D8016B4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ECB1-750F-41B3-AC7A-0B473D31E8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3E7CF-E879-48E0-9DBC-E31E82965B4A}" type="datetime1">
              <a:rPr lang="ru-RU"/>
              <a:pPr>
                <a:defRPr/>
              </a:pPr>
              <a:t>25.02.2016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2BA00-82BD-44A9-9229-6EC5934AF9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5FD0-9A8D-4FC1-ABC3-4B811C5C2877}" type="datetime1">
              <a:rPr lang="ru-RU"/>
              <a:pPr>
                <a:defRPr/>
              </a:pPr>
              <a:t>25.02.2016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2E295-78A1-4284-8333-3E29FC5943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C7B1F-1852-4EE1-B5A7-3F581A7FF099}" type="datetime1">
              <a:rPr lang="ru-RU"/>
              <a:pPr>
                <a:defRPr/>
              </a:pPr>
              <a:t>25.02.2016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07C25-B9DB-4842-8A60-93DF5DF3E9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92A02-E63A-4A90-83AE-4A7A5592A4A3}" type="datetime1">
              <a:rPr lang="ru-RU"/>
              <a:pPr>
                <a:defRPr/>
              </a:pPr>
              <a:t>25.02.2016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F909F-3B64-4FBF-A1D9-017536AA96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5B26B-EFE1-4A14-9345-FFC134CB51B4}" type="datetime1">
              <a:rPr lang="ru-RU"/>
              <a:pPr>
                <a:defRPr/>
              </a:pPr>
              <a:t>25.02.2016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B2E-A9C5-465C-BF7B-D065FC5DA8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86625-F024-4126-A45D-75D4AF9E7148}" type="datetime1">
              <a:rPr lang="ru-RU"/>
              <a:pPr>
                <a:defRPr/>
              </a:pPr>
              <a:t>25.02.2016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8817F-1F37-4186-9F9A-49C5582982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FB343-691F-4A61-9E00-D6D3470735F7}" type="datetime1">
              <a:rPr lang="ru-RU"/>
              <a:pPr>
                <a:defRPr/>
              </a:pPr>
              <a:t>25.02.2016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94842-6054-4253-AB09-D65A8346AB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7CE01-EFE8-4E02-A9E8-5B0B6BDF9187}" type="datetime1">
              <a:rPr lang="ru-RU"/>
              <a:pPr>
                <a:defRPr/>
              </a:pPr>
              <a:t>25.02.2016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FE2C1-5EB1-491A-823F-EFCEF902F2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3D744A-2F41-4344-A011-2887B340FB82}" type="datetime1">
              <a:rPr lang="ru-RU"/>
              <a:pPr>
                <a:defRPr/>
              </a:pPr>
              <a:t>25.02.2016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FE7BB7-ACF8-4EF7-AB95-B95D020B5E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87" r:id="rId10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428625" y="357188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F46D8C2-170C-450A-B7D0-D578C8F793EC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25.02.2016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2774" y="2000240"/>
            <a:ext cx="795975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Сложение и вычитание </a:t>
            </a:r>
          </a:p>
          <a:p>
            <a:pPr algn="ctr">
              <a:defRPr/>
            </a:pPr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десятичных дробей</a:t>
            </a:r>
            <a:r>
              <a:rPr lang="ru-RU" sz="44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4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831378" y="928670"/>
            <a:ext cx="3571900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1. Уравнять в дробях количество знаков после запятой.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1831378" y="2500306"/>
            <a:ext cx="4058977" cy="17851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2. Записать вычитаемое под уменьшаемым так, чтобы запятая стояла под запятой</a:t>
            </a: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1831378" y="4392706"/>
            <a:ext cx="4383696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3. Провести вычитание так, как вычитают натуральные числа.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786446" y="2857496"/>
            <a:ext cx="3214678" cy="2286016"/>
          </a:xfrm>
          <a:prstGeom prst="roundRect">
            <a:avLst/>
          </a:prstGeom>
          <a:solidFill>
            <a:srgbClr val="FFFF9B"/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5134" name="Text Box 4"/>
          <p:cNvSpPr txBox="1">
            <a:spLocks noChangeArrowheads="1"/>
          </p:cNvSpPr>
          <p:nvPr/>
        </p:nvSpPr>
        <p:spPr bwMode="auto">
          <a:xfrm>
            <a:off x="2643174" y="214290"/>
            <a:ext cx="5762636" cy="523875"/>
          </a:xfrm>
          <a:prstGeom prst="rect">
            <a:avLst/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Для вычитания надо: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500562" y="1714488"/>
            <a:ext cx="4429124" cy="584775"/>
          </a:xfrm>
          <a:prstGeom prst="rect">
            <a:avLst/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dirty="0">
                <a:solidFill>
                  <a:srgbClr val="000066"/>
                </a:solidFill>
                <a:latin typeface="Bookman Old Style" pitchFamily="18" charset="0"/>
                <a:cs typeface="Times New Roman" pitchFamily="18" charset="0"/>
              </a:rPr>
              <a:t>214,8     – 171,35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1857356" y="5643578"/>
            <a:ext cx="6858048" cy="830997"/>
          </a:xfrm>
          <a:prstGeom prst="rect">
            <a:avLst/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4. Поставить в полученной разности запятую под запятой</a:t>
            </a:r>
          </a:p>
        </p:txBody>
      </p:sp>
      <p:sp>
        <p:nvSpPr>
          <p:cNvPr id="3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6000760" y="1701800"/>
            <a:ext cx="4988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FF3300"/>
                </a:solidFill>
                <a:latin typeface="Bookman Old Style" pitchFamily="18" charset="0"/>
                <a:cs typeface="Times New Roman" pitchFamily="18" charset="0"/>
              </a:rPr>
              <a:t>0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6462738" y="3143248"/>
            <a:ext cx="21812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dirty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214,8</a:t>
            </a:r>
            <a:r>
              <a:rPr lang="ru-RU" sz="4000" dirty="0">
                <a:solidFill>
                  <a:srgbClr val="FF33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0</a:t>
            </a:r>
            <a:endParaRPr lang="ru-RU" sz="4000" dirty="0"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6286512" y="3676648"/>
            <a:ext cx="23288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dirty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 171,35</a:t>
            </a: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6072198" y="3219448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dirty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_</a:t>
            </a: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6572249" y="4357688"/>
            <a:ext cx="16764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endParaRPr lang="ru-RU" sz="200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6429388" y="4292750"/>
            <a:ext cx="21812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dirty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  43 45 </a:t>
            </a: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7500958" y="4286256"/>
            <a:ext cx="68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dirty="0">
                <a:solidFill>
                  <a:srgbClr val="FF33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0"/>
          <p:cNvSpPr txBox="1">
            <a:spLocks noChangeArrowheads="1"/>
          </p:cNvSpPr>
          <p:nvPr/>
        </p:nvSpPr>
        <p:spPr bwMode="auto">
          <a:xfrm>
            <a:off x="2819400" y="304800"/>
            <a:ext cx="6048375" cy="3570208"/>
          </a:xfrm>
          <a:prstGeom prst="rect">
            <a:avLst/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defRPr/>
            </a:pPr>
            <a:r>
              <a:rPr lang="ru-RU" sz="2800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Правило</a:t>
            </a:r>
          </a:p>
          <a:p>
            <a:pPr marL="180000" indent="-180000">
              <a:spcBef>
                <a:spcPts val="0"/>
              </a:spcBef>
              <a:buFontTx/>
              <a:buAutoNum type="arabicPeriod"/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Уравнять в дробях число знаков после запятой.</a:t>
            </a:r>
          </a:p>
          <a:p>
            <a:pPr marL="180000" indent="-180000">
              <a:spcBef>
                <a:spcPts val="0"/>
              </a:spcBef>
              <a:buFontTx/>
              <a:buAutoNum type="arabicPeriod"/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Записать их «в столбик» так, чтобы запятая оказалась под запятой.</a:t>
            </a:r>
          </a:p>
          <a:p>
            <a:pPr marL="180000" indent="-180000">
              <a:spcBef>
                <a:spcPts val="0"/>
              </a:spcBef>
              <a:buFontTx/>
              <a:buAutoNum type="arabicPeriod"/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Выполнить сложение (вычитание), не обращая внимания на запятую.</a:t>
            </a:r>
          </a:p>
          <a:p>
            <a:pPr marL="180000" indent="-180000">
              <a:spcBef>
                <a:spcPts val="0"/>
              </a:spcBef>
              <a:buFontTx/>
              <a:buAutoNum type="arabicPeriod"/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Поставить в ответе запятую под запятой в данных дробях.</a:t>
            </a: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449263" y="2273300"/>
            <a:ext cx="1584325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endParaRPr lang="ru-RU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</a:endParaRPr>
          </a:p>
        </p:txBody>
      </p:sp>
      <p:grpSp>
        <p:nvGrpSpPr>
          <p:cNvPr id="23557" name="Group 9"/>
          <p:cNvGrpSpPr>
            <a:grpSpLocks/>
          </p:cNvGrpSpPr>
          <p:nvPr/>
        </p:nvGrpSpPr>
        <p:grpSpPr bwMode="auto">
          <a:xfrm>
            <a:off x="304800" y="1481138"/>
            <a:ext cx="287338" cy="287337"/>
            <a:chOff x="2064" y="1666"/>
            <a:chExt cx="1194" cy="1113"/>
          </a:xfrm>
        </p:grpSpPr>
        <p:sp>
          <p:nvSpPr>
            <p:cNvPr id="6177" name="Line 7"/>
            <p:cNvSpPr>
              <a:spLocks noChangeShapeType="1"/>
            </p:cNvSpPr>
            <p:nvPr/>
          </p:nvSpPr>
          <p:spPr bwMode="auto">
            <a:xfrm flipH="1">
              <a:off x="2645" y="1666"/>
              <a:ext cx="7" cy="111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defRPr/>
              </a:pPr>
              <a:endParaRPr lang="ru-RU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6178" name="Line 8"/>
            <p:cNvSpPr>
              <a:spLocks noChangeShapeType="1"/>
            </p:cNvSpPr>
            <p:nvPr/>
          </p:nvSpPr>
          <p:spPr bwMode="auto">
            <a:xfrm flipV="1">
              <a:off x="2064" y="2244"/>
              <a:ext cx="1194" cy="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defRPr/>
              </a:pPr>
              <a:endParaRPr lang="ru-RU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endParaRPr>
            </a:p>
          </p:txBody>
        </p:sp>
      </p:grp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377825" y="762000"/>
            <a:ext cx="19081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ru-RU" sz="4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46</a:t>
            </a:r>
            <a:r>
              <a:rPr lang="ru-RU" sz="48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,</a:t>
            </a:r>
            <a:r>
              <a:rPr lang="ru-RU" sz="4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150" name="Text Box 14"/>
          <p:cNvSpPr txBox="1">
            <a:spLocks noChangeArrowheads="1"/>
          </p:cNvSpPr>
          <p:nvPr/>
        </p:nvSpPr>
        <p:spPr bwMode="auto">
          <a:xfrm>
            <a:off x="381000" y="1524000"/>
            <a:ext cx="22621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ru-RU" sz="4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43</a:t>
            </a:r>
            <a:r>
              <a:rPr lang="ru-RU" sz="48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,</a:t>
            </a:r>
            <a:r>
              <a:rPr lang="ru-RU" sz="4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6174" name="Text Box 15"/>
          <p:cNvSpPr txBox="1">
            <a:spLocks noChangeArrowheads="1"/>
          </p:cNvSpPr>
          <p:nvPr/>
        </p:nvSpPr>
        <p:spPr bwMode="auto">
          <a:xfrm>
            <a:off x="381000" y="2286000"/>
            <a:ext cx="21907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ru-RU" sz="4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89</a:t>
            </a:r>
            <a:r>
              <a:rPr lang="ru-RU" sz="48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4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38</a:t>
            </a:r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304800" y="4343400"/>
            <a:ext cx="2519363" cy="2233613"/>
            <a:chOff x="204" y="2478"/>
            <a:chExt cx="1587" cy="1407"/>
          </a:xfrm>
        </p:grpSpPr>
        <p:sp>
          <p:nvSpPr>
            <p:cNvPr id="6170" name="Text Box 18"/>
            <p:cNvSpPr txBox="1">
              <a:spLocks noChangeArrowheads="1"/>
            </p:cNvSpPr>
            <p:nvPr/>
          </p:nvSpPr>
          <p:spPr bwMode="auto">
            <a:xfrm>
              <a:off x="376" y="2966"/>
              <a:ext cx="1179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4</a:t>
              </a:r>
              <a:r>
                <a:rPr lang="ru-RU" sz="480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,</a:t>
              </a: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6</a:t>
              </a:r>
              <a:r>
                <a:rPr lang="ru-RU" sz="480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6171" name="Text Box 17"/>
            <p:cNvSpPr txBox="1">
              <a:spLocks noChangeArrowheads="1"/>
            </p:cNvSpPr>
            <p:nvPr/>
          </p:nvSpPr>
          <p:spPr bwMode="auto">
            <a:xfrm>
              <a:off x="385" y="2478"/>
              <a:ext cx="1406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5</a:t>
              </a:r>
              <a:r>
                <a:rPr lang="ru-RU" sz="480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,</a:t>
              </a: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28</a:t>
              </a:r>
            </a:p>
          </p:txBody>
        </p:sp>
        <p:grpSp>
          <p:nvGrpSpPr>
            <p:cNvPr id="23586" name="Group 29"/>
            <p:cNvGrpSpPr>
              <a:grpSpLocks/>
            </p:cNvGrpSpPr>
            <p:nvPr/>
          </p:nvGrpSpPr>
          <p:grpSpPr bwMode="auto">
            <a:xfrm>
              <a:off x="204" y="2886"/>
              <a:ext cx="303" cy="262"/>
              <a:chOff x="2441" y="2624"/>
              <a:chExt cx="1180" cy="1189"/>
            </a:xfrm>
          </p:grpSpPr>
          <p:sp>
            <p:nvSpPr>
              <p:cNvPr id="6175" name="Line 27"/>
              <p:cNvSpPr>
                <a:spLocks noChangeShapeType="1"/>
              </p:cNvSpPr>
              <p:nvPr/>
            </p:nvSpPr>
            <p:spPr bwMode="auto">
              <a:xfrm>
                <a:off x="3045" y="2624"/>
                <a:ext cx="0" cy="118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>
                  <a:defRPr/>
                </a:pPr>
                <a:endParaRPr lang="ru-RU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</a:endParaRPr>
              </a:p>
            </p:txBody>
          </p:sp>
          <p:sp>
            <p:nvSpPr>
              <p:cNvPr id="6176" name="Line 28"/>
              <p:cNvSpPr>
                <a:spLocks noChangeShapeType="1"/>
              </p:cNvSpPr>
              <p:nvPr/>
            </p:nvSpPr>
            <p:spPr bwMode="auto">
              <a:xfrm>
                <a:off x="2441" y="3173"/>
                <a:ext cx="1180" cy="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>
                  <a:defRPr/>
                </a:pPr>
                <a:endParaRPr lang="ru-RU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</a:endParaRPr>
              </a:p>
            </p:txBody>
          </p:sp>
        </p:grpSp>
        <p:sp>
          <p:nvSpPr>
            <p:cNvPr id="6173" name="Line 30"/>
            <p:cNvSpPr>
              <a:spLocks noChangeShapeType="1"/>
            </p:cNvSpPr>
            <p:nvPr/>
          </p:nvSpPr>
          <p:spPr bwMode="auto">
            <a:xfrm>
              <a:off x="249" y="3430"/>
              <a:ext cx="1089" cy="0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defRPr/>
              </a:pPr>
              <a:endParaRPr lang="ru-RU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2" name="Text Box 31"/>
            <p:cNvSpPr txBox="1">
              <a:spLocks noChangeArrowheads="1"/>
            </p:cNvSpPr>
            <p:nvPr/>
          </p:nvSpPr>
          <p:spPr bwMode="auto">
            <a:xfrm>
              <a:off x="358" y="3366"/>
              <a:ext cx="1180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9</a:t>
              </a:r>
              <a:r>
                <a:rPr lang="ru-RU" sz="480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,</a:t>
              </a: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88</a:t>
              </a:r>
            </a:p>
          </p:txBody>
        </p:sp>
      </p:grp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2743200" y="4343400"/>
            <a:ext cx="2622550" cy="2219325"/>
            <a:chOff x="1682" y="2478"/>
            <a:chExt cx="1652" cy="1398"/>
          </a:xfrm>
        </p:grpSpPr>
        <p:sp>
          <p:nvSpPr>
            <p:cNvPr id="6163" name="Text Box 33"/>
            <p:cNvSpPr txBox="1">
              <a:spLocks noChangeArrowheads="1"/>
            </p:cNvSpPr>
            <p:nvPr/>
          </p:nvSpPr>
          <p:spPr bwMode="auto">
            <a:xfrm>
              <a:off x="1927" y="2886"/>
              <a:ext cx="140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8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2</a:t>
              </a:r>
              <a:r>
                <a:rPr lang="ru-RU" sz="4800" dirty="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,</a:t>
              </a:r>
              <a:r>
                <a:rPr lang="ru-RU" sz="48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6</a:t>
              </a:r>
              <a:r>
                <a:rPr lang="ru-RU" sz="4800" dirty="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00</a:t>
              </a:r>
            </a:p>
          </p:txBody>
        </p:sp>
        <p:sp>
          <p:nvSpPr>
            <p:cNvPr id="6164" name="Text Box 32"/>
            <p:cNvSpPr txBox="1">
              <a:spLocks noChangeArrowheads="1"/>
            </p:cNvSpPr>
            <p:nvPr/>
          </p:nvSpPr>
          <p:spPr bwMode="auto">
            <a:xfrm>
              <a:off x="1927" y="2478"/>
              <a:ext cx="1361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0</a:t>
              </a:r>
              <a:r>
                <a:rPr lang="ru-RU" sz="480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,</a:t>
              </a: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779</a:t>
              </a:r>
            </a:p>
          </p:txBody>
        </p:sp>
        <p:grpSp>
          <p:nvGrpSpPr>
            <p:cNvPr id="23579" name="Group 34"/>
            <p:cNvGrpSpPr>
              <a:grpSpLocks/>
            </p:cNvGrpSpPr>
            <p:nvPr/>
          </p:nvGrpSpPr>
          <p:grpSpPr bwMode="auto">
            <a:xfrm>
              <a:off x="1682" y="2814"/>
              <a:ext cx="303" cy="262"/>
              <a:chOff x="2441" y="2624"/>
              <a:chExt cx="1180" cy="1189"/>
            </a:xfrm>
          </p:grpSpPr>
          <p:sp>
            <p:nvSpPr>
              <p:cNvPr id="6168" name="Line 35"/>
              <p:cNvSpPr>
                <a:spLocks noChangeShapeType="1"/>
              </p:cNvSpPr>
              <p:nvPr/>
            </p:nvSpPr>
            <p:spPr bwMode="auto">
              <a:xfrm>
                <a:off x="3045" y="2624"/>
                <a:ext cx="0" cy="118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>
                  <a:defRPr/>
                </a:pPr>
                <a:endParaRPr lang="ru-RU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</a:endParaRPr>
              </a:p>
            </p:txBody>
          </p:sp>
          <p:sp>
            <p:nvSpPr>
              <p:cNvPr id="6169" name="Line 36"/>
              <p:cNvSpPr>
                <a:spLocks noChangeShapeType="1"/>
              </p:cNvSpPr>
              <p:nvPr/>
            </p:nvSpPr>
            <p:spPr bwMode="auto">
              <a:xfrm>
                <a:off x="2441" y="3173"/>
                <a:ext cx="1180" cy="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>
                  <a:defRPr/>
                </a:pPr>
                <a:endParaRPr lang="ru-RU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</a:endParaRPr>
              </a:p>
            </p:txBody>
          </p:sp>
        </p:grpSp>
        <p:sp>
          <p:nvSpPr>
            <p:cNvPr id="6166" name="Line 37"/>
            <p:cNvSpPr>
              <a:spLocks noChangeShapeType="1"/>
            </p:cNvSpPr>
            <p:nvPr/>
          </p:nvSpPr>
          <p:spPr bwMode="auto">
            <a:xfrm>
              <a:off x="1791" y="3430"/>
              <a:ext cx="1270" cy="0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defRPr/>
              </a:pPr>
              <a:endParaRPr lang="ru-RU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6167" name="Text Box 38"/>
            <p:cNvSpPr txBox="1">
              <a:spLocks noChangeArrowheads="1"/>
            </p:cNvSpPr>
            <p:nvPr/>
          </p:nvSpPr>
          <p:spPr bwMode="auto">
            <a:xfrm>
              <a:off x="1927" y="3357"/>
              <a:ext cx="1407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3</a:t>
              </a:r>
              <a:r>
                <a:rPr lang="ru-RU" sz="480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,</a:t>
              </a: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379</a:t>
              </a:r>
            </a:p>
          </p:txBody>
        </p:sp>
      </p:grpSp>
      <p:grpSp>
        <p:nvGrpSpPr>
          <p:cNvPr id="8" name="Group 53"/>
          <p:cNvGrpSpPr>
            <a:grpSpLocks/>
          </p:cNvGrpSpPr>
          <p:nvPr/>
        </p:nvGrpSpPr>
        <p:grpSpPr bwMode="auto">
          <a:xfrm>
            <a:off x="5791201" y="4343400"/>
            <a:ext cx="2924176" cy="2266950"/>
            <a:chOff x="3334" y="2451"/>
            <a:chExt cx="1842" cy="1428"/>
          </a:xfrm>
        </p:grpSpPr>
        <p:sp>
          <p:nvSpPr>
            <p:cNvPr id="6158" name="Text Box 41"/>
            <p:cNvSpPr txBox="1">
              <a:spLocks noChangeArrowheads="1"/>
            </p:cNvSpPr>
            <p:nvPr/>
          </p:nvSpPr>
          <p:spPr bwMode="auto">
            <a:xfrm>
              <a:off x="3533" y="2451"/>
              <a:ext cx="158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9</a:t>
              </a:r>
              <a:r>
                <a:rPr lang="ru-RU" sz="480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,</a:t>
              </a:r>
              <a:r>
                <a:rPr lang="ru-RU" sz="48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95</a:t>
              </a:r>
              <a:r>
                <a:rPr lang="ru-RU" sz="480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00</a:t>
              </a:r>
            </a:p>
          </p:txBody>
        </p:sp>
        <p:sp>
          <p:nvSpPr>
            <p:cNvPr id="6159" name="Line 46"/>
            <p:cNvSpPr>
              <a:spLocks noChangeShapeType="1"/>
            </p:cNvSpPr>
            <p:nvPr/>
          </p:nvSpPr>
          <p:spPr bwMode="auto">
            <a:xfrm>
              <a:off x="3334" y="2886"/>
              <a:ext cx="22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defRPr/>
              </a:pPr>
              <a:endParaRPr lang="ru-RU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6160" name="Line 47"/>
            <p:cNvSpPr>
              <a:spLocks noChangeShapeType="1"/>
            </p:cNvSpPr>
            <p:nvPr/>
          </p:nvSpPr>
          <p:spPr bwMode="auto">
            <a:xfrm>
              <a:off x="3515" y="3430"/>
              <a:ext cx="1361" cy="0"/>
            </a:xfrm>
            <a:prstGeom prst="line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defRPr/>
              </a:pPr>
              <a:endParaRPr lang="ru-RU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6161" name="Text Box 42"/>
            <p:cNvSpPr txBox="1">
              <a:spLocks noChangeArrowheads="1"/>
            </p:cNvSpPr>
            <p:nvPr/>
          </p:nvSpPr>
          <p:spPr bwMode="auto">
            <a:xfrm>
              <a:off x="3515" y="2850"/>
              <a:ext cx="166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8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4</a:t>
              </a:r>
              <a:r>
                <a:rPr lang="ru-RU" sz="4800" dirty="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,</a:t>
              </a:r>
              <a:r>
                <a:rPr lang="ru-RU" sz="48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0612</a:t>
              </a:r>
            </a:p>
          </p:txBody>
        </p:sp>
        <p:sp>
          <p:nvSpPr>
            <p:cNvPr id="6162" name="Text Box 48"/>
            <p:cNvSpPr txBox="1">
              <a:spLocks noChangeArrowheads="1"/>
            </p:cNvSpPr>
            <p:nvPr/>
          </p:nvSpPr>
          <p:spPr bwMode="auto">
            <a:xfrm>
              <a:off x="3505" y="3356"/>
              <a:ext cx="162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8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5</a:t>
              </a:r>
              <a:r>
                <a:rPr lang="ru-RU" sz="4800" dirty="0"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,</a:t>
              </a:r>
              <a:r>
                <a:rPr lang="ru-RU" sz="48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ookman Old Style" pitchFamily="18" charset="0"/>
                  <a:cs typeface="Times New Roman" pitchFamily="18" charset="0"/>
                </a:rPr>
                <a:t>8888</a:t>
              </a:r>
            </a:p>
          </p:txBody>
        </p:sp>
      </p:grp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1895460" y="762000"/>
            <a:ext cx="533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ru-RU" sz="48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0</a:t>
            </a:r>
            <a:endParaRPr lang="ru-RU" sz="4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1142976" y="2286000"/>
            <a:ext cx="381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ru-RU" sz="48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,</a:t>
            </a:r>
            <a:endParaRPr lang="ru-RU" sz="4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52400" y="3905912"/>
            <a:ext cx="375615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>
                <a:solidFill>
                  <a:srgbClr val="0000CC"/>
                </a:solidFill>
                <a:latin typeface="Bookman Old Style" pitchFamily="18" charset="0"/>
                <a:cs typeface="Times New Roman" pitchFamily="18" charset="0"/>
              </a:rPr>
              <a:t>Образцы решения</a:t>
            </a:r>
          </a:p>
        </p:txBody>
      </p:sp>
      <p:sp>
        <p:nvSpPr>
          <p:cNvPr id="3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2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" grpId="0"/>
      <p:bldP spid="33" grpId="0"/>
      <p:bldP spid="34" grpId="0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558080"/>
            <a:ext cx="6644768" cy="2800767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1213</a:t>
            </a:r>
            <a:r>
              <a:rPr lang="ru-RU" sz="72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(</a:t>
            </a:r>
            <a:r>
              <a:rPr lang="ru-RU" sz="7200" i="0" dirty="0" err="1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а-г</a:t>
            </a:r>
            <a:r>
              <a:rPr lang="ru-RU" sz="72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)</a:t>
            </a:r>
            <a:endParaRPr lang="ru-RU" sz="88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1214</a:t>
            </a:r>
            <a:r>
              <a:rPr lang="ru-RU" sz="72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(</a:t>
            </a:r>
            <a:r>
              <a:rPr lang="ru-RU" sz="7200" i="0" dirty="0" err="1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а-г</a:t>
            </a:r>
            <a:r>
              <a:rPr lang="ru-RU" sz="72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)</a:t>
            </a:r>
            <a:endParaRPr lang="ru-RU" sz="88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772816"/>
            <a:ext cx="4405373" cy="2800767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1211</a:t>
            </a:r>
          </a:p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1215</a:t>
            </a:r>
            <a:endParaRPr lang="ru-RU" sz="88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9503" y="1911012"/>
            <a:ext cx="5786478" cy="2800767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>
            <a:bevelT w="139700" h="139700" prst="divo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1253</a:t>
            </a:r>
            <a:r>
              <a:rPr lang="ru-RU" sz="6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(1)</a:t>
            </a: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 № </a:t>
            </a: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1251</a:t>
            </a:r>
            <a:r>
              <a:rPr lang="ru-RU" sz="44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(</a:t>
            </a:r>
            <a:r>
              <a:rPr lang="ru-RU" sz="4400" i="0" dirty="0" err="1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а,в</a:t>
            </a:r>
            <a:r>
              <a:rPr lang="ru-RU" sz="44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)</a:t>
            </a:r>
            <a:endParaRPr lang="ru-RU" sz="88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37307" y="1817139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П.32,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1255(</a:t>
            </a:r>
            <a:r>
              <a:rPr lang="ru-RU" sz="4800" i="0" dirty="0" err="1">
                <a:solidFill>
                  <a:srgbClr val="000099"/>
                </a:solidFill>
                <a:latin typeface="Georgia" pitchFamily="18" charset="0"/>
              </a:rPr>
              <a:t>а,б,в</a:t>
            </a: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),                 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1256(</a:t>
            </a:r>
            <a:r>
              <a:rPr lang="ru-RU" sz="4800" i="0" dirty="0" err="1">
                <a:solidFill>
                  <a:srgbClr val="000099"/>
                </a:solidFill>
                <a:latin typeface="Georgia" pitchFamily="18" charset="0"/>
              </a:rPr>
              <a:t>а,б,в</a:t>
            </a: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), </a:t>
            </a:r>
          </a:p>
          <a:p>
            <a:pPr>
              <a:defRPr/>
            </a:pPr>
            <a:r>
              <a:rPr lang="ru-RU" sz="4800" i="0" smtClean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1267.</a:t>
            </a:r>
            <a:endParaRPr lang="ru-RU" sz="4800" i="0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B82A1F-006B-4439-B5FB-C30B677D1D62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072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14343" name="TextBox 4"/>
          <p:cNvSpPr txBox="1">
            <a:spLocks noChangeArrowheads="1"/>
          </p:cNvSpPr>
          <p:nvPr/>
        </p:nvSpPr>
        <p:spPr bwMode="auto">
          <a:xfrm>
            <a:off x="428625" y="357188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A440A20-07B4-427A-9D0D-8FC5991D1A49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25.02.2016</a:t>
            </a:fld>
            <a:endParaRPr lang="ru-RU" sz="400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ChangeArrowheads="1"/>
          </p:cNvSpPr>
          <p:nvPr/>
        </p:nvSpPr>
        <p:spPr bwMode="auto">
          <a:xfrm>
            <a:off x="642910" y="1214422"/>
            <a:ext cx="88106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7,2 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* 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5,99</a:t>
            </a:r>
          </a:p>
        </p:txBody>
      </p:sp>
      <p:sp useBgFill="1">
        <p:nvSpPr>
          <p:cNvPr id="640003" name="Rectangle 3"/>
          <p:cNvSpPr>
            <a:spLocks noChangeArrowheads="1"/>
          </p:cNvSpPr>
          <p:nvPr/>
        </p:nvSpPr>
        <p:spPr bwMode="auto">
          <a:xfrm>
            <a:off x="3910009" y="1290618"/>
            <a:ext cx="1857388" cy="1571636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>
              <a:defRPr/>
            </a:pPr>
            <a:r>
              <a:rPr lang="en-US" sz="15000" dirty="0">
                <a:solidFill>
                  <a:srgbClr val="000099"/>
                </a:solidFill>
                <a:latin typeface="Bookman Old Style" pitchFamily="18" charset="0"/>
              </a:rPr>
              <a:t>&gt;</a:t>
            </a:r>
            <a:endParaRPr lang="ru-RU" sz="15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640004" name="Rectangle 4"/>
          <p:cNvSpPr>
            <a:spLocks noChangeArrowheads="1"/>
          </p:cNvSpPr>
          <p:nvPr/>
        </p:nvSpPr>
        <p:spPr bwMode="auto">
          <a:xfrm>
            <a:off x="-142908" y="1214434"/>
            <a:ext cx="91440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10000" dirty="0">
                <a:solidFill>
                  <a:srgbClr val="000099"/>
                </a:solidFill>
                <a:latin typeface="Bookman Old Style" pitchFamily="18" charset="0"/>
              </a:rPr>
              <a:t>18</a:t>
            </a:r>
            <a:r>
              <a:rPr lang="ru-RU" sz="10000" dirty="0">
                <a:solidFill>
                  <a:srgbClr val="000099"/>
                </a:solidFill>
                <a:latin typeface="Bookman Old Style" pitchFamily="18" charset="0"/>
              </a:rPr>
              <a:t>,</a:t>
            </a:r>
            <a:r>
              <a:rPr lang="en-US" sz="10000" dirty="0">
                <a:solidFill>
                  <a:srgbClr val="000099"/>
                </a:solidFill>
                <a:latin typeface="Bookman Old Style" pitchFamily="18" charset="0"/>
              </a:rPr>
              <a:t>04</a:t>
            </a:r>
            <a:r>
              <a:rPr lang="en-US" sz="20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000" dirty="0">
                <a:solidFill>
                  <a:srgbClr val="000099"/>
                </a:solidFill>
                <a:latin typeface="Bookman Old Style" pitchFamily="18" charset="0"/>
              </a:rPr>
              <a:t>      </a:t>
            </a:r>
            <a:r>
              <a:rPr lang="ru-RU" sz="12000" dirty="0">
                <a:solidFill>
                  <a:srgbClr val="000099"/>
                </a:solidFill>
                <a:latin typeface="Bookman Old Style" pitchFamily="18" charset="0"/>
              </a:rPr>
              <a:t>*</a:t>
            </a:r>
            <a:r>
              <a:rPr lang="en-US" sz="20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000" dirty="0">
                <a:solidFill>
                  <a:srgbClr val="000099"/>
                </a:solidFill>
                <a:latin typeface="Bookman Old Style" pitchFamily="18" charset="0"/>
              </a:rPr>
              <a:t>      </a:t>
            </a:r>
            <a:r>
              <a:rPr lang="en-US" sz="10000" dirty="0">
                <a:solidFill>
                  <a:srgbClr val="000099"/>
                </a:solidFill>
                <a:latin typeface="Bookman Old Style" pitchFamily="18" charset="0"/>
              </a:rPr>
              <a:t>18</a:t>
            </a:r>
            <a:r>
              <a:rPr lang="ru-RU" sz="10000" dirty="0">
                <a:solidFill>
                  <a:srgbClr val="000099"/>
                </a:solidFill>
                <a:latin typeface="Bookman Old Style" pitchFamily="18" charset="0"/>
              </a:rPr>
              <a:t>,</a:t>
            </a:r>
            <a:r>
              <a:rPr lang="en-US" sz="10000" dirty="0">
                <a:solidFill>
                  <a:srgbClr val="000099"/>
                </a:solidFill>
                <a:latin typeface="Bookman Old Style" pitchFamily="18" charset="0"/>
              </a:rPr>
              <a:t>4</a:t>
            </a:r>
            <a:endParaRPr lang="ru-RU" sz="12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 useBgFill="1">
        <p:nvSpPr>
          <p:cNvPr id="640005" name="Rectangle 5"/>
          <p:cNvSpPr>
            <a:spLocks noChangeArrowheads="1"/>
          </p:cNvSpPr>
          <p:nvPr/>
        </p:nvSpPr>
        <p:spPr bwMode="auto">
          <a:xfrm>
            <a:off x="4017166" y="1356505"/>
            <a:ext cx="1643074" cy="1439862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14400" dirty="0">
                <a:solidFill>
                  <a:srgbClr val="000099"/>
                </a:solidFill>
                <a:latin typeface="Bookman Old Style" pitchFamily="18" charset="0"/>
              </a:rPr>
              <a:t>&lt;</a:t>
            </a:r>
            <a:endParaRPr lang="ru-RU" sz="14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640006" name="Rectangle 6"/>
          <p:cNvSpPr>
            <a:spLocks noChangeArrowheads="1"/>
          </p:cNvSpPr>
          <p:nvPr/>
        </p:nvSpPr>
        <p:spPr bwMode="auto">
          <a:xfrm>
            <a:off x="642878" y="1071546"/>
            <a:ext cx="8501122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0</a:t>
            </a:r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,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3</a:t>
            </a:r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  </a:t>
            </a:r>
            <a:r>
              <a:rPr lang="ru-RU" sz="9600" dirty="0" smtClean="0">
                <a:solidFill>
                  <a:srgbClr val="000099"/>
                </a:solidFill>
                <a:latin typeface="Bookman Old Style" pitchFamily="18" charset="0"/>
              </a:rPr>
              <a:t>*  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0</a:t>
            </a:r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,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30</a:t>
            </a:r>
            <a:endParaRPr lang="ru-RU" sz="96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 useBgFill="1">
        <p:nvSpPr>
          <p:cNvPr id="640007" name="Rectangle 7"/>
          <p:cNvSpPr>
            <a:spLocks noChangeArrowheads="1"/>
          </p:cNvSpPr>
          <p:nvPr/>
        </p:nvSpPr>
        <p:spPr bwMode="auto">
          <a:xfrm>
            <a:off x="4124323" y="1428736"/>
            <a:ext cx="1428760" cy="1295400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11000" dirty="0">
                <a:solidFill>
                  <a:srgbClr val="000099"/>
                </a:solidFill>
                <a:latin typeface="Bookman Old Style" pitchFamily="18" charset="0"/>
              </a:rPr>
              <a:t>=</a:t>
            </a:r>
            <a:endParaRPr lang="ru-RU" sz="11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640008" name="Rectangle 8"/>
          <p:cNvSpPr>
            <a:spLocks noChangeArrowheads="1"/>
          </p:cNvSpPr>
          <p:nvPr/>
        </p:nvSpPr>
        <p:spPr bwMode="auto">
          <a:xfrm>
            <a:off x="-71438" y="1285872"/>
            <a:ext cx="914400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4</a:t>
            </a:r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,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806</a:t>
            </a:r>
            <a:r>
              <a:rPr lang="en-US" sz="48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4800" dirty="0">
                <a:solidFill>
                  <a:srgbClr val="000099"/>
                </a:solidFill>
                <a:latin typeface="Bookman Old Style" pitchFamily="18" charset="0"/>
              </a:rPr>
              <a:t>  </a:t>
            </a:r>
            <a:r>
              <a:rPr lang="ru-RU" sz="11000" dirty="0">
                <a:solidFill>
                  <a:srgbClr val="000099"/>
                </a:solidFill>
                <a:latin typeface="Bookman Old Style" pitchFamily="18" charset="0"/>
              </a:rPr>
              <a:t>* </a:t>
            </a:r>
            <a:r>
              <a:rPr lang="en-US" sz="50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4,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93</a:t>
            </a:r>
            <a:endParaRPr lang="ru-RU" sz="15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 useBgFill="1">
        <p:nvSpPr>
          <p:cNvPr id="640009" name="Rectangle 9"/>
          <p:cNvSpPr>
            <a:spLocks noChangeArrowheads="1"/>
          </p:cNvSpPr>
          <p:nvPr/>
        </p:nvSpPr>
        <p:spPr bwMode="auto">
          <a:xfrm flipH="1">
            <a:off x="4124323" y="1397775"/>
            <a:ext cx="1428760" cy="1357322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12000" dirty="0">
                <a:solidFill>
                  <a:srgbClr val="000099"/>
                </a:solidFill>
                <a:latin typeface="Bookman Old Style" pitchFamily="18" charset="0"/>
              </a:rPr>
              <a:t>&lt;</a:t>
            </a:r>
            <a:endParaRPr lang="ru-RU" sz="12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640010" name="Rectangle 10"/>
          <p:cNvSpPr>
            <a:spLocks noChangeArrowheads="1"/>
          </p:cNvSpPr>
          <p:nvPr/>
        </p:nvSpPr>
        <p:spPr bwMode="auto">
          <a:xfrm>
            <a:off x="-71438" y="1011234"/>
            <a:ext cx="9144000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9</a:t>
            </a:r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,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4</a:t>
            </a:r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0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4</a:t>
            </a:r>
            <a:r>
              <a:rPr lang="ru-RU" sz="105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50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10500" dirty="0">
                <a:solidFill>
                  <a:srgbClr val="000099"/>
                </a:solidFill>
                <a:latin typeface="Bookman Old Style" pitchFamily="18" charset="0"/>
              </a:rPr>
              <a:t>* </a:t>
            </a:r>
            <a:r>
              <a:rPr lang="en-US" sz="50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9</a:t>
            </a:r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,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44</a:t>
            </a:r>
            <a:endParaRPr lang="ru-RU" sz="15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 useBgFill="1">
        <p:nvSpPr>
          <p:cNvPr id="640011" name="Rectangle 11"/>
          <p:cNvSpPr>
            <a:spLocks noChangeArrowheads="1"/>
          </p:cNvSpPr>
          <p:nvPr/>
        </p:nvSpPr>
        <p:spPr bwMode="auto">
          <a:xfrm flipH="1">
            <a:off x="4122737" y="1428736"/>
            <a:ext cx="1431932" cy="1295400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12000" dirty="0">
                <a:solidFill>
                  <a:srgbClr val="000099"/>
                </a:solidFill>
                <a:latin typeface="Bookman Old Style" pitchFamily="18" charset="0"/>
              </a:rPr>
              <a:t>&lt;</a:t>
            </a:r>
            <a:endParaRPr lang="ru-RU" sz="12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640012" name="Rectangle 12"/>
          <p:cNvSpPr>
            <a:spLocks noChangeArrowheads="1"/>
          </p:cNvSpPr>
          <p:nvPr/>
        </p:nvSpPr>
        <p:spPr bwMode="auto">
          <a:xfrm>
            <a:off x="71406" y="1322385"/>
            <a:ext cx="8675687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7,0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40</a:t>
            </a:r>
            <a:r>
              <a:rPr lang="en-US" sz="48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48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12000" dirty="0">
                <a:solidFill>
                  <a:srgbClr val="000099"/>
                </a:solidFill>
                <a:latin typeface="Bookman Old Style" pitchFamily="18" charset="0"/>
              </a:rPr>
              <a:t>* </a:t>
            </a:r>
            <a:r>
              <a:rPr lang="en-US" sz="50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9600" dirty="0">
                <a:solidFill>
                  <a:srgbClr val="000099"/>
                </a:solidFill>
                <a:latin typeface="Bookman Old Style" pitchFamily="18" charset="0"/>
              </a:rPr>
              <a:t>7,0</a:t>
            </a:r>
            <a:r>
              <a:rPr lang="en-US" sz="9600" dirty="0">
                <a:solidFill>
                  <a:srgbClr val="000099"/>
                </a:solidFill>
                <a:latin typeface="Bookman Old Style" pitchFamily="18" charset="0"/>
              </a:rPr>
              <a:t>4</a:t>
            </a:r>
            <a:endParaRPr lang="ru-RU" sz="15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 useBgFill="1">
        <p:nvSpPr>
          <p:cNvPr id="640013" name="Rectangle 13"/>
          <p:cNvSpPr>
            <a:spLocks noChangeArrowheads="1"/>
          </p:cNvSpPr>
          <p:nvPr/>
        </p:nvSpPr>
        <p:spPr bwMode="auto">
          <a:xfrm>
            <a:off x="4143372" y="1428736"/>
            <a:ext cx="1390662" cy="1295400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12000" dirty="0">
                <a:solidFill>
                  <a:srgbClr val="000099"/>
                </a:solidFill>
                <a:latin typeface="Bookman Old Style" pitchFamily="18" charset="0"/>
              </a:rPr>
              <a:t>=</a:t>
            </a: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1643042" y="332656"/>
            <a:ext cx="5715040" cy="576262"/>
          </a:xfrm>
          <a:prstGeom prst="wedgeRoundRectCallout">
            <a:avLst>
              <a:gd name="adj1" fmla="val 31753"/>
              <a:gd name="adj2" fmla="val -3871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Сравните дроби: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02" grpId="0"/>
      <p:bldP spid="640002" grpId="1"/>
      <p:bldP spid="640004" grpId="0"/>
      <p:bldP spid="640004" grpId="1"/>
      <p:bldP spid="640006" grpId="0"/>
      <p:bldP spid="640006" grpId="1"/>
      <p:bldP spid="640008" grpId="0"/>
      <p:bldP spid="640008" grpId="1"/>
      <p:bldP spid="640010" grpId="0"/>
      <p:bldP spid="640010" grpId="1"/>
      <p:bldP spid="6400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285728"/>
            <a:ext cx="5286412" cy="714380"/>
          </a:xfrm>
          <a:prstGeom prst="wedgeRoundRectCallout">
            <a:avLst>
              <a:gd name="adj1" fmla="val -21459"/>
              <a:gd name="adj2" fmla="val 47549"/>
              <a:gd name="adj3" fmla="val 16667"/>
            </a:avLst>
          </a:prstGeom>
          <a:solidFill>
            <a:srgbClr val="FFFF9B"/>
          </a:solidFill>
          <a:ln w="5715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sz="2800" b="1" i="1" smtClean="0">
                <a:solidFill>
                  <a:srgbClr val="000099"/>
                </a:solidFill>
                <a:effectLst/>
                <a:latin typeface="Bookman Old Style" pitchFamily="18" charset="0"/>
              </a:rPr>
              <a:t>Верно ли, что</a:t>
            </a:r>
            <a:endParaRPr sz="2800" i="1">
              <a:solidFill>
                <a:srgbClr val="000099"/>
              </a:solidFill>
              <a:effectLst/>
              <a:latin typeface="Bookman Old Style" pitchFamily="18" charset="0"/>
            </a:endParaRPr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43250" y="1000125"/>
            <a:ext cx="482696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3,400 = 3,4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71813" y="2000250"/>
            <a:ext cx="56108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75 = 75,0000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14625" y="3786188"/>
            <a:ext cx="587212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1,600 = 1,060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143250" y="2928938"/>
            <a:ext cx="482696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2,07 = 2,70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928938" y="4643438"/>
            <a:ext cx="534954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850 = 85000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714500" y="5556250"/>
            <a:ext cx="691727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42,050 = 42,005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5322099" y="3250405"/>
            <a:ext cx="571504" cy="50006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5393537" y="4107661"/>
            <a:ext cx="571504" cy="50006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4964909" y="4964917"/>
            <a:ext cx="571504" cy="50006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4964909" y="5822173"/>
            <a:ext cx="571504" cy="50006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2071670" y="214290"/>
            <a:ext cx="5214974" cy="668320"/>
          </a:xfrm>
          <a:prstGeom prst="wedgeRoundRectCallout">
            <a:avLst>
              <a:gd name="adj1" fmla="val -20646"/>
              <a:gd name="adj2" fmla="val 41841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Ответьте на вопросы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1785918" y="1268760"/>
            <a:ext cx="5857916" cy="1940957"/>
          </a:xfrm>
          <a:prstGeom prst="wedgeRoundRectCallout">
            <a:avLst>
              <a:gd name="adj1" fmla="val 34223"/>
              <a:gd name="adj2" fmla="val 4549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lIns="0" rIns="0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Назовите какое-нибудь число, расположенное на координатном луче между числами 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0,1 и 0,2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857224" y="4000504"/>
            <a:ext cx="5357850" cy="2009061"/>
          </a:xfrm>
          <a:prstGeom prst="wedgeRoundRectCallout">
            <a:avLst>
              <a:gd name="adj1" fmla="val 50149"/>
              <a:gd name="adj2" fmla="val -30949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lIns="0" rIns="0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Назовите какое-нибудь число, расположенное на координатном луче между числами </a:t>
            </a:r>
            <a:r>
              <a:rPr lang="ru-RU" sz="4000" dirty="0">
                <a:solidFill>
                  <a:srgbClr val="000099"/>
                </a:solidFill>
                <a:latin typeface="Bookman Old Style" pitchFamily="18" charset="0"/>
              </a:rPr>
              <a:t>0,02 и 0,03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2071670" y="214290"/>
            <a:ext cx="5214974" cy="668320"/>
          </a:xfrm>
          <a:prstGeom prst="wedgeRoundRectCallout">
            <a:avLst>
              <a:gd name="adj1" fmla="val -29928"/>
              <a:gd name="adj2" fmla="val 47877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Ответьте на вопросы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214546" y="1571612"/>
            <a:ext cx="5857916" cy="919401"/>
          </a:xfrm>
          <a:prstGeom prst="wedgeRoundRectCallout">
            <a:avLst>
              <a:gd name="adj1" fmla="val 30829"/>
              <a:gd name="adj2" fmla="val 4346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lIns="0" rIns="0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Между какими натуральными числами находится число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05320" y="3714752"/>
            <a:ext cx="2693366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115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5,1</a:t>
            </a:r>
            <a:endParaRPr lang="ru-RU" sz="2000" dirty="0">
              <a:solidFill>
                <a:srgbClr val="0000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03580" y="3714752"/>
            <a:ext cx="3696846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115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6,32</a:t>
            </a:r>
            <a:endParaRPr lang="ru-RU" sz="2000" dirty="0">
              <a:solidFill>
                <a:srgbClr val="0000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01840" y="3714752"/>
            <a:ext cx="4700326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115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9,999</a:t>
            </a:r>
            <a:endParaRPr lang="ru-RU" sz="2000" dirty="0">
              <a:solidFill>
                <a:srgbClr val="0000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00100" y="3714752"/>
            <a:ext cx="5703806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115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25,257</a:t>
            </a:r>
            <a:endParaRPr lang="ru-RU" sz="2000" dirty="0">
              <a:solidFill>
                <a:srgbClr val="0000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428625" y="357188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F46D8C2-170C-450A-B7D0-D578C8F793EC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25.02.2016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2774" y="2000240"/>
            <a:ext cx="795975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Сложение и вычитание </a:t>
            </a:r>
          </a:p>
          <a:p>
            <a:pPr algn="ctr">
              <a:defRPr/>
            </a:pPr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десятичных дробей</a:t>
            </a:r>
            <a:r>
              <a:rPr lang="ru-RU" sz="44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4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241447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2857488" y="285728"/>
            <a:ext cx="6000792" cy="1071570"/>
          </a:xfrm>
          <a:prstGeom prst="wedgeRoundRectCallout">
            <a:avLst>
              <a:gd name="adj1" fmla="val -18847"/>
              <a:gd name="adj2" fmla="val 37573"/>
              <a:gd name="adj3" fmla="val 16667"/>
            </a:avLst>
          </a:prstGeom>
          <a:solidFill>
            <a:srgbClr val="FFFF99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Вспомним правило: как сложить смешанные числа?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29018" y="1700808"/>
            <a:ext cx="8735470" cy="2009061"/>
          </a:xfrm>
          <a:prstGeom prst="wedgeRoundRectCallout">
            <a:avLst>
              <a:gd name="adj1" fmla="val 35355"/>
              <a:gd name="adj2" fmla="val -4966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При сложении (вычитании) смешанных чисел целые части складывают (вычитают) отдельно, а дробные отдельно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10"/>
          <p:cNvSpPr>
            <a:spLocks/>
          </p:cNvSpPr>
          <p:nvPr/>
        </p:nvSpPr>
        <p:spPr bwMode="auto">
          <a:xfrm>
            <a:off x="63500" y="9525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5134" name="Text Box 4"/>
          <p:cNvSpPr txBox="1">
            <a:spLocks noChangeArrowheads="1"/>
          </p:cNvSpPr>
          <p:nvPr/>
        </p:nvSpPr>
        <p:spPr bwMode="auto">
          <a:xfrm>
            <a:off x="2643174" y="214290"/>
            <a:ext cx="5762636" cy="523875"/>
          </a:xfrm>
          <a:prstGeom prst="rect">
            <a:avLst/>
          </a:prstGeom>
          <a:solidFill>
            <a:srgbClr val="FFFF9B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Для сложения надо: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612194" y="928670"/>
            <a:ext cx="3643338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1. Уравнять в дробях количество знаков после запятой.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143372" y="1714488"/>
            <a:ext cx="4857752" cy="584775"/>
          </a:xfrm>
          <a:prstGeom prst="rect">
            <a:avLst/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249,076   </a:t>
            </a:r>
            <a:r>
              <a:rPr lang="ru-RU" sz="32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+</a:t>
            </a: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205,3405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1612194" y="2500306"/>
            <a:ext cx="4140156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2. Записать слагаемое под слагаемым так, чтобы запятая стояла под запятой</a:t>
            </a: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1612195" y="4071942"/>
            <a:ext cx="4174252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3. Провести сложение так, как складывают натуральные числа.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1643042" y="5286388"/>
            <a:ext cx="6357982" cy="830997"/>
          </a:xfrm>
          <a:prstGeom prst="rect">
            <a:avLst/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4. Поставить в полученной сумме запятую под запятой</a:t>
            </a: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6000760" y="1701792"/>
            <a:ext cx="4988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FF3300"/>
                </a:solidFill>
                <a:latin typeface="Bookman Old Style" pitchFamily="18" charset="0"/>
                <a:cs typeface="Times New Roman" pitchFamily="18" charset="0"/>
              </a:rPr>
              <a:t>0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514955" y="2643182"/>
            <a:ext cx="3214678" cy="2286016"/>
          </a:xfrm>
          <a:prstGeom prst="roundRect">
            <a:avLst/>
          </a:prstGeom>
          <a:solidFill>
            <a:srgbClr val="FFFF9B"/>
          </a:solidFill>
          <a:ln w="3810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43570" y="2717625"/>
            <a:ext cx="303368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4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249</a:t>
            </a:r>
            <a:r>
              <a:rPr lang="ru-RU" sz="44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,</a:t>
            </a:r>
            <a:r>
              <a:rPr lang="ru-RU" sz="44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076</a:t>
            </a:r>
          </a:p>
          <a:p>
            <a:pPr>
              <a:defRPr/>
            </a:pPr>
            <a:r>
              <a:rPr lang="ru-RU" sz="4400" u="sng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205</a:t>
            </a:r>
            <a:r>
              <a:rPr lang="ru-RU" sz="4400" u="sng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,</a:t>
            </a:r>
            <a:r>
              <a:rPr lang="ru-RU" sz="4400" u="sng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3405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57818" y="2943051"/>
            <a:ext cx="6715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5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+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143900" y="2728737"/>
            <a:ext cx="457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015285" y="3981162"/>
            <a:ext cx="5715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4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658099" y="3981162"/>
            <a:ext cx="5715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4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300905" y="3981162"/>
            <a:ext cx="6429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4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943715" y="3981162"/>
            <a:ext cx="5000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4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372211" y="3981162"/>
            <a:ext cx="5000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4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000760" y="3981162"/>
            <a:ext cx="4286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4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800839" y="4026763"/>
            <a:ext cx="571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8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643570" y="3981162"/>
            <a:ext cx="5000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400" dirty="0">
                <a:solidFill>
                  <a:srgbClr val="0000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cs typeface="Times New Roman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4696</TotalTime>
  <Words>378</Words>
  <Application>Microsoft Office PowerPoint</Application>
  <PresentationFormat>Экран (4:3)</PresentationFormat>
  <Paragraphs>107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Верно ли, что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593</cp:revision>
  <dcterms:created xsi:type="dcterms:W3CDTF">2007-07-13T07:27:52Z</dcterms:created>
  <dcterms:modified xsi:type="dcterms:W3CDTF">2016-02-25T15:49:14Z</dcterms:modified>
</cp:coreProperties>
</file>