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28" r:id="rId2"/>
    <p:sldId id="323" r:id="rId3"/>
    <p:sldId id="324" r:id="rId4"/>
    <p:sldId id="325" r:id="rId5"/>
    <p:sldId id="326" r:id="rId6"/>
    <p:sldId id="327" r:id="rId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FBFFF"/>
    <a:srgbClr val="333399"/>
    <a:srgbClr val="0033CC"/>
    <a:srgbClr val="D5FFD5"/>
    <a:srgbClr val="800080"/>
    <a:srgbClr val="EBD4FC"/>
    <a:srgbClr val="E2C5FF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3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.emf"/><Relationship Id="rId13" Type="http://schemas.openxmlformats.org/officeDocument/2006/relationships/image" Target="../media/image16.wmf"/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12" Type="http://schemas.openxmlformats.org/officeDocument/2006/relationships/image" Target="../media/image15.emf"/><Relationship Id="rId2" Type="http://schemas.openxmlformats.org/officeDocument/2006/relationships/image" Target="../media/image5.emf"/><Relationship Id="rId16" Type="http://schemas.openxmlformats.org/officeDocument/2006/relationships/image" Target="../media/image19.emf"/><Relationship Id="rId1" Type="http://schemas.openxmlformats.org/officeDocument/2006/relationships/image" Target="../media/image4.wmf"/><Relationship Id="rId6" Type="http://schemas.openxmlformats.org/officeDocument/2006/relationships/image" Target="../media/image9.emf"/><Relationship Id="rId11" Type="http://schemas.openxmlformats.org/officeDocument/2006/relationships/image" Target="../media/image14.wmf"/><Relationship Id="rId5" Type="http://schemas.openxmlformats.org/officeDocument/2006/relationships/image" Target="../media/image8.wmf"/><Relationship Id="rId15" Type="http://schemas.openxmlformats.org/officeDocument/2006/relationships/image" Target="../media/image18.wmf"/><Relationship Id="rId10" Type="http://schemas.openxmlformats.org/officeDocument/2006/relationships/image" Target="../media/image13.emf"/><Relationship Id="rId4" Type="http://schemas.openxmlformats.org/officeDocument/2006/relationships/image" Target="../media/image7.emf"/><Relationship Id="rId9" Type="http://schemas.openxmlformats.org/officeDocument/2006/relationships/image" Target="../media/image12.wmf"/><Relationship Id="rId14" Type="http://schemas.openxmlformats.org/officeDocument/2006/relationships/image" Target="../media/image1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8131C30-DCB2-4CF3-91D5-9A88D05A43E3}" type="datetimeFigureOut">
              <a:rPr lang="ru-RU"/>
              <a:pPr>
                <a:defRPr/>
              </a:pPr>
              <a:t>17.01.2016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3225695-CB57-4A97-94ED-4202F6A000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70811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3C679E-393C-4D92-A7E8-40A435492132}" type="datetime1">
              <a:rPr lang="ru-RU" smtClean="0"/>
              <a:t>17.01.2016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57300E-ED52-49F3-82BE-C0811E2882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0E3937-CFB7-4BAE-8591-CF042F2A9F6F}" type="datetime1">
              <a:rPr lang="ru-RU" smtClean="0"/>
              <a:t>17.01.2016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908289-F611-4AF5-84C9-C6F4BE6D36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C3F43C-4B73-41CE-AC53-8E141F71B02D}" type="datetime1">
              <a:rPr lang="ru-RU" smtClean="0"/>
              <a:t>17.01.2016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845CC6-8303-4E44-A9A1-FF8D4FA20C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B256FB-0EF5-47FF-B93D-8D40EB6246B1}" type="datetime1">
              <a:rPr lang="ru-RU" smtClean="0"/>
              <a:t>17.01.2016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9992E6-697A-4886-906F-2B663F789D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F0DD6E-F02C-4C77-A719-15ABBD1F481D}" type="datetime1">
              <a:rPr lang="ru-RU" smtClean="0"/>
              <a:t>17.01.2016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7377EA-65A3-41F2-8762-DB0DE7CF85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1A899D-D03E-41A5-9476-52C95DE5D0C2}" type="datetime1">
              <a:rPr lang="ru-RU" smtClean="0"/>
              <a:t>17.01.2016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058C1F-242D-4904-AEF3-64200D05E8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1237CA-014F-48D4-9BFD-1E5FD8B25207}" type="datetime1">
              <a:rPr lang="ru-RU" smtClean="0"/>
              <a:t>17.01.2016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27CEE1-0BE0-4CC9-8967-0381DF9A12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9F635-54B6-41CA-88BF-DAC50001D79A}" type="datetime1">
              <a:rPr lang="ru-RU" smtClean="0"/>
              <a:t>17.01.2016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698C08-5636-491C-87F8-19D65321BC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D1A0B7-F3B1-44B6-89A8-B516CE1E61C6}" type="datetime1">
              <a:rPr lang="ru-RU" smtClean="0"/>
              <a:t>17.01.2016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BAF00A-C19C-4EFC-893F-E1828C5C43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349543-A7F0-498B-BE15-663E5093EBA7}" type="datetime1">
              <a:rPr lang="ru-RU" smtClean="0"/>
              <a:t>17.01.2016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09B1F-F958-4710-BF66-C532763CCF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B4F938-2D61-45F4-9892-1444A87BC5A5}" type="datetime1">
              <a:rPr lang="ru-RU" smtClean="0"/>
              <a:t>17.01.2016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2688F-8B77-4268-9313-052E6FFA16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C3D6A60-8DEC-4BDA-AB90-B2820DE98DBE}" type="datetime1">
              <a:rPr lang="ru-RU" smtClean="0"/>
              <a:t>17.01.2016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D4A04AC-8F1F-4695-B62D-EFF2819090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11.emf"/><Relationship Id="rId26" Type="http://schemas.openxmlformats.org/officeDocument/2006/relationships/image" Target="../media/image15.emf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34" Type="http://schemas.openxmlformats.org/officeDocument/2006/relationships/image" Target="../media/image19.emf"/><Relationship Id="rId7" Type="http://schemas.openxmlformats.org/officeDocument/2006/relationships/oleObject" Target="../embeddings/oleObject3.bin"/><Relationship Id="rId12" Type="http://schemas.openxmlformats.org/officeDocument/2006/relationships/image" Target="../media/image8.wmf"/><Relationship Id="rId17" Type="http://schemas.openxmlformats.org/officeDocument/2006/relationships/oleObject" Target="../embeddings/oleObject8.bin"/><Relationship Id="rId25" Type="http://schemas.openxmlformats.org/officeDocument/2006/relationships/oleObject" Target="../embeddings/oleObject12.bin"/><Relationship Id="rId3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0.wmf"/><Relationship Id="rId20" Type="http://schemas.openxmlformats.org/officeDocument/2006/relationships/image" Target="../media/image12.wmf"/><Relationship Id="rId29" Type="http://schemas.openxmlformats.org/officeDocument/2006/relationships/oleObject" Target="../embeddings/oleObject14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emf"/><Relationship Id="rId11" Type="http://schemas.openxmlformats.org/officeDocument/2006/relationships/oleObject" Target="../embeddings/oleObject5.bin"/><Relationship Id="rId24" Type="http://schemas.openxmlformats.org/officeDocument/2006/relationships/image" Target="../media/image14.wmf"/><Relationship Id="rId32" Type="http://schemas.openxmlformats.org/officeDocument/2006/relationships/image" Target="../media/image18.wmf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1.bin"/><Relationship Id="rId28" Type="http://schemas.openxmlformats.org/officeDocument/2006/relationships/image" Target="../media/image16.wmf"/><Relationship Id="rId10" Type="http://schemas.openxmlformats.org/officeDocument/2006/relationships/image" Target="../media/image7.emf"/><Relationship Id="rId19" Type="http://schemas.openxmlformats.org/officeDocument/2006/relationships/oleObject" Target="../embeddings/oleObject9.bin"/><Relationship Id="rId31" Type="http://schemas.openxmlformats.org/officeDocument/2006/relationships/oleObject" Target="../embeddings/oleObject15.bin"/><Relationship Id="rId4" Type="http://schemas.openxmlformats.org/officeDocument/2006/relationships/image" Target="../media/image4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9.emf"/><Relationship Id="rId22" Type="http://schemas.openxmlformats.org/officeDocument/2006/relationships/image" Target="../media/image13.emf"/><Relationship Id="rId27" Type="http://schemas.openxmlformats.org/officeDocument/2006/relationships/oleObject" Target="../embeddings/oleObject13.bin"/><Relationship Id="rId30" Type="http://schemas.openxmlformats.org/officeDocument/2006/relationships/image" Target="../media/image17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0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2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5" descr="H:\Documents and Settings\Aida\Рабочий стол\текстуры и фоны, клипарты\idpenci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-1193082">
            <a:off x="6007100" y="5621338"/>
            <a:ext cx="2598738" cy="17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7" descr="H:\Documents and Settings\Aida\Рабочий стол\текстуры и фоны, клипарты\новеньки картинки\pencil rolling hc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54788" y="5970588"/>
            <a:ext cx="2697162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Text Box 6"/>
          <p:cNvSpPr txBox="1">
            <a:spLocks noChangeArrowheads="1"/>
          </p:cNvSpPr>
          <p:nvPr/>
        </p:nvSpPr>
        <p:spPr bwMode="auto">
          <a:xfrm>
            <a:off x="467544" y="1962706"/>
            <a:ext cx="853244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r">
              <a:spcBef>
                <a:spcPct val="50000"/>
              </a:spcBef>
            </a:pPr>
            <a:r>
              <a:rPr lang="ru-RU" sz="5400" b="1" dirty="0" smtClean="0">
                <a:solidFill>
                  <a:srgbClr val="006666"/>
                </a:solidFill>
                <a:latin typeface="Georgia" pitchFamily="18" charset="0"/>
              </a:rPr>
              <a:t>Площадь криволинейной трапеции. </a:t>
            </a:r>
            <a:endParaRPr lang="ru-RU" sz="5400" b="1" dirty="0">
              <a:solidFill>
                <a:srgbClr val="006666"/>
              </a:solidFill>
              <a:latin typeface="Georgia" pitchFamily="18" charset="0"/>
            </a:endParaRPr>
          </a:p>
        </p:txBody>
      </p:sp>
      <p:sp>
        <p:nvSpPr>
          <p:cNvPr id="10245" name="Text Box 7"/>
          <p:cNvSpPr txBox="1">
            <a:spLocks noChangeArrowheads="1"/>
          </p:cNvSpPr>
          <p:nvPr/>
        </p:nvSpPr>
        <p:spPr bwMode="auto">
          <a:xfrm>
            <a:off x="971550" y="1314634"/>
            <a:ext cx="50403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000" b="1" i="1" u="sng">
                <a:latin typeface="Georgia" pitchFamily="18" charset="0"/>
              </a:rPr>
              <a:t>Тема урока:</a:t>
            </a:r>
          </a:p>
        </p:txBody>
      </p:sp>
      <p:sp>
        <p:nvSpPr>
          <p:cNvPr id="10246" name="Нижний колонтитул 7"/>
          <p:cNvSpPr>
            <a:spLocks noGrp="1"/>
          </p:cNvSpPr>
          <p:nvPr>
            <p:ph type="ftr" sz="quarter" idx="11"/>
          </p:nvPr>
        </p:nvSpPr>
        <p:spPr bwMode="auto">
          <a:xfrm>
            <a:off x="2627312" y="6453188"/>
            <a:ext cx="6553200" cy="2603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ru-RU" sz="1400" b="1" dirty="0" smtClean="0">
                <a:solidFill>
                  <a:srgbClr val="002060"/>
                </a:solidFill>
                <a:latin typeface="Georgia" pitchFamily="18" charset="0"/>
              </a:rPr>
              <a:t>Учитель математики МБОУ СОШ № 25 г. Крымска Е.В. Малая</a:t>
            </a:r>
          </a:p>
        </p:txBody>
      </p:sp>
      <p:sp>
        <p:nvSpPr>
          <p:cNvPr id="9" name="TextBox 6"/>
          <p:cNvSpPr txBox="1">
            <a:spLocks noChangeArrowheads="1"/>
          </p:cNvSpPr>
          <p:nvPr/>
        </p:nvSpPr>
        <p:spPr bwMode="auto">
          <a:xfrm>
            <a:off x="5108004" y="260350"/>
            <a:ext cx="40005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fld id="{14FC4930-CC82-4052-A1C7-144BAA1C86C0}" type="datetime1">
              <a:rPr lang="ru-RU" sz="3600" b="1">
                <a:solidFill>
                  <a:srgbClr val="002060"/>
                </a:solidFill>
                <a:latin typeface="Georgia" pitchFamily="18" charset="0"/>
              </a:rPr>
              <a:pPr algn="ctr"/>
              <a:t>17.01.2016</a:t>
            </a:fld>
            <a:endParaRPr lang="ru-RU" sz="3600" b="1" dirty="0">
              <a:solidFill>
                <a:srgbClr val="002060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Text Box 2"/>
          <p:cNvSpPr txBox="1">
            <a:spLocks noChangeArrowheads="1"/>
          </p:cNvSpPr>
          <p:nvPr/>
        </p:nvSpPr>
        <p:spPr bwMode="auto">
          <a:xfrm>
            <a:off x="1982788" y="234950"/>
            <a:ext cx="68897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2800" b="1" i="1">
                <a:solidFill>
                  <a:schemeClr val="tx2"/>
                </a:solidFill>
                <a:latin typeface="Georgia" pitchFamily="18" charset="0"/>
              </a:rPr>
              <a:t>Найти общий вид первообразной для функции</a:t>
            </a:r>
          </a:p>
        </p:txBody>
      </p:sp>
      <p:sp>
        <p:nvSpPr>
          <p:cNvPr id="161796" name="Text Box 4"/>
          <p:cNvSpPr txBox="1">
            <a:spLocks noChangeArrowheads="1"/>
          </p:cNvSpPr>
          <p:nvPr/>
        </p:nvSpPr>
        <p:spPr bwMode="auto">
          <a:xfrm>
            <a:off x="720725" y="3752850"/>
            <a:ext cx="3170238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b="1" i="1">
                <a:latin typeface="Georgia" pitchFamily="18" charset="0"/>
              </a:rPr>
              <a:t>F(x)=</a:t>
            </a:r>
            <a:endParaRPr lang="ru-RU" sz="7200" b="1" i="1">
              <a:latin typeface="Georgia" pitchFamily="18" charset="0"/>
            </a:endParaRPr>
          </a:p>
        </p:txBody>
      </p:sp>
      <p:graphicFrame>
        <p:nvGraphicFramePr>
          <p:cNvPr id="161797" name="Object 5"/>
          <p:cNvGraphicFramePr>
            <a:graphicFrameLocks noChangeAspect="1"/>
          </p:cNvGraphicFramePr>
          <p:nvPr/>
        </p:nvGraphicFramePr>
        <p:xfrm>
          <a:off x="2565400" y="1806575"/>
          <a:ext cx="3646488" cy="1195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830" name="Формула" r:id="rId3" imgW="774360" imgH="253800" progId="Equation.3">
                  <p:embed/>
                </p:oleObj>
              </mc:Choice>
              <mc:Fallback>
                <p:oleObj name="Формула" r:id="rId3" imgW="774360" imgH="2538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5400" y="1806575"/>
                        <a:ext cx="3646488" cy="1195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1798" name="Line 6"/>
          <p:cNvSpPr>
            <a:spLocks noChangeShapeType="1"/>
          </p:cNvSpPr>
          <p:nvPr/>
        </p:nvSpPr>
        <p:spPr bwMode="auto">
          <a:xfrm>
            <a:off x="331788" y="3338513"/>
            <a:ext cx="8577262" cy="1587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aphicFrame>
        <p:nvGraphicFramePr>
          <p:cNvPr id="161799" name="Object 7"/>
          <p:cNvGraphicFramePr>
            <a:graphicFrameLocks noChangeAspect="1"/>
          </p:cNvGraphicFramePr>
          <p:nvPr/>
        </p:nvGraphicFramePr>
        <p:xfrm>
          <a:off x="3543300" y="4065588"/>
          <a:ext cx="836613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831" name="Формула" r:id="rId5" imgW="177480" imgH="164880" progId="Equation.3">
                  <p:embed/>
                </p:oleObj>
              </mc:Choice>
              <mc:Fallback>
                <p:oleObj name="Формула" r:id="rId5" imgW="177480" imgH="1648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3300" y="4065588"/>
                        <a:ext cx="836613" cy="777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1800" name="Object 8"/>
          <p:cNvGraphicFramePr>
            <a:graphicFrameLocks noChangeAspect="1"/>
          </p:cNvGraphicFramePr>
          <p:nvPr/>
        </p:nvGraphicFramePr>
        <p:xfrm>
          <a:off x="3121025" y="1925638"/>
          <a:ext cx="4003675" cy="957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832" name="Формула" r:id="rId7" imgW="850680" imgH="203040" progId="Equation.3">
                  <p:embed/>
                </p:oleObj>
              </mc:Choice>
              <mc:Fallback>
                <p:oleObj name="Формула" r:id="rId7" imgW="850680" imgH="2030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1025" y="1925638"/>
                        <a:ext cx="4003675" cy="957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1801" name="Object 9"/>
          <p:cNvGraphicFramePr>
            <a:graphicFrameLocks noChangeAspect="1"/>
          </p:cNvGraphicFramePr>
          <p:nvPr/>
        </p:nvGraphicFramePr>
        <p:xfrm>
          <a:off x="3705225" y="3749675"/>
          <a:ext cx="2449513" cy="163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833" name="Формула" r:id="rId9" imgW="520560" imgH="419040" progId="Equation.3">
                  <p:embed/>
                </p:oleObj>
              </mc:Choice>
              <mc:Fallback>
                <p:oleObj name="Формула" r:id="rId9" imgW="520560" imgH="41904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5225" y="3749675"/>
                        <a:ext cx="2449513" cy="163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1802" name="Object 10"/>
          <p:cNvGraphicFramePr>
            <a:graphicFrameLocks noChangeAspect="1"/>
          </p:cNvGraphicFramePr>
          <p:nvPr/>
        </p:nvGraphicFramePr>
        <p:xfrm>
          <a:off x="3357554" y="1785926"/>
          <a:ext cx="4543425" cy="1074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834" name="Формула" r:id="rId11" imgW="965160" imgH="228600" progId="Equation.3">
                  <p:embed/>
                </p:oleObj>
              </mc:Choice>
              <mc:Fallback>
                <p:oleObj name="Формула" r:id="rId11" imgW="965160" imgH="22860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7554" y="1785926"/>
                        <a:ext cx="4543425" cy="1074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1803" name="Object 11"/>
          <p:cNvGraphicFramePr>
            <a:graphicFrameLocks noChangeAspect="1"/>
          </p:cNvGraphicFramePr>
          <p:nvPr/>
        </p:nvGraphicFramePr>
        <p:xfrm>
          <a:off x="3500430" y="3714752"/>
          <a:ext cx="3106737" cy="163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835" name="Формула" r:id="rId13" imgW="660240" imgH="419040" progId="Equation.3">
                  <p:embed/>
                </p:oleObj>
              </mc:Choice>
              <mc:Fallback>
                <p:oleObj name="Формула" r:id="rId13" imgW="660240" imgH="41904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0430" y="3714752"/>
                        <a:ext cx="3106737" cy="163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1804" name="Object 12"/>
          <p:cNvGraphicFramePr>
            <a:graphicFrameLocks noChangeAspect="1"/>
          </p:cNvGraphicFramePr>
          <p:nvPr/>
        </p:nvGraphicFramePr>
        <p:xfrm>
          <a:off x="2714612" y="1714488"/>
          <a:ext cx="5797550" cy="1074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836" name="Формула" r:id="rId15" imgW="1231560" imgH="228600" progId="Equation.3">
                  <p:embed/>
                </p:oleObj>
              </mc:Choice>
              <mc:Fallback>
                <p:oleObj name="Формула" r:id="rId15" imgW="1231560" imgH="22860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4612" y="1714488"/>
                        <a:ext cx="5797550" cy="1074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1805" name="Object 13"/>
          <p:cNvGraphicFramePr>
            <a:graphicFrameLocks noChangeAspect="1"/>
          </p:cNvGraphicFramePr>
          <p:nvPr/>
        </p:nvGraphicFramePr>
        <p:xfrm>
          <a:off x="3500430" y="3571876"/>
          <a:ext cx="4121150" cy="173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837" name="Формула" r:id="rId17" imgW="876240" imgH="444240" progId="Equation.3">
                  <p:embed/>
                </p:oleObj>
              </mc:Choice>
              <mc:Fallback>
                <p:oleObj name="Формула" r:id="rId17" imgW="876240" imgH="44424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0430" y="3571876"/>
                        <a:ext cx="4121150" cy="173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1806" name="Object 14"/>
          <p:cNvGraphicFramePr>
            <a:graphicFrameLocks noChangeAspect="1"/>
          </p:cNvGraphicFramePr>
          <p:nvPr/>
        </p:nvGraphicFramePr>
        <p:xfrm>
          <a:off x="3071802" y="1500174"/>
          <a:ext cx="5140325" cy="167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838" name="Формула" r:id="rId19" imgW="1091880" imgH="393480" progId="Equation.3">
                  <p:embed/>
                </p:oleObj>
              </mc:Choice>
              <mc:Fallback>
                <p:oleObj name="Формула" r:id="rId19" imgW="1091880" imgH="39348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1802" y="1500174"/>
                        <a:ext cx="5140325" cy="1679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1807" name="Object 15"/>
          <p:cNvGraphicFramePr>
            <a:graphicFrameLocks noChangeAspect="1"/>
          </p:cNvGraphicFramePr>
          <p:nvPr/>
        </p:nvGraphicFramePr>
        <p:xfrm>
          <a:off x="3500430" y="3714752"/>
          <a:ext cx="3643313" cy="163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839" name="Формула" r:id="rId21" imgW="774360" imgH="419040" progId="Equation.3">
                  <p:embed/>
                </p:oleObj>
              </mc:Choice>
              <mc:Fallback>
                <p:oleObj name="Формула" r:id="rId21" imgW="774360" imgH="419040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0430" y="3714752"/>
                        <a:ext cx="3643313" cy="163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1808" name="Object 16"/>
          <p:cNvGraphicFramePr>
            <a:graphicFrameLocks noChangeAspect="1"/>
          </p:cNvGraphicFramePr>
          <p:nvPr/>
        </p:nvGraphicFramePr>
        <p:xfrm>
          <a:off x="2714612" y="1857364"/>
          <a:ext cx="5799137" cy="865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840" name="Формула" r:id="rId23" imgW="1231560" imgH="203040" progId="Equation.3">
                  <p:embed/>
                </p:oleObj>
              </mc:Choice>
              <mc:Fallback>
                <p:oleObj name="Формула" r:id="rId23" imgW="1231560" imgH="203040" progId="Equation.3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4612" y="1857364"/>
                        <a:ext cx="5799137" cy="865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1809" name="Object 17"/>
          <p:cNvGraphicFramePr>
            <a:graphicFrameLocks noChangeAspect="1"/>
          </p:cNvGraphicFramePr>
          <p:nvPr/>
        </p:nvGraphicFramePr>
        <p:xfrm>
          <a:off x="3500430" y="4000504"/>
          <a:ext cx="3883025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841" name="Формула" r:id="rId25" imgW="825480" imgH="203040" progId="Equation.3">
                  <p:embed/>
                </p:oleObj>
              </mc:Choice>
              <mc:Fallback>
                <p:oleObj name="Формула" r:id="rId25" imgW="825480" imgH="203040" progId="Equation.3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0430" y="4000504"/>
                        <a:ext cx="3883025" cy="790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1810" name="Object 18"/>
          <p:cNvGraphicFramePr>
            <a:graphicFrameLocks noChangeAspect="1"/>
          </p:cNvGraphicFramePr>
          <p:nvPr/>
        </p:nvGraphicFramePr>
        <p:xfrm>
          <a:off x="2714612" y="1928802"/>
          <a:ext cx="5678487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842" name="Формула" r:id="rId27" imgW="1206360" imgH="203040" progId="Equation.3">
                  <p:embed/>
                </p:oleObj>
              </mc:Choice>
              <mc:Fallback>
                <p:oleObj name="Формула" r:id="rId27" imgW="1206360" imgH="203040" progId="Equation.3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4612" y="1928802"/>
                        <a:ext cx="5678487" cy="866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1811" name="Object 19"/>
          <p:cNvGraphicFramePr>
            <a:graphicFrameLocks noChangeAspect="1"/>
          </p:cNvGraphicFramePr>
          <p:nvPr/>
        </p:nvGraphicFramePr>
        <p:xfrm>
          <a:off x="3438562" y="3451239"/>
          <a:ext cx="5293326" cy="18351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843" name="Формула" r:id="rId29" imgW="1384200" imgH="507960" progId="Equation.3">
                  <p:embed/>
                </p:oleObj>
              </mc:Choice>
              <mc:Fallback>
                <p:oleObj name="Формула" r:id="rId29" imgW="1384200" imgH="507960" progId="Equation.3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38562" y="3451239"/>
                        <a:ext cx="5293326" cy="183514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1812" name="Object 20"/>
          <p:cNvGraphicFramePr>
            <a:graphicFrameLocks noChangeAspect="1"/>
          </p:cNvGraphicFramePr>
          <p:nvPr/>
        </p:nvGraphicFramePr>
        <p:xfrm>
          <a:off x="2428860" y="1928802"/>
          <a:ext cx="5840412" cy="920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844" name="Формула" r:id="rId31" imgW="1307880" imgH="215640" progId="Equation.3">
                  <p:embed/>
                </p:oleObj>
              </mc:Choice>
              <mc:Fallback>
                <p:oleObj name="Формула" r:id="rId31" imgW="1307880" imgH="215640" progId="Equation.3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8860" y="1928802"/>
                        <a:ext cx="5840412" cy="920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1813" name="Object 21"/>
          <p:cNvGraphicFramePr>
            <a:graphicFrameLocks noChangeAspect="1"/>
          </p:cNvGraphicFramePr>
          <p:nvPr/>
        </p:nvGraphicFramePr>
        <p:xfrm>
          <a:off x="3643306" y="3714752"/>
          <a:ext cx="3243263" cy="163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845" name="Формула" r:id="rId33" imgW="723600" imgH="419040" progId="Equation.3">
                  <p:embed/>
                </p:oleObj>
              </mc:Choice>
              <mc:Fallback>
                <p:oleObj name="Формула" r:id="rId33" imgW="723600" imgH="419040" progId="Equation.3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3306" y="3714752"/>
                        <a:ext cx="3243263" cy="163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6179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1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6180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1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6180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61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16180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61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7" dur="1" fill="hold"/>
                                        <p:tgtEl>
                                          <p:spTgt spid="16180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61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2" dur="1" fill="hold"/>
                                        <p:tgtEl>
                                          <p:spTgt spid="16180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61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7" dur="1" fill="hold"/>
                                        <p:tgtEl>
                                          <p:spTgt spid="1618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161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2" dur="1" fill="hold"/>
                                        <p:tgtEl>
                                          <p:spTgt spid="1618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161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935" name="Rectangle 119"/>
          <p:cNvSpPr>
            <a:spLocks noChangeArrowheads="1"/>
          </p:cNvSpPr>
          <p:nvPr/>
        </p:nvSpPr>
        <p:spPr bwMode="auto">
          <a:xfrm>
            <a:off x="684213" y="1868488"/>
            <a:ext cx="5616575" cy="42481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62819" name="Text Box 3"/>
          <p:cNvSpPr txBox="1">
            <a:spLocks noChangeArrowheads="1"/>
          </p:cNvSpPr>
          <p:nvPr/>
        </p:nvSpPr>
        <p:spPr bwMode="auto">
          <a:xfrm>
            <a:off x="1187624" y="57150"/>
            <a:ext cx="7720012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2400" b="1" i="1" dirty="0">
                <a:solidFill>
                  <a:schemeClr val="tx2"/>
                </a:solidFill>
                <a:latin typeface="Georgia" pitchFamily="18" charset="0"/>
              </a:rPr>
              <a:t>Фигура, ограниченная прямыми </a:t>
            </a:r>
            <a:r>
              <a:rPr lang="ru-RU" sz="2400" b="1" i="1" dirty="0" err="1">
                <a:solidFill>
                  <a:schemeClr val="tx2"/>
                </a:solidFill>
                <a:latin typeface="Georgia" pitchFamily="18" charset="0"/>
              </a:rPr>
              <a:t>х=а</a:t>
            </a:r>
            <a:r>
              <a:rPr lang="ru-RU" sz="2400" b="1" i="1" dirty="0">
                <a:solidFill>
                  <a:schemeClr val="tx2"/>
                </a:solidFill>
                <a:latin typeface="Georgia" pitchFamily="18" charset="0"/>
              </a:rPr>
              <a:t>, </a:t>
            </a:r>
            <a:r>
              <a:rPr lang="ru-RU" sz="2400" b="1" i="1" dirty="0" err="1">
                <a:solidFill>
                  <a:schemeClr val="tx2"/>
                </a:solidFill>
                <a:latin typeface="Georgia" pitchFamily="18" charset="0"/>
              </a:rPr>
              <a:t>х=</a:t>
            </a:r>
            <a:r>
              <a:rPr lang="en-US" sz="2400" b="1" i="1" dirty="0">
                <a:solidFill>
                  <a:schemeClr val="tx2"/>
                </a:solidFill>
                <a:latin typeface="Georgia" pitchFamily="18" charset="0"/>
              </a:rPr>
              <a:t>b</a:t>
            </a:r>
            <a:r>
              <a:rPr lang="ru-RU" sz="2400" b="1" i="1" dirty="0">
                <a:solidFill>
                  <a:schemeClr val="tx2"/>
                </a:solidFill>
                <a:latin typeface="Georgia" pitchFamily="18" charset="0"/>
              </a:rPr>
              <a:t>, графиком непрерывной и неотрицательной на </a:t>
            </a:r>
            <a:r>
              <a:rPr lang="en-US" sz="2400" b="1" i="1" dirty="0">
                <a:solidFill>
                  <a:schemeClr val="tx2"/>
                </a:solidFill>
                <a:latin typeface="Georgia" pitchFamily="18" charset="0"/>
              </a:rPr>
              <a:t>[a; b] </a:t>
            </a:r>
            <a:r>
              <a:rPr lang="ru-RU" sz="2400" b="1" i="1" dirty="0">
                <a:solidFill>
                  <a:schemeClr val="tx2"/>
                </a:solidFill>
                <a:latin typeface="Georgia" pitchFamily="18" charset="0"/>
              </a:rPr>
              <a:t>функции </a:t>
            </a:r>
            <a:r>
              <a:rPr lang="en-US" sz="2400" b="1" i="1" dirty="0">
                <a:solidFill>
                  <a:schemeClr val="tx2"/>
                </a:solidFill>
                <a:latin typeface="Georgia" pitchFamily="18" charset="0"/>
              </a:rPr>
              <a:t>y=f(x)</a:t>
            </a:r>
            <a:r>
              <a:rPr lang="ru-RU" sz="2400" b="1" i="1" dirty="0">
                <a:solidFill>
                  <a:schemeClr val="tx2"/>
                </a:solidFill>
                <a:latin typeface="Georgia" pitchFamily="18" charset="0"/>
              </a:rPr>
              <a:t> и осью Ох, называется </a:t>
            </a:r>
            <a:r>
              <a:rPr lang="ru-RU" sz="2400" b="1" i="1" dirty="0">
                <a:solidFill>
                  <a:srgbClr val="0000FF"/>
                </a:solidFill>
                <a:latin typeface="Georgia" pitchFamily="18" charset="0"/>
              </a:rPr>
              <a:t>криволинейной трапецией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90563" y="1914525"/>
          <a:ext cx="5586412" cy="4197352"/>
        </p:xfrm>
        <a:graphic>
          <a:graphicData uri="http://schemas.openxmlformats.org/drawingml/2006/table">
            <a:tbl>
              <a:tblPr/>
              <a:tblGrid>
                <a:gridCol w="558800"/>
                <a:gridCol w="558800"/>
                <a:gridCol w="557212"/>
                <a:gridCol w="560388"/>
                <a:gridCol w="558800"/>
                <a:gridCol w="557212"/>
                <a:gridCol w="558800"/>
                <a:gridCol w="558800"/>
                <a:gridCol w="558800"/>
                <a:gridCol w="558800"/>
              </a:tblGrid>
              <a:tr h="525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2921" name="Line 105"/>
          <p:cNvSpPr>
            <a:spLocks noChangeShapeType="1"/>
          </p:cNvSpPr>
          <p:nvPr/>
        </p:nvSpPr>
        <p:spPr bwMode="auto">
          <a:xfrm flipH="1" flipV="1">
            <a:off x="1233488" y="1844675"/>
            <a:ext cx="26987" cy="43084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2922" name="Line 106"/>
          <p:cNvSpPr>
            <a:spLocks noChangeShapeType="1"/>
          </p:cNvSpPr>
          <p:nvPr/>
        </p:nvSpPr>
        <p:spPr bwMode="auto">
          <a:xfrm flipV="1">
            <a:off x="679450" y="5572125"/>
            <a:ext cx="5595938" cy="269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2923" name="Text Box 107"/>
          <p:cNvSpPr txBox="1">
            <a:spLocks noChangeArrowheads="1"/>
          </p:cNvSpPr>
          <p:nvPr/>
        </p:nvSpPr>
        <p:spPr bwMode="auto">
          <a:xfrm>
            <a:off x="6367463" y="5334000"/>
            <a:ext cx="8651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i="1">
                <a:latin typeface="Georgia" pitchFamily="18" charset="0"/>
              </a:rPr>
              <a:t>x</a:t>
            </a:r>
            <a:endParaRPr lang="ru-RU" sz="3600" b="1" i="1">
              <a:latin typeface="Georgia" pitchFamily="18" charset="0"/>
            </a:endParaRPr>
          </a:p>
        </p:txBody>
      </p:sp>
      <p:sp>
        <p:nvSpPr>
          <p:cNvPr id="162924" name="Text Box 108"/>
          <p:cNvSpPr txBox="1">
            <a:spLocks noChangeArrowheads="1"/>
          </p:cNvSpPr>
          <p:nvPr/>
        </p:nvSpPr>
        <p:spPr bwMode="auto">
          <a:xfrm>
            <a:off x="1379538" y="1668463"/>
            <a:ext cx="6477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>
                <a:latin typeface="Georgia" pitchFamily="18" charset="0"/>
              </a:rPr>
              <a:t>y</a:t>
            </a:r>
            <a:endParaRPr lang="ru-RU" sz="3200" b="1" i="1">
              <a:latin typeface="Georgia" pitchFamily="18" charset="0"/>
            </a:endParaRPr>
          </a:p>
        </p:txBody>
      </p:sp>
      <p:sp>
        <p:nvSpPr>
          <p:cNvPr id="162925" name="Text Box 109"/>
          <p:cNvSpPr txBox="1">
            <a:spLocks noChangeArrowheads="1"/>
          </p:cNvSpPr>
          <p:nvPr/>
        </p:nvSpPr>
        <p:spPr bwMode="auto">
          <a:xfrm>
            <a:off x="3811588" y="1844675"/>
            <a:ext cx="14414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>
                <a:solidFill>
                  <a:srgbClr val="A50021"/>
                </a:solidFill>
                <a:latin typeface="Georgia" pitchFamily="18" charset="0"/>
              </a:rPr>
              <a:t>y=f(x)</a:t>
            </a:r>
            <a:endParaRPr lang="ru-RU" sz="2800" b="1" i="1">
              <a:solidFill>
                <a:srgbClr val="A50021"/>
              </a:solidFill>
              <a:latin typeface="Georgia" pitchFamily="18" charset="0"/>
            </a:endParaRPr>
          </a:p>
        </p:txBody>
      </p:sp>
      <p:sp>
        <p:nvSpPr>
          <p:cNvPr id="162926" name="Line 110"/>
          <p:cNvSpPr>
            <a:spLocks noChangeShapeType="1"/>
          </p:cNvSpPr>
          <p:nvPr/>
        </p:nvSpPr>
        <p:spPr bwMode="auto">
          <a:xfrm>
            <a:off x="1787525" y="3992563"/>
            <a:ext cx="26988" cy="1633537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2927" name="Line 111"/>
          <p:cNvSpPr>
            <a:spLocks noChangeShapeType="1"/>
          </p:cNvSpPr>
          <p:nvPr/>
        </p:nvSpPr>
        <p:spPr bwMode="auto">
          <a:xfrm>
            <a:off x="5126038" y="2425700"/>
            <a:ext cx="28575" cy="3146425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2928" name="Text Box 112"/>
          <p:cNvSpPr txBox="1">
            <a:spLocks noChangeArrowheads="1"/>
          </p:cNvSpPr>
          <p:nvPr/>
        </p:nvSpPr>
        <p:spPr bwMode="auto">
          <a:xfrm>
            <a:off x="1395413" y="5567363"/>
            <a:ext cx="6477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>
                <a:solidFill>
                  <a:srgbClr val="A50021"/>
                </a:solidFill>
                <a:latin typeface="Georgia" pitchFamily="18" charset="0"/>
              </a:rPr>
              <a:t>a</a:t>
            </a:r>
            <a:endParaRPr lang="ru-RU" sz="3200" b="1" i="1">
              <a:solidFill>
                <a:srgbClr val="A50021"/>
              </a:solidFill>
              <a:latin typeface="Georgia" pitchFamily="18" charset="0"/>
            </a:endParaRPr>
          </a:p>
        </p:txBody>
      </p:sp>
      <p:sp>
        <p:nvSpPr>
          <p:cNvPr id="162929" name="Text Box 113"/>
          <p:cNvSpPr txBox="1">
            <a:spLocks noChangeArrowheads="1"/>
          </p:cNvSpPr>
          <p:nvPr/>
        </p:nvSpPr>
        <p:spPr bwMode="auto">
          <a:xfrm>
            <a:off x="5095875" y="5580063"/>
            <a:ext cx="6477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i="1">
                <a:solidFill>
                  <a:srgbClr val="A50021"/>
                </a:solidFill>
                <a:latin typeface="Georgia" pitchFamily="18" charset="0"/>
              </a:rPr>
              <a:t>b</a:t>
            </a:r>
            <a:endParaRPr lang="ru-RU" sz="3600" b="1" i="1">
              <a:solidFill>
                <a:srgbClr val="A50021"/>
              </a:solidFill>
              <a:latin typeface="Georgia" pitchFamily="18" charset="0"/>
            </a:endParaRPr>
          </a:p>
        </p:txBody>
      </p:sp>
      <p:sp>
        <p:nvSpPr>
          <p:cNvPr id="162930" name="Line 114"/>
          <p:cNvSpPr>
            <a:spLocks noChangeShapeType="1"/>
          </p:cNvSpPr>
          <p:nvPr/>
        </p:nvSpPr>
        <p:spPr bwMode="auto">
          <a:xfrm>
            <a:off x="1835150" y="5589588"/>
            <a:ext cx="3352800" cy="0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2931" name="Freeform 115"/>
          <p:cNvSpPr>
            <a:spLocks/>
          </p:cNvSpPr>
          <p:nvPr/>
        </p:nvSpPr>
        <p:spPr bwMode="auto">
          <a:xfrm>
            <a:off x="1763713" y="2420938"/>
            <a:ext cx="3375025" cy="3144837"/>
          </a:xfrm>
          <a:custGeom>
            <a:avLst/>
            <a:gdLst/>
            <a:ahLst/>
            <a:cxnLst>
              <a:cxn ang="0">
                <a:pos x="14" y="1981"/>
              </a:cxn>
              <a:cxn ang="0">
                <a:pos x="0" y="986"/>
              </a:cxn>
              <a:cxn ang="0">
                <a:pos x="87" y="899"/>
              </a:cxn>
              <a:cxn ang="0">
                <a:pos x="218" y="768"/>
              </a:cxn>
              <a:cxn ang="0">
                <a:pos x="349" y="681"/>
              </a:cxn>
              <a:cxn ang="0">
                <a:pos x="471" y="594"/>
              </a:cxn>
              <a:cxn ang="0">
                <a:pos x="602" y="541"/>
              </a:cxn>
              <a:cxn ang="0">
                <a:pos x="750" y="506"/>
              </a:cxn>
              <a:cxn ang="0">
                <a:pos x="899" y="506"/>
              </a:cxn>
              <a:cxn ang="0">
                <a:pos x="1091" y="489"/>
              </a:cxn>
              <a:cxn ang="0">
                <a:pos x="1248" y="489"/>
              </a:cxn>
              <a:cxn ang="0">
                <a:pos x="1387" y="471"/>
              </a:cxn>
              <a:cxn ang="0">
                <a:pos x="1562" y="419"/>
              </a:cxn>
              <a:cxn ang="0">
                <a:pos x="1728" y="349"/>
              </a:cxn>
              <a:cxn ang="0">
                <a:pos x="1815" y="271"/>
              </a:cxn>
              <a:cxn ang="0">
                <a:pos x="1929" y="192"/>
              </a:cxn>
              <a:cxn ang="0">
                <a:pos x="2025" y="87"/>
              </a:cxn>
              <a:cxn ang="0">
                <a:pos x="2103" y="0"/>
              </a:cxn>
              <a:cxn ang="0">
                <a:pos x="2103" y="149"/>
              </a:cxn>
              <a:cxn ang="0">
                <a:pos x="2126" y="1978"/>
              </a:cxn>
              <a:cxn ang="0">
                <a:pos x="14" y="1981"/>
              </a:cxn>
            </a:cxnLst>
            <a:rect l="0" t="0" r="r" b="b"/>
            <a:pathLst>
              <a:path w="2126" h="1981">
                <a:moveTo>
                  <a:pt x="14" y="1981"/>
                </a:moveTo>
                <a:lnTo>
                  <a:pt x="0" y="986"/>
                </a:lnTo>
                <a:lnTo>
                  <a:pt x="87" y="899"/>
                </a:lnTo>
                <a:lnTo>
                  <a:pt x="218" y="768"/>
                </a:lnTo>
                <a:lnTo>
                  <a:pt x="349" y="681"/>
                </a:lnTo>
                <a:lnTo>
                  <a:pt x="471" y="594"/>
                </a:lnTo>
                <a:lnTo>
                  <a:pt x="602" y="541"/>
                </a:lnTo>
                <a:lnTo>
                  <a:pt x="750" y="506"/>
                </a:lnTo>
                <a:lnTo>
                  <a:pt x="899" y="506"/>
                </a:lnTo>
                <a:lnTo>
                  <a:pt x="1091" y="489"/>
                </a:lnTo>
                <a:lnTo>
                  <a:pt x="1248" y="489"/>
                </a:lnTo>
                <a:lnTo>
                  <a:pt x="1387" y="471"/>
                </a:lnTo>
                <a:lnTo>
                  <a:pt x="1562" y="419"/>
                </a:lnTo>
                <a:lnTo>
                  <a:pt x="1728" y="349"/>
                </a:lnTo>
                <a:lnTo>
                  <a:pt x="1815" y="271"/>
                </a:lnTo>
                <a:lnTo>
                  <a:pt x="1929" y="192"/>
                </a:lnTo>
                <a:lnTo>
                  <a:pt x="2025" y="87"/>
                </a:lnTo>
                <a:lnTo>
                  <a:pt x="2103" y="0"/>
                </a:lnTo>
                <a:lnTo>
                  <a:pt x="2103" y="149"/>
                </a:lnTo>
                <a:lnTo>
                  <a:pt x="2126" y="1978"/>
                </a:lnTo>
                <a:lnTo>
                  <a:pt x="14" y="1981"/>
                </a:lnTo>
                <a:close/>
              </a:path>
            </a:pathLst>
          </a:custGeom>
          <a:solidFill>
            <a:srgbClr val="CC0000">
              <a:alpha val="46001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2932" name="Text Box 116"/>
          <p:cNvSpPr txBox="1">
            <a:spLocks noChangeArrowheads="1"/>
          </p:cNvSpPr>
          <p:nvPr/>
        </p:nvSpPr>
        <p:spPr bwMode="auto">
          <a:xfrm>
            <a:off x="3144838" y="3852863"/>
            <a:ext cx="914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i="1">
                <a:latin typeface="Georgia" pitchFamily="18" charset="0"/>
              </a:rPr>
              <a:t>S</a:t>
            </a:r>
            <a:endParaRPr lang="ru-RU" sz="3600" b="1" i="1">
              <a:latin typeface="Georgia" pitchFamily="18" charset="0"/>
            </a:endParaRPr>
          </a:p>
        </p:txBody>
      </p:sp>
      <p:sp>
        <p:nvSpPr>
          <p:cNvPr id="162933" name="Freeform 117"/>
          <p:cNvSpPr>
            <a:spLocks/>
          </p:cNvSpPr>
          <p:nvPr/>
        </p:nvSpPr>
        <p:spPr bwMode="auto">
          <a:xfrm>
            <a:off x="1798638" y="2430463"/>
            <a:ext cx="3317875" cy="1574800"/>
          </a:xfrm>
          <a:custGeom>
            <a:avLst/>
            <a:gdLst/>
            <a:ahLst/>
            <a:cxnLst>
              <a:cxn ang="0">
                <a:pos x="0" y="1044"/>
              </a:cxn>
              <a:cxn ang="0">
                <a:pos x="544" y="590"/>
              </a:cxn>
              <a:cxn ang="0">
                <a:pos x="1451" y="454"/>
              </a:cxn>
              <a:cxn ang="0">
                <a:pos x="1950" y="0"/>
              </a:cxn>
            </a:cxnLst>
            <a:rect l="0" t="0" r="r" b="b"/>
            <a:pathLst>
              <a:path w="1950" h="1044">
                <a:moveTo>
                  <a:pt x="0" y="1044"/>
                </a:moveTo>
                <a:cubicBezTo>
                  <a:pt x="151" y="866"/>
                  <a:pt x="302" y="688"/>
                  <a:pt x="544" y="590"/>
                </a:cubicBezTo>
                <a:cubicBezTo>
                  <a:pt x="786" y="492"/>
                  <a:pt x="1217" y="552"/>
                  <a:pt x="1451" y="454"/>
                </a:cubicBezTo>
                <a:cubicBezTo>
                  <a:pt x="1685" y="356"/>
                  <a:pt x="1817" y="178"/>
                  <a:pt x="1950" y="0"/>
                </a:cubicBezTo>
              </a:path>
            </a:pathLst>
          </a:custGeom>
          <a:noFill/>
          <a:ln w="63500">
            <a:solidFill>
              <a:srgbClr val="A5002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2934" name="Rectangle 118"/>
          <p:cNvSpPr>
            <a:spLocks noChangeArrowheads="1"/>
          </p:cNvSpPr>
          <p:nvPr/>
        </p:nvSpPr>
        <p:spPr bwMode="auto">
          <a:xfrm>
            <a:off x="1042988" y="6208713"/>
            <a:ext cx="76152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2400" b="1" i="1">
                <a:solidFill>
                  <a:schemeClr val="tx2"/>
                </a:solidFill>
                <a:latin typeface="Georgia" pitchFamily="18" charset="0"/>
              </a:rPr>
              <a:t>[a; b]</a:t>
            </a:r>
            <a:r>
              <a:rPr lang="ru-RU" sz="2400" b="1" i="1">
                <a:solidFill>
                  <a:schemeClr val="tx2"/>
                </a:solidFill>
                <a:latin typeface="Georgia" pitchFamily="18" charset="0"/>
              </a:rPr>
              <a:t> – основание криволинейной трапеции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628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628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628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2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62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7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2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629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29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629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8" dur="500"/>
                                        <p:tgtEl>
                                          <p:spTgt spid="162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629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29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29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7" dur="500"/>
                                        <p:tgtEl>
                                          <p:spTgt spid="162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62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629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629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62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629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629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62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19" grpId="0"/>
      <p:bldP spid="162925" grpId="0"/>
      <p:bldP spid="162926" grpId="0" animBg="1"/>
      <p:bldP spid="162927" grpId="0" animBg="1"/>
      <p:bldP spid="162928" grpId="0"/>
      <p:bldP spid="162929" grpId="0"/>
      <p:bldP spid="162930" grpId="0" animBg="1"/>
      <p:bldP spid="162931" grpId="0" animBg="1"/>
      <p:bldP spid="162932" grpId="0"/>
      <p:bldP spid="16293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42" name="Group 2"/>
          <p:cNvGraphicFramePr>
            <a:graphicFrameLocks noGrp="1"/>
          </p:cNvGraphicFramePr>
          <p:nvPr/>
        </p:nvGraphicFramePr>
        <p:xfrm>
          <a:off x="720725" y="4624536"/>
          <a:ext cx="2446338" cy="1828800"/>
        </p:xfrm>
        <a:graphic>
          <a:graphicData uri="http://schemas.openxmlformats.org/drawingml/2006/table">
            <a:tbl>
              <a:tblPr/>
              <a:tblGrid>
                <a:gridCol w="273050"/>
                <a:gridCol w="271463"/>
                <a:gridCol w="271462"/>
                <a:gridCol w="271463"/>
                <a:gridCol w="273050"/>
                <a:gridCol w="271462"/>
                <a:gridCol w="271463"/>
                <a:gridCol w="271462"/>
                <a:gridCol w="271463"/>
              </a:tblGrid>
              <a:tr h="263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63925" name="Text Box 85"/>
          <p:cNvSpPr txBox="1">
            <a:spLocks noChangeArrowheads="1"/>
          </p:cNvSpPr>
          <p:nvPr/>
        </p:nvSpPr>
        <p:spPr bwMode="auto">
          <a:xfrm>
            <a:off x="1187450" y="260350"/>
            <a:ext cx="77200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2400" b="1" i="1">
                <a:solidFill>
                  <a:schemeClr val="tx2"/>
                </a:solidFill>
                <a:latin typeface="Georgia" pitchFamily="18" charset="0"/>
              </a:rPr>
              <a:t>Какие из предложенных фигур являются криволинейными трапециями?</a:t>
            </a:r>
            <a:endParaRPr lang="ru-RU" sz="2400" b="1" i="1">
              <a:solidFill>
                <a:srgbClr val="0000FF"/>
              </a:solidFill>
              <a:latin typeface="Georgia" pitchFamily="18" charset="0"/>
            </a:endParaRPr>
          </a:p>
        </p:txBody>
      </p:sp>
      <p:graphicFrame>
        <p:nvGraphicFramePr>
          <p:cNvPr id="163926" name="Group 86"/>
          <p:cNvGraphicFramePr>
            <a:graphicFrameLocks noGrp="1"/>
          </p:cNvGraphicFramePr>
          <p:nvPr/>
        </p:nvGraphicFramePr>
        <p:xfrm>
          <a:off x="715963" y="2104256"/>
          <a:ext cx="2446337" cy="1828800"/>
        </p:xfrm>
        <a:graphic>
          <a:graphicData uri="http://schemas.openxmlformats.org/drawingml/2006/table">
            <a:tbl>
              <a:tblPr/>
              <a:tblGrid>
                <a:gridCol w="273050"/>
                <a:gridCol w="271462"/>
                <a:gridCol w="271463"/>
                <a:gridCol w="271462"/>
                <a:gridCol w="273050"/>
                <a:gridCol w="271463"/>
                <a:gridCol w="271462"/>
                <a:gridCol w="271463"/>
                <a:gridCol w="271462"/>
              </a:tblGrid>
              <a:tr h="263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64008" name="Line 168"/>
          <p:cNvSpPr>
            <a:spLocks noChangeShapeType="1"/>
          </p:cNvSpPr>
          <p:nvPr/>
        </p:nvSpPr>
        <p:spPr bwMode="auto">
          <a:xfrm flipH="1" flipV="1">
            <a:off x="1797050" y="2092325"/>
            <a:ext cx="14288" cy="19018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stealth" w="med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4009" name="Line 169"/>
          <p:cNvSpPr>
            <a:spLocks noChangeShapeType="1"/>
          </p:cNvSpPr>
          <p:nvPr/>
        </p:nvSpPr>
        <p:spPr bwMode="auto">
          <a:xfrm flipV="1">
            <a:off x="706438" y="3182938"/>
            <a:ext cx="2462212" cy="127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stealth" w="med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4010" name="Text Box 170"/>
          <p:cNvSpPr txBox="1">
            <a:spLocks noChangeArrowheads="1"/>
          </p:cNvSpPr>
          <p:nvPr/>
        </p:nvSpPr>
        <p:spPr bwMode="auto">
          <a:xfrm>
            <a:off x="2968625" y="3065463"/>
            <a:ext cx="4333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>
                <a:latin typeface="Georgia" pitchFamily="18" charset="0"/>
              </a:rPr>
              <a:t>x</a:t>
            </a:r>
            <a:endParaRPr lang="ru-RU" sz="2800" b="1" i="1">
              <a:latin typeface="Georgia" pitchFamily="18" charset="0"/>
            </a:endParaRPr>
          </a:p>
        </p:txBody>
      </p:sp>
      <p:sp>
        <p:nvSpPr>
          <p:cNvPr id="164011" name="Text Box 171"/>
          <p:cNvSpPr txBox="1">
            <a:spLocks noChangeArrowheads="1"/>
          </p:cNvSpPr>
          <p:nvPr/>
        </p:nvSpPr>
        <p:spPr bwMode="auto">
          <a:xfrm>
            <a:off x="1409700" y="1803400"/>
            <a:ext cx="323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latin typeface="Georgia" pitchFamily="18" charset="0"/>
              </a:rPr>
              <a:t>y</a:t>
            </a:r>
            <a:endParaRPr lang="ru-RU" sz="2400" b="1" i="1">
              <a:latin typeface="Georgia" pitchFamily="18" charset="0"/>
            </a:endParaRPr>
          </a:p>
        </p:txBody>
      </p:sp>
      <p:sp>
        <p:nvSpPr>
          <p:cNvPr id="164012" name="Text Box 172"/>
          <p:cNvSpPr txBox="1">
            <a:spLocks noChangeArrowheads="1"/>
          </p:cNvSpPr>
          <p:nvPr/>
        </p:nvSpPr>
        <p:spPr bwMode="auto">
          <a:xfrm>
            <a:off x="1000125" y="3128963"/>
            <a:ext cx="365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>
                <a:solidFill>
                  <a:srgbClr val="A50021"/>
                </a:solidFill>
                <a:latin typeface="Georgia" pitchFamily="18" charset="0"/>
              </a:rPr>
              <a:t>a</a:t>
            </a:r>
            <a:endParaRPr lang="ru-RU" sz="2000" b="1" i="1">
              <a:solidFill>
                <a:srgbClr val="A50021"/>
              </a:solidFill>
              <a:latin typeface="Georgia" pitchFamily="18" charset="0"/>
            </a:endParaRPr>
          </a:p>
        </p:txBody>
      </p:sp>
      <p:sp>
        <p:nvSpPr>
          <p:cNvPr id="164013" name="Text Box 173"/>
          <p:cNvSpPr txBox="1">
            <a:spLocks noChangeArrowheads="1"/>
          </p:cNvSpPr>
          <p:nvPr/>
        </p:nvSpPr>
        <p:spPr bwMode="auto">
          <a:xfrm>
            <a:off x="2251075" y="3113088"/>
            <a:ext cx="325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>
                <a:solidFill>
                  <a:srgbClr val="A50021"/>
                </a:solidFill>
                <a:latin typeface="Georgia" pitchFamily="18" charset="0"/>
              </a:rPr>
              <a:t>b</a:t>
            </a:r>
            <a:endParaRPr lang="ru-RU" sz="2000" b="1" i="1">
              <a:solidFill>
                <a:srgbClr val="A50021"/>
              </a:solidFill>
              <a:latin typeface="Georgia" pitchFamily="18" charset="0"/>
            </a:endParaRPr>
          </a:p>
        </p:txBody>
      </p:sp>
      <p:sp>
        <p:nvSpPr>
          <p:cNvPr id="164014" name="Freeform 174"/>
          <p:cNvSpPr>
            <a:spLocks/>
          </p:cNvSpPr>
          <p:nvPr/>
        </p:nvSpPr>
        <p:spPr bwMode="auto">
          <a:xfrm>
            <a:off x="965200" y="4667250"/>
            <a:ext cx="1838325" cy="1036638"/>
          </a:xfrm>
          <a:custGeom>
            <a:avLst/>
            <a:gdLst/>
            <a:ahLst/>
            <a:cxnLst>
              <a:cxn ang="0">
                <a:pos x="0" y="1044"/>
              </a:cxn>
              <a:cxn ang="0">
                <a:pos x="544" y="590"/>
              </a:cxn>
              <a:cxn ang="0">
                <a:pos x="1451" y="454"/>
              </a:cxn>
              <a:cxn ang="0">
                <a:pos x="1950" y="0"/>
              </a:cxn>
            </a:cxnLst>
            <a:rect l="0" t="0" r="r" b="b"/>
            <a:pathLst>
              <a:path w="1950" h="1044">
                <a:moveTo>
                  <a:pt x="0" y="1044"/>
                </a:moveTo>
                <a:cubicBezTo>
                  <a:pt x="151" y="866"/>
                  <a:pt x="302" y="688"/>
                  <a:pt x="544" y="590"/>
                </a:cubicBezTo>
                <a:cubicBezTo>
                  <a:pt x="786" y="492"/>
                  <a:pt x="1217" y="552"/>
                  <a:pt x="1451" y="454"/>
                </a:cubicBezTo>
                <a:cubicBezTo>
                  <a:pt x="1685" y="356"/>
                  <a:pt x="1817" y="178"/>
                  <a:pt x="1950" y="0"/>
                </a:cubicBezTo>
              </a:path>
            </a:pathLst>
          </a:custGeom>
          <a:noFill/>
          <a:ln w="63500">
            <a:solidFill>
              <a:srgbClr val="A5002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aphicFrame>
        <p:nvGraphicFramePr>
          <p:cNvPr id="164015" name="Group 175"/>
          <p:cNvGraphicFramePr>
            <a:graphicFrameLocks noGrp="1"/>
          </p:cNvGraphicFramePr>
          <p:nvPr/>
        </p:nvGraphicFramePr>
        <p:xfrm>
          <a:off x="3519488" y="2104256"/>
          <a:ext cx="2446337" cy="1828800"/>
        </p:xfrm>
        <a:graphic>
          <a:graphicData uri="http://schemas.openxmlformats.org/drawingml/2006/table">
            <a:tbl>
              <a:tblPr/>
              <a:tblGrid>
                <a:gridCol w="273050"/>
                <a:gridCol w="271462"/>
                <a:gridCol w="271463"/>
                <a:gridCol w="271462"/>
                <a:gridCol w="273050"/>
                <a:gridCol w="271463"/>
                <a:gridCol w="271462"/>
                <a:gridCol w="271463"/>
                <a:gridCol w="271462"/>
              </a:tblGrid>
              <a:tr h="263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4097" name="Group 257"/>
          <p:cNvGraphicFramePr>
            <a:graphicFrameLocks noGrp="1"/>
          </p:cNvGraphicFramePr>
          <p:nvPr/>
        </p:nvGraphicFramePr>
        <p:xfrm>
          <a:off x="3517900" y="4597400"/>
          <a:ext cx="2446338" cy="1828800"/>
        </p:xfrm>
        <a:graphic>
          <a:graphicData uri="http://schemas.openxmlformats.org/drawingml/2006/table">
            <a:tbl>
              <a:tblPr/>
              <a:tblGrid>
                <a:gridCol w="273050"/>
                <a:gridCol w="271463"/>
                <a:gridCol w="271462"/>
                <a:gridCol w="271463"/>
                <a:gridCol w="273050"/>
                <a:gridCol w="271462"/>
                <a:gridCol w="271463"/>
                <a:gridCol w="271462"/>
                <a:gridCol w="271463"/>
              </a:tblGrid>
              <a:tr h="263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4179" name="Group 339"/>
          <p:cNvGraphicFramePr>
            <a:graphicFrameLocks noGrp="1"/>
          </p:cNvGraphicFramePr>
          <p:nvPr/>
        </p:nvGraphicFramePr>
        <p:xfrm>
          <a:off x="6365875" y="2132856"/>
          <a:ext cx="2446338" cy="1828800"/>
        </p:xfrm>
        <a:graphic>
          <a:graphicData uri="http://schemas.openxmlformats.org/drawingml/2006/table">
            <a:tbl>
              <a:tblPr/>
              <a:tblGrid>
                <a:gridCol w="273050"/>
                <a:gridCol w="271463"/>
                <a:gridCol w="271462"/>
                <a:gridCol w="271463"/>
                <a:gridCol w="273050"/>
                <a:gridCol w="271462"/>
                <a:gridCol w="271463"/>
                <a:gridCol w="271462"/>
                <a:gridCol w="271463"/>
              </a:tblGrid>
              <a:tr h="263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4261" name="Group 421"/>
          <p:cNvGraphicFramePr>
            <a:graphicFrameLocks noGrp="1"/>
          </p:cNvGraphicFramePr>
          <p:nvPr/>
        </p:nvGraphicFramePr>
        <p:xfrm>
          <a:off x="6397625" y="4581525"/>
          <a:ext cx="2446338" cy="1828800"/>
        </p:xfrm>
        <a:graphic>
          <a:graphicData uri="http://schemas.openxmlformats.org/drawingml/2006/table">
            <a:tbl>
              <a:tblPr/>
              <a:tblGrid>
                <a:gridCol w="273050"/>
                <a:gridCol w="271463"/>
                <a:gridCol w="271462"/>
                <a:gridCol w="271463"/>
                <a:gridCol w="273050"/>
                <a:gridCol w="271462"/>
                <a:gridCol w="271463"/>
                <a:gridCol w="271462"/>
                <a:gridCol w="271463"/>
              </a:tblGrid>
              <a:tr h="263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64343" name="Line 503"/>
          <p:cNvSpPr>
            <a:spLocks noChangeShapeType="1"/>
          </p:cNvSpPr>
          <p:nvPr/>
        </p:nvSpPr>
        <p:spPr bwMode="auto">
          <a:xfrm flipH="1" flipV="1">
            <a:off x="4046538" y="2084388"/>
            <a:ext cx="14287" cy="19018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stealth" w="med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4344" name="Line 504"/>
          <p:cNvSpPr>
            <a:spLocks noChangeShapeType="1"/>
          </p:cNvSpPr>
          <p:nvPr/>
        </p:nvSpPr>
        <p:spPr bwMode="auto">
          <a:xfrm flipH="1" flipV="1">
            <a:off x="6884988" y="2070100"/>
            <a:ext cx="14287" cy="19018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stealth" w="med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4345" name="Line 505"/>
          <p:cNvSpPr>
            <a:spLocks noChangeShapeType="1"/>
          </p:cNvSpPr>
          <p:nvPr/>
        </p:nvSpPr>
        <p:spPr bwMode="auto">
          <a:xfrm flipH="1" flipV="1">
            <a:off x="4060825" y="4598988"/>
            <a:ext cx="14288" cy="19018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stealth" w="med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4346" name="Line 506"/>
          <p:cNvSpPr>
            <a:spLocks noChangeShapeType="1"/>
          </p:cNvSpPr>
          <p:nvPr/>
        </p:nvSpPr>
        <p:spPr bwMode="auto">
          <a:xfrm flipH="1" flipV="1">
            <a:off x="1789113" y="4638675"/>
            <a:ext cx="14287" cy="19018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stealth" w="med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4347" name="Line 507"/>
          <p:cNvSpPr>
            <a:spLocks noChangeShapeType="1"/>
          </p:cNvSpPr>
          <p:nvPr/>
        </p:nvSpPr>
        <p:spPr bwMode="auto">
          <a:xfrm flipH="1" flipV="1">
            <a:off x="6924675" y="4557713"/>
            <a:ext cx="14288" cy="19018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stealth" w="med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4348" name="Line 508"/>
          <p:cNvSpPr>
            <a:spLocks noChangeShapeType="1"/>
          </p:cNvSpPr>
          <p:nvPr/>
        </p:nvSpPr>
        <p:spPr bwMode="auto">
          <a:xfrm flipV="1">
            <a:off x="3494088" y="3200400"/>
            <a:ext cx="2462212" cy="127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stealth" w="med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4349" name="Line 509"/>
          <p:cNvSpPr>
            <a:spLocks noChangeShapeType="1"/>
          </p:cNvSpPr>
          <p:nvPr/>
        </p:nvSpPr>
        <p:spPr bwMode="auto">
          <a:xfrm flipV="1">
            <a:off x="6399213" y="3173413"/>
            <a:ext cx="2462212" cy="127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stealth" w="med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4350" name="Line 510"/>
          <p:cNvSpPr>
            <a:spLocks noChangeShapeType="1"/>
          </p:cNvSpPr>
          <p:nvPr/>
        </p:nvSpPr>
        <p:spPr bwMode="auto">
          <a:xfrm flipV="1">
            <a:off x="723900" y="5688013"/>
            <a:ext cx="2462213" cy="127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stealth" w="med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4351" name="Line 511"/>
          <p:cNvSpPr>
            <a:spLocks noChangeShapeType="1"/>
          </p:cNvSpPr>
          <p:nvPr/>
        </p:nvSpPr>
        <p:spPr bwMode="auto">
          <a:xfrm flipV="1">
            <a:off x="3521075" y="5675313"/>
            <a:ext cx="2462213" cy="127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stealth" w="med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4352" name="Line 512"/>
          <p:cNvSpPr>
            <a:spLocks noChangeShapeType="1"/>
          </p:cNvSpPr>
          <p:nvPr/>
        </p:nvSpPr>
        <p:spPr bwMode="auto">
          <a:xfrm flipV="1">
            <a:off x="6411913" y="5648325"/>
            <a:ext cx="2462212" cy="127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stealth" w="med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4353" name="Text Box 513"/>
          <p:cNvSpPr txBox="1">
            <a:spLocks noChangeArrowheads="1"/>
          </p:cNvSpPr>
          <p:nvPr/>
        </p:nvSpPr>
        <p:spPr bwMode="auto">
          <a:xfrm>
            <a:off x="5770563" y="3068638"/>
            <a:ext cx="4333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>
                <a:latin typeface="Georgia" pitchFamily="18" charset="0"/>
              </a:rPr>
              <a:t>x</a:t>
            </a:r>
            <a:endParaRPr lang="ru-RU" sz="2800" b="1" i="1">
              <a:latin typeface="Georgia" pitchFamily="18" charset="0"/>
            </a:endParaRPr>
          </a:p>
        </p:txBody>
      </p:sp>
      <p:sp>
        <p:nvSpPr>
          <p:cNvPr id="164354" name="Text Box 514"/>
          <p:cNvSpPr txBox="1">
            <a:spLocks noChangeArrowheads="1"/>
          </p:cNvSpPr>
          <p:nvPr/>
        </p:nvSpPr>
        <p:spPr bwMode="auto">
          <a:xfrm>
            <a:off x="8710613" y="3082925"/>
            <a:ext cx="4333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>
                <a:latin typeface="Georgia" pitchFamily="18" charset="0"/>
              </a:rPr>
              <a:t>x</a:t>
            </a:r>
            <a:endParaRPr lang="ru-RU" sz="2800" b="1" i="1">
              <a:latin typeface="Georgia" pitchFamily="18" charset="0"/>
            </a:endParaRPr>
          </a:p>
        </p:txBody>
      </p:sp>
      <p:sp>
        <p:nvSpPr>
          <p:cNvPr id="164355" name="Text Box 515"/>
          <p:cNvSpPr txBox="1">
            <a:spLocks noChangeArrowheads="1"/>
          </p:cNvSpPr>
          <p:nvPr/>
        </p:nvSpPr>
        <p:spPr bwMode="auto">
          <a:xfrm>
            <a:off x="2959100" y="5584825"/>
            <a:ext cx="4333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>
                <a:latin typeface="Georgia" pitchFamily="18" charset="0"/>
              </a:rPr>
              <a:t>x</a:t>
            </a:r>
            <a:endParaRPr lang="ru-RU" sz="2800" b="1" i="1">
              <a:latin typeface="Georgia" pitchFamily="18" charset="0"/>
            </a:endParaRPr>
          </a:p>
        </p:txBody>
      </p:sp>
      <p:sp>
        <p:nvSpPr>
          <p:cNvPr id="164356" name="Text Box 516"/>
          <p:cNvSpPr txBox="1">
            <a:spLocks noChangeArrowheads="1"/>
          </p:cNvSpPr>
          <p:nvPr/>
        </p:nvSpPr>
        <p:spPr bwMode="auto">
          <a:xfrm>
            <a:off x="5783263" y="5583238"/>
            <a:ext cx="4333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>
                <a:latin typeface="Georgia" pitchFamily="18" charset="0"/>
              </a:rPr>
              <a:t>x</a:t>
            </a:r>
            <a:endParaRPr lang="ru-RU" sz="2800" b="1" i="1">
              <a:latin typeface="Georgia" pitchFamily="18" charset="0"/>
            </a:endParaRPr>
          </a:p>
        </p:txBody>
      </p:sp>
      <p:sp>
        <p:nvSpPr>
          <p:cNvPr id="164357" name="Text Box 517"/>
          <p:cNvSpPr txBox="1">
            <a:spLocks noChangeArrowheads="1"/>
          </p:cNvSpPr>
          <p:nvPr/>
        </p:nvSpPr>
        <p:spPr bwMode="auto">
          <a:xfrm>
            <a:off x="8710613" y="5491163"/>
            <a:ext cx="4333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>
                <a:latin typeface="Georgia" pitchFamily="18" charset="0"/>
              </a:rPr>
              <a:t>x</a:t>
            </a:r>
            <a:endParaRPr lang="ru-RU" sz="2800" b="1" i="1">
              <a:latin typeface="Georgia" pitchFamily="18" charset="0"/>
            </a:endParaRPr>
          </a:p>
        </p:txBody>
      </p:sp>
      <p:sp>
        <p:nvSpPr>
          <p:cNvPr id="164358" name="Text Box 518"/>
          <p:cNvSpPr txBox="1">
            <a:spLocks noChangeArrowheads="1"/>
          </p:cNvSpPr>
          <p:nvPr/>
        </p:nvSpPr>
        <p:spPr bwMode="auto">
          <a:xfrm>
            <a:off x="3960118" y="1808163"/>
            <a:ext cx="323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 dirty="0">
                <a:latin typeface="Georgia" pitchFamily="18" charset="0"/>
              </a:rPr>
              <a:t>y</a:t>
            </a:r>
            <a:endParaRPr lang="ru-RU" sz="2400" b="1" i="1" dirty="0">
              <a:latin typeface="Georgia" pitchFamily="18" charset="0"/>
            </a:endParaRPr>
          </a:p>
        </p:txBody>
      </p:sp>
      <p:sp>
        <p:nvSpPr>
          <p:cNvPr id="164359" name="Text Box 519"/>
          <p:cNvSpPr txBox="1">
            <a:spLocks noChangeArrowheads="1"/>
          </p:cNvSpPr>
          <p:nvPr/>
        </p:nvSpPr>
        <p:spPr bwMode="auto">
          <a:xfrm>
            <a:off x="6561138" y="1789113"/>
            <a:ext cx="323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latin typeface="Georgia" pitchFamily="18" charset="0"/>
              </a:rPr>
              <a:t>y</a:t>
            </a:r>
            <a:endParaRPr lang="ru-RU" sz="2400" b="1" i="1">
              <a:latin typeface="Georgia" pitchFamily="18" charset="0"/>
            </a:endParaRPr>
          </a:p>
        </p:txBody>
      </p:sp>
      <p:sp>
        <p:nvSpPr>
          <p:cNvPr id="164360" name="Text Box 520"/>
          <p:cNvSpPr txBox="1">
            <a:spLocks noChangeArrowheads="1"/>
          </p:cNvSpPr>
          <p:nvPr/>
        </p:nvSpPr>
        <p:spPr bwMode="auto">
          <a:xfrm>
            <a:off x="1477963" y="4384675"/>
            <a:ext cx="323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latin typeface="Georgia" pitchFamily="18" charset="0"/>
              </a:rPr>
              <a:t>y</a:t>
            </a:r>
            <a:endParaRPr lang="ru-RU" sz="2400" b="1" i="1">
              <a:latin typeface="Georgia" pitchFamily="18" charset="0"/>
            </a:endParaRPr>
          </a:p>
        </p:txBody>
      </p:sp>
      <p:sp>
        <p:nvSpPr>
          <p:cNvPr id="164361" name="Text Box 521"/>
          <p:cNvSpPr txBox="1">
            <a:spLocks noChangeArrowheads="1"/>
          </p:cNvSpPr>
          <p:nvPr/>
        </p:nvSpPr>
        <p:spPr bwMode="auto">
          <a:xfrm>
            <a:off x="3738563" y="4332288"/>
            <a:ext cx="323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latin typeface="Georgia" pitchFamily="18" charset="0"/>
              </a:rPr>
              <a:t>y</a:t>
            </a:r>
            <a:endParaRPr lang="ru-RU" sz="2400" b="1" i="1">
              <a:latin typeface="Georgia" pitchFamily="18" charset="0"/>
            </a:endParaRPr>
          </a:p>
        </p:txBody>
      </p:sp>
      <p:sp>
        <p:nvSpPr>
          <p:cNvPr id="164362" name="Text Box 522"/>
          <p:cNvSpPr txBox="1">
            <a:spLocks noChangeArrowheads="1"/>
          </p:cNvSpPr>
          <p:nvPr/>
        </p:nvSpPr>
        <p:spPr bwMode="auto">
          <a:xfrm>
            <a:off x="6588125" y="4318000"/>
            <a:ext cx="323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latin typeface="Georgia" pitchFamily="18" charset="0"/>
              </a:rPr>
              <a:t>y</a:t>
            </a:r>
            <a:endParaRPr lang="ru-RU" sz="2400" b="1" i="1">
              <a:latin typeface="Georgia" pitchFamily="18" charset="0"/>
            </a:endParaRPr>
          </a:p>
        </p:txBody>
      </p:sp>
      <p:sp>
        <p:nvSpPr>
          <p:cNvPr id="164363" name="Freeform 523"/>
          <p:cNvSpPr>
            <a:spLocks/>
          </p:cNvSpPr>
          <p:nvPr/>
        </p:nvSpPr>
        <p:spPr bwMode="auto">
          <a:xfrm>
            <a:off x="1009650" y="2151063"/>
            <a:ext cx="1570038" cy="674687"/>
          </a:xfrm>
          <a:custGeom>
            <a:avLst/>
            <a:gdLst/>
            <a:ahLst/>
            <a:cxnLst>
              <a:cxn ang="0">
                <a:pos x="0" y="1044"/>
              </a:cxn>
              <a:cxn ang="0">
                <a:pos x="544" y="590"/>
              </a:cxn>
              <a:cxn ang="0">
                <a:pos x="1451" y="454"/>
              </a:cxn>
              <a:cxn ang="0">
                <a:pos x="1950" y="0"/>
              </a:cxn>
            </a:cxnLst>
            <a:rect l="0" t="0" r="r" b="b"/>
            <a:pathLst>
              <a:path w="1950" h="1044">
                <a:moveTo>
                  <a:pt x="0" y="1044"/>
                </a:moveTo>
                <a:cubicBezTo>
                  <a:pt x="151" y="866"/>
                  <a:pt x="302" y="688"/>
                  <a:pt x="544" y="590"/>
                </a:cubicBezTo>
                <a:cubicBezTo>
                  <a:pt x="786" y="492"/>
                  <a:pt x="1217" y="552"/>
                  <a:pt x="1451" y="454"/>
                </a:cubicBezTo>
                <a:cubicBezTo>
                  <a:pt x="1685" y="356"/>
                  <a:pt x="1817" y="178"/>
                  <a:pt x="1950" y="0"/>
                </a:cubicBezTo>
              </a:path>
            </a:pathLst>
          </a:custGeom>
          <a:noFill/>
          <a:ln w="63500">
            <a:solidFill>
              <a:srgbClr val="A5002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4364" name="Freeform 524"/>
          <p:cNvSpPr>
            <a:spLocks/>
          </p:cNvSpPr>
          <p:nvPr/>
        </p:nvSpPr>
        <p:spPr bwMode="auto">
          <a:xfrm>
            <a:off x="6859588" y="5897563"/>
            <a:ext cx="831850" cy="419100"/>
          </a:xfrm>
          <a:custGeom>
            <a:avLst/>
            <a:gdLst/>
            <a:ahLst/>
            <a:cxnLst>
              <a:cxn ang="0">
                <a:pos x="0" y="1044"/>
              </a:cxn>
              <a:cxn ang="0">
                <a:pos x="544" y="590"/>
              </a:cxn>
              <a:cxn ang="0">
                <a:pos x="1451" y="454"/>
              </a:cxn>
              <a:cxn ang="0">
                <a:pos x="1950" y="0"/>
              </a:cxn>
            </a:cxnLst>
            <a:rect l="0" t="0" r="r" b="b"/>
            <a:pathLst>
              <a:path w="1950" h="1044">
                <a:moveTo>
                  <a:pt x="0" y="1044"/>
                </a:moveTo>
                <a:cubicBezTo>
                  <a:pt x="151" y="866"/>
                  <a:pt x="302" y="688"/>
                  <a:pt x="544" y="590"/>
                </a:cubicBezTo>
                <a:cubicBezTo>
                  <a:pt x="786" y="492"/>
                  <a:pt x="1217" y="552"/>
                  <a:pt x="1451" y="454"/>
                </a:cubicBezTo>
                <a:cubicBezTo>
                  <a:pt x="1685" y="356"/>
                  <a:pt x="1817" y="178"/>
                  <a:pt x="1950" y="0"/>
                </a:cubicBezTo>
              </a:path>
            </a:pathLst>
          </a:custGeom>
          <a:noFill/>
          <a:ln w="63500">
            <a:solidFill>
              <a:srgbClr val="A5002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4365" name="Freeform 525"/>
          <p:cNvSpPr>
            <a:spLocks/>
          </p:cNvSpPr>
          <p:nvPr/>
        </p:nvSpPr>
        <p:spPr bwMode="auto">
          <a:xfrm>
            <a:off x="4370388" y="1841500"/>
            <a:ext cx="1304925" cy="9953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5" y="272"/>
              </a:cxn>
              <a:cxn ang="0">
                <a:pos x="398" y="517"/>
              </a:cxn>
              <a:cxn ang="0">
                <a:pos x="822" y="627"/>
              </a:cxn>
            </a:cxnLst>
            <a:rect l="0" t="0" r="r" b="b"/>
            <a:pathLst>
              <a:path w="822" h="627">
                <a:moveTo>
                  <a:pt x="0" y="0"/>
                </a:moveTo>
                <a:cubicBezTo>
                  <a:pt x="9" y="93"/>
                  <a:pt x="19" y="186"/>
                  <a:pt x="85" y="272"/>
                </a:cubicBezTo>
                <a:cubicBezTo>
                  <a:pt x="151" y="358"/>
                  <a:pt x="275" y="458"/>
                  <a:pt x="398" y="517"/>
                </a:cubicBezTo>
                <a:cubicBezTo>
                  <a:pt x="521" y="576"/>
                  <a:pt x="671" y="601"/>
                  <a:pt x="822" y="627"/>
                </a:cubicBezTo>
              </a:path>
            </a:pathLst>
          </a:custGeom>
          <a:noFill/>
          <a:ln w="57150">
            <a:solidFill>
              <a:srgbClr val="A5002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4366" name="Freeform 526"/>
          <p:cNvSpPr>
            <a:spLocks/>
          </p:cNvSpPr>
          <p:nvPr/>
        </p:nvSpPr>
        <p:spPr bwMode="auto">
          <a:xfrm>
            <a:off x="7167563" y="1762125"/>
            <a:ext cx="1101725" cy="1162050"/>
          </a:xfrm>
          <a:custGeom>
            <a:avLst/>
            <a:gdLst/>
            <a:ahLst/>
            <a:cxnLst>
              <a:cxn ang="0">
                <a:pos x="0" y="17"/>
              </a:cxn>
              <a:cxn ang="0">
                <a:pos x="117" y="384"/>
              </a:cxn>
              <a:cxn ang="0">
                <a:pos x="267" y="633"/>
              </a:cxn>
              <a:cxn ang="0">
                <a:pos x="440" y="626"/>
              </a:cxn>
              <a:cxn ang="0">
                <a:pos x="694" y="0"/>
              </a:cxn>
            </a:cxnLst>
            <a:rect l="0" t="0" r="r" b="b"/>
            <a:pathLst>
              <a:path w="694" h="732">
                <a:moveTo>
                  <a:pt x="0" y="17"/>
                </a:moveTo>
                <a:cubicBezTo>
                  <a:pt x="20" y="78"/>
                  <a:pt x="73" y="281"/>
                  <a:pt x="117" y="384"/>
                </a:cubicBezTo>
                <a:cubicBezTo>
                  <a:pt x="161" y="487"/>
                  <a:pt x="213" y="593"/>
                  <a:pt x="267" y="633"/>
                </a:cubicBezTo>
                <a:cubicBezTo>
                  <a:pt x="321" y="673"/>
                  <a:pt x="369" y="732"/>
                  <a:pt x="440" y="626"/>
                </a:cubicBezTo>
                <a:cubicBezTo>
                  <a:pt x="511" y="520"/>
                  <a:pt x="621" y="280"/>
                  <a:pt x="694" y="0"/>
                </a:cubicBezTo>
              </a:path>
            </a:pathLst>
          </a:custGeom>
          <a:noFill/>
          <a:ln w="57150">
            <a:solidFill>
              <a:srgbClr val="A5002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4367" name="Freeform 527"/>
          <p:cNvSpPr>
            <a:spLocks/>
          </p:cNvSpPr>
          <p:nvPr/>
        </p:nvSpPr>
        <p:spPr bwMode="auto">
          <a:xfrm>
            <a:off x="3779838" y="5068888"/>
            <a:ext cx="1708150" cy="893762"/>
          </a:xfrm>
          <a:custGeom>
            <a:avLst/>
            <a:gdLst/>
            <a:ahLst/>
            <a:cxnLst>
              <a:cxn ang="0">
                <a:pos x="0" y="111"/>
              </a:cxn>
              <a:cxn ang="0">
                <a:pos x="152" y="128"/>
              </a:cxn>
              <a:cxn ang="0">
                <a:pos x="279" y="247"/>
              </a:cxn>
              <a:cxn ang="0">
                <a:pos x="345" y="409"/>
              </a:cxn>
              <a:cxn ang="0">
                <a:pos x="429" y="511"/>
              </a:cxn>
              <a:cxn ang="0">
                <a:pos x="652" y="518"/>
              </a:cxn>
              <a:cxn ang="0">
                <a:pos x="745" y="239"/>
              </a:cxn>
              <a:cxn ang="0">
                <a:pos x="872" y="35"/>
              </a:cxn>
              <a:cxn ang="0">
                <a:pos x="1076" y="27"/>
              </a:cxn>
            </a:cxnLst>
            <a:rect l="0" t="0" r="r" b="b"/>
            <a:pathLst>
              <a:path w="1076" h="563">
                <a:moveTo>
                  <a:pt x="0" y="111"/>
                </a:moveTo>
                <a:cubicBezTo>
                  <a:pt x="53" y="108"/>
                  <a:pt x="106" y="105"/>
                  <a:pt x="152" y="128"/>
                </a:cubicBezTo>
                <a:cubicBezTo>
                  <a:pt x="198" y="151"/>
                  <a:pt x="247" y="200"/>
                  <a:pt x="279" y="247"/>
                </a:cubicBezTo>
                <a:cubicBezTo>
                  <a:pt x="311" y="294"/>
                  <a:pt x="320" y="365"/>
                  <a:pt x="345" y="409"/>
                </a:cubicBezTo>
                <a:cubicBezTo>
                  <a:pt x="370" y="453"/>
                  <a:pt x="378" y="493"/>
                  <a:pt x="429" y="511"/>
                </a:cubicBezTo>
                <a:cubicBezTo>
                  <a:pt x="480" y="529"/>
                  <a:pt x="599" y="563"/>
                  <a:pt x="652" y="518"/>
                </a:cubicBezTo>
                <a:cubicBezTo>
                  <a:pt x="705" y="473"/>
                  <a:pt x="708" y="319"/>
                  <a:pt x="745" y="239"/>
                </a:cubicBezTo>
                <a:cubicBezTo>
                  <a:pt x="782" y="159"/>
                  <a:pt x="817" y="70"/>
                  <a:pt x="872" y="35"/>
                </a:cubicBezTo>
                <a:cubicBezTo>
                  <a:pt x="927" y="0"/>
                  <a:pt x="1042" y="28"/>
                  <a:pt x="1076" y="27"/>
                </a:cubicBezTo>
              </a:path>
            </a:pathLst>
          </a:custGeom>
          <a:noFill/>
          <a:ln w="57150">
            <a:solidFill>
              <a:srgbClr val="A5002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4376" name="Text Box 536"/>
          <p:cNvSpPr txBox="1">
            <a:spLocks noChangeArrowheads="1"/>
          </p:cNvSpPr>
          <p:nvPr/>
        </p:nvSpPr>
        <p:spPr bwMode="auto">
          <a:xfrm>
            <a:off x="5213350" y="3175000"/>
            <a:ext cx="365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>
                <a:solidFill>
                  <a:srgbClr val="A50021"/>
                </a:solidFill>
                <a:latin typeface="Georgia" pitchFamily="18" charset="0"/>
              </a:rPr>
              <a:t>a</a:t>
            </a:r>
            <a:endParaRPr lang="ru-RU" sz="2000" b="1" i="1">
              <a:solidFill>
                <a:srgbClr val="A50021"/>
              </a:solidFill>
              <a:latin typeface="Georgia" pitchFamily="18" charset="0"/>
            </a:endParaRPr>
          </a:p>
        </p:txBody>
      </p:sp>
      <p:sp>
        <p:nvSpPr>
          <p:cNvPr id="164377" name="Text Box 537"/>
          <p:cNvSpPr txBox="1">
            <a:spLocks noChangeArrowheads="1"/>
          </p:cNvSpPr>
          <p:nvPr/>
        </p:nvSpPr>
        <p:spPr bwMode="auto">
          <a:xfrm>
            <a:off x="7110413" y="3133725"/>
            <a:ext cx="365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>
                <a:solidFill>
                  <a:srgbClr val="A50021"/>
                </a:solidFill>
                <a:latin typeface="Georgia" pitchFamily="18" charset="0"/>
              </a:rPr>
              <a:t>a</a:t>
            </a:r>
            <a:endParaRPr lang="ru-RU" sz="2000" b="1" i="1">
              <a:solidFill>
                <a:srgbClr val="A50021"/>
              </a:solidFill>
              <a:latin typeface="Georgia" pitchFamily="18" charset="0"/>
            </a:endParaRPr>
          </a:p>
        </p:txBody>
      </p:sp>
      <p:sp>
        <p:nvSpPr>
          <p:cNvPr id="164378" name="Text Box 538"/>
          <p:cNvSpPr txBox="1">
            <a:spLocks noChangeArrowheads="1"/>
          </p:cNvSpPr>
          <p:nvPr/>
        </p:nvSpPr>
        <p:spPr bwMode="auto">
          <a:xfrm>
            <a:off x="801688" y="5675313"/>
            <a:ext cx="365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>
                <a:solidFill>
                  <a:srgbClr val="A50021"/>
                </a:solidFill>
                <a:latin typeface="Georgia" pitchFamily="18" charset="0"/>
              </a:rPr>
              <a:t>a</a:t>
            </a:r>
            <a:endParaRPr lang="ru-RU" sz="2000" b="1" i="1">
              <a:solidFill>
                <a:srgbClr val="A50021"/>
              </a:solidFill>
              <a:latin typeface="Georgia" pitchFamily="18" charset="0"/>
            </a:endParaRPr>
          </a:p>
        </p:txBody>
      </p:sp>
      <p:sp>
        <p:nvSpPr>
          <p:cNvPr id="164379" name="Text Box 539"/>
          <p:cNvSpPr txBox="1">
            <a:spLocks noChangeArrowheads="1"/>
          </p:cNvSpPr>
          <p:nvPr/>
        </p:nvSpPr>
        <p:spPr bwMode="auto">
          <a:xfrm>
            <a:off x="5038725" y="5351463"/>
            <a:ext cx="365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>
                <a:solidFill>
                  <a:srgbClr val="A50021"/>
                </a:solidFill>
                <a:latin typeface="Georgia" pitchFamily="18" charset="0"/>
              </a:rPr>
              <a:t>a</a:t>
            </a:r>
            <a:endParaRPr lang="ru-RU" sz="2000" b="1" i="1">
              <a:solidFill>
                <a:srgbClr val="A50021"/>
              </a:solidFill>
              <a:latin typeface="Georgia" pitchFamily="18" charset="0"/>
            </a:endParaRPr>
          </a:p>
        </p:txBody>
      </p:sp>
      <p:sp>
        <p:nvSpPr>
          <p:cNvPr id="164380" name="Text Box 540"/>
          <p:cNvSpPr txBox="1">
            <a:spLocks noChangeArrowheads="1"/>
          </p:cNvSpPr>
          <p:nvPr/>
        </p:nvSpPr>
        <p:spPr bwMode="auto">
          <a:xfrm>
            <a:off x="7596188" y="5300663"/>
            <a:ext cx="365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>
                <a:solidFill>
                  <a:srgbClr val="A50021"/>
                </a:solidFill>
                <a:latin typeface="Georgia" pitchFamily="18" charset="0"/>
              </a:rPr>
              <a:t>a</a:t>
            </a:r>
            <a:endParaRPr lang="ru-RU" sz="2000" b="1" i="1">
              <a:solidFill>
                <a:srgbClr val="A50021"/>
              </a:solidFill>
              <a:latin typeface="Georgia" pitchFamily="18" charset="0"/>
            </a:endParaRPr>
          </a:p>
        </p:txBody>
      </p:sp>
      <p:sp>
        <p:nvSpPr>
          <p:cNvPr id="164381" name="Text Box 541"/>
          <p:cNvSpPr txBox="1">
            <a:spLocks noChangeArrowheads="1"/>
          </p:cNvSpPr>
          <p:nvPr/>
        </p:nvSpPr>
        <p:spPr bwMode="auto">
          <a:xfrm>
            <a:off x="8024813" y="3117850"/>
            <a:ext cx="325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>
                <a:solidFill>
                  <a:srgbClr val="A50021"/>
                </a:solidFill>
                <a:latin typeface="Georgia" pitchFamily="18" charset="0"/>
              </a:rPr>
              <a:t>b</a:t>
            </a:r>
            <a:endParaRPr lang="ru-RU" sz="2000" b="1" i="1">
              <a:solidFill>
                <a:srgbClr val="A50021"/>
              </a:solidFill>
              <a:latin typeface="Georgia" pitchFamily="18" charset="0"/>
            </a:endParaRPr>
          </a:p>
        </p:txBody>
      </p:sp>
      <p:sp>
        <p:nvSpPr>
          <p:cNvPr id="164382" name="Text Box 542"/>
          <p:cNvSpPr txBox="1">
            <a:spLocks noChangeArrowheads="1"/>
          </p:cNvSpPr>
          <p:nvPr/>
        </p:nvSpPr>
        <p:spPr bwMode="auto">
          <a:xfrm>
            <a:off x="2376488" y="5673725"/>
            <a:ext cx="325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>
                <a:solidFill>
                  <a:srgbClr val="A50021"/>
                </a:solidFill>
                <a:latin typeface="Georgia" pitchFamily="18" charset="0"/>
              </a:rPr>
              <a:t>b</a:t>
            </a:r>
            <a:endParaRPr lang="ru-RU" sz="2000" b="1" i="1">
              <a:solidFill>
                <a:srgbClr val="A50021"/>
              </a:solidFill>
              <a:latin typeface="Georgia" pitchFamily="18" charset="0"/>
            </a:endParaRPr>
          </a:p>
        </p:txBody>
      </p:sp>
      <p:sp>
        <p:nvSpPr>
          <p:cNvPr id="164383" name="Freeform 543"/>
          <p:cNvSpPr>
            <a:spLocks/>
          </p:cNvSpPr>
          <p:nvPr/>
        </p:nvSpPr>
        <p:spPr bwMode="auto">
          <a:xfrm>
            <a:off x="1258888" y="2349500"/>
            <a:ext cx="1117600" cy="819150"/>
          </a:xfrm>
          <a:custGeom>
            <a:avLst/>
            <a:gdLst/>
            <a:ahLst/>
            <a:cxnLst>
              <a:cxn ang="0">
                <a:pos x="4" y="516"/>
              </a:cxn>
              <a:cxn ang="0">
                <a:pos x="0" y="168"/>
              </a:cxn>
              <a:cxn ang="0">
                <a:pos x="48" y="132"/>
              </a:cxn>
              <a:cxn ang="0">
                <a:pos x="92" y="112"/>
              </a:cxn>
              <a:cxn ang="0">
                <a:pos x="148" y="96"/>
              </a:cxn>
              <a:cxn ang="0">
                <a:pos x="212" y="80"/>
              </a:cxn>
              <a:cxn ang="0">
                <a:pos x="296" y="80"/>
              </a:cxn>
              <a:cxn ang="0">
                <a:pos x="384" y="76"/>
              </a:cxn>
              <a:cxn ang="0">
                <a:pos x="492" y="72"/>
              </a:cxn>
              <a:cxn ang="0">
                <a:pos x="576" y="44"/>
              </a:cxn>
              <a:cxn ang="0">
                <a:pos x="644" y="12"/>
              </a:cxn>
              <a:cxn ang="0">
                <a:pos x="688" y="0"/>
              </a:cxn>
              <a:cxn ang="0">
                <a:pos x="704" y="508"/>
              </a:cxn>
              <a:cxn ang="0">
                <a:pos x="4" y="516"/>
              </a:cxn>
            </a:cxnLst>
            <a:rect l="0" t="0" r="r" b="b"/>
            <a:pathLst>
              <a:path w="704" h="516">
                <a:moveTo>
                  <a:pt x="4" y="516"/>
                </a:moveTo>
                <a:lnTo>
                  <a:pt x="0" y="168"/>
                </a:lnTo>
                <a:lnTo>
                  <a:pt x="48" y="132"/>
                </a:lnTo>
                <a:lnTo>
                  <a:pt x="92" y="112"/>
                </a:lnTo>
                <a:lnTo>
                  <a:pt x="148" y="96"/>
                </a:lnTo>
                <a:lnTo>
                  <a:pt x="212" y="80"/>
                </a:lnTo>
                <a:lnTo>
                  <a:pt x="296" y="80"/>
                </a:lnTo>
                <a:lnTo>
                  <a:pt x="384" y="76"/>
                </a:lnTo>
                <a:lnTo>
                  <a:pt x="492" y="72"/>
                </a:lnTo>
                <a:lnTo>
                  <a:pt x="576" y="44"/>
                </a:lnTo>
                <a:lnTo>
                  <a:pt x="644" y="12"/>
                </a:lnTo>
                <a:lnTo>
                  <a:pt x="688" y="0"/>
                </a:lnTo>
                <a:lnTo>
                  <a:pt x="704" y="508"/>
                </a:lnTo>
                <a:lnTo>
                  <a:pt x="4" y="516"/>
                </a:lnTo>
                <a:close/>
              </a:path>
            </a:pathLst>
          </a:custGeom>
          <a:solidFill>
            <a:srgbClr val="A50021">
              <a:alpha val="58000"/>
            </a:srgbClr>
          </a:solidFill>
          <a:ln w="9525">
            <a:solidFill>
              <a:srgbClr val="A5002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4385" name="Freeform 545"/>
          <p:cNvSpPr>
            <a:spLocks/>
          </p:cNvSpPr>
          <p:nvPr/>
        </p:nvSpPr>
        <p:spPr bwMode="auto">
          <a:xfrm>
            <a:off x="4584700" y="2349500"/>
            <a:ext cx="844550" cy="4445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28" y="8"/>
              </a:cxn>
              <a:cxn ang="0">
                <a:pos x="532" y="280"/>
              </a:cxn>
              <a:cxn ang="0">
                <a:pos x="424" y="252"/>
              </a:cxn>
              <a:cxn ang="0">
                <a:pos x="284" y="204"/>
              </a:cxn>
              <a:cxn ang="0">
                <a:pos x="196" y="164"/>
              </a:cxn>
              <a:cxn ang="0">
                <a:pos x="104" y="104"/>
              </a:cxn>
              <a:cxn ang="0">
                <a:pos x="0" y="0"/>
              </a:cxn>
            </a:cxnLst>
            <a:rect l="0" t="0" r="r" b="b"/>
            <a:pathLst>
              <a:path w="532" h="280">
                <a:moveTo>
                  <a:pt x="0" y="0"/>
                </a:moveTo>
                <a:lnTo>
                  <a:pt x="528" y="8"/>
                </a:lnTo>
                <a:lnTo>
                  <a:pt x="532" y="280"/>
                </a:lnTo>
                <a:lnTo>
                  <a:pt x="424" y="252"/>
                </a:lnTo>
                <a:lnTo>
                  <a:pt x="284" y="204"/>
                </a:lnTo>
                <a:lnTo>
                  <a:pt x="196" y="164"/>
                </a:lnTo>
                <a:lnTo>
                  <a:pt x="104" y="104"/>
                </a:lnTo>
                <a:lnTo>
                  <a:pt x="0" y="0"/>
                </a:lnTo>
                <a:close/>
              </a:path>
            </a:pathLst>
          </a:custGeom>
          <a:solidFill>
            <a:srgbClr val="A50021">
              <a:alpha val="49001"/>
            </a:srgbClr>
          </a:solidFill>
          <a:ln w="9525">
            <a:solidFill>
              <a:srgbClr val="A5002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4386" name="Freeform 546"/>
          <p:cNvSpPr>
            <a:spLocks/>
          </p:cNvSpPr>
          <p:nvPr/>
        </p:nvSpPr>
        <p:spPr bwMode="auto">
          <a:xfrm>
            <a:off x="7308850" y="2276475"/>
            <a:ext cx="819150" cy="914400"/>
          </a:xfrm>
          <a:custGeom>
            <a:avLst/>
            <a:gdLst/>
            <a:ahLst/>
            <a:cxnLst>
              <a:cxn ang="0">
                <a:pos x="16" y="576"/>
              </a:cxn>
              <a:cxn ang="0">
                <a:pos x="0" y="0"/>
              </a:cxn>
              <a:cxn ang="0">
                <a:pos x="20" y="48"/>
              </a:cxn>
              <a:cxn ang="0">
                <a:pos x="56" y="136"/>
              </a:cxn>
              <a:cxn ang="0">
                <a:pos x="128" y="252"/>
              </a:cxn>
              <a:cxn ang="0">
                <a:pos x="204" y="328"/>
              </a:cxn>
              <a:cxn ang="0">
                <a:pos x="268" y="368"/>
              </a:cxn>
              <a:cxn ang="0">
                <a:pos x="320" y="352"/>
              </a:cxn>
              <a:cxn ang="0">
                <a:pos x="396" y="232"/>
              </a:cxn>
              <a:cxn ang="0">
                <a:pos x="496" y="32"/>
              </a:cxn>
              <a:cxn ang="0">
                <a:pos x="516" y="556"/>
              </a:cxn>
              <a:cxn ang="0">
                <a:pos x="16" y="576"/>
              </a:cxn>
            </a:cxnLst>
            <a:rect l="0" t="0" r="r" b="b"/>
            <a:pathLst>
              <a:path w="516" h="576">
                <a:moveTo>
                  <a:pt x="16" y="576"/>
                </a:moveTo>
                <a:lnTo>
                  <a:pt x="0" y="0"/>
                </a:lnTo>
                <a:lnTo>
                  <a:pt x="20" y="48"/>
                </a:lnTo>
                <a:lnTo>
                  <a:pt x="56" y="136"/>
                </a:lnTo>
                <a:lnTo>
                  <a:pt x="128" y="252"/>
                </a:lnTo>
                <a:lnTo>
                  <a:pt x="204" y="328"/>
                </a:lnTo>
                <a:lnTo>
                  <a:pt x="268" y="368"/>
                </a:lnTo>
                <a:lnTo>
                  <a:pt x="320" y="352"/>
                </a:lnTo>
                <a:lnTo>
                  <a:pt x="396" y="232"/>
                </a:lnTo>
                <a:lnTo>
                  <a:pt x="496" y="32"/>
                </a:lnTo>
                <a:lnTo>
                  <a:pt x="516" y="556"/>
                </a:lnTo>
                <a:lnTo>
                  <a:pt x="16" y="576"/>
                </a:lnTo>
                <a:close/>
              </a:path>
            </a:pathLst>
          </a:custGeom>
          <a:solidFill>
            <a:srgbClr val="A50021">
              <a:alpha val="49001"/>
            </a:srgbClr>
          </a:solidFill>
          <a:ln w="9525">
            <a:solidFill>
              <a:srgbClr val="A5002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4387" name="Freeform 547"/>
          <p:cNvSpPr>
            <a:spLocks/>
          </p:cNvSpPr>
          <p:nvPr/>
        </p:nvSpPr>
        <p:spPr bwMode="auto">
          <a:xfrm>
            <a:off x="6927850" y="5651500"/>
            <a:ext cx="577850" cy="5778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56" y="0"/>
              </a:cxn>
              <a:cxn ang="0">
                <a:pos x="364" y="264"/>
              </a:cxn>
              <a:cxn ang="0">
                <a:pos x="284" y="288"/>
              </a:cxn>
              <a:cxn ang="0">
                <a:pos x="208" y="288"/>
              </a:cxn>
              <a:cxn ang="0">
                <a:pos x="156" y="288"/>
              </a:cxn>
              <a:cxn ang="0">
                <a:pos x="88" y="312"/>
              </a:cxn>
              <a:cxn ang="0">
                <a:pos x="20" y="364"/>
              </a:cxn>
              <a:cxn ang="0">
                <a:pos x="0" y="0"/>
              </a:cxn>
            </a:cxnLst>
            <a:rect l="0" t="0" r="r" b="b"/>
            <a:pathLst>
              <a:path w="364" h="364">
                <a:moveTo>
                  <a:pt x="0" y="0"/>
                </a:moveTo>
                <a:lnTo>
                  <a:pt x="356" y="0"/>
                </a:lnTo>
                <a:lnTo>
                  <a:pt x="364" y="264"/>
                </a:lnTo>
                <a:lnTo>
                  <a:pt x="284" y="288"/>
                </a:lnTo>
                <a:lnTo>
                  <a:pt x="208" y="288"/>
                </a:lnTo>
                <a:lnTo>
                  <a:pt x="156" y="288"/>
                </a:lnTo>
                <a:lnTo>
                  <a:pt x="88" y="312"/>
                </a:lnTo>
                <a:lnTo>
                  <a:pt x="20" y="364"/>
                </a:lnTo>
                <a:lnTo>
                  <a:pt x="0" y="0"/>
                </a:lnTo>
                <a:close/>
              </a:path>
            </a:pathLst>
          </a:custGeom>
          <a:solidFill>
            <a:srgbClr val="A50021">
              <a:alpha val="49001"/>
            </a:srgbClr>
          </a:solidFill>
          <a:ln w="9525">
            <a:solidFill>
              <a:srgbClr val="A5002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4389" name="Freeform 549"/>
          <p:cNvSpPr>
            <a:spLocks/>
          </p:cNvSpPr>
          <p:nvPr/>
        </p:nvSpPr>
        <p:spPr bwMode="auto">
          <a:xfrm>
            <a:off x="4064000" y="5283200"/>
            <a:ext cx="946150" cy="711200"/>
          </a:xfrm>
          <a:custGeom>
            <a:avLst/>
            <a:gdLst/>
            <a:ahLst/>
            <a:cxnLst>
              <a:cxn ang="0">
                <a:pos x="8" y="448"/>
              </a:cxn>
              <a:cxn ang="0">
                <a:pos x="0" y="0"/>
              </a:cxn>
              <a:cxn ang="0">
                <a:pos x="76" y="64"/>
              </a:cxn>
              <a:cxn ang="0">
                <a:pos x="104" y="140"/>
              </a:cxn>
              <a:cxn ang="0">
                <a:pos x="128" y="188"/>
              </a:cxn>
              <a:cxn ang="0">
                <a:pos x="168" y="268"/>
              </a:cxn>
              <a:cxn ang="0">
                <a:pos x="200" y="344"/>
              </a:cxn>
              <a:cxn ang="0">
                <a:pos x="272" y="384"/>
              </a:cxn>
              <a:cxn ang="0">
                <a:pos x="352" y="400"/>
              </a:cxn>
              <a:cxn ang="0">
                <a:pos x="420" y="400"/>
              </a:cxn>
              <a:cxn ang="0">
                <a:pos x="484" y="380"/>
              </a:cxn>
              <a:cxn ang="0">
                <a:pos x="520" y="300"/>
              </a:cxn>
              <a:cxn ang="0">
                <a:pos x="532" y="188"/>
              </a:cxn>
              <a:cxn ang="0">
                <a:pos x="580" y="56"/>
              </a:cxn>
              <a:cxn ang="0">
                <a:pos x="596" y="436"/>
              </a:cxn>
              <a:cxn ang="0">
                <a:pos x="8" y="448"/>
              </a:cxn>
            </a:cxnLst>
            <a:rect l="0" t="0" r="r" b="b"/>
            <a:pathLst>
              <a:path w="596" h="448">
                <a:moveTo>
                  <a:pt x="8" y="448"/>
                </a:moveTo>
                <a:lnTo>
                  <a:pt x="0" y="0"/>
                </a:lnTo>
                <a:lnTo>
                  <a:pt x="76" y="64"/>
                </a:lnTo>
                <a:lnTo>
                  <a:pt x="104" y="140"/>
                </a:lnTo>
                <a:lnTo>
                  <a:pt x="128" y="188"/>
                </a:lnTo>
                <a:lnTo>
                  <a:pt x="168" y="268"/>
                </a:lnTo>
                <a:lnTo>
                  <a:pt x="200" y="344"/>
                </a:lnTo>
                <a:lnTo>
                  <a:pt x="272" y="384"/>
                </a:lnTo>
                <a:lnTo>
                  <a:pt x="352" y="400"/>
                </a:lnTo>
                <a:lnTo>
                  <a:pt x="420" y="400"/>
                </a:lnTo>
                <a:lnTo>
                  <a:pt x="484" y="380"/>
                </a:lnTo>
                <a:lnTo>
                  <a:pt x="520" y="300"/>
                </a:lnTo>
                <a:lnTo>
                  <a:pt x="532" y="188"/>
                </a:lnTo>
                <a:lnTo>
                  <a:pt x="580" y="56"/>
                </a:lnTo>
                <a:lnTo>
                  <a:pt x="596" y="436"/>
                </a:lnTo>
                <a:lnTo>
                  <a:pt x="8" y="448"/>
                </a:lnTo>
                <a:close/>
              </a:path>
            </a:pathLst>
          </a:custGeom>
          <a:solidFill>
            <a:srgbClr val="A50021">
              <a:alpha val="48000"/>
            </a:srgbClr>
          </a:solidFill>
          <a:ln w="9525">
            <a:solidFill>
              <a:srgbClr val="A5002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4390" name="Freeform 550"/>
          <p:cNvSpPr>
            <a:spLocks/>
          </p:cNvSpPr>
          <p:nvPr/>
        </p:nvSpPr>
        <p:spPr bwMode="auto">
          <a:xfrm>
            <a:off x="927100" y="5092700"/>
            <a:ext cx="1441450" cy="609600"/>
          </a:xfrm>
          <a:custGeom>
            <a:avLst/>
            <a:gdLst/>
            <a:ahLst/>
            <a:cxnLst>
              <a:cxn ang="0">
                <a:pos x="24" y="376"/>
              </a:cxn>
              <a:cxn ang="0">
                <a:pos x="92" y="284"/>
              </a:cxn>
              <a:cxn ang="0">
                <a:pos x="188" y="204"/>
              </a:cxn>
              <a:cxn ang="0">
                <a:pos x="296" y="124"/>
              </a:cxn>
              <a:cxn ang="0">
                <a:pos x="408" y="76"/>
              </a:cxn>
              <a:cxn ang="0">
                <a:pos x="552" y="56"/>
              </a:cxn>
              <a:cxn ang="0">
                <a:pos x="748" y="48"/>
              </a:cxn>
              <a:cxn ang="0">
                <a:pos x="868" y="20"/>
              </a:cxn>
              <a:cxn ang="0">
                <a:pos x="900" y="0"/>
              </a:cxn>
              <a:cxn ang="0">
                <a:pos x="908" y="384"/>
              </a:cxn>
              <a:cxn ang="0">
                <a:pos x="0" y="384"/>
              </a:cxn>
            </a:cxnLst>
            <a:rect l="0" t="0" r="r" b="b"/>
            <a:pathLst>
              <a:path w="908" h="384">
                <a:moveTo>
                  <a:pt x="24" y="376"/>
                </a:moveTo>
                <a:lnTo>
                  <a:pt x="92" y="284"/>
                </a:lnTo>
                <a:lnTo>
                  <a:pt x="188" y="204"/>
                </a:lnTo>
                <a:lnTo>
                  <a:pt x="296" y="124"/>
                </a:lnTo>
                <a:lnTo>
                  <a:pt x="408" y="76"/>
                </a:lnTo>
                <a:lnTo>
                  <a:pt x="552" y="56"/>
                </a:lnTo>
                <a:cubicBezTo>
                  <a:pt x="743" y="52"/>
                  <a:pt x="684" y="80"/>
                  <a:pt x="748" y="48"/>
                </a:cubicBezTo>
                <a:lnTo>
                  <a:pt x="868" y="20"/>
                </a:lnTo>
                <a:lnTo>
                  <a:pt x="900" y="0"/>
                </a:lnTo>
                <a:lnTo>
                  <a:pt x="908" y="384"/>
                </a:lnTo>
                <a:lnTo>
                  <a:pt x="0" y="384"/>
                </a:lnTo>
              </a:path>
            </a:pathLst>
          </a:custGeom>
          <a:solidFill>
            <a:srgbClr val="A50021">
              <a:alpha val="49001"/>
            </a:srgbClr>
          </a:solidFill>
          <a:ln w="9525">
            <a:solidFill>
              <a:srgbClr val="A5002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164391" name="Group 551"/>
          <p:cNvGrpSpPr>
            <a:grpSpLocks/>
          </p:cNvGrpSpPr>
          <p:nvPr/>
        </p:nvGrpSpPr>
        <p:grpSpPr bwMode="auto">
          <a:xfrm>
            <a:off x="693465" y="1910284"/>
            <a:ext cx="638175" cy="582612"/>
            <a:chOff x="1335" y="497"/>
            <a:chExt cx="402" cy="367"/>
          </a:xfrm>
        </p:grpSpPr>
        <p:sp>
          <p:nvSpPr>
            <p:cNvPr id="164392" name="Oval 552"/>
            <p:cNvSpPr>
              <a:spLocks noChangeArrowheads="1"/>
            </p:cNvSpPr>
            <p:nvPr/>
          </p:nvSpPr>
          <p:spPr bwMode="auto">
            <a:xfrm>
              <a:off x="1335" y="541"/>
              <a:ext cx="341" cy="323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64393" name="Text Box 553"/>
            <p:cNvSpPr txBox="1">
              <a:spLocks noChangeArrowheads="1"/>
            </p:cNvSpPr>
            <p:nvPr/>
          </p:nvSpPr>
          <p:spPr bwMode="auto">
            <a:xfrm>
              <a:off x="1379" y="497"/>
              <a:ext cx="358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3200" b="1" i="1">
                  <a:solidFill>
                    <a:schemeClr val="bg1"/>
                  </a:solidFill>
                  <a:latin typeface="Georgia" pitchFamily="18" charset="0"/>
                </a:rPr>
                <a:t>1</a:t>
              </a:r>
            </a:p>
          </p:txBody>
        </p:sp>
      </p:grpSp>
      <p:grpSp>
        <p:nvGrpSpPr>
          <p:cNvPr id="164394" name="Group 554"/>
          <p:cNvGrpSpPr>
            <a:grpSpLocks/>
          </p:cNvGrpSpPr>
          <p:nvPr/>
        </p:nvGrpSpPr>
        <p:grpSpPr bwMode="auto">
          <a:xfrm>
            <a:off x="3419475" y="1910284"/>
            <a:ext cx="638175" cy="582612"/>
            <a:chOff x="1335" y="497"/>
            <a:chExt cx="402" cy="367"/>
          </a:xfrm>
        </p:grpSpPr>
        <p:sp>
          <p:nvSpPr>
            <p:cNvPr id="164395" name="Oval 555"/>
            <p:cNvSpPr>
              <a:spLocks noChangeArrowheads="1"/>
            </p:cNvSpPr>
            <p:nvPr/>
          </p:nvSpPr>
          <p:spPr bwMode="auto">
            <a:xfrm>
              <a:off x="1335" y="541"/>
              <a:ext cx="341" cy="323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64396" name="Text Box 556"/>
            <p:cNvSpPr txBox="1">
              <a:spLocks noChangeArrowheads="1"/>
            </p:cNvSpPr>
            <p:nvPr/>
          </p:nvSpPr>
          <p:spPr bwMode="auto">
            <a:xfrm>
              <a:off x="1379" y="497"/>
              <a:ext cx="358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3200" b="1" i="1">
                  <a:solidFill>
                    <a:schemeClr val="bg1"/>
                  </a:solidFill>
                  <a:latin typeface="Georgia" pitchFamily="18" charset="0"/>
                </a:rPr>
                <a:t>2</a:t>
              </a:r>
            </a:p>
          </p:txBody>
        </p:sp>
      </p:grpSp>
      <p:grpSp>
        <p:nvGrpSpPr>
          <p:cNvPr id="164397" name="Group 557"/>
          <p:cNvGrpSpPr>
            <a:grpSpLocks/>
          </p:cNvGrpSpPr>
          <p:nvPr/>
        </p:nvGrpSpPr>
        <p:grpSpPr bwMode="auto">
          <a:xfrm>
            <a:off x="6289675" y="1838275"/>
            <a:ext cx="638175" cy="582613"/>
            <a:chOff x="1335" y="497"/>
            <a:chExt cx="402" cy="367"/>
          </a:xfrm>
        </p:grpSpPr>
        <p:sp>
          <p:nvSpPr>
            <p:cNvPr id="164398" name="Oval 558"/>
            <p:cNvSpPr>
              <a:spLocks noChangeArrowheads="1"/>
            </p:cNvSpPr>
            <p:nvPr/>
          </p:nvSpPr>
          <p:spPr bwMode="auto">
            <a:xfrm>
              <a:off x="1335" y="541"/>
              <a:ext cx="341" cy="323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64399" name="Text Box 559"/>
            <p:cNvSpPr txBox="1">
              <a:spLocks noChangeArrowheads="1"/>
            </p:cNvSpPr>
            <p:nvPr/>
          </p:nvSpPr>
          <p:spPr bwMode="auto">
            <a:xfrm>
              <a:off x="1379" y="497"/>
              <a:ext cx="358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3200" b="1" i="1" dirty="0">
                  <a:solidFill>
                    <a:schemeClr val="bg1"/>
                  </a:solidFill>
                  <a:latin typeface="Georgia" pitchFamily="18" charset="0"/>
                </a:rPr>
                <a:t>3</a:t>
              </a:r>
            </a:p>
          </p:txBody>
        </p:sp>
      </p:grpSp>
      <p:grpSp>
        <p:nvGrpSpPr>
          <p:cNvPr id="164400" name="Group 560"/>
          <p:cNvGrpSpPr>
            <a:grpSpLocks/>
          </p:cNvGrpSpPr>
          <p:nvPr/>
        </p:nvGrpSpPr>
        <p:grpSpPr bwMode="auto">
          <a:xfrm>
            <a:off x="663575" y="4358555"/>
            <a:ext cx="638175" cy="582613"/>
            <a:chOff x="1335" y="497"/>
            <a:chExt cx="402" cy="367"/>
          </a:xfrm>
        </p:grpSpPr>
        <p:sp>
          <p:nvSpPr>
            <p:cNvPr id="164401" name="Oval 561"/>
            <p:cNvSpPr>
              <a:spLocks noChangeArrowheads="1"/>
            </p:cNvSpPr>
            <p:nvPr/>
          </p:nvSpPr>
          <p:spPr bwMode="auto">
            <a:xfrm>
              <a:off x="1335" y="541"/>
              <a:ext cx="341" cy="323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ru-RU"/>
            </a:p>
          </p:txBody>
        </p:sp>
        <p:sp>
          <p:nvSpPr>
            <p:cNvPr id="164402" name="Text Box 562"/>
            <p:cNvSpPr txBox="1">
              <a:spLocks noChangeArrowheads="1"/>
            </p:cNvSpPr>
            <p:nvPr/>
          </p:nvSpPr>
          <p:spPr bwMode="auto">
            <a:xfrm>
              <a:off x="1379" y="497"/>
              <a:ext cx="358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3200" b="1" i="1" dirty="0">
                  <a:solidFill>
                    <a:schemeClr val="bg1"/>
                  </a:solidFill>
                  <a:latin typeface="Georgia" pitchFamily="18" charset="0"/>
                </a:rPr>
                <a:t>4</a:t>
              </a:r>
            </a:p>
          </p:txBody>
        </p:sp>
      </p:grpSp>
      <p:grpSp>
        <p:nvGrpSpPr>
          <p:cNvPr id="164403" name="Group 563"/>
          <p:cNvGrpSpPr>
            <a:grpSpLocks/>
          </p:cNvGrpSpPr>
          <p:nvPr/>
        </p:nvGrpSpPr>
        <p:grpSpPr bwMode="auto">
          <a:xfrm>
            <a:off x="3435350" y="4358556"/>
            <a:ext cx="638175" cy="582612"/>
            <a:chOff x="1335" y="497"/>
            <a:chExt cx="402" cy="367"/>
          </a:xfrm>
        </p:grpSpPr>
        <p:sp>
          <p:nvSpPr>
            <p:cNvPr id="164404" name="Oval 564"/>
            <p:cNvSpPr>
              <a:spLocks noChangeArrowheads="1"/>
            </p:cNvSpPr>
            <p:nvPr/>
          </p:nvSpPr>
          <p:spPr bwMode="auto">
            <a:xfrm>
              <a:off x="1335" y="541"/>
              <a:ext cx="341" cy="323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64405" name="Text Box 565"/>
            <p:cNvSpPr txBox="1">
              <a:spLocks noChangeArrowheads="1"/>
            </p:cNvSpPr>
            <p:nvPr/>
          </p:nvSpPr>
          <p:spPr bwMode="auto">
            <a:xfrm>
              <a:off x="1379" y="497"/>
              <a:ext cx="358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3200" b="1" i="1">
                  <a:solidFill>
                    <a:schemeClr val="bg1"/>
                  </a:solidFill>
                  <a:latin typeface="Georgia" pitchFamily="18" charset="0"/>
                </a:rPr>
                <a:t>5</a:t>
              </a:r>
            </a:p>
          </p:txBody>
        </p:sp>
      </p:grpSp>
      <p:grpSp>
        <p:nvGrpSpPr>
          <p:cNvPr id="164406" name="Group 566"/>
          <p:cNvGrpSpPr>
            <a:grpSpLocks/>
          </p:cNvGrpSpPr>
          <p:nvPr/>
        </p:nvGrpSpPr>
        <p:grpSpPr bwMode="auto">
          <a:xfrm>
            <a:off x="6329363" y="4358556"/>
            <a:ext cx="638175" cy="582612"/>
            <a:chOff x="1335" y="497"/>
            <a:chExt cx="402" cy="367"/>
          </a:xfrm>
        </p:grpSpPr>
        <p:sp>
          <p:nvSpPr>
            <p:cNvPr id="164407" name="Oval 567"/>
            <p:cNvSpPr>
              <a:spLocks noChangeArrowheads="1"/>
            </p:cNvSpPr>
            <p:nvPr/>
          </p:nvSpPr>
          <p:spPr bwMode="auto">
            <a:xfrm>
              <a:off x="1335" y="541"/>
              <a:ext cx="341" cy="323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64408" name="Text Box 568"/>
            <p:cNvSpPr txBox="1">
              <a:spLocks noChangeArrowheads="1"/>
            </p:cNvSpPr>
            <p:nvPr/>
          </p:nvSpPr>
          <p:spPr bwMode="auto">
            <a:xfrm>
              <a:off x="1379" y="497"/>
              <a:ext cx="358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3200" b="1" i="1">
                  <a:solidFill>
                    <a:schemeClr val="bg1"/>
                  </a:solidFill>
                  <a:latin typeface="Georgia" pitchFamily="18" charset="0"/>
                </a:rPr>
                <a:t>6</a:t>
              </a:r>
            </a:p>
          </p:txBody>
        </p:sp>
      </p:grpSp>
      <p:sp>
        <p:nvSpPr>
          <p:cNvPr id="164368" name="Line 528"/>
          <p:cNvSpPr>
            <a:spLocks noChangeShapeType="1"/>
          </p:cNvSpPr>
          <p:nvPr/>
        </p:nvSpPr>
        <p:spPr bwMode="auto">
          <a:xfrm>
            <a:off x="1236663" y="2366963"/>
            <a:ext cx="26987" cy="833437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4369" name="Line 529"/>
          <p:cNvSpPr>
            <a:spLocks noChangeShapeType="1"/>
          </p:cNvSpPr>
          <p:nvPr/>
        </p:nvSpPr>
        <p:spPr bwMode="auto">
          <a:xfrm>
            <a:off x="2343150" y="2357438"/>
            <a:ext cx="26988" cy="833437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4384" name="Line 544"/>
          <p:cNvSpPr>
            <a:spLocks noChangeShapeType="1"/>
          </p:cNvSpPr>
          <p:nvPr/>
        </p:nvSpPr>
        <p:spPr bwMode="auto">
          <a:xfrm>
            <a:off x="3860800" y="2362200"/>
            <a:ext cx="1797050" cy="635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4370" name="Line 530"/>
          <p:cNvSpPr>
            <a:spLocks noChangeShapeType="1"/>
          </p:cNvSpPr>
          <p:nvPr/>
        </p:nvSpPr>
        <p:spPr bwMode="auto">
          <a:xfrm>
            <a:off x="5411788" y="2101850"/>
            <a:ext cx="12700" cy="1128713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4371" name="Line 531"/>
          <p:cNvSpPr>
            <a:spLocks noChangeShapeType="1"/>
          </p:cNvSpPr>
          <p:nvPr/>
        </p:nvSpPr>
        <p:spPr bwMode="auto">
          <a:xfrm>
            <a:off x="7305675" y="2330450"/>
            <a:ext cx="26988" cy="833438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4372" name="Line 532"/>
          <p:cNvSpPr>
            <a:spLocks noChangeShapeType="1"/>
          </p:cNvSpPr>
          <p:nvPr/>
        </p:nvSpPr>
        <p:spPr bwMode="auto">
          <a:xfrm>
            <a:off x="8099425" y="2330450"/>
            <a:ext cx="26988" cy="833438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4373" name="Line 533"/>
          <p:cNvSpPr>
            <a:spLocks noChangeShapeType="1"/>
          </p:cNvSpPr>
          <p:nvPr/>
        </p:nvSpPr>
        <p:spPr bwMode="auto">
          <a:xfrm>
            <a:off x="2343150" y="4886325"/>
            <a:ext cx="26988" cy="833438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4374" name="Line 534"/>
          <p:cNvSpPr>
            <a:spLocks noChangeShapeType="1"/>
          </p:cNvSpPr>
          <p:nvPr/>
        </p:nvSpPr>
        <p:spPr bwMode="auto">
          <a:xfrm>
            <a:off x="4992688" y="5343525"/>
            <a:ext cx="11112" cy="822325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4388" name="Line 548"/>
          <p:cNvSpPr>
            <a:spLocks noChangeShapeType="1"/>
          </p:cNvSpPr>
          <p:nvPr/>
        </p:nvSpPr>
        <p:spPr bwMode="auto">
          <a:xfrm flipV="1">
            <a:off x="3937000" y="5988050"/>
            <a:ext cx="1270000" cy="635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4375" name="Line 535"/>
          <p:cNvSpPr>
            <a:spLocks noChangeShapeType="1"/>
          </p:cNvSpPr>
          <p:nvPr/>
        </p:nvSpPr>
        <p:spPr bwMode="auto">
          <a:xfrm>
            <a:off x="7480300" y="5422900"/>
            <a:ext cx="26988" cy="833438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985" name="Rectangle 121"/>
          <p:cNvSpPr>
            <a:spLocks noChangeArrowheads="1"/>
          </p:cNvSpPr>
          <p:nvPr/>
        </p:nvSpPr>
        <p:spPr bwMode="auto">
          <a:xfrm>
            <a:off x="684213" y="2060575"/>
            <a:ext cx="5616575" cy="42481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64867" name="Text Box 3"/>
          <p:cNvSpPr txBox="1">
            <a:spLocks noChangeArrowheads="1"/>
          </p:cNvSpPr>
          <p:nvPr/>
        </p:nvSpPr>
        <p:spPr bwMode="auto">
          <a:xfrm>
            <a:off x="1401763" y="57150"/>
            <a:ext cx="77200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2400" b="1" i="1">
                <a:solidFill>
                  <a:schemeClr val="tx2"/>
                </a:solidFill>
                <a:latin typeface="Georgia" pitchFamily="18" charset="0"/>
              </a:rPr>
              <a:t>Формула для вычисления площади </a:t>
            </a:r>
            <a:r>
              <a:rPr lang="ru-RU" sz="2400" b="1" i="1">
                <a:solidFill>
                  <a:srgbClr val="0000FF"/>
                </a:solidFill>
                <a:latin typeface="Georgia" pitchFamily="18" charset="0"/>
              </a:rPr>
              <a:t>криволинейной трапеции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90563" y="2106613"/>
          <a:ext cx="5586412" cy="4197352"/>
        </p:xfrm>
        <a:graphic>
          <a:graphicData uri="http://schemas.openxmlformats.org/drawingml/2006/table">
            <a:tbl>
              <a:tblPr/>
              <a:tblGrid>
                <a:gridCol w="558800"/>
                <a:gridCol w="558800"/>
                <a:gridCol w="557212"/>
                <a:gridCol w="560388"/>
                <a:gridCol w="558800"/>
                <a:gridCol w="557212"/>
                <a:gridCol w="558800"/>
                <a:gridCol w="558800"/>
                <a:gridCol w="558800"/>
                <a:gridCol w="558800"/>
              </a:tblGrid>
              <a:tr h="525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969" name="Line 105"/>
          <p:cNvSpPr>
            <a:spLocks noChangeShapeType="1"/>
          </p:cNvSpPr>
          <p:nvPr/>
        </p:nvSpPr>
        <p:spPr bwMode="auto">
          <a:xfrm flipH="1" flipV="1">
            <a:off x="1233488" y="2036763"/>
            <a:ext cx="26987" cy="43084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4970" name="Line 106"/>
          <p:cNvSpPr>
            <a:spLocks noChangeShapeType="1"/>
          </p:cNvSpPr>
          <p:nvPr/>
        </p:nvSpPr>
        <p:spPr bwMode="auto">
          <a:xfrm flipV="1">
            <a:off x="679450" y="5764213"/>
            <a:ext cx="5595938" cy="269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4971" name="Text Box 107"/>
          <p:cNvSpPr txBox="1">
            <a:spLocks noChangeArrowheads="1"/>
          </p:cNvSpPr>
          <p:nvPr/>
        </p:nvSpPr>
        <p:spPr bwMode="auto">
          <a:xfrm>
            <a:off x="6367463" y="5526088"/>
            <a:ext cx="8651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i="1">
                <a:latin typeface="Georgia" pitchFamily="18" charset="0"/>
              </a:rPr>
              <a:t>x</a:t>
            </a:r>
            <a:endParaRPr lang="ru-RU" sz="3600" b="1" i="1">
              <a:latin typeface="Georgia" pitchFamily="18" charset="0"/>
            </a:endParaRPr>
          </a:p>
        </p:txBody>
      </p:sp>
      <p:sp>
        <p:nvSpPr>
          <p:cNvPr id="164972" name="Text Box 108"/>
          <p:cNvSpPr txBox="1">
            <a:spLocks noChangeArrowheads="1"/>
          </p:cNvSpPr>
          <p:nvPr/>
        </p:nvSpPr>
        <p:spPr bwMode="auto">
          <a:xfrm>
            <a:off x="1379538" y="1668463"/>
            <a:ext cx="6477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>
                <a:latin typeface="Georgia" pitchFamily="18" charset="0"/>
              </a:rPr>
              <a:t>y</a:t>
            </a:r>
            <a:endParaRPr lang="ru-RU" sz="3200" b="1" i="1">
              <a:latin typeface="Georgia" pitchFamily="18" charset="0"/>
            </a:endParaRPr>
          </a:p>
        </p:txBody>
      </p:sp>
      <p:sp>
        <p:nvSpPr>
          <p:cNvPr id="164973" name="Text Box 109"/>
          <p:cNvSpPr txBox="1">
            <a:spLocks noChangeArrowheads="1"/>
          </p:cNvSpPr>
          <p:nvPr/>
        </p:nvSpPr>
        <p:spPr bwMode="auto">
          <a:xfrm>
            <a:off x="3811588" y="2036763"/>
            <a:ext cx="14414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>
                <a:solidFill>
                  <a:srgbClr val="A50021"/>
                </a:solidFill>
                <a:latin typeface="Georgia" pitchFamily="18" charset="0"/>
              </a:rPr>
              <a:t>y=f(x)</a:t>
            </a:r>
            <a:endParaRPr lang="ru-RU" sz="2800" b="1" i="1">
              <a:solidFill>
                <a:srgbClr val="A50021"/>
              </a:solidFill>
              <a:latin typeface="Georgia" pitchFamily="18" charset="0"/>
            </a:endParaRPr>
          </a:p>
        </p:txBody>
      </p:sp>
      <p:sp>
        <p:nvSpPr>
          <p:cNvPr id="164974" name="Line 110"/>
          <p:cNvSpPr>
            <a:spLocks noChangeShapeType="1"/>
          </p:cNvSpPr>
          <p:nvPr/>
        </p:nvSpPr>
        <p:spPr bwMode="auto">
          <a:xfrm>
            <a:off x="1787525" y="4184650"/>
            <a:ext cx="26988" cy="1633538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4975" name="Line 111"/>
          <p:cNvSpPr>
            <a:spLocks noChangeShapeType="1"/>
          </p:cNvSpPr>
          <p:nvPr/>
        </p:nvSpPr>
        <p:spPr bwMode="auto">
          <a:xfrm>
            <a:off x="5126038" y="2617788"/>
            <a:ext cx="28575" cy="3146425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4976" name="Text Box 112"/>
          <p:cNvSpPr txBox="1">
            <a:spLocks noChangeArrowheads="1"/>
          </p:cNvSpPr>
          <p:nvPr/>
        </p:nvSpPr>
        <p:spPr bwMode="auto">
          <a:xfrm>
            <a:off x="1395413" y="5759450"/>
            <a:ext cx="6477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>
                <a:solidFill>
                  <a:srgbClr val="A50021"/>
                </a:solidFill>
                <a:latin typeface="Georgia" pitchFamily="18" charset="0"/>
              </a:rPr>
              <a:t>a</a:t>
            </a:r>
            <a:endParaRPr lang="ru-RU" sz="3200" b="1" i="1">
              <a:solidFill>
                <a:srgbClr val="A50021"/>
              </a:solidFill>
              <a:latin typeface="Georgia" pitchFamily="18" charset="0"/>
            </a:endParaRPr>
          </a:p>
        </p:txBody>
      </p:sp>
      <p:sp>
        <p:nvSpPr>
          <p:cNvPr id="164977" name="Text Box 113"/>
          <p:cNvSpPr txBox="1">
            <a:spLocks noChangeArrowheads="1"/>
          </p:cNvSpPr>
          <p:nvPr/>
        </p:nvSpPr>
        <p:spPr bwMode="auto">
          <a:xfrm>
            <a:off x="5095875" y="5772150"/>
            <a:ext cx="6477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i="1">
                <a:solidFill>
                  <a:srgbClr val="A50021"/>
                </a:solidFill>
                <a:latin typeface="Georgia" pitchFamily="18" charset="0"/>
              </a:rPr>
              <a:t>b</a:t>
            </a:r>
            <a:endParaRPr lang="ru-RU" sz="3600" b="1" i="1">
              <a:solidFill>
                <a:srgbClr val="A50021"/>
              </a:solidFill>
              <a:latin typeface="Georgia" pitchFamily="18" charset="0"/>
            </a:endParaRPr>
          </a:p>
        </p:txBody>
      </p:sp>
      <p:sp>
        <p:nvSpPr>
          <p:cNvPr id="164978" name="Line 114"/>
          <p:cNvSpPr>
            <a:spLocks noChangeShapeType="1"/>
          </p:cNvSpPr>
          <p:nvPr/>
        </p:nvSpPr>
        <p:spPr bwMode="auto">
          <a:xfrm>
            <a:off x="1801813" y="5791200"/>
            <a:ext cx="3352800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4979" name="Freeform 115"/>
          <p:cNvSpPr>
            <a:spLocks/>
          </p:cNvSpPr>
          <p:nvPr/>
        </p:nvSpPr>
        <p:spPr bwMode="auto">
          <a:xfrm>
            <a:off x="1774825" y="2633663"/>
            <a:ext cx="3375025" cy="3144837"/>
          </a:xfrm>
          <a:custGeom>
            <a:avLst/>
            <a:gdLst/>
            <a:ahLst/>
            <a:cxnLst>
              <a:cxn ang="0">
                <a:pos x="14" y="1981"/>
              </a:cxn>
              <a:cxn ang="0">
                <a:pos x="0" y="986"/>
              </a:cxn>
              <a:cxn ang="0">
                <a:pos x="87" y="899"/>
              </a:cxn>
              <a:cxn ang="0">
                <a:pos x="218" y="768"/>
              </a:cxn>
              <a:cxn ang="0">
                <a:pos x="349" y="681"/>
              </a:cxn>
              <a:cxn ang="0">
                <a:pos x="471" y="594"/>
              </a:cxn>
              <a:cxn ang="0">
                <a:pos x="602" y="541"/>
              </a:cxn>
              <a:cxn ang="0">
                <a:pos x="750" y="506"/>
              </a:cxn>
              <a:cxn ang="0">
                <a:pos x="899" y="506"/>
              </a:cxn>
              <a:cxn ang="0">
                <a:pos x="1091" y="489"/>
              </a:cxn>
              <a:cxn ang="0">
                <a:pos x="1248" y="489"/>
              </a:cxn>
              <a:cxn ang="0">
                <a:pos x="1387" y="471"/>
              </a:cxn>
              <a:cxn ang="0">
                <a:pos x="1562" y="419"/>
              </a:cxn>
              <a:cxn ang="0">
                <a:pos x="1728" y="349"/>
              </a:cxn>
              <a:cxn ang="0">
                <a:pos x="1815" y="271"/>
              </a:cxn>
              <a:cxn ang="0">
                <a:pos x="1929" y="192"/>
              </a:cxn>
              <a:cxn ang="0">
                <a:pos x="2025" y="87"/>
              </a:cxn>
              <a:cxn ang="0">
                <a:pos x="2103" y="0"/>
              </a:cxn>
              <a:cxn ang="0">
                <a:pos x="2103" y="149"/>
              </a:cxn>
              <a:cxn ang="0">
                <a:pos x="2126" y="1978"/>
              </a:cxn>
              <a:cxn ang="0">
                <a:pos x="14" y="1981"/>
              </a:cxn>
            </a:cxnLst>
            <a:rect l="0" t="0" r="r" b="b"/>
            <a:pathLst>
              <a:path w="2126" h="1981">
                <a:moveTo>
                  <a:pt x="14" y="1981"/>
                </a:moveTo>
                <a:lnTo>
                  <a:pt x="0" y="986"/>
                </a:lnTo>
                <a:lnTo>
                  <a:pt x="87" y="899"/>
                </a:lnTo>
                <a:lnTo>
                  <a:pt x="218" y="768"/>
                </a:lnTo>
                <a:lnTo>
                  <a:pt x="349" y="681"/>
                </a:lnTo>
                <a:lnTo>
                  <a:pt x="471" y="594"/>
                </a:lnTo>
                <a:lnTo>
                  <a:pt x="602" y="541"/>
                </a:lnTo>
                <a:lnTo>
                  <a:pt x="750" y="506"/>
                </a:lnTo>
                <a:lnTo>
                  <a:pt x="899" y="506"/>
                </a:lnTo>
                <a:lnTo>
                  <a:pt x="1091" y="489"/>
                </a:lnTo>
                <a:lnTo>
                  <a:pt x="1248" y="489"/>
                </a:lnTo>
                <a:lnTo>
                  <a:pt x="1387" y="471"/>
                </a:lnTo>
                <a:lnTo>
                  <a:pt x="1562" y="419"/>
                </a:lnTo>
                <a:lnTo>
                  <a:pt x="1728" y="349"/>
                </a:lnTo>
                <a:lnTo>
                  <a:pt x="1815" y="271"/>
                </a:lnTo>
                <a:lnTo>
                  <a:pt x="1929" y="192"/>
                </a:lnTo>
                <a:lnTo>
                  <a:pt x="2025" y="87"/>
                </a:lnTo>
                <a:lnTo>
                  <a:pt x="2103" y="0"/>
                </a:lnTo>
                <a:lnTo>
                  <a:pt x="2103" y="149"/>
                </a:lnTo>
                <a:lnTo>
                  <a:pt x="2126" y="1978"/>
                </a:lnTo>
                <a:lnTo>
                  <a:pt x="14" y="1981"/>
                </a:lnTo>
                <a:close/>
              </a:path>
            </a:pathLst>
          </a:custGeom>
          <a:solidFill>
            <a:schemeClr val="tx2">
              <a:alpha val="46001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4980" name="Text Box 116"/>
          <p:cNvSpPr txBox="1">
            <a:spLocks noChangeArrowheads="1"/>
          </p:cNvSpPr>
          <p:nvPr/>
        </p:nvSpPr>
        <p:spPr bwMode="auto">
          <a:xfrm>
            <a:off x="3144838" y="4044950"/>
            <a:ext cx="914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i="1">
                <a:latin typeface="Georgia" pitchFamily="18" charset="0"/>
              </a:rPr>
              <a:t>S</a:t>
            </a:r>
            <a:endParaRPr lang="ru-RU" sz="3600" b="1" i="1">
              <a:latin typeface="Georgia" pitchFamily="18" charset="0"/>
            </a:endParaRPr>
          </a:p>
        </p:txBody>
      </p:sp>
      <p:sp>
        <p:nvSpPr>
          <p:cNvPr id="164981" name="Freeform 117"/>
          <p:cNvSpPr>
            <a:spLocks/>
          </p:cNvSpPr>
          <p:nvPr/>
        </p:nvSpPr>
        <p:spPr bwMode="auto">
          <a:xfrm>
            <a:off x="1798638" y="2622550"/>
            <a:ext cx="3317875" cy="1574800"/>
          </a:xfrm>
          <a:custGeom>
            <a:avLst/>
            <a:gdLst/>
            <a:ahLst/>
            <a:cxnLst>
              <a:cxn ang="0">
                <a:pos x="0" y="1044"/>
              </a:cxn>
              <a:cxn ang="0">
                <a:pos x="544" y="590"/>
              </a:cxn>
              <a:cxn ang="0">
                <a:pos x="1451" y="454"/>
              </a:cxn>
              <a:cxn ang="0">
                <a:pos x="1950" y="0"/>
              </a:cxn>
            </a:cxnLst>
            <a:rect l="0" t="0" r="r" b="b"/>
            <a:pathLst>
              <a:path w="1950" h="1044">
                <a:moveTo>
                  <a:pt x="0" y="1044"/>
                </a:moveTo>
                <a:cubicBezTo>
                  <a:pt x="151" y="866"/>
                  <a:pt x="302" y="688"/>
                  <a:pt x="544" y="590"/>
                </a:cubicBezTo>
                <a:cubicBezTo>
                  <a:pt x="786" y="492"/>
                  <a:pt x="1217" y="552"/>
                  <a:pt x="1451" y="454"/>
                </a:cubicBezTo>
                <a:cubicBezTo>
                  <a:pt x="1685" y="356"/>
                  <a:pt x="1817" y="178"/>
                  <a:pt x="1950" y="0"/>
                </a:cubicBezTo>
              </a:path>
            </a:pathLst>
          </a:custGeom>
          <a:noFill/>
          <a:ln w="63500">
            <a:solidFill>
              <a:srgbClr val="A5002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4982" name="Rectangle 118"/>
          <p:cNvSpPr>
            <a:spLocks noChangeArrowheads="1"/>
          </p:cNvSpPr>
          <p:nvPr/>
        </p:nvSpPr>
        <p:spPr bwMode="auto">
          <a:xfrm>
            <a:off x="4757738" y="930275"/>
            <a:ext cx="4133850" cy="800100"/>
          </a:xfrm>
          <a:prstGeom prst="rect">
            <a:avLst/>
          </a:prstGeom>
          <a:solidFill>
            <a:schemeClr val="accent2">
              <a:alpha val="66000"/>
            </a:schemeClr>
          </a:solidFill>
          <a:ln w="381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4400" b="1" i="1">
                <a:solidFill>
                  <a:schemeClr val="tx2"/>
                </a:solidFill>
                <a:latin typeface="Georgia" pitchFamily="18" charset="0"/>
              </a:rPr>
              <a:t>S=F(b) – F(a)</a:t>
            </a:r>
            <a:endParaRPr lang="ru-RU" sz="4400" b="1" i="1">
              <a:solidFill>
                <a:schemeClr val="tx2"/>
              </a:solidFill>
              <a:latin typeface="Georgia" pitchFamily="18" charset="0"/>
            </a:endParaRPr>
          </a:p>
        </p:txBody>
      </p:sp>
      <p:sp>
        <p:nvSpPr>
          <p:cNvPr id="164983" name="Rectangle 119"/>
          <p:cNvSpPr>
            <a:spLocks noGrp="1" noChangeArrowheads="1"/>
          </p:cNvSpPr>
          <p:nvPr>
            <p:ph type="body" idx="1"/>
          </p:nvPr>
        </p:nvSpPr>
        <p:spPr>
          <a:xfrm>
            <a:off x="1276350" y="922338"/>
            <a:ext cx="7543800" cy="4827587"/>
          </a:xfrm>
          <a:solidFill>
            <a:srgbClr val="CCFFCC"/>
          </a:solidFill>
          <a:ln w="38100">
            <a:solidFill>
              <a:srgbClr val="0000FF"/>
            </a:solidFill>
          </a:ln>
        </p:spPr>
        <p:txBody>
          <a:bodyPr/>
          <a:lstStyle/>
          <a:p>
            <a:pPr>
              <a:buFont typeface="Arial" charset="0"/>
              <a:buNone/>
            </a:pPr>
            <a:r>
              <a:rPr lang="ru-RU" b="1" i="1" smtClean="0">
                <a:latin typeface="Georgia" pitchFamily="18" charset="0"/>
              </a:rPr>
              <a:t>Разность </a:t>
            </a:r>
            <a:r>
              <a:rPr lang="en-US" b="1" i="1" smtClean="0">
                <a:latin typeface="Georgia" pitchFamily="18" charset="0"/>
              </a:rPr>
              <a:t>F(b) </a:t>
            </a:r>
            <a:r>
              <a:rPr lang="en-US" b="1" i="1" smtClean="0"/>
              <a:t>–</a:t>
            </a:r>
            <a:r>
              <a:rPr lang="en-US" b="1" i="1" smtClean="0">
                <a:latin typeface="Georgia" pitchFamily="18" charset="0"/>
              </a:rPr>
              <a:t> F(a) </a:t>
            </a:r>
            <a:r>
              <a:rPr lang="ru-RU" b="1" i="1" smtClean="0">
                <a:latin typeface="Georgia" pitchFamily="18" charset="0"/>
              </a:rPr>
              <a:t>называется</a:t>
            </a:r>
            <a:r>
              <a:rPr lang="ru-RU" b="1" i="1" smtClean="0">
                <a:solidFill>
                  <a:srgbClr val="0000CC"/>
                </a:solidFill>
                <a:latin typeface="Georgia" pitchFamily="18" charset="0"/>
              </a:rPr>
              <a:t> интегралом </a:t>
            </a:r>
            <a:r>
              <a:rPr lang="ru-RU" b="1" i="1" smtClean="0">
                <a:latin typeface="Georgia" pitchFamily="18" charset="0"/>
              </a:rPr>
              <a:t>от функции</a:t>
            </a:r>
            <a:r>
              <a:rPr lang="ru-RU" b="1" i="1" smtClean="0">
                <a:solidFill>
                  <a:srgbClr val="000000"/>
                </a:solidFill>
                <a:latin typeface="Georgia" pitchFamily="18" charset="0"/>
              </a:rPr>
              <a:t>  </a:t>
            </a:r>
            <a:r>
              <a:rPr lang="en-US" b="1" i="1" smtClean="0">
                <a:solidFill>
                  <a:srgbClr val="000000"/>
                </a:solidFill>
                <a:latin typeface="Georgia" pitchFamily="18" charset="0"/>
              </a:rPr>
              <a:t>f</a:t>
            </a:r>
            <a:r>
              <a:rPr lang="ru-RU" b="1" i="1" smtClean="0">
                <a:solidFill>
                  <a:srgbClr val="000000"/>
                </a:solidFill>
                <a:latin typeface="Georgia" pitchFamily="18" charset="0"/>
              </a:rPr>
              <a:t>(х) на отрезке </a:t>
            </a:r>
            <a:r>
              <a:rPr lang="en-US" b="1" i="1" smtClean="0">
                <a:solidFill>
                  <a:srgbClr val="000000"/>
                </a:solidFill>
                <a:latin typeface="Georgia" pitchFamily="18" charset="0"/>
              </a:rPr>
              <a:t>[</a:t>
            </a:r>
            <a:r>
              <a:rPr lang="ru-RU" b="1" i="1" smtClean="0">
                <a:solidFill>
                  <a:srgbClr val="000000"/>
                </a:solidFill>
                <a:latin typeface="Georgia" pitchFamily="18" charset="0"/>
                <a:sym typeface="Symbol" pitchFamily="18" charset="2"/>
              </a:rPr>
              <a:t>а;</a:t>
            </a:r>
            <a:r>
              <a:rPr lang="en-US" b="1" i="1" smtClean="0">
                <a:solidFill>
                  <a:srgbClr val="000000"/>
                </a:solidFill>
                <a:latin typeface="Georgia" pitchFamily="18" charset="0"/>
                <a:sym typeface="Symbol" pitchFamily="18" charset="2"/>
              </a:rPr>
              <a:t>b]</a:t>
            </a:r>
            <a:r>
              <a:rPr lang="ru-RU" b="1" i="1" smtClean="0">
                <a:solidFill>
                  <a:srgbClr val="000000"/>
                </a:solidFill>
                <a:latin typeface="Georgia" pitchFamily="18" charset="0"/>
                <a:sym typeface="Symbol" pitchFamily="18" charset="2"/>
              </a:rPr>
              <a:t> и обозначают:</a:t>
            </a:r>
          </a:p>
          <a:p>
            <a:pPr>
              <a:buFont typeface="Arial" charset="0"/>
              <a:buNone/>
            </a:pPr>
            <a:endParaRPr lang="ru-RU" b="1" i="1" smtClean="0">
              <a:solidFill>
                <a:srgbClr val="000000"/>
              </a:solidFill>
              <a:latin typeface="Georgia" pitchFamily="18" charset="0"/>
              <a:sym typeface="Symbol" pitchFamily="18" charset="2"/>
            </a:endParaRPr>
          </a:p>
          <a:p>
            <a:pPr>
              <a:buFont typeface="Arial" charset="0"/>
              <a:buNone/>
            </a:pPr>
            <a:endParaRPr lang="ru-RU" sz="3600" b="1" i="1" smtClean="0">
              <a:solidFill>
                <a:srgbClr val="000000"/>
              </a:solidFill>
              <a:latin typeface="Georgia" pitchFamily="18" charset="0"/>
              <a:sym typeface="Symbol" pitchFamily="18" charset="2"/>
            </a:endParaRPr>
          </a:p>
          <a:p>
            <a:pPr algn="r">
              <a:buFont typeface="Arial" charset="0"/>
              <a:buNone/>
            </a:pPr>
            <a:r>
              <a:rPr lang="ru-RU" b="1" i="1" smtClean="0">
                <a:solidFill>
                  <a:srgbClr val="000000"/>
                </a:solidFill>
                <a:latin typeface="Georgia" pitchFamily="18" charset="0"/>
                <a:sym typeface="Symbol" pitchFamily="18" charset="2"/>
              </a:rPr>
              <a:t>формула Ньютона</a:t>
            </a:r>
            <a:r>
              <a:rPr lang="ru-RU" b="1" i="1" smtClean="0">
                <a:solidFill>
                  <a:srgbClr val="000000"/>
                </a:solidFill>
                <a:sym typeface="Symbol" pitchFamily="18" charset="2"/>
              </a:rPr>
              <a:t>–</a:t>
            </a:r>
            <a:r>
              <a:rPr lang="ru-RU" b="1" i="1" smtClean="0">
                <a:solidFill>
                  <a:srgbClr val="000000"/>
                </a:solidFill>
                <a:latin typeface="Georgia" pitchFamily="18" charset="0"/>
                <a:sym typeface="Symbol" pitchFamily="18" charset="2"/>
              </a:rPr>
              <a:t>Лейбница</a:t>
            </a:r>
            <a:endParaRPr lang="ru-RU" b="1" i="1" smtClean="0">
              <a:latin typeface="Georgia" pitchFamily="18" charset="0"/>
              <a:sym typeface="Symbol" pitchFamily="18" charset="2"/>
            </a:endParaRPr>
          </a:p>
        </p:txBody>
      </p:sp>
      <p:graphicFrame>
        <p:nvGraphicFramePr>
          <p:cNvPr id="164984" name="Object 120"/>
          <p:cNvGraphicFramePr>
            <a:graphicFrameLocks noChangeAspect="1"/>
          </p:cNvGraphicFramePr>
          <p:nvPr/>
        </p:nvGraphicFramePr>
        <p:xfrm>
          <a:off x="3635375" y="3141663"/>
          <a:ext cx="4705350" cy="90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986" name="Формула" r:id="rId3" imgW="2501640" imgH="482400" progId="Equation.3">
                  <p:embed/>
                </p:oleObj>
              </mc:Choice>
              <mc:Fallback>
                <p:oleObj name="Формула" r:id="rId3" imgW="2501640" imgH="482400" progId="Equation.3">
                  <p:embed/>
                  <p:pic>
                    <p:nvPicPr>
                      <p:cNvPr id="0" name="Picture 1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375" y="3141663"/>
                        <a:ext cx="4705350" cy="908050"/>
                      </a:xfrm>
                      <a:prstGeom prst="rect">
                        <a:avLst/>
                      </a:prstGeom>
                      <a:noFill/>
                      <a:ln w="57150">
                        <a:solidFill>
                          <a:srgbClr val="0000FF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49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49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4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8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498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498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498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49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49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49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49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49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49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49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49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4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982" grpId="0" animBg="1"/>
      <p:bldP spid="16498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039" name="Rectangle 151"/>
          <p:cNvSpPr>
            <a:spLocks noChangeArrowheads="1"/>
          </p:cNvSpPr>
          <p:nvPr/>
        </p:nvSpPr>
        <p:spPr bwMode="auto">
          <a:xfrm>
            <a:off x="684213" y="1989138"/>
            <a:ext cx="5616575" cy="46085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165892" name="Group 4"/>
          <p:cNvGraphicFramePr>
            <a:graphicFrameLocks noGrp="1"/>
          </p:cNvGraphicFramePr>
          <p:nvPr/>
        </p:nvGraphicFramePr>
        <p:xfrm>
          <a:off x="690563" y="1968500"/>
          <a:ext cx="5586412" cy="4627568"/>
        </p:xfrm>
        <a:graphic>
          <a:graphicData uri="http://schemas.openxmlformats.org/drawingml/2006/table">
            <a:tbl>
              <a:tblPr/>
              <a:tblGrid>
                <a:gridCol w="558800"/>
                <a:gridCol w="558800"/>
                <a:gridCol w="557212"/>
                <a:gridCol w="560388"/>
                <a:gridCol w="558800"/>
                <a:gridCol w="557212"/>
                <a:gridCol w="558800"/>
                <a:gridCol w="558800"/>
                <a:gridCol w="558800"/>
                <a:gridCol w="558800"/>
              </a:tblGrid>
              <a:tr h="420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6037" name="Freeform 149"/>
          <p:cNvSpPr>
            <a:spLocks/>
          </p:cNvSpPr>
          <p:nvPr/>
        </p:nvSpPr>
        <p:spPr bwMode="auto">
          <a:xfrm>
            <a:off x="1803400" y="2009775"/>
            <a:ext cx="1109663" cy="3748088"/>
          </a:xfrm>
          <a:custGeom>
            <a:avLst/>
            <a:gdLst/>
            <a:ahLst/>
            <a:cxnLst>
              <a:cxn ang="0">
                <a:pos x="6" y="2360"/>
              </a:cxn>
              <a:cxn ang="0">
                <a:pos x="0" y="2098"/>
              </a:cxn>
              <a:cxn ang="0">
                <a:pos x="132" y="1855"/>
              </a:cxn>
              <a:cxn ang="0">
                <a:pos x="322" y="1376"/>
              </a:cxn>
              <a:cxn ang="0">
                <a:pos x="498" y="711"/>
              </a:cxn>
              <a:cxn ang="0">
                <a:pos x="690" y="0"/>
              </a:cxn>
              <a:cxn ang="0">
                <a:pos x="699" y="2361"/>
              </a:cxn>
              <a:cxn ang="0">
                <a:pos x="6" y="2360"/>
              </a:cxn>
            </a:cxnLst>
            <a:rect l="0" t="0" r="r" b="b"/>
            <a:pathLst>
              <a:path w="699" h="2361">
                <a:moveTo>
                  <a:pt x="6" y="2360"/>
                </a:moveTo>
                <a:lnTo>
                  <a:pt x="0" y="2098"/>
                </a:lnTo>
                <a:lnTo>
                  <a:pt x="132" y="1855"/>
                </a:lnTo>
                <a:lnTo>
                  <a:pt x="322" y="1376"/>
                </a:lnTo>
                <a:lnTo>
                  <a:pt x="498" y="711"/>
                </a:lnTo>
                <a:lnTo>
                  <a:pt x="690" y="0"/>
                </a:lnTo>
                <a:lnTo>
                  <a:pt x="699" y="2361"/>
                </a:lnTo>
                <a:lnTo>
                  <a:pt x="6" y="2360"/>
                </a:lnTo>
                <a:close/>
              </a:path>
            </a:pathLst>
          </a:custGeom>
          <a:solidFill>
            <a:schemeClr val="tx2">
              <a:alpha val="52000"/>
            </a:schemeClr>
          </a:solidFill>
          <a:ln w="9525">
            <a:solidFill>
              <a:srgbClr val="A5002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5891" name="Text Box 3"/>
          <p:cNvSpPr txBox="1">
            <a:spLocks noChangeArrowheads="1"/>
          </p:cNvSpPr>
          <p:nvPr/>
        </p:nvSpPr>
        <p:spPr bwMode="auto">
          <a:xfrm>
            <a:off x="1187450" y="260350"/>
            <a:ext cx="7597775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2400" b="1" i="1" dirty="0">
                <a:solidFill>
                  <a:schemeClr val="tx2"/>
                </a:solidFill>
                <a:latin typeface="Georgia" pitchFamily="18" charset="0"/>
              </a:rPr>
              <a:t>Найти площадь трапеции ограниченной                                     </a:t>
            </a:r>
          </a:p>
          <a:p>
            <a:pPr algn="r">
              <a:spcBef>
                <a:spcPct val="50000"/>
              </a:spcBef>
            </a:pPr>
            <a:r>
              <a:rPr lang="ru-RU" sz="2400" b="1" i="1" dirty="0">
                <a:solidFill>
                  <a:schemeClr val="tx2"/>
                </a:solidFill>
                <a:latin typeface="Georgia" pitchFamily="18" charset="0"/>
              </a:rPr>
              <a:t>          параболой </a:t>
            </a:r>
            <a:r>
              <a:rPr lang="ru-RU" sz="2400" b="1" i="1" dirty="0">
                <a:solidFill>
                  <a:srgbClr val="0000CC"/>
                </a:solidFill>
                <a:latin typeface="Georgia" pitchFamily="18" charset="0"/>
              </a:rPr>
              <a:t>у = х</a:t>
            </a:r>
            <a:r>
              <a:rPr lang="ru-RU" sz="2400" b="1" i="1" baseline="30000" dirty="0">
                <a:solidFill>
                  <a:srgbClr val="0000CC"/>
                </a:solidFill>
                <a:latin typeface="Georgia" pitchFamily="18" charset="0"/>
              </a:rPr>
              <a:t>2</a:t>
            </a:r>
            <a:r>
              <a:rPr lang="ru-RU" sz="2400" b="1" i="1" dirty="0">
                <a:solidFill>
                  <a:schemeClr val="tx2"/>
                </a:solidFill>
                <a:latin typeface="Georgia" pitchFamily="18" charset="0"/>
              </a:rPr>
              <a:t>, прямыми </a:t>
            </a:r>
            <a:r>
              <a:rPr lang="ru-RU" sz="2400" b="1" i="1" dirty="0">
                <a:solidFill>
                  <a:srgbClr val="0000CC"/>
                </a:solidFill>
                <a:latin typeface="Georgia" pitchFamily="18" charset="0"/>
              </a:rPr>
              <a:t>х=1</a:t>
            </a:r>
            <a:r>
              <a:rPr lang="ru-RU" sz="2400" b="1" i="1" dirty="0">
                <a:solidFill>
                  <a:schemeClr val="tx2"/>
                </a:solidFill>
                <a:latin typeface="Georgia" pitchFamily="18" charset="0"/>
              </a:rPr>
              <a:t>, </a:t>
            </a:r>
            <a:r>
              <a:rPr lang="ru-RU" sz="2400" b="1" i="1" dirty="0">
                <a:solidFill>
                  <a:srgbClr val="0000CC"/>
                </a:solidFill>
                <a:latin typeface="Georgia" pitchFamily="18" charset="0"/>
              </a:rPr>
              <a:t>х=3</a:t>
            </a:r>
            <a:r>
              <a:rPr lang="ru-RU" sz="2400" b="1" i="1" dirty="0">
                <a:solidFill>
                  <a:schemeClr val="tx2"/>
                </a:solidFill>
                <a:latin typeface="Georgia" pitchFamily="18" charset="0"/>
              </a:rPr>
              <a:t> и </a:t>
            </a:r>
            <a:r>
              <a:rPr lang="ru-RU" sz="2400" b="1" i="1" dirty="0">
                <a:solidFill>
                  <a:srgbClr val="0000CC"/>
                </a:solidFill>
                <a:latin typeface="Georgia" pitchFamily="18" charset="0"/>
              </a:rPr>
              <a:t>осью Ох</a:t>
            </a:r>
          </a:p>
        </p:txBody>
      </p:sp>
      <p:sp>
        <p:nvSpPr>
          <p:cNvPr id="166026" name="Line 138"/>
          <p:cNvSpPr>
            <a:spLocks noChangeShapeType="1"/>
          </p:cNvSpPr>
          <p:nvPr/>
        </p:nvSpPr>
        <p:spPr bwMode="auto">
          <a:xfrm flipH="1" flipV="1">
            <a:off x="1233488" y="2036763"/>
            <a:ext cx="26987" cy="43084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6027" name="Line 139"/>
          <p:cNvSpPr>
            <a:spLocks noChangeShapeType="1"/>
          </p:cNvSpPr>
          <p:nvPr/>
        </p:nvSpPr>
        <p:spPr bwMode="auto">
          <a:xfrm flipV="1">
            <a:off x="679450" y="5764213"/>
            <a:ext cx="5595938" cy="269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6028" name="Text Box 140"/>
          <p:cNvSpPr txBox="1">
            <a:spLocks noChangeArrowheads="1"/>
          </p:cNvSpPr>
          <p:nvPr/>
        </p:nvSpPr>
        <p:spPr bwMode="auto">
          <a:xfrm>
            <a:off x="6367463" y="5526088"/>
            <a:ext cx="8651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i="1">
                <a:latin typeface="Georgia" pitchFamily="18" charset="0"/>
              </a:rPr>
              <a:t>x</a:t>
            </a:r>
            <a:endParaRPr lang="ru-RU" sz="3600" b="1" i="1">
              <a:latin typeface="Georgia" pitchFamily="18" charset="0"/>
            </a:endParaRPr>
          </a:p>
        </p:txBody>
      </p:sp>
      <p:sp>
        <p:nvSpPr>
          <p:cNvPr id="166029" name="Text Box 141"/>
          <p:cNvSpPr txBox="1">
            <a:spLocks noChangeArrowheads="1"/>
          </p:cNvSpPr>
          <p:nvPr/>
        </p:nvSpPr>
        <p:spPr bwMode="auto">
          <a:xfrm>
            <a:off x="1379538" y="1668463"/>
            <a:ext cx="6477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>
                <a:latin typeface="Georgia" pitchFamily="18" charset="0"/>
              </a:rPr>
              <a:t>y</a:t>
            </a:r>
            <a:endParaRPr lang="ru-RU" sz="3200" b="1" i="1">
              <a:latin typeface="Georgia" pitchFamily="18" charset="0"/>
            </a:endParaRPr>
          </a:p>
        </p:txBody>
      </p:sp>
      <p:sp>
        <p:nvSpPr>
          <p:cNvPr id="166030" name="Text Box 142"/>
          <p:cNvSpPr txBox="1">
            <a:spLocks noChangeArrowheads="1"/>
          </p:cNvSpPr>
          <p:nvPr/>
        </p:nvSpPr>
        <p:spPr bwMode="auto">
          <a:xfrm>
            <a:off x="2771775" y="1303338"/>
            <a:ext cx="14414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>
                <a:solidFill>
                  <a:srgbClr val="A50021"/>
                </a:solidFill>
                <a:latin typeface="Georgia" pitchFamily="18" charset="0"/>
              </a:rPr>
              <a:t>y=x</a:t>
            </a:r>
            <a:r>
              <a:rPr lang="ru-RU" sz="2800" b="1" i="1" baseline="30000">
                <a:solidFill>
                  <a:srgbClr val="A50021"/>
                </a:solidFill>
                <a:latin typeface="Georgia" pitchFamily="18" charset="0"/>
              </a:rPr>
              <a:t>2</a:t>
            </a:r>
            <a:endParaRPr lang="ru-RU" sz="2800" b="1" i="1">
              <a:solidFill>
                <a:srgbClr val="A50021"/>
              </a:solidFill>
              <a:latin typeface="Georgia" pitchFamily="18" charset="0"/>
            </a:endParaRPr>
          </a:p>
        </p:txBody>
      </p:sp>
      <p:sp>
        <p:nvSpPr>
          <p:cNvPr id="166031" name="Line 143"/>
          <p:cNvSpPr>
            <a:spLocks noChangeShapeType="1"/>
          </p:cNvSpPr>
          <p:nvPr/>
        </p:nvSpPr>
        <p:spPr bwMode="auto">
          <a:xfrm flipH="1">
            <a:off x="1814513" y="5335588"/>
            <a:ext cx="3175" cy="427037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6032" name="Line 144"/>
          <p:cNvSpPr>
            <a:spLocks noChangeShapeType="1"/>
          </p:cNvSpPr>
          <p:nvPr/>
        </p:nvSpPr>
        <p:spPr bwMode="auto">
          <a:xfrm>
            <a:off x="2895600" y="1952625"/>
            <a:ext cx="28575" cy="3824288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6033" name="Text Box 145"/>
          <p:cNvSpPr txBox="1">
            <a:spLocks noChangeArrowheads="1"/>
          </p:cNvSpPr>
          <p:nvPr/>
        </p:nvSpPr>
        <p:spPr bwMode="auto">
          <a:xfrm>
            <a:off x="1601788" y="5689600"/>
            <a:ext cx="6477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 i="1">
                <a:solidFill>
                  <a:srgbClr val="A50021"/>
                </a:solidFill>
                <a:latin typeface="Georgia" pitchFamily="18" charset="0"/>
              </a:rPr>
              <a:t>1</a:t>
            </a:r>
          </a:p>
        </p:txBody>
      </p:sp>
      <p:sp>
        <p:nvSpPr>
          <p:cNvPr id="166034" name="Text Box 146"/>
          <p:cNvSpPr txBox="1">
            <a:spLocks noChangeArrowheads="1"/>
          </p:cNvSpPr>
          <p:nvPr/>
        </p:nvSpPr>
        <p:spPr bwMode="auto">
          <a:xfrm>
            <a:off x="2795588" y="5646738"/>
            <a:ext cx="6477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 i="1">
                <a:solidFill>
                  <a:srgbClr val="A50021"/>
                </a:solidFill>
                <a:latin typeface="Georgia" pitchFamily="18" charset="0"/>
              </a:rPr>
              <a:t>3</a:t>
            </a:r>
          </a:p>
        </p:txBody>
      </p:sp>
      <p:sp>
        <p:nvSpPr>
          <p:cNvPr id="166035" name="Line 147"/>
          <p:cNvSpPr>
            <a:spLocks noChangeShapeType="1"/>
          </p:cNvSpPr>
          <p:nvPr/>
        </p:nvSpPr>
        <p:spPr bwMode="auto">
          <a:xfrm>
            <a:off x="1166813" y="5764213"/>
            <a:ext cx="3352800" cy="0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6036" name="Freeform 148"/>
          <p:cNvSpPr>
            <a:spLocks/>
          </p:cNvSpPr>
          <p:nvPr/>
        </p:nvSpPr>
        <p:spPr bwMode="auto">
          <a:xfrm>
            <a:off x="1260475" y="1939925"/>
            <a:ext cx="1662113" cy="3836988"/>
          </a:xfrm>
          <a:custGeom>
            <a:avLst/>
            <a:gdLst/>
            <a:ahLst/>
            <a:cxnLst>
              <a:cxn ang="0">
                <a:pos x="0" y="2417"/>
              </a:cxn>
              <a:cxn ang="0">
                <a:pos x="349" y="2138"/>
              </a:cxn>
              <a:cxn ang="0">
                <a:pos x="698" y="1326"/>
              </a:cxn>
              <a:cxn ang="0">
                <a:pos x="1047" y="0"/>
              </a:cxn>
            </a:cxnLst>
            <a:rect l="0" t="0" r="r" b="b"/>
            <a:pathLst>
              <a:path w="1047" h="2417">
                <a:moveTo>
                  <a:pt x="0" y="2417"/>
                </a:moveTo>
                <a:cubicBezTo>
                  <a:pt x="116" y="2368"/>
                  <a:pt x="233" y="2320"/>
                  <a:pt x="349" y="2138"/>
                </a:cubicBezTo>
                <a:cubicBezTo>
                  <a:pt x="465" y="1956"/>
                  <a:pt x="582" y="1682"/>
                  <a:pt x="698" y="1326"/>
                </a:cubicBezTo>
                <a:cubicBezTo>
                  <a:pt x="814" y="970"/>
                  <a:pt x="930" y="485"/>
                  <a:pt x="1047" y="0"/>
                </a:cubicBezTo>
              </a:path>
            </a:pathLst>
          </a:custGeom>
          <a:noFill/>
          <a:ln w="57150">
            <a:solidFill>
              <a:srgbClr val="A5002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aphicFrame>
        <p:nvGraphicFramePr>
          <p:cNvPr id="166038" name="Object 150"/>
          <p:cNvGraphicFramePr>
            <a:graphicFrameLocks noChangeAspect="1"/>
          </p:cNvGraphicFramePr>
          <p:nvPr/>
        </p:nvGraphicFramePr>
        <p:xfrm>
          <a:off x="957263" y="2757488"/>
          <a:ext cx="6872287" cy="930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040" name="Формула" r:id="rId3" imgW="3759120" imgH="507960" progId="Equation.3">
                  <p:embed/>
                </p:oleObj>
              </mc:Choice>
              <mc:Fallback>
                <p:oleObj name="Формула" r:id="rId3" imgW="3759120" imgH="507960" progId="Equation.3">
                  <p:embed/>
                  <p:pic>
                    <p:nvPicPr>
                      <p:cNvPr id="0" name="Picture 1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7263" y="2757488"/>
                        <a:ext cx="6872287" cy="930275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57150">
                        <a:solidFill>
                          <a:srgbClr val="0000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Прямоугольник 19"/>
          <p:cNvSpPr/>
          <p:nvPr/>
        </p:nvSpPr>
        <p:spPr>
          <a:xfrm>
            <a:off x="7812360" y="2996952"/>
            <a:ext cx="11095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 smtClean="0">
                <a:solidFill>
                  <a:srgbClr val="1F497D"/>
                </a:solidFill>
                <a:latin typeface="Georgia" pitchFamily="18" charset="0"/>
              </a:rPr>
              <a:t>кв. </a:t>
            </a:r>
            <a:r>
              <a:rPr lang="ru-RU" sz="2400" b="1" i="1" dirty="0" err="1" smtClean="0">
                <a:solidFill>
                  <a:srgbClr val="1F497D"/>
                </a:solidFill>
                <a:latin typeface="Georgia" pitchFamily="18" charset="0"/>
              </a:rPr>
              <a:t>ед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6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66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6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6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660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6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6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66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60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6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6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66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660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660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6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660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660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66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037" grpId="0" animBg="1"/>
      <p:bldP spid="166030" grpId="0"/>
      <p:bldP spid="166031" grpId="0" animBg="1"/>
      <p:bldP spid="166032" grpId="0" animBg="1"/>
      <p:bldP spid="166034" grpId="0"/>
      <p:bldP spid="166035" grpId="0" animBg="1"/>
      <p:bldP spid="166036" grpId="0" animBg="1"/>
      <p:bldP spid="20" grpId="0"/>
    </p:bldLst>
  </p:timing>
</p:sld>
</file>

<file path=ppt/theme/theme1.xml><?xml version="1.0" encoding="utf-8"?>
<a:theme xmlns:a="http://schemas.openxmlformats.org/drawingml/2006/main" name="математика - 1!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математика - 1!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атематика - 1! 2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006666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005C5C"/>
        </a:accent6>
        <a:hlink>
          <a:srgbClr val="CC9900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математика - 1!</Template>
  <TotalTime>1189</TotalTime>
  <Words>176</Words>
  <Application>Microsoft Office PowerPoint</Application>
  <PresentationFormat>Экран (4:3)</PresentationFormat>
  <Paragraphs>62</Paragraphs>
  <Slides>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8" baseType="lpstr">
      <vt:lpstr>математика - 1!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Организация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 уроку</dc:title>
  <dc:subject>Алгебра и начала анализа  11 класс</dc:subject>
  <dc:creator>Малая Елена Васильевна</dc:creator>
  <cp:lastModifiedBy>Юлия</cp:lastModifiedBy>
  <cp:revision>37</cp:revision>
  <dcterms:created xsi:type="dcterms:W3CDTF">2010-03-29T10:01:28Z</dcterms:created>
  <dcterms:modified xsi:type="dcterms:W3CDTF">2016-01-17T14:04:53Z</dcterms:modified>
</cp:coreProperties>
</file>