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8" r:id="rId2"/>
    <p:sldId id="323" r:id="rId3"/>
    <p:sldId id="324" r:id="rId4"/>
    <p:sldId id="325" r:id="rId5"/>
    <p:sldId id="326" r:id="rId6"/>
    <p:sldId id="32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FF"/>
    <a:srgbClr val="333399"/>
    <a:srgbClr val="0033CC"/>
    <a:srgbClr val="D5FFD5"/>
    <a:srgbClr val="800080"/>
    <a:srgbClr val="EBD4FC"/>
    <a:srgbClr val="E2C5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emf"/><Relationship Id="rId2" Type="http://schemas.openxmlformats.org/officeDocument/2006/relationships/image" Target="../media/image5.emf"/><Relationship Id="rId16" Type="http://schemas.openxmlformats.org/officeDocument/2006/relationships/image" Target="../media/image19.emf"/><Relationship Id="rId1" Type="http://schemas.openxmlformats.org/officeDocument/2006/relationships/image" Target="../media/image4.wmf"/><Relationship Id="rId6" Type="http://schemas.openxmlformats.org/officeDocument/2006/relationships/image" Target="../media/image9.e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wmf"/><Relationship Id="rId14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131C30-DCB2-4CF3-91D5-9A88D05A43E3}" type="datetimeFigureOut">
              <a:rPr lang="ru-RU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225695-CB57-4A97-94ED-4202F6A00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8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679E-393C-4D92-A7E8-40A435492132}" type="datetime1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7300E-ED52-49F3-82BE-C0811E288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E3937-CFB7-4BAE-8591-CF042F2A9F6F}" type="datetime1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08289-F611-4AF5-84C9-C6F4BE6D3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3F43C-4B73-41CE-AC53-8E141F71B02D}" type="datetime1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45CC6-8303-4E44-A9A1-FF8D4FA20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56FB-0EF5-47FF-B93D-8D40EB6246B1}" type="datetime1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92E6-697A-4886-906F-2B663F789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DD6E-F02C-4C77-A719-15ABBD1F481D}" type="datetime1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377EA-65A3-41F2-8762-DB0DE7CF8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899D-D03E-41A5-9476-52C95DE5D0C2}" type="datetime1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8C1F-242D-4904-AEF3-64200D05E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237CA-014F-48D4-9BFD-1E5FD8B25207}" type="datetime1">
              <a:rPr lang="ru-RU" smtClean="0"/>
              <a:t>17.01.2016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CEE1-0BE0-4CC9-8967-0381DF9A1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F635-54B6-41CA-88BF-DAC50001D79A}" type="datetime1">
              <a:rPr lang="ru-RU" smtClean="0"/>
              <a:t>17.01.2016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98C08-5636-491C-87F8-19D65321B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1A0B7-F3B1-44B6-89A8-B516CE1E61C6}" type="datetime1">
              <a:rPr lang="ru-RU" smtClean="0"/>
              <a:t>17.01.2016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AF00A-C19C-4EFC-893F-E1828C5C4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9543-A7F0-498B-BE15-663E5093EBA7}" type="datetime1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9B1F-F958-4710-BF66-C532763CC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F938-2D61-45F4-9892-1444A87BC5A5}" type="datetime1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2688F-8B77-4268-9313-052E6FFA1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D6A60-8DEC-4BDA-AB90-B2820DE98DBE}" type="datetime1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4A04AC-8F1F-4695-B62D-EFF281909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emf"/><Relationship Id="rId26" Type="http://schemas.openxmlformats.org/officeDocument/2006/relationships/image" Target="../media/image15.e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9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32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6.wmf"/><Relationship Id="rId10" Type="http://schemas.openxmlformats.org/officeDocument/2006/relationships/image" Target="../media/image7.e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emf"/><Relationship Id="rId22" Type="http://schemas.openxmlformats.org/officeDocument/2006/relationships/image" Target="../media/image13.e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67544" y="1962706"/>
            <a:ext cx="853244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>
              <a:spcBef>
                <a:spcPct val="50000"/>
              </a:spcBef>
            </a:pPr>
            <a:r>
              <a:rPr lang="ru-RU" sz="5400" b="1" dirty="0" smtClean="0">
                <a:solidFill>
                  <a:srgbClr val="006666"/>
                </a:solidFill>
                <a:latin typeface="Georgia" pitchFamily="18" charset="0"/>
              </a:rPr>
              <a:t>Площадь криволинейной трапеции. </a:t>
            </a:r>
            <a:endParaRPr lang="ru-RU" sz="5400" b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71550" y="1314634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10246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627312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08004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14FC4930-CC82-4052-A1C7-144BAA1C86C0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17.01.2016</a:t>
            </a:fld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1982788" y="234950"/>
            <a:ext cx="6889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Найти общий вид первообразной для функции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720725" y="3752850"/>
            <a:ext cx="31702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>
                <a:latin typeface="Georgia" pitchFamily="18" charset="0"/>
              </a:rPr>
              <a:t>F(x)=</a:t>
            </a:r>
            <a:endParaRPr lang="ru-RU" sz="7200" b="1" i="1">
              <a:latin typeface="Georgia" pitchFamily="18" charset="0"/>
            </a:endParaRPr>
          </a:p>
        </p:txBody>
      </p:sp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2565400" y="1806575"/>
          <a:ext cx="364648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0" name="Формула" r:id="rId3" imgW="774360" imgH="253800" progId="Equation.3">
                  <p:embed/>
                </p:oleObj>
              </mc:Choice>
              <mc:Fallback>
                <p:oleObj name="Формула" r:id="rId3" imgW="7743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806575"/>
                        <a:ext cx="3646488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331788" y="3338513"/>
            <a:ext cx="8577262" cy="15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3543300" y="4065588"/>
          <a:ext cx="8366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1" name="Формула" r:id="rId5" imgW="177480" imgH="164880" progId="Equation.3">
                  <p:embed/>
                </p:oleObj>
              </mc:Choice>
              <mc:Fallback>
                <p:oleObj name="Формула" r:id="rId5" imgW="1774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4065588"/>
                        <a:ext cx="836613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3121025" y="1925638"/>
          <a:ext cx="400367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2" name="Формула" r:id="rId7" imgW="850680" imgH="203040" progId="Equation.3">
                  <p:embed/>
                </p:oleObj>
              </mc:Choice>
              <mc:Fallback>
                <p:oleObj name="Формула" r:id="rId7" imgW="8506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1925638"/>
                        <a:ext cx="400367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3705225" y="3749675"/>
          <a:ext cx="2449513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3" name="Формула" r:id="rId9" imgW="520560" imgH="419040" progId="Equation.3">
                  <p:embed/>
                </p:oleObj>
              </mc:Choice>
              <mc:Fallback>
                <p:oleObj name="Формула" r:id="rId9" imgW="52056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3749675"/>
                        <a:ext cx="2449513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2" name="Object 10"/>
          <p:cNvGraphicFramePr>
            <a:graphicFrameLocks noChangeAspect="1"/>
          </p:cNvGraphicFramePr>
          <p:nvPr/>
        </p:nvGraphicFramePr>
        <p:xfrm>
          <a:off x="3357554" y="1785926"/>
          <a:ext cx="45434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4" name="Формула" r:id="rId11" imgW="965160" imgH="228600" progId="Equation.3">
                  <p:embed/>
                </p:oleObj>
              </mc:Choice>
              <mc:Fallback>
                <p:oleObj name="Формула" r:id="rId11" imgW="96516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785926"/>
                        <a:ext cx="45434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3" name="Object 11"/>
          <p:cNvGraphicFramePr>
            <a:graphicFrameLocks noChangeAspect="1"/>
          </p:cNvGraphicFramePr>
          <p:nvPr/>
        </p:nvGraphicFramePr>
        <p:xfrm>
          <a:off x="3500430" y="3714752"/>
          <a:ext cx="3106737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5" name="Формула" r:id="rId13" imgW="660240" imgH="419040" progId="Equation.3">
                  <p:embed/>
                </p:oleObj>
              </mc:Choice>
              <mc:Fallback>
                <p:oleObj name="Формула" r:id="rId13" imgW="66024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714752"/>
                        <a:ext cx="3106737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4" name="Object 12"/>
          <p:cNvGraphicFramePr>
            <a:graphicFrameLocks noChangeAspect="1"/>
          </p:cNvGraphicFramePr>
          <p:nvPr/>
        </p:nvGraphicFramePr>
        <p:xfrm>
          <a:off x="2714612" y="1714488"/>
          <a:ext cx="57975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6" name="Формула" r:id="rId15" imgW="1231560" imgH="228600" progId="Equation.3">
                  <p:embed/>
                </p:oleObj>
              </mc:Choice>
              <mc:Fallback>
                <p:oleObj name="Формула" r:id="rId15" imgW="123156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714488"/>
                        <a:ext cx="5797550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5" name="Object 13"/>
          <p:cNvGraphicFramePr>
            <a:graphicFrameLocks noChangeAspect="1"/>
          </p:cNvGraphicFramePr>
          <p:nvPr/>
        </p:nvGraphicFramePr>
        <p:xfrm>
          <a:off x="3500430" y="3571876"/>
          <a:ext cx="4121150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7" name="Формула" r:id="rId17" imgW="876240" imgH="444240" progId="Equation.3">
                  <p:embed/>
                </p:oleObj>
              </mc:Choice>
              <mc:Fallback>
                <p:oleObj name="Формула" r:id="rId17" imgW="87624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571876"/>
                        <a:ext cx="4121150" cy="173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6" name="Object 14"/>
          <p:cNvGraphicFramePr>
            <a:graphicFrameLocks noChangeAspect="1"/>
          </p:cNvGraphicFramePr>
          <p:nvPr/>
        </p:nvGraphicFramePr>
        <p:xfrm>
          <a:off x="3071802" y="1500174"/>
          <a:ext cx="51403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8" name="Формула" r:id="rId19" imgW="1091880" imgH="393480" progId="Equation.3">
                  <p:embed/>
                </p:oleObj>
              </mc:Choice>
              <mc:Fallback>
                <p:oleObj name="Формула" r:id="rId19" imgW="10918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1500174"/>
                        <a:ext cx="5140325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7" name="Object 15"/>
          <p:cNvGraphicFramePr>
            <a:graphicFrameLocks noChangeAspect="1"/>
          </p:cNvGraphicFramePr>
          <p:nvPr/>
        </p:nvGraphicFramePr>
        <p:xfrm>
          <a:off x="3500430" y="3714752"/>
          <a:ext cx="3643313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9" name="Формула" r:id="rId21" imgW="774360" imgH="419040" progId="Equation.3">
                  <p:embed/>
                </p:oleObj>
              </mc:Choice>
              <mc:Fallback>
                <p:oleObj name="Формула" r:id="rId21" imgW="774360" imgH="419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714752"/>
                        <a:ext cx="3643313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8" name="Object 16"/>
          <p:cNvGraphicFramePr>
            <a:graphicFrameLocks noChangeAspect="1"/>
          </p:cNvGraphicFramePr>
          <p:nvPr/>
        </p:nvGraphicFramePr>
        <p:xfrm>
          <a:off x="2714612" y="1857364"/>
          <a:ext cx="57991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0" name="Формула" r:id="rId23" imgW="1231560" imgH="203040" progId="Equation.3">
                  <p:embed/>
                </p:oleObj>
              </mc:Choice>
              <mc:Fallback>
                <p:oleObj name="Формула" r:id="rId23" imgW="123156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857364"/>
                        <a:ext cx="5799137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9" name="Object 17"/>
          <p:cNvGraphicFramePr>
            <a:graphicFrameLocks noChangeAspect="1"/>
          </p:cNvGraphicFramePr>
          <p:nvPr/>
        </p:nvGraphicFramePr>
        <p:xfrm>
          <a:off x="3500430" y="4000504"/>
          <a:ext cx="38830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1" name="Формула" r:id="rId25" imgW="825480" imgH="203040" progId="Equation.3">
                  <p:embed/>
                </p:oleObj>
              </mc:Choice>
              <mc:Fallback>
                <p:oleObj name="Формула" r:id="rId25" imgW="82548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000504"/>
                        <a:ext cx="38830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0" name="Object 18"/>
          <p:cNvGraphicFramePr>
            <a:graphicFrameLocks noChangeAspect="1"/>
          </p:cNvGraphicFramePr>
          <p:nvPr/>
        </p:nvGraphicFramePr>
        <p:xfrm>
          <a:off x="2714612" y="1928802"/>
          <a:ext cx="56784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2" name="Формула" r:id="rId27" imgW="1206360" imgH="203040" progId="Equation.3">
                  <p:embed/>
                </p:oleObj>
              </mc:Choice>
              <mc:Fallback>
                <p:oleObj name="Формула" r:id="rId27" imgW="120636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928802"/>
                        <a:ext cx="5678487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1" name="Object 19"/>
          <p:cNvGraphicFramePr>
            <a:graphicFrameLocks noChangeAspect="1"/>
          </p:cNvGraphicFramePr>
          <p:nvPr/>
        </p:nvGraphicFramePr>
        <p:xfrm>
          <a:off x="3438562" y="3451239"/>
          <a:ext cx="5293326" cy="1835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3" name="Формула" r:id="rId29" imgW="1384200" imgH="507960" progId="Equation.3">
                  <p:embed/>
                </p:oleObj>
              </mc:Choice>
              <mc:Fallback>
                <p:oleObj name="Формула" r:id="rId29" imgW="1384200" imgH="5079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62" y="3451239"/>
                        <a:ext cx="5293326" cy="18351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2" name="Object 20"/>
          <p:cNvGraphicFramePr>
            <a:graphicFrameLocks noChangeAspect="1"/>
          </p:cNvGraphicFramePr>
          <p:nvPr/>
        </p:nvGraphicFramePr>
        <p:xfrm>
          <a:off x="2428860" y="1928802"/>
          <a:ext cx="584041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4" name="Формула" r:id="rId31" imgW="1307880" imgH="215640" progId="Equation.3">
                  <p:embed/>
                </p:oleObj>
              </mc:Choice>
              <mc:Fallback>
                <p:oleObj name="Формула" r:id="rId31" imgW="1307880" imgH="215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928802"/>
                        <a:ext cx="5840412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3" name="Object 21"/>
          <p:cNvGraphicFramePr>
            <a:graphicFrameLocks noChangeAspect="1"/>
          </p:cNvGraphicFramePr>
          <p:nvPr/>
        </p:nvGraphicFramePr>
        <p:xfrm>
          <a:off x="3643306" y="3714752"/>
          <a:ext cx="3243263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5" name="Формула" r:id="rId33" imgW="723600" imgH="419040" progId="Equation.3">
                  <p:embed/>
                </p:oleObj>
              </mc:Choice>
              <mc:Fallback>
                <p:oleObj name="Формула" r:id="rId33" imgW="723600" imgH="419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3714752"/>
                        <a:ext cx="3243263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18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618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1618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1618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6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35" name="Rectangle 119"/>
          <p:cNvSpPr>
            <a:spLocks noChangeArrowheads="1"/>
          </p:cNvSpPr>
          <p:nvPr/>
        </p:nvSpPr>
        <p:spPr bwMode="auto">
          <a:xfrm>
            <a:off x="684213" y="1868488"/>
            <a:ext cx="5616575" cy="424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187624" y="57150"/>
            <a:ext cx="77200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Фигура, ограниченная прямыми </a:t>
            </a:r>
            <a:r>
              <a:rPr lang="ru-RU" sz="2400" b="1" i="1" dirty="0" err="1">
                <a:solidFill>
                  <a:schemeClr val="tx2"/>
                </a:solidFill>
                <a:latin typeface="Georgia" pitchFamily="18" charset="0"/>
              </a:rPr>
              <a:t>х=а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, </a:t>
            </a:r>
            <a:r>
              <a:rPr lang="ru-RU" sz="2400" b="1" i="1" dirty="0" err="1">
                <a:solidFill>
                  <a:schemeClr val="tx2"/>
                </a:solidFill>
                <a:latin typeface="Georgia" pitchFamily="18" charset="0"/>
              </a:rPr>
              <a:t>х=</a:t>
            </a:r>
            <a:r>
              <a:rPr lang="en-US" sz="2400" b="1" i="1" dirty="0">
                <a:solidFill>
                  <a:schemeClr val="tx2"/>
                </a:solidFill>
                <a:latin typeface="Georgia" pitchFamily="18" charset="0"/>
              </a:rPr>
              <a:t>b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, графиком непрерывной и неотрицательной на </a:t>
            </a:r>
            <a:r>
              <a:rPr lang="en-US" sz="2400" b="1" i="1" dirty="0">
                <a:solidFill>
                  <a:schemeClr val="tx2"/>
                </a:solidFill>
                <a:latin typeface="Georgia" pitchFamily="18" charset="0"/>
              </a:rPr>
              <a:t>[a; b] 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функции </a:t>
            </a:r>
            <a:r>
              <a:rPr lang="en-US" sz="2400" b="1" i="1" dirty="0">
                <a:solidFill>
                  <a:schemeClr val="tx2"/>
                </a:solidFill>
                <a:latin typeface="Georgia" pitchFamily="18" charset="0"/>
              </a:rPr>
              <a:t>y=f(x)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 и осью Ох, называется 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криволинейной трапецией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90563" y="1914525"/>
          <a:ext cx="5586412" cy="4197352"/>
        </p:xfrm>
        <a:graphic>
          <a:graphicData uri="http://schemas.openxmlformats.org/drawingml/2006/table">
            <a:tbl>
              <a:tblPr/>
              <a:tblGrid>
                <a:gridCol w="558800"/>
                <a:gridCol w="558800"/>
                <a:gridCol w="557212"/>
                <a:gridCol w="560388"/>
                <a:gridCol w="558800"/>
                <a:gridCol w="557212"/>
                <a:gridCol w="558800"/>
                <a:gridCol w="558800"/>
                <a:gridCol w="558800"/>
                <a:gridCol w="5588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921" name="Line 105"/>
          <p:cNvSpPr>
            <a:spLocks noChangeShapeType="1"/>
          </p:cNvSpPr>
          <p:nvPr/>
        </p:nvSpPr>
        <p:spPr bwMode="auto">
          <a:xfrm flipH="1" flipV="1">
            <a:off x="1233488" y="1844675"/>
            <a:ext cx="26987" cy="4308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922" name="Line 106"/>
          <p:cNvSpPr>
            <a:spLocks noChangeShapeType="1"/>
          </p:cNvSpPr>
          <p:nvPr/>
        </p:nvSpPr>
        <p:spPr bwMode="auto">
          <a:xfrm flipV="1">
            <a:off x="679450" y="5572125"/>
            <a:ext cx="5595938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923" name="Text Box 107"/>
          <p:cNvSpPr txBox="1">
            <a:spLocks noChangeArrowheads="1"/>
          </p:cNvSpPr>
          <p:nvPr/>
        </p:nvSpPr>
        <p:spPr bwMode="auto">
          <a:xfrm>
            <a:off x="6367463" y="5334000"/>
            <a:ext cx="865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eorgia" pitchFamily="18" charset="0"/>
              </a:rPr>
              <a:t>x</a:t>
            </a:r>
            <a:endParaRPr lang="ru-RU" sz="3600" b="1" i="1">
              <a:latin typeface="Georgia" pitchFamily="18" charset="0"/>
            </a:endParaRPr>
          </a:p>
        </p:txBody>
      </p:sp>
      <p:sp>
        <p:nvSpPr>
          <p:cNvPr id="162924" name="Text Box 108"/>
          <p:cNvSpPr txBox="1">
            <a:spLocks noChangeArrowheads="1"/>
          </p:cNvSpPr>
          <p:nvPr/>
        </p:nvSpPr>
        <p:spPr bwMode="auto">
          <a:xfrm>
            <a:off x="1379538" y="16684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Georgia" pitchFamily="18" charset="0"/>
              </a:rPr>
              <a:t>y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62925" name="Text Box 109"/>
          <p:cNvSpPr txBox="1">
            <a:spLocks noChangeArrowheads="1"/>
          </p:cNvSpPr>
          <p:nvPr/>
        </p:nvSpPr>
        <p:spPr bwMode="auto">
          <a:xfrm>
            <a:off x="3811588" y="1844675"/>
            <a:ext cx="1441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A50021"/>
                </a:solidFill>
                <a:latin typeface="Georgia" pitchFamily="18" charset="0"/>
              </a:rPr>
              <a:t>y=f(x)</a:t>
            </a:r>
            <a:endParaRPr lang="ru-RU" sz="28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2926" name="Line 110"/>
          <p:cNvSpPr>
            <a:spLocks noChangeShapeType="1"/>
          </p:cNvSpPr>
          <p:nvPr/>
        </p:nvSpPr>
        <p:spPr bwMode="auto">
          <a:xfrm>
            <a:off x="1787525" y="3992563"/>
            <a:ext cx="26988" cy="16335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927" name="Line 111"/>
          <p:cNvSpPr>
            <a:spLocks noChangeShapeType="1"/>
          </p:cNvSpPr>
          <p:nvPr/>
        </p:nvSpPr>
        <p:spPr bwMode="auto">
          <a:xfrm>
            <a:off x="5126038" y="2425700"/>
            <a:ext cx="28575" cy="31464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928" name="Text Box 112"/>
          <p:cNvSpPr txBox="1">
            <a:spLocks noChangeArrowheads="1"/>
          </p:cNvSpPr>
          <p:nvPr/>
        </p:nvSpPr>
        <p:spPr bwMode="auto">
          <a:xfrm>
            <a:off x="1395413" y="55673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32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2929" name="Text Box 113"/>
          <p:cNvSpPr txBox="1">
            <a:spLocks noChangeArrowheads="1"/>
          </p:cNvSpPr>
          <p:nvPr/>
        </p:nvSpPr>
        <p:spPr bwMode="auto">
          <a:xfrm>
            <a:off x="5095875" y="5580063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A50021"/>
                </a:solidFill>
                <a:latin typeface="Georgia" pitchFamily="18" charset="0"/>
              </a:rPr>
              <a:t>b</a:t>
            </a:r>
            <a:endParaRPr lang="ru-RU" sz="36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2930" name="Line 114"/>
          <p:cNvSpPr>
            <a:spLocks noChangeShapeType="1"/>
          </p:cNvSpPr>
          <p:nvPr/>
        </p:nvSpPr>
        <p:spPr bwMode="auto">
          <a:xfrm>
            <a:off x="1835150" y="5589588"/>
            <a:ext cx="3352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931" name="Freeform 115"/>
          <p:cNvSpPr>
            <a:spLocks/>
          </p:cNvSpPr>
          <p:nvPr/>
        </p:nvSpPr>
        <p:spPr bwMode="auto">
          <a:xfrm>
            <a:off x="1763713" y="2420938"/>
            <a:ext cx="3375025" cy="3144837"/>
          </a:xfrm>
          <a:custGeom>
            <a:avLst/>
            <a:gdLst/>
            <a:ahLst/>
            <a:cxnLst>
              <a:cxn ang="0">
                <a:pos x="14" y="1981"/>
              </a:cxn>
              <a:cxn ang="0">
                <a:pos x="0" y="986"/>
              </a:cxn>
              <a:cxn ang="0">
                <a:pos x="87" y="899"/>
              </a:cxn>
              <a:cxn ang="0">
                <a:pos x="218" y="768"/>
              </a:cxn>
              <a:cxn ang="0">
                <a:pos x="349" y="681"/>
              </a:cxn>
              <a:cxn ang="0">
                <a:pos x="471" y="594"/>
              </a:cxn>
              <a:cxn ang="0">
                <a:pos x="602" y="541"/>
              </a:cxn>
              <a:cxn ang="0">
                <a:pos x="750" y="506"/>
              </a:cxn>
              <a:cxn ang="0">
                <a:pos x="899" y="506"/>
              </a:cxn>
              <a:cxn ang="0">
                <a:pos x="1091" y="489"/>
              </a:cxn>
              <a:cxn ang="0">
                <a:pos x="1248" y="489"/>
              </a:cxn>
              <a:cxn ang="0">
                <a:pos x="1387" y="471"/>
              </a:cxn>
              <a:cxn ang="0">
                <a:pos x="1562" y="419"/>
              </a:cxn>
              <a:cxn ang="0">
                <a:pos x="1728" y="349"/>
              </a:cxn>
              <a:cxn ang="0">
                <a:pos x="1815" y="271"/>
              </a:cxn>
              <a:cxn ang="0">
                <a:pos x="1929" y="192"/>
              </a:cxn>
              <a:cxn ang="0">
                <a:pos x="2025" y="87"/>
              </a:cxn>
              <a:cxn ang="0">
                <a:pos x="2103" y="0"/>
              </a:cxn>
              <a:cxn ang="0">
                <a:pos x="2103" y="149"/>
              </a:cxn>
              <a:cxn ang="0">
                <a:pos x="2126" y="1978"/>
              </a:cxn>
              <a:cxn ang="0">
                <a:pos x="14" y="1981"/>
              </a:cxn>
            </a:cxnLst>
            <a:rect l="0" t="0" r="r" b="b"/>
            <a:pathLst>
              <a:path w="2126" h="1981">
                <a:moveTo>
                  <a:pt x="14" y="1981"/>
                </a:moveTo>
                <a:lnTo>
                  <a:pt x="0" y="986"/>
                </a:lnTo>
                <a:lnTo>
                  <a:pt x="87" y="899"/>
                </a:lnTo>
                <a:lnTo>
                  <a:pt x="218" y="768"/>
                </a:lnTo>
                <a:lnTo>
                  <a:pt x="349" y="681"/>
                </a:lnTo>
                <a:lnTo>
                  <a:pt x="471" y="594"/>
                </a:lnTo>
                <a:lnTo>
                  <a:pt x="602" y="541"/>
                </a:lnTo>
                <a:lnTo>
                  <a:pt x="750" y="506"/>
                </a:lnTo>
                <a:lnTo>
                  <a:pt x="899" y="506"/>
                </a:lnTo>
                <a:lnTo>
                  <a:pt x="1091" y="489"/>
                </a:lnTo>
                <a:lnTo>
                  <a:pt x="1248" y="489"/>
                </a:lnTo>
                <a:lnTo>
                  <a:pt x="1387" y="471"/>
                </a:lnTo>
                <a:lnTo>
                  <a:pt x="1562" y="419"/>
                </a:lnTo>
                <a:lnTo>
                  <a:pt x="1728" y="349"/>
                </a:lnTo>
                <a:lnTo>
                  <a:pt x="1815" y="271"/>
                </a:lnTo>
                <a:lnTo>
                  <a:pt x="1929" y="192"/>
                </a:lnTo>
                <a:lnTo>
                  <a:pt x="2025" y="87"/>
                </a:lnTo>
                <a:lnTo>
                  <a:pt x="2103" y="0"/>
                </a:lnTo>
                <a:lnTo>
                  <a:pt x="2103" y="149"/>
                </a:lnTo>
                <a:lnTo>
                  <a:pt x="2126" y="1978"/>
                </a:lnTo>
                <a:lnTo>
                  <a:pt x="14" y="1981"/>
                </a:lnTo>
                <a:close/>
              </a:path>
            </a:pathLst>
          </a:custGeom>
          <a:solidFill>
            <a:srgbClr val="CC0000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932" name="Text Box 116"/>
          <p:cNvSpPr txBox="1">
            <a:spLocks noChangeArrowheads="1"/>
          </p:cNvSpPr>
          <p:nvPr/>
        </p:nvSpPr>
        <p:spPr bwMode="auto">
          <a:xfrm>
            <a:off x="3144838" y="3852863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eorgia" pitchFamily="18" charset="0"/>
              </a:rPr>
              <a:t>S</a:t>
            </a:r>
            <a:endParaRPr lang="ru-RU" sz="3600" b="1" i="1">
              <a:latin typeface="Georgia" pitchFamily="18" charset="0"/>
            </a:endParaRPr>
          </a:p>
        </p:txBody>
      </p:sp>
      <p:sp>
        <p:nvSpPr>
          <p:cNvPr id="162933" name="Freeform 117"/>
          <p:cNvSpPr>
            <a:spLocks/>
          </p:cNvSpPr>
          <p:nvPr/>
        </p:nvSpPr>
        <p:spPr bwMode="auto">
          <a:xfrm>
            <a:off x="1798638" y="2430463"/>
            <a:ext cx="3317875" cy="1574800"/>
          </a:xfrm>
          <a:custGeom>
            <a:avLst/>
            <a:gdLst/>
            <a:ahLst/>
            <a:cxnLst>
              <a:cxn ang="0">
                <a:pos x="0" y="1044"/>
              </a:cxn>
              <a:cxn ang="0">
                <a:pos x="544" y="590"/>
              </a:cxn>
              <a:cxn ang="0">
                <a:pos x="1451" y="454"/>
              </a:cxn>
              <a:cxn ang="0">
                <a:pos x="1950" y="0"/>
              </a:cxn>
            </a:cxnLst>
            <a:rect l="0" t="0" r="r" b="b"/>
            <a:pathLst>
              <a:path w="1950" h="1044">
                <a:moveTo>
                  <a:pt x="0" y="1044"/>
                </a:moveTo>
                <a:cubicBezTo>
                  <a:pt x="151" y="866"/>
                  <a:pt x="302" y="688"/>
                  <a:pt x="544" y="590"/>
                </a:cubicBezTo>
                <a:cubicBezTo>
                  <a:pt x="786" y="492"/>
                  <a:pt x="1217" y="552"/>
                  <a:pt x="1451" y="454"/>
                </a:cubicBezTo>
                <a:cubicBezTo>
                  <a:pt x="1685" y="356"/>
                  <a:pt x="1817" y="178"/>
                  <a:pt x="1950" y="0"/>
                </a:cubicBezTo>
              </a:path>
            </a:pathLst>
          </a:custGeom>
          <a:noFill/>
          <a:ln w="635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934" name="Rectangle 118"/>
          <p:cNvSpPr>
            <a:spLocks noChangeArrowheads="1"/>
          </p:cNvSpPr>
          <p:nvPr/>
        </p:nvSpPr>
        <p:spPr bwMode="auto">
          <a:xfrm>
            <a:off x="1042988" y="6208713"/>
            <a:ext cx="761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[a; b]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 – основание криволинейной трапеции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7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2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2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2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2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1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925" grpId="0"/>
      <p:bldP spid="162926" grpId="0" animBg="1"/>
      <p:bldP spid="162927" grpId="0" animBg="1"/>
      <p:bldP spid="162928" grpId="0"/>
      <p:bldP spid="162929" grpId="0"/>
      <p:bldP spid="162930" grpId="0" animBg="1"/>
      <p:bldP spid="162931" grpId="0" animBg="1"/>
      <p:bldP spid="162932" grpId="0"/>
      <p:bldP spid="1629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42" name="Group 2"/>
          <p:cNvGraphicFramePr>
            <a:graphicFrameLocks noGrp="1"/>
          </p:cNvGraphicFramePr>
          <p:nvPr/>
        </p:nvGraphicFramePr>
        <p:xfrm>
          <a:off x="720725" y="4624536"/>
          <a:ext cx="2446338" cy="1828800"/>
        </p:xfrm>
        <a:graphic>
          <a:graphicData uri="http://schemas.openxmlformats.org/drawingml/2006/table">
            <a:tbl>
              <a:tblPr/>
              <a:tblGrid>
                <a:gridCol w="273050"/>
                <a:gridCol w="271463"/>
                <a:gridCol w="271462"/>
                <a:gridCol w="271463"/>
                <a:gridCol w="273050"/>
                <a:gridCol w="271462"/>
                <a:gridCol w="271463"/>
                <a:gridCol w="271462"/>
                <a:gridCol w="271463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3925" name="Text Box 85"/>
          <p:cNvSpPr txBox="1">
            <a:spLocks noChangeArrowheads="1"/>
          </p:cNvSpPr>
          <p:nvPr/>
        </p:nvSpPr>
        <p:spPr bwMode="auto">
          <a:xfrm>
            <a:off x="1187450" y="260350"/>
            <a:ext cx="7720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Какие из предложенных фигур являются криволинейными трапециями?</a:t>
            </a:r>
            <a:endParaRPr lang="ru-RU" sz="2400" b="1" i="1">
              <a:solidFill>
                <a:srgbClr val="0000FF"/>
              </a:solidFill>
              <a:latin typeface="Georgia" pitchFamily="18" charset="0"/>
            </a:endParaRPr>
          </a:p>
        </p:txBody>
      </p:sp>
      <p:graphicFrame>
        <p:nvGraphicFramePr>
          <p:cNvPr id="163926" name="Group 86"/>
          <p:cNvGraphicFramePr>
            <a:graphicFrameLocks noGrp="1"/>
          </p:cNvGraphicFramePr>
          <p:nvPr/>
        </p:nvGraphicFramePr>
        <p:xfrm>
          <a:off x="715963" y="2104256"/>
          <a:ext cx="2446337" cy="1828800"/>
        </p:xfrm>
        <a:graphic>
          <a:graphicData uri="http://schemas.openxmlformats.org/drawingml/2006/table">
            <a:tbl>
              <a:tblPr/>
              <a:tblGrid>
                <a:gridCol w="273050"/>
                <a:gridCol w="271462"/>
                <a:gridCol w="271463"/>
                <a:gridCol w="271462"/>
                <a:gridCol w="273050"/>
                <a:gridCol w="271463"/>
                <a:gridCol w="271462"/>
                <a:gridCol w="271463"/>
                <a:gridCol w="271462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008" name="Line 168"/>
          <p:cNvSpPr>
            <a:spLocks noChangeShapeType="1"/>
          </p:cNvSpPr>
          <p:nvPr/>
        </p:nvSpPr>
        <p:spPr bwMode="auto">
          <a:xfrm flipH="1" flipV="1">
            <a:off x="1797050" y="2092325"/>
            <a:ext cx="14288" cy="190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9" name="Line 169"/>
          <p:cNvSpPr>
            <a:spLocks noChangeShapeType="1"/>
          </p:cNvSpPr>
          <p:nvPr/>
        </p:nvSpPr>
        <p:spPr bwMode="auto">
          <a:xfrm flipV="1">
            <a:off x="706438" y="3182938"/>
            <a:ext cx="2462212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10" name="Text Box 170"/>
          <p:cNvSpPr txBox="1">
            <a:spLocks noChangeArrowheads="1"/>
          </p:cNvSpPr>
          <p:nvPr/>
        </p:nvSpPr>
        <p:spPr bwMode="auto">
          <a:xfrm>
            <a:off x="2968625" y="3065463"/>
            <a:ext cx="433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x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64011" name="Text Box 171"/>
          <p:cNvSpPr txBox="1">
            <a:spLocks noChangeArrowheads="1"/>
          </p:cNvSpPr>
          <p:nvPr/>
        </p:nvSpPr>
        <p:spPr bwMode="auto">
          <a:xfrm>
            <a:off x="1409700" y="18034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Georgia" pitchFamily="18" charset="0"/>
              </a:rPr>
              <a:t>y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64012" name="Text Box 172"/>
          <p:cNvSpPr txBox="1">
            <a:spLocks noChangeArrowheads="1"/>
          </p:cNvSpPr>
          <p:nvPr/>
        </p:nvSpPr>
        <p:spPr bwMode="auto">
          <a:xfrm>
            <a:off x="1000125" y="3128963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013" name="Text Box 173"/>
          <p:cNvSpPr txBox="1">
            <a:spLocks noChangeArrowheads="1"/>
          </p:cNvSpPr>
          <p:nvPr/>
        </p:nvSpPr>
        <p:spPr bwMode="auto">
          <a:xfrm>
            <a:off x="2251075" y="31130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b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014" name="Freeform 174"/>
          <p:cNvSpPr>
            <a:spLocks/>
          </p:cNvSpPr>
          <p:nvPr/>
        </p:nvSpPr>
        <p:spPr bwMode="auto">
          <a:xfrm>
            <a:off x="965200" y="4667250"/>
            <a:ext cx="1838325" cy="1036638"/>
          </a:xfrm>
          <a:custGeom>
            <a:avLst/>
            <a:gdLst/>
            <a:ahLst/>
            <a:cxnLst>
              <a:cxn ang="0">
                <a:pos x="0" y="1044"/>
              </a:cxn>
              <a:cxn ang="0">
                <a:pos x="544" y="590"/>
              </a:cxn>
              <a:cxn ang="0">
                <a:pos x="1451" y="454"/>
              </a:cxn>
              <a:cxn ang="0">
                <a:pos x="1950" y="0"/>
              </a:cxn>
            </a:cxnLst>
            <a:rect l="0" t="0" r="r" b="b"/>
            <a:pathLst>
              <a:path w="1950" h="1044">
                <a:moveTo>
                  <a:pt x="0" y="1044"/>
                </a:moveTo>
                <a:cubicBezTo>
                  <a:pt x="151" y="866"/>
                  <a:pt x="302" y="688"/>
                  <a:pt x="544" y="590"/>
                </a:cubicBezTo>
                <a:cubicBezTo>
                  <a:pt x="786" y="492"/>
                  <a:pt x="1217" y="552"/>
                  <a:pt x="1451" y="454"/>
                </a:cubicBezTo>
                <a:cubicBezTo>
                  <a:pt x="1685" y="356"/>
                  <a:pt x="1817" y="178"/>
                  <a:pt x="1950" y="0"/>
                </a:cubicBezTo>
              </a:path>
            </a:pathLst>
          </a:custGeom>
          <a:noFill/>
          <a:ln w="635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4015" name="Group 175"/>
          <p:cNvGraphicFramePr>
            <a:graphicFrameLocks noGrp="1"/>
          </p:cNvGraphicFramePr>
          <p:nvPr/>
        </p:nvGraphicFramePr>
        <p:xfrm>
          <a:off x="3519488" y="2104256"/>
          <a:ext cx="2446337" cy="1828800"/>
        </p:xfrm>
        <a:graphic>
          <a:graphicData uri="http://schemas.openxmlformats.org/drawingml/2006/table">
            <a:tbl>
              <a:tblPr/>
              <a:tblGrid>
                <a:gridCol w="273050"/>
                <a:gridCol w="271462"/>
                <a:gridCol w="271463"/>
                <a:gridCol w="271462"/>
                <a:gridCol w="273050"/>
                <a:gridCol w="271463"/>
                <a:gridCol w="271462"/>
                <a:gridCol w="271463"/>
                <a:gridCol w="271462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097" name="Group 257"/>
          <p:cNvGraphicFramePr>
            <a:graphicFrameLocks noGrp="1"/>
          </p:cNvGraphicFramePr>
          <p:nvPr/>
        </p:nvGraphicFramePr>
        <p:xfrm>
          <a:off x="3517900" y="4597400"/>
          <a:ext cx="2446338" cy="1828800"/>
        </p:xfrm>
        <a:graphic>
          <a:graphicData uri="http://schemas.openxmlformats.org/drawingml/2006/table">
            <a:tbl>
              <a:tblPr/>
              <a:tblGrid>
                <a:gridCol w="273050"/>
                <a:gridCol w="271463"/>
                <a:gridCol w="271462"/>
                <a:gridCol w="271463"/>
                <a:gridCol w="273050"/>
                <a:gridCol w="271462"/>
                <a:gridCol w="271463"/>
                <a:gridCol w="271462"/>
                <a:gridCol w="271463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179" name="Group 339"/>
          <p:cNvGraphicFramePr>
            <a:graphicFrameLocks noGrp="1"/>
          </p:cNvGraphicFramePr>
          <p:nvPr/>
        </p:nvGraphicFramePr>
        <p:xfrm>
          <a:off x="6365875" y="2132856"/>
          <a:ext cx="2446338" cy="1828800"/>
        </p:xfrm>
        <a:graphic>
          <a:graphicData uri="http://schemas.openxmlformats.org/drawingml/2006/table">
            <a:tbl>
              <a:tblPr/>
              <a:tblGrid>
                <a:gridCol w="273050"/>
                <a:gridCol w="271463"/>
                <a:gridCol w="271462"/>
                <a:gridCol w="271463"/>
                <a:gridCol w="273050"/>
                <a:gridCol w="271462"/>
                <a:gridCol w="271463"/>
                <a:gridCol w="271462"/>
                <a:gridCol w="271463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261" name="Group 421"/>
          <p:cNvGraphicFramePr>
            <a:graphicFrameLocks noGrp="1"/>
          </p:cNvGraphicFramePr>
          <p:nvPr/>
        </p:nvGraphicFramePr>
        <p:xfrm>
          <a:off x="6397625" y="4581525"/>
          <a:ext cx="2446338" cy="1828800"/>
        </p:xfrm>
        <a:graphic>
          <a:graphicData uri="http://schemas.openxmlformats.org/drawingml/2006/table">
            <a:tbl>
              <a:tblPr/>
              <a:tblGrid>
                <a:gridCol w="273050"/>
                <a:gridCol w="271463"/>
                <a:gridCol w="271462"/>
                <a:gridCol w="271463"/>
                <a:gridCol w="273050"/>
                <a:gridCol w="271462"/>
                <a:gridCol w="271463"/>
                <a:gridCol w="271462"/>
                <a:gridCol w="271463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343" name="Line 503"/>
          <p:cNvSpPr>
            <a:spLocks noChangeShapeType="1"/>
          </p:cNvSpPr>
          <p:nvPr/>
        </p:nvSpPr>
        <p:spPr bwMode="auto">
          <a:xfrm flipH="1" flipV="1">
            <a:off x="4046538" y="2084388"/>
            <a:ext cx="14287" cy="190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44" name="Line 504"/>
          <p:cNvSpPr>
            <a:spLocks noChangeShapeType="1"/>
          </p:cNvSpPr>
          <p:nvPr/>
        </p:nvSpPr>
        <p:spPr bwMode="auto">
          <a:xfrm flipH="1" flipV="1">
            <a:off x="6884988" y="2070100"/>
            <a:ext cx="14287" cy="190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45" name="Line 505"/>
          <p:cNvSpPr>
            <a:spLocks noChangeShapeType="1"/>
          </p:cNvSpPr>
          <p:nvPr/>
        </p:nvSpPr>
        <p:spPr bwMode="auto">
          <a:xfrm flipH="1" flipV="1">
            <a:off x="4060825" y="4598988"/>
            <a:ext cx="14288" cy="190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46" name="Line 506"/>
          <p:cNvSpPr>
            <a:spLocks noChangeShapeType="1"/>
          </p:cNvSpPr>
          <p:nvPr/>
        </p:nvSpPr>
        <p:spPr bwMode="auto">
          <a:xfrm flipH="1" flipV="1">
            <a:off x="1789113" y="4638675"/>
            <a:ext cx="14287" cy="190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47" name="Line 507"/>
          <p:cNvSpPr>
            <a:spLocks noChangeShapeType="1"/>
          </p:cNvSpPr>
          <p:nvPr/>
        </p:nvSpPr>
        <p:spPr bwMode="auto">
          <a:xfrm flipH="1" flipV="1">
            <a:off x="6924675" y="4557713"/>
            <a:ext cx="14288" cy="190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48" name="Line 508"/>
          <p:cNvSpPr>
            <a:spLocks noChangeShapeType="1"/>
          </p:cNvSpPr>
          <p:nvPr/>
        </p:nvSpPr>
        <p:spPr bwMode="auto">
          <a:xfrm flipV="1">
            <a:off x="3494088" y="3200400"/>
            <a:ext cx="2462212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49" name="Line 509"/>
          <p:cNvSpPr>
            <a:spLocks noChangeShapeType="1"/>
          </p:cNvSpPr>
          <p:nvPr/>
        </p:nvSpPr>
        <p:spPr bwMode="auto">
          <a:xfrm flipV="1">
            <a:off x="6399213" y="3173413"/>
            <a:ext cx="2462212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50" name="Line 510"/>
          <p:cNvSpPr>
            <a:spLocks noChangeShapeType="1"/>
          </p:cNvSpPr>
          <p:nvPr/>
        </p:nvSpPr>
        <p:spPr bwMode="auto">
          <a:xfrm flipV="1">
            <a:off x="723900" y="5688013"/>
            <a:ext cx="2462213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51" name="Line 511"/>
          <p:cNvSpPr>
            <a:spLocks noChangeShapeType="1"/>
          </p:cNvSpPr>
          <p:nvPr/>
        </p:nvSpPr>
        <p:spPr bwMode="auto">
          <a:xfrm flipV="1">
            <a:off x="3521075" y="5675313"/>
            <a:ext cx="2462213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52" name="Line 512"/>
          <p:cNvSpPr>
            <a:spLocks noChangeShapeType="1"/>
          </p:cNvSpPr>
          <p:nvPr/>
        </p:nvSpPr>
        <p:spPr bwMode="auto">
          <a:xfrm flipV="1">
            <a:off x="6411913" y="5648325"/>
            <a:ext cx="2462212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53" name="Text Box 513"/>
          <p:cNvSpPr txBox="1">
            <a:spLocks noChangeArrowheads="1"/>
          </p:cNvSpPr>
          <p:nvPr/>
        </p:nvSpPr>
        <p:spPr bwMode="auto">
          <a:xfrm>
            <a:off x="5770563" y="3068638"/>
            <a:ext cx="433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x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64354" name="Text Box 514"/>
          <p:cNvSpPr txBox="1">
            <a:spLocks noChangeArrowheads="1"/>
          </p:cNvSpPr>
          <p:nvPr/>
        </p:nvSpPr>
        <p:spPr bwMode="auto">
          <a:xfrm>
            <a:off x="8710613" y="3082925"/>
            <a:ext cx="433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x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64355" name="Text Box 515"/>
          <p:cNvSpPr txBox="1">
            <a:spLocks noChangeArrowheads="1"/>
          </p:cNvSpPr>
          <p:nvPr/>
        </p:nvSpPr>
        <p:spPr bwMode="auto">
          <a:xfrm>
            <a:off x="2959100" y="5584825"/>
            <a:ext cx="433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x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64356" name="Text Box 516"/>
          <p:cNvSpPr txBox="1">
            <a:spLocks noChangeArrowheads="1"/>
          </p:cNvSpPr>
          <p:nvPr/>
        </p:nvSpPr>
        <p:spPr bwMode="auto">
          <a:xfrm>
            <a:off x="5783263" y="5583238"/>
            <a:ext cx="433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x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64357" name="Text Box 517"/>
          <p:cNvSpPr txBox="1">
            <a:spLocks noChangeArrowheads="1"/>
          </p:cNvSpPr>
          <p:nvPr/>
        </p:nvSpPr>
        <p:spPr bwMode="auto">
          <a:xfrm>
            <a:off x="8710613" y="5491163"/>
            <a:ext cx="433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x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64358" name="Text Box 518"/>
          <p:cNvSpPr txBox="1">
            <a:spLocks noChangeArrowheads="1"/>
          </p:cNvSpPr>
          <p:nvPr/>
        </p:nvSpPr>
        <p:spPr bwMode="auto">
          <a:xfrm>
            <a:off x="3960118" y="180816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Georgia" pitchFamily="18" charset="0"/>
              </a:rPr>
              <a:t>y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64359" name="Text Box 519"/>
          <p:cNvSpPr txBox="1">
            <a:spLocks noChangeArrowheads="1"/>
          </p:cNvSpPr>
          <p:nvPr/>
        </p:nvSpPr>
        <p:spPr bwMode="auto">
          <a:xfrm>
            <a:off x="6561138" y="178911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Georgia" pitchFamily="18" charset="0"/>
              </a:rPr>
              <a:t>y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64360" name="Text Box 520"/>
          <p:cNvSpPr txBox="1">
            <a:spLocks noChangeArrowheads="1"/>
          </p:cNvSpPr>
          <p:nvPr/>
        </p:nvSpPr>
        <p:spPr bwMode="auto">
          <a:xfrm>
            <a:off x="1477963" y="4384675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Georgia" pitchFamily="18" charset="0"/>
              </a:rPr>
              <a:t>y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64361" name="Text Box 521"/>
          <p:cNvSpPr txBox="1">
            <a:spLocks noChangeArrowheads="1"/>
          </p:cNvSpPr>
          <p:nvPr/>
        </p:nvSpPr>
        <p:spPr bwMode="auto">
          <a:xfrm>
            <a:off x="3738563" y="433228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Georgia" pitchFamily="18" charset="0"/>
              </a:rPr>
              <a:t>y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64362" name="Text Box 522"/>
          <p:cNvSpPr txBox="1">
            <a:spLocks noChangeArrowheads="1"/>
          </p:cNvSpPr>
          <p:nvPr/>
        </p:nvSpPr>
        <p:spPr bwMode="auto">
          <a:xfrm>
            <a:off x="6588125" y="43180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Georgia" pitchFamily="18" charset="0"/>
              </a:rPr>
              <a:t>y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64363" name="Freeform 523"/>
          <p:cNvSpPr>
            <a:spLocks/>
          </p:cNvSpPr>
          <p:nvPr/>
        </p:nvSpPr>
        <p:spPr bwMode="auto">
          <a:xfrm>
            <a:off x="1009650" y="2151063"/>
            <a:ext cx="1570038" cy="674687"/>
          </a:xfrm>
          <a:custGeom>
            <a:avLst/>
            <a:gdLst/>
            <a:ahLst/>
            <a:cxnLst>
              <a:cxn ang="0">
                <a:pos x="0" y="1044"/>
              </a:cxn>
              <a:cxn ang="0">
                <a:pos x="544" y="590"/>
              </a:cxn>
              <a:cxn ang="0">
                <a:pos x="1451" y="454"/>
              </a:cxn>
              <a:cxn ang="0">
                <a:pos x="1950" y="0"/>
              </a:cxn>
            </a:cxnLst>
            <a:rect l="0" t="0" r="r" b="b"/>
            <a:pathLst>
              <a:path w="1950" h="1044">
                <a:moveTo>
                  <a:pt x="0" y="1044"/>
                </a:moveTo>
                <a:cubicBezTo>
                  <a:pt x="151" y="866"/>
                  <a:pt x="302" y="688"/>
                  <a:pt x="544" y="590"/>
                </a:cubicBezTo>
                <a:cubicBezTo>
                  <a:pt x="786" y="492"/>
                  <a:pt x="1217" y="552"/>
                  <a:pt x="1451" y="454"/>
                </a:cubicBezTo>
                <a:cubicBezTo>
                  <a:pt x="1685" y="356"/>
                  <a:pt x="1817" y="178"/>
                  <a:pt x="1950" y="0"/>
                </a:cubicBezTo>
              </a:path>
            </a:pathLst>
          </a:custGeom>
          <a:noFill/>
          <a:ln w="635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64" name="Freeform 524"/>
          <p:cNvSpPr>
            <a:spLocks/>
          </p:cNvSpPr>
          <p:nvPr/>
        </p:nvSpPr>
        <p:spPr bwMode="auto">
          <a:xfrm>
            <a:off x="6859588" y="5897563"/>
            <a:ext cx="831850" cy="419100"/>
          </a:xfrm>
          <a:custGeom>
            <a:avLst/>
            <a:gdLst/>
            <a:ahLst/>
            <a:cxnLst>
              <a:cxn ang="0">
                <a:pos x="0" y="1044"/>
              </a:cxn>
              <a:cxn ang="0">
                <a:pos x="544" y="590"/>
              </a:cxn>
              <a:cxn ang="0">
                <a:pos x="1451" y="454"/>
              </a:cxn>
              <a:cxn ang="0">
                <a:pos x="1950" y="0"/>
              </a:cxn>
            </a:cxnLst>
            <a:rect l="0" t="0" r="r" b="b"/>
            <a:pathLst>
              <a:path w="1950" h="1044">
                <a:moveTo>
                  <a:pt x="0" y="1044"/>
                </a:moveTo>
                <a:cubicBezTo>
                  <a:pt x="151" y="866"/>
                  <a:pt x="302" y="688"/>
                  <a:pt x="544" y="590"/>
                </a:cubicBezTo>
                <a:cubicBezTo>
                  <a:pt x="786" y="492"/>
                  <a:pt x="1217" y="552"/>
                  <a:pt x="1451" y="454"/>
                </a:cubicBezTo>
                <a:cubicBezTo>
                  <a:pt x="1685" y="356"/>
                  <a:pt x="1817" y="178"/>
                  <a:pt x="1950" y="0"/>
                </a:cubicBezTo>
              </a:path>
            </a:pathLst>
          </a:custGeom>
          <a:noFill/>
          <a:ln w="635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65" name="Freeform 525"/>
          <p:cNvSpPr>
            <a:spLocks/>
          </p:cNvSpPr>
          <p:nvPr/>
        </p:nvSpPr>
        <p:spPr bwMode="auto">
          <a:xfrm>
            <a:off x="4370388" y="1841500"/>
            <a:ext cx="1304925" cy="995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" y="272"/>
              </a:cxn>
              <a:cxn ang="0">
                <a:pos x="398" y="517"/>
              </a:cxn>
              <a:cxn ang="0">
                <a:pos x="822" y="627"/>
              </a:cxn>
            </a:cxnLst>
            <a:rect l="0" t="0" r="r" b="b"/>
            <a:pathLst>
              <a:path w="822" h="627">
                <a:moveTo>
                  <a:pt x="0" y="0"/>
                </a:moveTo>
                <a:cubicBezTo>
                  <a:pt x="9" y="93"/>
                  <a:pt x="19" y="186"/>
                  <a:pt x="85" y="272"/>
                </a:cubicBezTo>
                <a:cubicBezTo>
                  <a:pt x="151" y="358"/>
                  <a:pt x="275" y="458"/>
                  <a:pt x="398" y="517"/>
                </a:cubicBezTo>
                <a:cubicBezTo>
                  <a:pt x="521" y="576"/>
                  <a:pt x="671" y="601"/>
                  <a:pt x="822" y="627"/>
                </a:cubicBezTo>
              </a:path>
            </a:pathLst>
          </a:custGeom>
          <a:noFill/>
          <a:ln w="5715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66" name="Freeform 526"/>
          <p:cNvSpPr>
            <a:spLocks/>
          </p:cNvSpPr>
          <p:nvPr/>
        </p:nvSpPr>
        <p:spPr bwMode="auto">
          <a:xfrm>
            <a:off x="7167563" y="1762125"/>
            <a:ext cx="1101725" cy="1162050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117" y="384"/>
              </a:cxn>
              <a:cxn ang="0">
                <a:pos x="267" y="633"/>
              </a:cxn>
              <a:cxn ang="0">
                <a:pos x="440" y="626"/>
              </a:cxn>
              <a:cxn ang="0">
                <a:pos x="694" y="0"/>
              </a:cxn>
            </a:cxnLst>
            <a:rect l="0" t="0" r="r" b="b"/>
            <a:pathLst>
              <a:path w="694" h="732">
                <a:moveTo>
                  <a:pt x="0" y="17"/>
                </a:moveTo>
                <a:cubicBezTo>
                  <a:pt x="20" y="78"/>
                  <a:pt x="73" y="281"/>
                  <a:pt x="117" y="384"/>
                </a:cubicBezTo>
                <a:cubicBezTo>
                  <a:pt x="161" y="487"/>
                  <a:pt x="213" y="593"/>
                  <a:pt x="267" y="633"/>
                </a:cubicBezTo>
                <a:cubicBezTo>
                  <a:pt x="321" y="673"/>
                  <a:pt x="369" y="732"/>
                  <a:pt x="440" y="626"/>
                </a:cubicBezTo>
                <a:cubicBezTo>
                  <a:pt x="511" y="520"/>
                  <a:pt x="621" y="280"/>
                  <a:pt x="694" y="0"/>
                </a:cubicBezTo>
              </a:path>
            </a:pathLst>
          </a:custGeom>
          <a:noFill/>
          <a:ln w="5715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67" name="Freeform 527"/>
          <p:cNvSpPr>
            <a:spLocks/>
          </p:cNvSpPr>
          <p:nvPr/>
        </p:nvSpPr>
        <p:spPr bwMode="auto">
          <a:xfrm>
            <a:off x="3779838" y="5068888"/>
            <a:ext cx="1708150" cy="893762"/>
          </a:xfrm>
          <a:custGeom>
            <a:avLst/>
            <a:gdLst/>
            <a:ahLst/>
            <a:cxnLst>
              <a:cxn ang="0">
                <a:pos x="0" y="111"/>
              </a:cxn>
              <a:cxn ang="0">
                <a:pos x="152" y="128"/>
              </a:cxn>
              <a:cxn ang="0">
                <a:pos x="279" y="247"/>
              </a:cxn>
              <a:cxn ang="0">
                <a:pos x="345" y="409"/>
              </a:cxn>
              <a:cxn ang="0">
                <a:pos x="429" y="511"/>
              </a:cxn>
              <a:cxn ang="0">
                <a:pos x="652" y="518"/>
              </a:cxn>
              <a:cxn ang="0">
                <a:pos x="745" y="239"/>
              </a:cxn>
              <a:cxn ang="0">
                <a:pos x="872" y="35"/>
              </a:cxn>
              <a:cxn ang="0">
                <a:pos x="1076" y="27"/>
              </a:cxn>
            </a:cxnLst>
            <a:rect l="0" t="0" r="r" b="b"/>
            <a:pathLst>
              <a:path w="1076" h="563">
                <a:moveTo>
                  <a:pt x="0" y="111"/>
                </a:moveTo>
                <a:cubicBezTo>
                  <a:pt x="53" y="108"/>
                  <a:pt x="106" y="105"/>
                  <a:pt x="152" y="128"/>
                </a:cubicBezTo>
                <a:cubicBezTo>
                  <a:pt x="198" y="151"/>
                  <a:pt x="247" y="200"/>
                  <a:pt x="279" y="247"/>
                </a:cubicBezTo>
                <a:cubicBezTo>
                  <a:pt x="311" y="294"/>
                  <a:pt x="320" y="365"/>
                  <a:pt x="345" y="409"/>
                </a:cubicBezTo>
                <a:cubicBezTo>
                  <a:pt x="370" y="453"/>
                  <a:pt x="378" y="493"/>
                  <a:pt x="429" y="511"/>
                </a:cubicBezTo>
                <a:cubicBezTo>
                  <a:pt x="480" y="529"/>
                  <a:pt x="599" y="563"/>
                  <a:pt x="652" y="518"/>
                </a:cubicBezTo>
                <a:cubicBezTo>
                  <a:pt x="705" y="473"/>
                  <a:pt x="708" y="319"/>
                  <a:pt x="745" y="239"/>
                </a:cubicBezTo>
                <a:cubicBezTo>
                  <a:pt x="782" y="159"/>
                  <a:pt x="817" y="70"/>
                  <a:pt x="872" y="35"/>
                </a:cubicBezTo>
                <a:cubicBezTo>
                  <a:pt x="927" y="0"/>
                  <a:pt x="1042" y="28"/>
                  <a:pt x="1076" y="27"/>
                </a:cubicBezTo>
              </a:path>
            </a:pathLst>
          </a:custGeom>
          <a:noFill/>
          <a:ln w="5715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6" name="Text Box 536"/>
          <p:cNvSpPr txBox="1">
            <a:spLocks noChangeArrowheads="1"/>
          </p:cNvSpPr>
          <p:nvPr/>
        </p:nvSpPr>
        <p:spPr bwMode="auto">
          <a:xfrm>
            <a:off x="5213350" y="3175000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377" name="Text Box 537"/>
          <p:cNvSpPr txBox="1">
            <a:spLocks noChangeArrowheads="1"/>
          </p:cNvSpPr>
          <p:nvPr/>
        </p:nvSpPr>
        <p:spPr bwMode="auto">
          <a:xfrm>
            <a:off x="7110413" y="3133725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378" name="Text Box 538"/>
          <p:cNvSpPr txBox="1">
            <a:spLocks noChangeArrowheads="1"/>
          </p:cNvSpPr>
          <p:nvPr/>
        </p:nvSpPr>
        <p:spPr bwMode="auto">
          <a:xfrm>
            <a:off x="801688" y="5675313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379" name="Text Box 539"/>
          <p:cNvSpPr txBox="1">
            <a:spLocks noChangeArrowheads="1"/>
          </p:cNvSpPr>
          <p:nvPr/>
        </p:nvSpPr>
        <p:spPr bwMode="auto">
          <a:xfrm>
            <a:off x="5038725" y="5351463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380" name="Text Box 540"/>
          <p:cNvSpPr txBox="1">
            <a:spLocks noChangeArrowheads="1"/>
          </p:cNvSpPr>
          <p:nvPr/>
        </p:nvSpPr>
        <p:spPr bwMode="auto">
          <a:xfrm>
            <a:off x="7596188" y="5300663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381" name="Text Box 541"/>
          <p:cNvSpPr txBox="1">
            <a:spLocks noChangeArrowheads="1"/>
          </p:cNvSpPr>
          <p:nvPr/>
        </p:nvSpPr>
        <p:spPr bwMode="auto">
          <a:xfrm>
            <a:off x="8024813" y="31178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b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382" name="Text Box 542"/>
          <p:cNvSpPr txBox="1">
            <a:spLocks noChangeArrowheads="1"/>
          </p:cNvSpPr>
          <p:nvPr/>
        </p:nvSpPr>
        <p:spPr bwMode="auto">
          <a:xfrm>
            <a:off x="2376488" y="56737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Georgia" pitchFamily="18" charset="0"/>
              </a:rPr>
              <a:t>b</a:t>
            </a:r>
            <a:endParaRPr lang="ru-RU" sz="20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383" name="Freeform 543"/>
          <p:cNvSpPr>
            <a:spLocks/>
          </p:cNvSpPr>
          <p:nvPr/>
        </p:nvSpPr>
        <p:spPr bwMode="auto">
          <a:xfrm>
            <a:off x="1258888" y="2349500"/>
            <a:ext cx="1117600" cy="819150"/>
          </a:xfrm>
          <a:custGeom>
            <a:avLst/>
            <a:gdLst/>
            <a:ahLst/>
            <a:cxnLst>
              <a:cxn ang="0">
                <a:pos x="4" y="516"/>
              </a:cxn>
              <a:cxn ang="0">
                <a:pos x="0" y="168"/>
              </a:cxn>
              <a:cxn ang="0">
                <a:pos x="48" y="132"/>
              </a:cxn>
              <a:cxn ang="0">
                <a:pos x="92" y="112"/>
              </a:cxn>
              <a:cxn ang="0">
                <a:pos x="148" y="96"/>
              </a:cxn>
              <a:cxn ang="0">
                <a:pos x="212" y="80"/>
              </a:cxn>
              <a:cxn ang="0">
                <a:pos x="296" y="80"/>
              </a:cxn>
              <a:cxn ang="0">
                <a:pos x="384" y="76"/>
              </a:cxn>
              <a:cxn ang="0">
                <a:pos x="492" y="72"/>
              </a:cxn>
              <a:cxn ang="0">
                <a:pos x="576" y="44"/>
              </a:cxn>
              <a:cxn ang="0">
                <a:pos x="644" y="12"/>
              </a:cxn>
              <a:cxn ang="0">
                <a:pos x="688" y="0"/>
              </a:cxn>
              <a:cxn ang="0">
                <a:pos x="704" y="508"/>
              </a:cxn>
              <a:cxn ang="0">
                <a:pos x="4" y="516"/>
              </a:cxn>
            </a:cxnLst>
            <a:rect l="0" t="0" r="r" b="b"/>
            <a:pathLst>
              <a:path w="704" h="516">
                <a:moveTo>
                  <a:pt x="4" y="516"/>
                </a:moveTo>
                <a:lnTo>
                  <a:pt x="0" y="168"/>
                </a:lnTo>
                <a:lnTo>
                  <a:pt x="48" y="132"/>
                </a:lnTo>
                <a:lnTo>
                  <a:pt x="92" y="112"/>
                </a:lnTo>
                <a:lnTo>
                  <a:pt x="148" y="96"/>
                </a:lnTo>
                <a:lnTo>
                  <a:pt x="212" y="80"/>
                </a:lnTo>
                <a:lnTo>
                  <a:pt x="296" y="80"/>
                </a:lnTo>
                <a:lnTo>
                  <a:pt x="384" y="76"/>
                </a:lnTo>
                <a:lnTo>
                  <a:pt x="492" y="72"/>
                </a:lnTo>
                <a:lnTo>
                  <a:pt x="576" y="44"/>
                </a:lnTo>
                <a:lnTo>
                  <a:pt x="644" y="12"/>
                </a:lnTo>
                <a:lnTo>
                  <a:pt x="688" y="0"/>
                </a:lnTo>
                <a:lnTo>
                  <a:pt x="704" y="508"/>
                </a:lnTo>
                <a:lnTo>
                  <a:pt x="4" y="516"/>
                </a:lnTo>
                <a:close/>
              </a:path>
            </a:pathLst>
          </a:custGeom>
          <a:solidFill>
            <a:srgbClr val="A50021">
              <a:alpha val="58000"/>
            </a:srgbClr>
          </a:solidFill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85" name="Freeform 545"/>
          <p:cNvSpPr>
            <a:spLocks/>
          </p:cNvSpPr>
          <p:nvPr/>
        </p:nvSpPr>
        <p:spPr bwMode="auto">
          <a:xfrm>
            <a:off x="4584700" y="2349500"/>
            <a:ext cx="84455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8"/>
              </a:cxn>
              <a:cxn ang="0">
                <a:pos x="532" y="280"/>
              </a:cxn>
              <a:cxn ang="0">
                <a:pos x="424" y="252"/>
              </a:cxn>
              <a:cxn ang="0">
                <a:pos x="284" y="204"/>
              </a:cxn>
              <a:cxn ang="0">
                <a:pos x="196" y="164"/>
              </a:cxn>
              <a:cxn ang="0">
                <a:pos x="104" y="104"/>
              </a:cxn>
              <a:cxn ang="0">
                <a:pos x="0" y="0"/>
              </a:cxn>
            </a:cxnLst>
            <a:rect l="0" t="0" r="r" b="b"/>
            <a:pathLst>
              <a:path w="532" h="280">
                <a:moveTo>
                  <a:pt x="0" y="0"/>
                </a:moveTo>
                <a:lnTo>
                  <a:pt x="528" y="8"/>
                </a:lnTo>
                <a:lnTo>
                  <a:pt x="532" y="280"/>
                </a:lnTo>
                <a:lnTo>
                  <a:pt x="424" y="252"/>
                </a:lnTo>
                <a:lnTo>
                  <a:pt x="284" y="204"/>
                </a:lnTo>
                <a:lnTo>
                  <a:pt x="196" y="164"/>
                </a:lnTo>
                <a:lnTo>
                  <a:pt x="104" y="104"/>
                </a:lnTo>
                <a:lnTo>
                  <a:pt x="0" y="0"/>
                </a:lnTo>
                <a:close/>
              </a:path>
            </a:pathLst>
          </a:custGeom>
          <a:solidFill>
            <a:srgbClr val="A50021">
              <a:alpha val="49001"/>
            </a:srgbClr>
          </a:solidFill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86" name="Freeform 546"/>
          <p:cNvSpPr>
            <a:spLocks/>
          </p:cNvSpPr>
          <p:nvPr/>
        </p:nvSpPr>
        <p:spPr bwMode="auto">
          <a:xfrm>
            <a:off x="7308850" y="2276475"/>
            <a:ext cx="819150" cy="914400"/>
          </a:xfrm>
          <a:custGeom>
            <a:avLst/>
            <a:gdLst/>
            <a:ahLst/>
            <a:cxnLst>
              <a:cxn ang="0">
                <a:pos x="16" y="576"/>
              </a:cxn>
              <a:cxn ang="0">
                <a:pos x="0" y="0"/>
              </a:cxn>
              <a:cxn ang="0">
                <a:pos x="20" y="48"/>
              </a:cxn>
              <a:cxn ang="0">
                <a:pos x="56" y="136"/>
              </a:cxn>
              <a:cxn ang="0">
                <a:pos x="128" y="252"/>
              </a:cxn>
              <a:cxn ang="0">
                <a:pos x="204" y="328"/>
              </a:cxn>
              <a:cxn ang="0">
                <a:pos x="268" y="368"/>
              </a:cxn>
              <a:cxn ang="0">
                <a:pos x="320" y="352"/>
              </a:cxn>
              <a:cxn ang="0">
                <a:pos x="396" y="232"/>
              </a:cxn>
              <a:cxn ang="0">
                <a:pos x="496" y="32"/>
              </a:cxn>
              <a:cxn ang="0">
                <a:pos x="516" y="556"/>
              </a:cxn>
              <a:cxn ang="0">
                <a:pos x="16" y="576"/>
              </a:cxn>
            </a:cxnLst>
            <a:rect l="0" t="0" r="r" b="b"/>
            <a:pathLst>
              <a:path w="516" h="576">
                <a:moveTo>
                  <a:pt x="16" y="576"/>
                </a:moveTo>
                <a:lnTo>
                  <a:pt x="0" y="0"/>
                </a:lnTo>
                <a:lnTo>
                  <a:pt x="20" y="48"/>
                </a:lnTo>
                <a:lnTo>
                  <a:pt x="56" y="136"/>
                </a:lnTo>
                <a:lnTo>
                  <a:pt x="128" y="252"/>
                </a:lnTo>
                <a:lnTo>
                  <a:pt x="204" y="328"/>
                </a:lnTo>
                <a:lnTo>
                  <a:pt x="268" y="368"/>
                </a:lnTo>
                <a:lnTo>
                  <a:pt x="320" y="352"/>
                </a:lnTo>
                <a:lnTo>
                  <a:pt x="396" y="232"/>
                </a:lnTo>
                <a:lnTo>
                  <a:pt x="496" y="32"/>
                </a:lnTo>
                <a:lnTo>
                  <a:pt x="516" y="556"/>
                </a:lnTo>
                <a:lnTo>
                  <a:pt x="16" y="576"/>
                </a:lnTo>
                <a:close/>
              </a:path>
            </a:pathLst>
          </a:custGeom>
          <a:solidFill>
            <a:srgbClr val="A50021">
              <a:alpha val="49001"/>
            </a:srgbClr>
          </a:solidFill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87" name="Freeform 547"/>
          <p:cNvSpPr>
            <a:spLocks/>
          </p:cNvSpPr>
          <p:nvPr/>
        </p:nvSpPr>
        <p:spPr bwMode="auto">
          <a:xfrm>
            <a:off x="6927850" y="5651500"/>
            <a:ext cx="577850" cy="577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6" y="0"/>
              </a:cxn>
              <a:cxn ang="0">
                <a:pos x="364" y="264"/>
              </a:cxn>
              <a:cxn ang="0">
                <a:pos x="284" y="288"/>
              </a:cxn>
              <a:cxn ang="0">
                <a:pos x="208" y="288"/>
              </a:cxn>
              <a:cxn ang="0">
                <a:pos x="156" y="288"/>
              </a:cxn>
              <a:cxn ang="0">
                <a:pos x="88" y="312"/>
              </a:cxn>
              <a:cxn ang="0">
                <a:pos x="20" y="364"/>
              </a:cxn>
              <a:cxn ang="0">
                <a:pos x="0" y="0"/>
              </a:cxn>
            </a:cxnLst>
            <a:rect l="0" t="0" r="r" b="b"/>
            <a:pathLst>
              <a:path w="364" h="364">
                <a:moveTo>
                  <a:pt x="0" y="0"/>
                </a:moveTo>
                <a:lnTo>
                  <a:pt x="356" y="0"/>
                </a:lnTo>
                <a:lnTo>
                  <a:pt x="364" y="264"/>
                </a:lnTo>
                <a:lnTo>
                  <a:pt x="284" y="288"/>
                </a:lnTo>
                <a:lnTo>
                  <a:pt x="208" y="288"/>
                </a:lnTo>
                <a:lnTo>
                  <a:pt x="156" y="288"/>
                </a:lnTo>
                <a:lnTo>
                  <a:pt x="88" y="312"/>
                </a:lnTo>
                <a:lnTo>
                  <a:pt x="20" y="364"/>
                </a:lnTo>
                <a:lnTo>
                  <a:pt x="0" y="0"/>
                </a:lnTo>
                <a:close/>
              </a:path>
            </a:pathLst>
          </a:custGeom>
          <a:solidFill>
            <a:srgbClr val="A50021">
              <a:alpha val="49001"/>
            </a:srgbClr>
          </a:solidFill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89" name="Freeform 549"/>
          <p:cNvSpPr>
            <a:spLocks/>
          </p:cNvSpPr>
          <p:nvPr/>
        </p:nvSpPr>
        <p:spPr bwMode="auto">
          <a:xfrm>
            <a:off x="4064000" y="5283200"/>
            <a:ext cx="946150" cy="711200"/>
          </a:xfrm>
          <a:custGeom>
            <a:avLst/>
            <a:gdLst/>
            <a:ahLst/>
            <a:cxnLst>
              <a:cxn ang="0">
                <a:pos x="8" y="448"/>
              </a:cxn>
              <a:cxn ang="0">
                <a:pos x="0" y="0"/>
              </a:cxn>
              <a:cxn ang="0">
                <a:pos x="76" y="64"/>
              </a:cxn>
              <a:cxn ang="0">
                <a:pos x="104" y="140"/>
              </a:cxn>
              <a:cxn ang="0">
                <a:pos x="128" y="188"/>
              </a:cxn>
              <a:cxn ang="0">
                <a:pos x="168" y="268"/>
              </a:cxn>
              <a:cxn ang="0">
                <a:pos x="200" y="344"/>
              </a:cxn>
              <a:cxn ang="0">
                <a:pos x="272" y="384"/>
              </a:cxn>
              <a:cxn ang="0">
                <a:pos x="352" y="400"/>
              </a:cxn>
              <a:cxn ang="0">
                <a:pos x="420" y="400"/>
              </a:cxn>
              <a:cxn ang="0">
                <a:pos x="484" y="380"/>
              </a:cxn>
              <a:cxn ang="0">
                <a:pos x="520" y="300"/>
              </a:cxn>
              <a:cxn ang="0">
                <a:pos x="532" y="188"/>
              </a:cxn>
              <a:cxn ang="0">
                <a:pos x="580" y="56"/>
              </a:cxn>
              <a:cxn ang="0">
                <a:pos x="596" y="436"/>
              </a:cxn>
              <a:cxn ang="0">
                <a:pos x="8" y="448"/>
              </a:cxn>
            </a:cxnLst>
            <a:rect l="0" t="0" r="r" b="b"/>
            <a:pathLst>
              <a:path w="596" h="448">
                <a:moveTo>
                  <a:pt x="8" y="448"/>
                </a:moveTo>
                <a:lnTo>
                  <a:pt x="0" y="0"/>
                </a:lnTo>
                <a:lnTo>
                  <a:pt x="76" y="64"/>
                </a:lnTo>
                <a:lnTo>
                  <a:pt x="104" y="140"/>
                </a:lnTo>
                <a:lnTo>
                  <a:pt x="128" y="188"/>
                </a:lnTo>
                <a:lnTo>
                  <a:pt x="168" y="268"/>
                </a:lnTo>
                <a:lnTo>
                  <a:pt x="200" y="344"/>
                </a:lnTo>
                <a:lnTo>
                  <a:pt x="272" y="384"/>
                </a:lnTo>
                <a:lnTo>
                  <a:pt x="352" y="400"/>
                </a:lnTo>
                <a:lnTo>
                  <a:pt x="420" y="400"/>
                </a:lnTo>
                <a:lnTo>
                  <a:pt x="484" y="380"/>
                </a:lnTo>
                <a:lnTo>
                  <a:pt x="520" y="300"/>
                </a:lnTo>
                <a:lnTo>
                  <a:pt x="532" y="188"/>
                </a:lnTo>
                <a:lnTo>
                  <a:pt x="580" y="56"/>
                </a:lnTo>
                <a:lnTo>
                  <a:pt x="596" y="436"/>
                </a:lnTo>
                <a:lnTo>
                  <a:pt x="8" y="448"/>
                </a:lnTo>
                <a:close/>
              </a:path>
            </a:pathLst>
          </a:custGeom>
          <a:solidFill>
            <a:srgbClr val="A50021">
              <a:alpha val="48000"/>
            </a:srgbClr>
          </a:solidFill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90" name="Freeform 550"/>
          <p:cNvSpPr>
            <a:spLocks/>
          </p:cNvSpPr>
          <p:nvPr/>
        </p:nvSpPr>
        <p:spPr bwMode="auto">
          <a:xfrm>
            <a:off x="927100" y="5092700"/>
            <a:ext cx="1441450" cy="609600"/>
          </a:xfrm>
          <a:custGeom>
            <a:avLst/>
            <a:gdLst/>
            <a:ahLst/>
            <a:cxnLst>
              <a:cxn ang="0">
                <a:pos x="24" y="376"/>
              </a:cxn>
              <a:cxn ang="0">
                <a:pos x="92" y="284"/>
              </a:cxn>
              <a:cxn ang="0">
                <a:pos x="188" y="204"/>
              </a:cxn>
              <a:cxn ang="0">
                <a:pos x="296" y="124"/>
              </a:cxn>
              <a:cxn ang="0">
                <a:pos x="408" y="76"/>
              </a:cxn>
              <a:cxn ang="0">
                <a:pos x="552" y="56"/>
              </a:cxn>
              <a:cxn ang="0">
                <a:pos x="748" y="48"/>
              </a:cxn>
              <a:cxn ang="0">
                <a:pos x="868" y="20"/>
              </a:cxn>
              <a:cxn ang="0">
                <a:pos x="900" y="0"/>
              </a:cxn>
              <a:cxn ang="0">
                <a:pos x="908" y="384"/>
              </a:cxn>
              <a:cxn ang="0">
                <a:pos x="0" y="384"/>
              </a:cxn>
            </a:cxnLst>
            <a:rect l="0" t="0" r="r" b="b"/>
            <a:pathLst>
              <a:path w="908" h="384">
                <a:moveTo>
                  <a:pt x="24" y="376"/>
                </a:moveTo>
                <a:lnTo>
                  <a:pt x="92" y="284"/>
                </a:lnTo>
                <a:lnTo>
                  <a:pt x="188" y="204"/>
                </a:lnTo>
                <a:lnTo>
                  <a:pt x="296" y="124"/>
                </a:lnTo>
                <a:lnTo>
                  <a:pt x="408" y="76"/>
                </a:lnTo>
                <a:lnTo>
                  <a:pt x="552" y="56"/>
                </a:lnTo>
                <a:cubicBezTo>
                  <a:pt x="743" y="52"/>
                  <a:pt x="684" y="80"/>
                  <a:pt x="748" y="48"/>
                </a:cubicBezTo>
                <a:lnTo>
                  <a:pt x="868" y="20"/>
                </a:lnTo>
                <a:lnTo>
                  <a:pt x="900" y="0"/>
                </a:lnTo>
                <a:lnTo>
                  <a:pt x="908" y="384"/>
                </a:lnTo>
                <a:lnTo>
                  <a:pt x="0" y="384"/>
                </a:lnTo>
              </a:path>
            </a:pathLst>
          </a:custGeom>
          <a:solidFill>
            <a:srgbClr val="A50021">
              <a:alpha val="49001"/>
            </a:srgbClr>
          </a:solidFill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64391" name="Group 551"/>
          <p:cNvGrpSpPr>
            <a:grpSpLocks/>
          </p:cNvGrpSpPr>
          <p:nvPr/>
        </p:nvGrpSpPr>
        <p:grpSpPr bwMode="auto">
          <a:xfrm>
            <a:off x="693465" y="1910284"/>
            <a:ext cx="638175" cy="582612"/>
            <a:chOff x="1335" y="497"/>
            <a:chExt cx="402" cy="367"/>
          </a:xfrm>
        </p:grpSpPr>
        <p:sp>
          <p:nvSpPr>
            <p:cNvPr id="164392" name="Oval 552"/>
            <p:cNvSpPr>
              <a:spLocks noChangeArrowheads="1"/>
            </p:cNvSpPr>
            <p:nvPr/>
          </p:nvSpPr>
          <p:spPr bwMode="auto">
            <a:xfrm>
              <a:off x="1335" y="541"/>
              <a:ext cx="341" cy="32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4393" name="Text Box 553"/>
            <p:cNvSpPr txBox="1">
              <a:spLocks noChangeArrowheads="1"/>
            </p:cNvSpPr>
            <p:nvPr/>
          </p:nvSpPr>
          <p:spPr bwMode="auto">
            <a:xfrm>
              <a:off x="1379" y="497"/>
              <a:ext cx="3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solidFill>
                    <a:schemeClr val="bg1"/>
                  </a:solidFill>
                  <a:latin typeface="Georgia" pitchFamily="18" charset="0"/>
                </a:rPr>
                <a:t>1</a:t>
              </a:r>
            </a:p>
          </p:txBody>
        </p:sp>
      </p:grpSp>
      <p:grpSp>
        <p:nvGrpSpPr>
          <p:cNvPr id="164394" name="Group 554"/>
          <p:cNvGrpSpPr>
            <a:grpSpLocks/>
          </p:cNvGrpSpPr>
          <p:nvPr/>
        </p:nvGrpSpPr>
        <p:grpSpPr bwMode="auto">
          <a:xfrm>
            <a:off x="3419475" y="1910284"/>
            <a:ext cx="638175" cy="582612"/>
            <a:chOff x="1335" y="497"/>
            <a:chExt cx="402" cy="367"/>
          </a:xfrm>
        </p:grpSpPr>
        <p:sp>
          <p:nvSpPr>
            <p:cNvPr id="164395" name="Oval 555"/>
            <p:cNvSpPr>
              <a:spLocks noChangeArrowheads="1"/>
            </p:cNvSpPr>
            <p:nvPr/>
          </p:nvSpPr>
          <p:spPr bwMode="auto">
            <a:xfrm>
              <a:off x="1335" y="541"/>
              <a:ext cx="341" cy="32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4396" name="Text Box 556"/>
            <p:cNvSpPr txBox="1">
              <a:spLocks noChangeArrowheads="1"/>
            </p:cNvSpPr>
            <p:nvPr/>
          </p:nvSpPr>
          <p:spPr bwMode="auto">
            <a:xfrm>
              <a:off x="1379" y="497"/>
              <a:ext cx="3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solidFill>
                    <a:schemeClr val="bg1"/>
                  </a:solidFill>
                  <a:latin typeface="Georgia" pitchFamily="18" charset="0"/>
                </a:rPr>
                <a:t>2</a:t>
              </a:r>
            </a:p>
          </p:txBody>
        </p:sp>
      </p:grpSp>
      <p:grpSp>
        <p:nvGrpSpPr>
          <p:cNvPr id="164397" name="Group 557"/>
          <p:cNvGrpSpPr>
            <a:grpSpLocks/>
          </p:cNvGrpSpPr>
          <p:nvPr/>
        </p:nvGrpSpPr>
        <p:grpSpPr bwMode="auto">
          <a:xfrm>
            <a:off x="6289675" y="1838275"/>
            <a:ext cx="638175" cy="582613"/>
            <a:chOff x="1335" y="497"/>
            <a:chExt cx="402" cy="367"/>
          </a:xfrm>
        </p:grpSpPr>
        <p:sp>
          <p:nvSpPr>
            <p:cNvPr id="164398" name="Oval 558"/>
            <p:cNvSpPr>
              <a:spLocks noChangeArrowheads="1"/>
            </p:cNvSpPr>
            <p:nvPr/>
          </p:nvSpPr>
          <p:spPr bwMode="auto">
            <a:xfrm>
              <a:off x="1335" y="541"/>
              <a:ext cx="341" cy="32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4399" name="Text Box 559"/>
            <p:cNvSpPr txBox="1">
              <a:spLocks noChangeArrowheads="1"/>
            </p:cNvSpPr>
            <p:nvPr/>
          </p:nvSpPr>
          <p:spPr bwMode="auto">
            <a:xfrm>
              <a:off x="1379" y="497"/>
              <a:ext cx="3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 dirty="0">
                  <a:solidFill>
                    <a:schemeClr val="bg1"/>
                  </a:solidFill>
                  <a:latin typeface="Georgia" pitchFamily="18" charset="0"/>
                </a:rPr>
                <a:t>3</a:t>
              </a:r>
            </a:p>
          </p:txBody>
        </p:sp>
      </p:grpSp>
      <p:grpSp>
        <p:nvGrpSpPr>
          <p:cNvPr id="164400" name="Group 560"/>
          <p:cNvGrpSpPr>
            <a:grpSpLocks/>
          </p:cNvGrpSpPr>
          <p:nvPr/>
        </p:nvGrpSpPr>
        <p:grpSpPr bwMode="auto">
          <a:xfrm>
            <a:off x="663575" y="4358555"/>
            <a:ext cx="638175" cy="582613"/>
            <a:chOff x="1335" y="497"/>
            <a:chExt cx="402" cy="367"/>
          </a:xfrm>
        </p:grpSpPr>
        <p:sp>
          <p:nvSpPr>
            <p:cNvPr id="164401" name="Oval 561"/>
            <p:cNvSpPr>
              <a:spLocks noChangeArrowheads="1"/>
            </p:cNvSpPr>
            <p:nvPr/>
          </p:nvSpPr>
          <p:spPr bwMode="auto">
            <a:xfrm>
              <a:off x="1335" y="541"/>
              <a:ext cx="341" cy="32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402" name="Text Box 562"/>
            <p:cNvSpPr txBox="1">
              <a:spLocks noChangeArrowheads="1"/>
            </p:cNvSpPr>
            <p:nvPr/>
          </p:nvSpPr>
          <p:spPr bwMode="auto">
            <a:xfrm>
              <a:off x="1379" y="497"/>
              <a:ext cx="3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 dirty="0">
                  <a:solidFill>
                    <a:schemeClr val="bg1"/>
                  </a:solidFill>
                  <a:latin typeface="Georgia" pitchFamily="18" charset="0"/>
                </a:rPr>
                <a:t>4</a:t>
              </a:r>
            </a:p>
          </p:txBody>
        </p:sp>
      </p:grpSp>
      <p:grpSp>
        <p:nvGrpSpPr>
          <p:cNvPr id="164403" name="Group 563"/>
          <p:cNvGrpSpPr>
            <a:grpSpLocks/>
          </p:cNvGrpSpPr>
          <p:nvPr/>
        </p:nvGrpSpPr>
        <p:grpSpPr bwMode="auto">
          <a:xfrm>
            <a:off x="3435350" y="4358556"/>
            <a:ext cx="638175" cy="582612"/>
            <a:chOff x="1335" y="497"/>
            <a:chExt cx="402" cy="367"/>
          </a:xfrm>
        </p:grpSpPr>
        <p:sp>
          <p:nvSpPr>
            <p:cNvPr id="164404" name="Oval 564"/>
            <p:cNvSpPr>
              <a:spLocks noChangeArrowheads="1"/>
            </p:cNvSpPr>
            <p:nvPr/>
          </p:nvSpPr>
          <p:spPr bwMode="auto">
            <a:xfrm>
              <a:off x="1335" y="541"/>
              <a:ext cx="341" cy="32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4405" name="Text Box 565"/>
            <p:cNvSpPr txBox="1">
              <a:spLocks noChangeArrowheads="1"/>
            </p:cNvSpPr>
            <p:nvPr/>
          </p:nvSpPr>
          <p:spPr bwMode="auto">
            <a:xfrm>
              <a:off x="1379" y="497"/>
              <a:ext cx="3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solidFill>
                    <a:schemeClr val="bg1"/>
                  </a:solidFill>
                  <a:latin typeface="Georgia" pitchFamily="18" charset="0"/>
                </a:rPr>
                <a:t>5</a:t>
              </a:r>
            </a:p>
          </p:txBody>
        </p:sp>
      </p:grpSp>
      <p:grpSp>
        <p:nvGrpSpPr>
          <p:cNvPr id="164406" name="Group 566"/>
          <p:cNvGrpSpPr>
            <a:grpSpLocks/>
          </p:cNvGrpSpPr>
          <p:nvPr/>
        </p:nvGrpSpPr>
        <p:grpSpPr bwMode="auto">
          <a:xfrm>
            <a:off x="6329363" y="4358556"/>
            <a:ext cx="638175" cy="582612"/>
            <a:chOff x="1335" y="497"/>
            <a:chExt cx="402" cy="367"/>
          </a:xfrm>
        </p:grpSpPr>
        <p:sp>
          <p:nvSpPr>
            <p:cNvPr id="164407" name="Oval 567"/>
            <p:cNvSpPr>
              <a:spLocks noChangeArrowheads="1"/>
            </p:cNvSpPr>
            <p:nvPr/>
          </p:nvSpPr>
          <p:spPr bwMode="auto">
            <a:xfrm>
              <a:off x="1335" y="541"/>
              <a:ext cx="341" cy="32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4408" name="Text Box 568"/>
            <p:cNvSpPr txBox="1">
              <a:spLocks noChangeArrowheads="1"/>
            </p:cNvSpPr>
            <p:nvPr/>
          </p:nvSpPr>
          <p:spPr bwMode="auto">
            <a:xfrm>
              <a:off x="1379" y="497"/>
              <a:ext cx="3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solidFill>
                    <a:schemeClr val="bg1"/>
                  </a:solidFill>
                  <a:latin typeface="Georgia" pitchFamily="18" charset="0"/>
                </a:rPr>
                <a:t>6</a:t>
              </a:r>
            </a:p>
          </p:txBody>
        </p:sp>
      </p:grpSp>
      <p:sp>
        <p:nvSpPr>
          <p:cNvPr id="164368" name="Line 528"/>
          <p:cNvSpPr>
            <a:spLocks noChangeShapeType="1"/>
          </p:cNvSpPr>
          <p:nvPr/>
        </p:nvSpPr>
        <p:spPr bwMode="auto">
          <a:xfrm>
            <a:off x="1236663" y="2366963"/>
            <a:ext cx="26987" cy="8334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69" name="Line 529"/>
          <p:cNvSpPr>
            <a:spLocks noChangeShapeType="1"/>
          </p:cNvSpPr>
          <p:nvPr/>
        </p:nvSpPr>
        <p:spPr bwMode="auto">
          <a:xfrm>
            <a:off x="2343150" y="2357438"/>
            <a:ext cx="26988" cy="8334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84" name="Line 544"/>
          <p:cNvSpPr>
            <a:spLocks noChangeShapeType="1"/>
          </p:cNvSpPr>
          <p:nvPr/>
        </p:nvSpPr>
        <p:spPr bwMode="auto">
          <a:xfrm>
            <a:off x="3860800" y="2362200"/>
            <a:ext cx="1797050" cy="63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0" name="Line 530"/>
          <p:cNvSpPr>
            <a:spLocks noChangeShapeType="1"/>
          </p:cNvSpPr>
          <p:nvPr/>
        </p:nvSpPr>
        <p:spPr bwMode="auto">
          <a:xfrm>
            <a:off x="5411788" y="2101850"/>
            <a:ext cx="12700" cy="112871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1" name="Line 531"/>
          <p:cNvSpPr>
            <a:spLocks noChangeShapeType="1"/>
          </p:cNvSpPr>
          <p:nvPr/>
        </p:nvSpPr>
        <p:spPr bwMode="auto">
          <a:xfrm>
            <a:off x="7305675" y="2330450"/>
            <a:ext cx="26988" cy="8334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2" name="Line 532"/>
          <p:cNvSpPr>
            <a:spLocks noChangeShapeType="1"/>
          </p:cNvSpPr>
          <p:nvPr/>
        </p:nvSpPr>
        <p:spPr bwMode="auto">
          <a:xfrm>
            <a:off x="8099425" y="2330450"/>
            <a:ext cx="26988" cy="8334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3" name="Line 533"/>
          <p:cNvSpPr>
            <a:spLocks noChangeShapeType="1"/>
          </p:cNvSpPr>
          <p:nvPr/>
        </p:nvSpPr>
        <p:spPr bwMode="auto">
          <a:xfrm>
            <a:off x="2343150" y="4886325"/>
            <a:ext cx="26988" cy="8334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4" name="Line 534"/>
          <p:cNvSpPr>
            <a:spLocks noChangeShapeType="1"/>
          </p:cNvSpPr>
          <p:nvPr/>
        </p:nvSpPr>
        <p:spPr bwMode="auto">
          <a:xfrm>
            <a:off x="4992688" y="5343525"/>
            <a:ext cx="11112" cy="8223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88" name="Line 548"/>
          <p:cNvSpPr>
            <a:spLocks noChangeShapeType="1"/>
          </p:cNvSpPr>
          <p:nvPr/>
        </p:nvSpPr>
        <p:spPr bwMode="auto">
          <a:xfrm flipV="1">
            <a:off x="3937000" y="5988050"/>
            <a:ext cx="1270000" cy="63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5" name="Line 535"/>
          <p:cNvSpPr>
            <a:spLocks noChangeShapeType="1"/>
          </p:cNvSpPr>
          <p:nvPr/>
        </p:nvSpPr>
        <p:spPr bwMode="auto">
          <a:xfrm>
            <a:off x="7480300" y="5422900"/>
            <a:ext cx="26988" cy="8334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85" name="Rectangle 121"/>
          <p:cNvSpPr>
            <a:spLocks noChangeArrowheads="1"/>
          </p:cNvSpPr>
          <p:nvPr/>
        </p:nvSpPr>
        <p:spPr bwMode="auto">
          <a:xfrm>
            <a:off x="684213" y="2060575"/>
            <a:ext cx="5616575" cy="424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1401763" y="57150"/>
            <a:ext cx="7720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Формула для вычисления площади 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криволинейной трапеции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90563" y="2106613"/>
          <a:ext cx="5586412" cy="4197352"/>
        </p:xfrm>
        <a:graphic>
          <a:graphicData uri="http://schemas.openxmlformats.org/drawingml/2006/table">
            <a:tbl>
              <a:tblPr/>
              <a:tblGrid>
                <a:gridCol w="558800"/>
                <a:gridCol w="558800"/>
                <a:gridCol w="557212"/>
                <a:gridCol w="560388"/>
                <a:gridCol w="558800"/>
                <a:gridCol w="557212"/>
                <a:gridCol w="558800"/>
                <a:gridCol w="558800"/>
                <a:gridCol w="558800"/>
                <a:gridCol w="5588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969" name="Line 105"/>
          <p:cNvSpPr>
            <a:spLocks noChangeShapeType="1"/>
          </p:cNvSpPr>
          <p:nvPr/>
        </p:nvSpPr>
        <p:spPr bwMode="auto">
          <a:xfrm flipH="1" flipV="1">
            <a:off x="1233488" y="2036763"/>
            <a:ext cx="26987" cy="4308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970" name="Line 106"/>
          <p:cNvSpPr>
            <a:spLocks noChangeShapeType="1"/>
          </p:cNvSpPr>
          <p:nvPr/>
        </p:nvSpPr>
        <p:spPr bwMode="auto">
          <a:xfrm flipV="1">
            <a:off x="679450" y="5764213"/>
            <a:ext cx="5595938" cy="2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971" name="Text Box 107"/>
          <p:cNvSpPr txBox="1">
            <a:spLocks noChangeArrowheads="1"/>
          </p:cNvSpPr>
          <p:nvPr/>
        </p:nvSpPr>
        <p:spPr bwMode="auto">
          <a:xfrm>
            <a:off x="6367463" y="5526088"/>
            <a:ext cx="865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eorgia" pitchFamily="18" charset="0"/>
              </a:rPr>
              <a:t>x</a:t>
            </a:r>
            <a:endParaRPr lang="ru-RU" sz="3600" b="1" i="1">
              <a:latin typeface="Georgia" pitchFamily="18" charset="0"/>
            </a:endParaRPr>
          </a:p>
        </p:txBody>
      </p:sp>
      <p:sp>
        <p:nvSpPr>
          <p:cNvPr id="164972" name="Text Box 108"/>
          <p:cNvSpPr txBox="1">
            <a:spLocks noChangeArrowheads="1"/>
          </p:cNvSpPr>
          <p:nvPr/>
        </p:nvSpPr>
        <p:spPr bwMode="auto">
          <a:xfrm>
            <a:off x="1379538" y="16684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Georgia" pitchFamily="18" charset="0"/>
              </a:rPr>
              <a:t>y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64973" name="Text Box 109"/>
          <p:cNvSpPr txBox="1">
            <a:spLocks noChangeArrowheads="1"/>
          </p:cNvSpPr>
          <p:nvPr/>
        </p:nvSpPr>
        <p:spPr bwMode="auto">
          <a:xfrm>
            <a:off x="3811588" y="2036763"/>
            <a:ext cx="1441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A50021"/>
                </a:solidFill>
                <a:latin typeface="Georgia" pitchFamily="18" charset="0"/>
              </a:rPr>
              <a:t>y=f(x)</a:t>
            </a:r>
            <a:endParaRPr lang="ru-RU" sz="28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974" name="Line 110"/>
          <p:cNvSpPr>
            <a:spLocks noChangeShapeType="1"/>
          </p:cNvSpPr>
          <p:nvPr/>
        </p:nvSpPr>
        <p:spPr bwMode="auto">
          <a:xfrm>
            <a:off x="1787525" y="4184650"/>
            <a:ext cx="26988" cy="16335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975" name="Line 111"/>
          <p:cNvSpPr>
            <a:spLocks noChangeShapeType="1"/>
          </p:cNvSpPr>
          <p:nvPr/>
        </p:nvSpPr>
        <p:spPr bwMode="auto">
          <a:xfrm>
            <a:off x="5126038" y="2617788"/>
            <a:ext cx="28575" cy="31464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976" name="Text Box 112"/>
          <p:cNvSpPr txBox="1">
            <a:spLocks noChangeArrowheads="1"/>
          </p:cNvSpPr>
          <p:nvPr/>
        </p:nvSpPr>
        <p:spPr bwMode="auto">
          <a:xfrm>
            <a:off x="1395413" y="575945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A50021"/>
                </a:solidFill>
                <a:latin typeface="Georgia" pitchFamily="18" charset="0"/>
              </a:rPr>
              <a:t>a</a:t>
            </a:r>
            <a:endParaRPr lang="ru-RU" sz="32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977" name="Text Box 113"/>
          <p:cNvSpPr txBox="1">
            <a:spLocks noChangeArrowheads="1"/>
          </p:cNvSpPr>
          <p:nvPr/>
        </p:nvSpPr>
        <p:spPr bwMode="auto">
          <a:xfrm>
            <a:off x="5095875" y="577215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A50021"/>
                </a:solidFill>
                <a:latin typeface="Georgia" pitchFamily="18" charset="0"/>
              </a:rPr>
              <a:t>b</a:t>
            </a:r>
            <a:endParaRPr lang="ru-RU" sz="36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4978" name="Line 114"/>
          <p:cNvSpPr>
            <a:spLocks noChangeShapeType="1"/>
          </p:cNvSpPr>
          <p:nvPr/>
        </p:nvSpPr>
        <p:spPr bwMode="auto">
          <a:xfrm>
            <a:off x="1801813" y="5791200"/>
            <a:ext cx="3352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979" name="Freeform 115"/>
          <p:cNvSpPr>
            <a:spLocks/>
          </p:cNvSpPr>
          <p:nvPr/>
        </p:nvSpPr>
        <p:spPr bwMode="auto">
          <a:xfrm>
            <a:off x="1774825" y="2633663"/>
            <a:ext cx="3375025" cy="3144837"/>
          </a:xfrm>
          <a:custGeom>
            <a:avLst/>
            <a:gdLst/>
            <a:ahLst/>
            <a:cxnLst>
              <a:cxn ang="0">
                <a:pos x="14" y="1981"/>
              </a:cxn>
              <a:cxn ang="0">
                <a:pos x="0" y="986"/>
              </a:cxn>
              <a:cxn ang="0">
                <a:pos x="87" y="899"/>
              </a:cxn>
              <a:cxn ang="0">
                <a:pos x="218" y="768"/>
              </a:cxn>
              <a:cxn ang="0">
                <a:pos x="349" y="681"/>
              </a:cxn>
              <a:cxn ang="0">
                <a:pos x="471" y="594"/>
              </a:cxn>
              <a:cxn ang="0">
                <a:pos x="602" y="541"/>
              </a:cxn>
              <a:cxn ang="0">
                <a:pos x="750" y="506"/>
              </a:cxn>
              <a:cxn ang="0">
                <a:pos x="899" y="506"/>
              </a:cxn>
              <a:cxn ang="0">
                <a:pos x="1091" y="489"/>
              </a:cxn>
              <a:cxn ang="0">
                <a:pos x="1248" y="489"/>
              </a:cxn>
              <a:cxn ang="0">
                <a:pos x="1387" y="471"/>
              </a:cxn>
              <a:cxn ang="0">
                <a:pos x="1562" y="419"/>
              </a:cxn>
              <a:cxn ang="0">
                <a:pos x="1728" y="349"/>
              </a:cxn>
              <a:cxn ang="0">
                <a:pos x="1815" y="271"/>
              </a:cxn>
              <a:cxn ang="0">
                <a:pos x="1929" y="192"/>
              </a:cxn>
              <a:cxn ang="0">
                <a:pos x="2025" y="87"/>
              </a:cxn>
              <a:cxn ang="0">
                <a:pos x="2103" y="0"/>
              </a:cxn>
              <a:cxn ang="0">
                <a:pos x="2103" y="149"/>
              </a:cxn>
              <a:cxn ang="0">
                <a:pos x="2126" y="1978"/>
              </a:cxn>
              <a:cxn ang="0">
                <a:pos x="14" y="1981"/>
              </a:cxn>
            </a:cxnLst>
            <a:rect l="0" t="0" r="r" b="b"/>
            <a:pathLst>
              <a:path w="2126" h="1981">
                <a:moveTo>
                  <a:pt x="14" y="1981"/>
                </a:moveTo>
                <a:lnTo>
                  <a:pt x="0" y="986"/>
                </a:lnTo>
                <a:lnTo>
                  <a:pt x="87" y="899"/>
                </a:lnTo>
                <a:lnTo>
                  <a:pt x="218" y="768"/>
                </a:lnTo>
                <a:lnTo>
                  <a:pt x="349" y="681"/>
                </a:lnTo>
                <a:lnTo>
                  <a:pt x="471" y="594"/>
                </a:lnTo>
                <a:lnTo>
                  <a:pt x="602" y="541"/>
                </a:lnTo>
                <a:lnTo>
                  <a:pt x="750" y="506"/>
                </a:lnTo>
                <a:lnTo>
                  <a:pt x="899" y="506"/>
                </a:lnTo>
                <a:lnTo>
                  <a:pt x="1091" y="489"/>
                </a:lnTo>
                <a:lnTo>
                  <a:pt x="1248" y="489"/>
                </a:lnTo>
                <a:lnTo>
                  <a:pt x="1387" y="471"/>
                </a:lnTo>
                <a:lnTo>
                  <a:pt x="1562" y="419"/>
                </a:lnTo>
                <a:lnTo>
                  <a:pt x="1728" y="349"/>
                </a:lnTo>
                <a:lnTo>
                  <a:pt x="1815" y="271"/>
                </a:lnTo>
                <a:lnTo>
                  <a:pt x="1929" y="192"/>
                </a:lnTo>
                <a:lnTo>
                  <a:pt x="2025" y="87"/>
                </a:lnTo>
                <a:lnTo>
                  <a:pt x="2103" y="0"/>
                </a:lnTo>
                <a:lnTo>
                  <a:pt x="2103" y="149"/>
                </a:lnTo>
                <a:lnTo>
                  <a:pt x="2126" y="1978"/>
                </a:lnTo>
                <a:lnTo>
                  <a:pt x="14" y="1981"/>
                </a:lnTo>
                <a:close/>
              </a:path>
            </a:pathLst>
          </a:custGeom>
          <a:solidFill>
            <a:schemeClr val="tx2">
              <a:alpha val="46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980" name="Text Box 116"/>
          <p:cNvSpPr txBox="1">
            <a:spLocks noChangeArrowheads="1"/>
          </p:cNvSpPr>
          <p:nvPr/>
        </p:nvSpPr>
        <p:spPr bwMode="auto">
          <a:xfrm>
            <a:off x="3144838" y="40449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eorgia" pitchFamily="18" charset="0"/>
              </a:rPr>
              <a:t>S</a:t>
            </a:r>
            <a:endParaRPr lang="ru-RU" sz="3600" b="1" i="1">
              <a:latin typeface="Georgia" pitchFamily="18" charset="0"/>
            </a:endParaRPr>
          </a:p>
        </p:txBody>
      </p:sp>
      <p:sp>
        <p:nvSpPr>
          <p:cNvPr id="164981" name="Freeform 117"/>
          <p:cNvSpPr>
            <a:spLocks/>
          </p:cNvSpPr>
          <p:nvPr/>
        </p:nvSpPr>
        <p:spPr bwMode="auto">
          <a:xfrm>
            <a:off x="1798638" y="2622550"/>
            <a:ext cx="3317875" cy="1574800"/>
          </a:xfrm>
          <a:custGeom>
            <a:avLst/>
            <a:gdLst/>
            <a:ahLst/>
            <a:cxnLst>
              <a:cxn ang="0">
                <a:pos x="0" y="1044"/>
              </a:cxn>
              <a:cxn ang="0">
                <a:pos x="544" y="590"/>
              </a:cxn>
              <a:cxn ang="0">
                <a:pos x="1451" y="454"/>
              </a:cxn>
              <a:cxn ang="0">
                <a:pos x="1950" y="0"/>
              </a:cxn>
            </a:cxnLst>
            <a:rect l="0" t="0" r="r" b="b"/>
            <a:pathLst>
              <a:path w="1950" h="1044">
                <a:moveTo>
                  <a:pt x="0" y="1044"/>
                </a:moveTo>
                <a:cubicBezTo>
                  <a:pt x="151" y="866"/>
                  <a:pt x="302" y="688"/>
                  <a:pt x="544" y="590"/>
                </a:cubicBezTo>
                <a:cubicBezTo>
                  <a:pt x="786" y="492"/>
                  <a:pt x="1217" y="552"/>
                  <a:pt x="1451" y="454"/>
                </a:cubicBezTo>
                <a:cubicBezTo>
                  <a:pt x="1685" y="356"/>
                  <a:pt x="1817" y="178"/>
                  <a:pt x="1950" y="0"/>
                </a:cubicBezTo>
              </a:path>
            </a:pathLst>
          </a:custGeom>
          <a:noFill/>
          <a:ln w="635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982" name="Rectangle 118"/>
          <p:cNvSpPr>
            <a:spLocks noChangeArrowheads="1"/>
          </p:cNvSpPr>
          <p:nvPr/>
        </p:nvSpPr>
        <p:spPr bwMode="auto">
          <a:xfrm>
            <a:off x="4757738" y="930275"/>
            <a:ext cx="4133850" cy="800100"/>
          </a:xfrm>
          <a:prstGeom prst="rect">
            <a:avLst/>
          </a:prstGeom>
          <a:solidFill>
            <a:schemeClr val="accent2">
              <a:alpha val="66000"/>
            </a:schemeClr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400" b="1" i="1">
                <a:solidFill>
                  <a:schemeClr val="tx2"/>
                </a:solidFill>
                <a:latin typeface="Georgia" pitchFamily="18" charset="0"/>
              </a:rPr>
              <a:t>S=F(b) – F(a)</a:t>
            </a:r>
            <a:endParaRPr lang="ru-RU" sz="4400" b="1" i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64983" name="Rectangle 119"/>
          <p:cNvSpPr>
            <a:spLocks noGrp="1" noChangeArrowheads="1"/>
          </p:cNvSpPr>
          <p:nvPr>
            <p:ph type="body" idx="1"/>
          </p:nvPr>
        </p:nvSpPr>
        <p:spPr>
          <a:xfrm>
            <a:off x="1276350" y="922338"/>
            <a:ext cx="7543800" cy="4827587"/>
          </a:xfrm>
          <a:solidFill>
            <a:srgbClr val="CCFFCC"/>
          </a:solidFill>
          <a:ln w="38100">
            <a:solidFill>
              <a:srgbClr val="0000FF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>
                <a:latin typeface="Georgia" pitchFamily="18" charset="0"/>
              </a:rPr>
              <a:t>Разность </a:t>
            </a:r>
            <a:r>
              <a:rPr lang="en-US" b="1" i="1" smtClean="0">
                <a:latin typeface="Georgia" pitchFamily="18" charset="0"/>
              </a:rPr>
              <a:t>F(b) </a:t>
            </a:r>
            <a:r>
              <a:rPr lang="en-US" b="1" i="1" smtClean="0"/>
              <a:t>–</a:t>
            </a:r>
            <a:r>
              <a:rPr lang="en-US" b="1" i="1" smtClean="0">
                <a:latin typeface="Georgia" pitchFamily="18" charset="0"/>
              </a:rPr>
              <a:t> F(a) </a:t>
            </a:r>
            <a:r>
              <a:rPr lang="ru-RU" b="1" i="1" smtClean="0">
                <a:latin typeface="Georgia" pitchFamily="18" charset="0"/>
              </a:rPr>
              <a:t>называется</a:t>
            </a:r>
            <a:r>
              <a:rPr lang="ru-RU" b="1" i="1" smtClean="0">
                <a:solidFill>
                  <a:srgbClr val="0000CC"/>
                </a:solidFill>
                <a:latin typeface="Georgia" pitchFamily="18" charset="0"/>
              </a:rPr>
              <a:t> интегралом </a:t>
            </a:r>
            <a:r>
              <a:rPr lang="ru-RU" b="1" i="1" smtClean="0">
                <a:latin typeface="Georgia" pitchFamily="18" charset="0"/>
              </a:rPr>
              <a:t>от функции</a:t>
            </a:r>
            <a:r>
              <a:rPr lang="ru-RU" b="1" i="1" smtClean="0">
                <a:solidFill>
                  <a:srgbClr val="000000"/>
                </a:solidFill>
                <a:latin typeface="Georgia" pitchFamily="18" charset="0"/>
              </a:rPr>
              <a:t>  </a:t>
            </a:r>
            <a:r>
              <a:rPr lang="en-US" b="1" i="1" smtClean="0">
                <a:solidFill>
                  <a:srgbClr val="000000"/>
                </a:solidFill>
                <a:latin typeface="Georgia" pitchFamily="18" charset="0"/>
              </a:rPr>
              <a:t>f</a:t>
            </a:r>
            <a:r>
              <a:rPr lang="ru-RU" b="1" i="1" smtClean="0">
                <a:solidFill>
                  <a:srgbClr val="000000"/>
                </a:solidFill>
                <a:latin typeface="Georgia" pitchFamily="18" charset="0"/>
              </a:rPr>
              <a:t>(х) на отрезке </a:t>
            </a:r>
            <a:r>
              <a:rPr lang="en-US" b="1" i="1" smtClean="0">
                <a:solidFill>
                  <a:srgbClr val="000000"/>
                </a:solidFill>
                <a:latin typeface="Georgia" pitchFamily="18" charset="0"/>
              </a:rPr>
              <a:t>[</a:t>
            </a:r>
            <a:r>
              <a:rPr lang="ru-RU" b="1" i="1" smtClean="0">
                <a:solidFill>
                  <a:srgbClr val="000000"/>
                </a:solidFill>
                <a:latin typeface="Georgia" pitchFamily="18" charset="0"/>
                <a:sym typeface="Symbol" pitchFamily="18" charset="2"/>
              </a:rPr>
              <a:t>а;</a:t>
            </a:r>
            <a:r>
              <a:rPr lang="en-US" b="1" i="1" smtClean="0">
                <a:solidFill>
                  <a:srgbClr val="000000"/>
                </a:solidFill>
                <a:latin typeface="Georgia" pitchFamily="18" charset="0"/>
                <a:sym typeface="Symbol" pitchFamily="18" charset="2"/>
              </a:rPr>
              <a:t>b]</a:t>
            </a:r>
            <a:r>
              <a:rPr lang="ru-RU" b="1" i="1" smtClean="0">
                <a:solidFill>
                  <a:srgbClr val="000000"/>
                </a:solidFill>
                <a:latin typeface="Georgia" pitchFamily="18" charset="0"/>
                <a:sym typeface="Symbol" pitchFamily="18" charset="2"/>
              </a:rPr>
              <a:t> и обозначают:</a:t>
            </a:r>
          </a:p>
          <a:p>
            <a:pPr>
              <a:buFont typeface="Arial" charset="0"/>
              <a:buNone/>
            </a:pPr>
            <a:endParaRPr lang="ru-RU" b="1" i="1" smtClean="0">
              <a:solidFill>
                <a:srgbClr val="000000"/>
              </a:solidFill>
              <a:latin typeface="Georgia" pitchFamily="18" charset="0"/>
              <a:sym typeface="Symbol" pitchFamily="18" charset="2"/>
            </a:endParaRPr>
          </a:p>
          <a:p>
            <a:pPr>
              <a:buFont typeface="Arial" charset="0"/>
              <a:buNone/>
            </a:pPr>
            <a:endParaRPr lang="ru-RU" sz="3600" b="1" i="1" smtClean="0">
              <a:solidFill>
                <a:srgbClr val="000000"/>
              </a:solidFill>
              <a:latin typeface="Georgia" pitchFamily="18" charset="0"/>
              <a:sym typeface="Symbol" pitchFamily="18" charset="2"/>
            </a:endParaRPr>
          </a:p>
          <a:p>
            <a:pPr algn="r">
              <a:buFont typeface="Arial" charset="0"/>
              <a:buNone/>
            </a:pPr>
            <a:r>
              <a:rPr lang="ru-RU" b="1" i="1" smtClean="0">
                <a:solidFill>
                  <a:srgbClr val="000000"/>
                </a:solidFill>
                <a:latin typeface="Georgia" pitchFamily="18" charset="0"/>
                <a:sym typeface="Symbol" pitchFamily="18" charset="2"/>
              </a:rPr>
              <a:t>формула Ньютона</a:t>
            </a:r>
            <a:r>
              <a:rPr lang="ru-RU" b="1" i="1" smtClean="0">
                <a:solidFill>
                  <a:srgbClr val="000000"/>
                </a:solidFill>
                <a:sym typeface="Symbol" pitchFamily="18" charset="2"/>
              </a:rPr>
              <a:t>–</a:t>
            </a:r>
            <a:r>
              <a:rPr lang="ru-RU" b="1" i="1" smtClean="0">
                <a:solidFill>
                  <a:srgbClr val="000000"/>
                </a:solidFill>
                <a:latin typeface="Georgia" pitchFamily="18" charset="0"/>
                <a:sym typeface="Symbol" pitchFamily="18" charset="2"/>
              </a:rPr>
              <a:t>Лейбница</a:t>
            </a:r>
            <a:endParaRPr lang="ru-RU" b="1" i="1" smtClean="0">
              <a:latin typeface="Georgia" pitchFamily="18" charset="0"/>
              <a:sym typeface="Symbol" pitchFamily="18" charset="2"/>
            </a:endParaRPr>
          </a:p>
        </p:txBody>
      </p:sp>
      <p:graphicFrame>
        <p:nvGraphicFramePr>
          <p:cNvPr id="164984" name="Object 120"/>
          <p:cNvGraphicFramePr>
            <a:graphicFrameLocks noChangeAspect="1"/>
          </p:cNvGraphicFramePr>
          <p:nvPr/>
        </p:nvGraphicFramePr>
        <p:xfrm>
          <a:off x="3635375" y="3141663"/>
          <a:ext cx="47053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6" name="Формула" r:id="rId3" imgW="2501640" imgH="482400" progId="Equation.3">
                  <p:embed/>
                </p:oleObj>
              </mc:Choice>
              <mc:Fallback>
                <p:oleObj name="Формула" r:id="rId3" imgW="2501640" imgH="48240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141663"/>
                        <a:ext cx="4705350" cy="90805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9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9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9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4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82" grpId="0" animBg="1"/>
      <p:bldP spid="16498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39" name="Rectangle 151"/>
          <p:cNvSpPr>
            <a:spLocks noChangeArrowheads="1"/>
          </p:cNvSpPr>
          <p:nvPr/>
        </p:nvSpPr>
        <p:spPr bwMode="auto">
          <a:xfrm>
            <a:off x="684213" y="1989138"/>
            <a:ext cx="5616575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5892" name="Group 4"/>
          <p:cNvGraphicFramePr>
            <a:graphicFrameLocks noGrp="1"/>
          </p:cNvGraphicFramePr>
          <p:nvPr/>
        </p:nvGraphicFramePr>
        <p:xfrm>
          <a:off x="690563" y="1968500"/>
          <a:ext cx="5586412" cy="4627568"/>
        </p:xfrm>
        <a:graphic>
          <a:graphicData uri="http://schemas.openxmlformats.org/drawingml/2006/table">
            <a:tbl>
              <a:tblPr/>
              <a:tblGrid>
                <a:gridCol w="558800"/>
                <a:gridCol w="558800"/>
                <a:gridCol w="557212"/>
                <a:gridCol w="560388"/>
                <a:gridCol w="558800"/>
                <a:gridCol w="557212"/>
                <a:gridCol w="558800"/>
                <a:gridCol w="558800"/>
                <a:gridCol w="558800"/>
                <a:gridCol w="55880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037" name="Freeform 149"/>
          <p:cNvSpPr>
            <a:spLocks/>
          </p:cNvSpPr>
          <p:nvPr/>
        </p:nvSpPr>
        <p:spPr bwMode="auto">
          <a:xfrm>
            <a:off x="1803400" y="2009775"/>
            <a:ext cx="1109663" cy="3748088"/>
          </a:xfrm>
          <a:custGeom>
            <a:avLst/>
            <a:gdLst/>
            <a:ahLst/>
            <a:cxnLst>
              <a:cxn ang="0">
                <a:pos x="6" y="2360"/>
              </a:cxn>
              <a:cxn ang="0">
                <a:pos x="0" y="2098"/>
              </a:cxn>
              <a:cxn ang="0">
                <a:pos x="132" y="1855"/>
              </a:cxn>
              <a:cxn ang="0">
                <a:pos x="322" y="1376"/>
              </a:cxn>
              <a:cxn ang="0">
                <a:pos x="498" y="711"/>
              </a:cxn>
              <a:cxn ang="0">
                <a:pos x="690" y="0"/>
              </a:cxn>
              <a:cxn ang="0">
                <a:pos x="699" y="2361"/>
              </a:cxn>
              <a:cxn ang="0">
                <a:pos x="6" y="2360"/>
              </a:cxn>
            </a:cxnLst>
            <a:rect l="0" t="0" r="r" b="b"/>
            <a:pathLst>
              <a:path w="699" h="2361">
                <a:moveTo>
                  <a:pt x="6" y="2360"/>
                </a:moveTo>
                <a:lnTo>
                  <a:pt x="0" y="2098"/>
                </a:lnTo>
                <a:lnTo>
                  <a:pt x="132" y="1855"/>
                </a:lnTo>
                <a:lnTo>
                  <a:pt x="322" y="1376"/>
                </a:lnTo>
                <a:lnTo>
                  <a:pt x="498" y="711"/>
                </a:lnTo>
                <a:lnTo>
                  <a:pt x="690" y="0"/>
                </a:lnTo>
                <a:lnTo>
                  <a:pt x="699" y="2361"/>
                </a:lnTo>
                <a:lnTo>
                  <a:pt x="6" y="2360"/>
                </a:lnTo>
                <a:close/>
              </a:path>
            </a:pathLst>
          </a:custGeom>
          <a:solidFill>
            <a:schemeClr val="tx2">
              <a:alpha val="52000"/>
            </a:schemeClr>
          </a:solidFill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1187450" y="260350"/>
            <a:ext cx="75977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Найти площадь трапеции ограниченной                                     </a:t>
            </a:r>
          </a:p>
          <a:p>
            <a:pPr algn="r">
              <a:spcBef>
                <a:spcPct val="50000"/>
              </a:spcBef>
            </a:pP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          параболой </a:t>
            </a:r>
            <a:r>
              <a:rPr lang="ru-RU" sz="2400" b="1" i="1" dirty="0">
                <a:solidFill>
                  <a:srgbClr val="0000CC"/>
                </a:solidFill>
                <a:latin typeface="Georgia" pitchFamily="18" charset="0"/>
              </a:rPr>
              <a:t>у = х</a:t>
            </a:r>
            <a:r>
              <a:rPr lang="ru-RU" sz="2400" b="1" i="1" baseline="30000" dirty="0">
                <a:solidFill>
                  <a:srgbClr val="0000CC"/>
                </a:solidFill>
                <a:latin typeface="Georgia" pitchFamily="18" charset="0"/>
              </a:rPr>
              <a:t>2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, прямыми </a:t>
            </a:r>
            <a:r>
              <a:rPr lang="ru-RU" sz="2400" b="1" i="1" dirty="0">
                <a:solidFill>
                  <a:srgbClr val="0000CC"/>
                </a:solidFill>
                <a:latin typeface="Georgia" pitchFamily="18" charset="0"/>
              </a:rPr>
              <a:t>х=1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, </a:t>
            </a:r>
            <a:r>
              <a:rPr lang="ru-RU" sz="2400" b="1" i="1" dirty="0">
                <a:solidFill>
                  <a:srgbClr val="0000CC"/>
                </a:solidFill>
                <a:latin typeface="Georgia" pitchFamily="18" charset="0"/>
              </a:rPr>
              <a:t>х=3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 и </a:t>
            </a:r>
            <a:r>
              <a:rPr lang="ru-RU" sz="2400" b="1" i="1" dirty="0">
                <a:solidFill>
                  <a:srgbClr val="0000CC"/>
                </a:solidFill>
                <a:latin typeface="Georgia" pitchFamily="18" charset="0"/>
              </a:rPr>
              <a:t>осью Ох</a:t>
            </a:r>
          </a:p>
        </p:txBody>
      </p:sp>
      <p:sp>
        <p:nvSpPr>
          <p:cNvPr id="166026" name="Line 138"/>
          <p:cNvSpPr>
            <a:spLocks noChangeShapeType="1"/>
          </p:cNvSpPr>
          <p:nvPr/>
        </p:nvSpPr>
        <p:spPr bwMode="auto">
          <a:xfrm flipH="1" flipV="1">
            <a:off x="1233488" y="2036763"/>
            <a:ext cx="26987" cy="4308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027" name="Line 139"/>
          <p:cNvSpPr>
            <a:spLocks noChangeShapeType="1"/>
          </p:cNvSpPr>
          <p:nvPr/>
        </p:nvSpPr>
        <p:spPr bwMode="auto">
          <a:xfrm flipV="1">
            <a:off x="679450" y="5764213"/>
            <a:ext cx="5595938" cy="2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028" name="Text Box 140"/>
          <p:cNvSpPr txBox="1">
            <a:spLocks noChangeArrowheads="1"/>
          </p:cNvSpPr>
          <p:nvPr/>
        </p:nvSpPr>
        <p:spPr bwMode="auto">
          <a:xfrm>
            <a:off x="6367463" y="5526088"/>
            <a:ext cx="865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eorgia" pitchFamily="18" charset="0"/>
              </a:rPr>
              <a:t>x</a:t>
            </a:r>
            <a:endParaRPr lang="ru-RU" sz="3600" b="1" i="1">
              <a:latin typeface="Georgia" pitchFamily="18" charset="0"/>
            </a:endParaRPr>
          </a:p>
        </p:txBody>
      </p:sp>
      <p:sp>
        <p:nvSpPr>
          <p:cNvPr id="166029" name="Text Box 141"/>
          <p:cNvSpPr txBox="1">
            <a:spLocks noChangeArrowheads="1"/>
          </p:cNvSpPr>
          <p:nvPr/>
        </p:nvSpPr>
        <p:spPr bwMode="auto">
          <a:xfrm>
            <a:off x="1379538" y="16684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Georgia" pitchFamily="18" charset="0"/>
              </a:rPr>
              <a:t>y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66030" name="Text Box 142"/>
          <p:cNvSpPr txBox="1">
            <a:spLocks noChangeArrowheads="1"/>
          </p:cNvSpPr>
          <p:nvPr/>
        </p:nvSpPr>
        <p:spPr bwMode="auto">
          <a:xfrm>
            <a:off x="2771775" y="1303338"/>
            <a:ext cx="1441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A50021"/>
                </a:solidFill>
                <a:latin typeface="Georgia" pitchFamily="18" charset="0"/>
              </a:rPr>
              <a:t>y=x</a:t>
            </a:r>
            <a:r>
              <a:rPr lang="ru-RU" sz="2800" b="1" i="1" baseline="30000">
                <a:solidFill>
                  <a:srgbClr val="A50021"/>
                </a:solidFill>
                <a:latin typeface="Georgia" pitchFamily="18" charset="0"/>
              </a:rPr>
              <a:t>2</a:t>
            </a:r>
            <a:endParaRPr lang="ru-RU" sz="2800" b="1" i="1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66031" name="Line 143"/>
          <p:cNvSpPr>
            <a:spLocks noChangeShapeType="1"/>
          </p:cNvSpPr>
          <p:nvPr/>
        </p:nvSpPr>
        <p:spPr bwMode="auto">
          <a:xfrm flipH="1">
            <a:off x="1814513" y="5335588"/>
            <a:ext cx="3175" cy="4270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032" name="Line 144"/>
          <p:cNvSpPr>
            <a:spLocks noChangeShapeType="1"/>
          </p:cNvSpPr>
          <p:nvPr/>
        </p:nvSpPr>
        <p:spPr bwMode="auto">
          <a:xfrm>
            <a:off x="2895600" y="1952625"/>
            <a:ext cx="28575" cy="382428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033" name="Text Box 145"/>
          <p:cNvSpPr txBox="1">
            <a:spLocks noChangeArrowheads="1"/>
          </p:cNvSpPr>
          <p:nvPr/>
        </p:nvSpPr>
        <p:spPr bwMode="auto">
          <a:xfrm>
            <a:off x="1601788" y="56896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A50021"/>
                </a:solidFill>
                <a:latin typeface="Georgia" pitchFamily="18" charset="0"/>
              </a:rPr>
              <a:t>1</a:t>
            </a:r>
          </a:p>
        </p:txBody>
      </p:sp>
      <p:sp>
        <p:nvSpPr>
          <p:cNvPr id="166034" name="Text Box 146"/>
          <p:cNvSpPr txBox="1">
            <a:spLocks noChangeArrowheads="1"/>
          </p:cNvSpPr>
          <p:nvPr/>
        </p:nvSpPr>
        <p:spPr bwMode="auto">
          <a:xfrm>
            <a:off x="2795588" y="5646738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A50021"/>
                </a:solidFill>
                <a:latin typeface="Georgia" pitchFamily="18" charset="0"/>
              </a:rPr>
              <a:t>3</a:t>
            </a:r>
          </a:p>
        </p:txBody>
      </p:sp>
      <p:sp>
        <p:nvSpPr>
          <p:cNvPr id="166035" name="Line 147"/>
          <p:cNvSpPr>
            <a:spLocks noChangeShapeType="1"/>
          </p:cNvSpPr>
          <p:nvPr/>
        </p:nvSpPr>
        <p:spPr bwMode="auto">
          <a:xfrm>
            <a:off x="1166813" y="5764213"/>
            <a:ext cx="3352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036" name="Freeform 148"/>
          <p:cNvSpPr>
            <a:spLocks/>
          </p:cNvSpPr>
          <p:nvPr/>
        </p:nvSpPr>
        <p:spPr bwMode="auto">
          <a:xfrm>
            <a:off x="1260475" y="1939925"/>
            <a:ext cx="1662113" cy="3836988"/>
          </a:xfrm>
          <a:custGeom>
            <a:avLst/>
            <a:gdLst/>
            <a:ahLst/>
            <a:cxnLst>
              <a:cxn ang="0">
                <a:pos x="0" y="2417"/>
              </a:cxn>
              <a:cxn ang="0">
                <a:pos x="349" y="2138"/>
              </a:cxn>
              <a:cxn ang="0">
                <a:pos x="698" y="1326"/>
              </a:cxn>
              <a:cxn ang="0">
                <a:pos x="1047" y="0"/>
              </a:cxn>
            </a:cxnLst>
            <a:rect l="0" t="0" r="r" b="b"/>
            <a:pathLst>
              <a:path w="1047" h="2417">
                <a:moveTo>
                  <a:pt x="0" y="2417"/>
                </a:moveTo>
                <a:cubicBezTo>
                  <a:pt x="116" y="2368"/>
                  <a:pt x="233" y="2320"/>
                  <a:pt x="349" y="2138"/>
                </a:cubicBezTo>
                <a:cubicBezTo>
                  <a:pt x="465" y="1956"/>
                  <a:pt x="582" y="1682"/>
                  <a:pt x="698" y="1326"/>
                </a:cubicBezTo>
                <a:cubicBezTo>
                  <a:pt x="814" y="970"/>
                  <a:pt x="930" y="485"/>
                  <a:pt x="1047" y="0"/>
                </a:cubicBezTo>
              </a:path>
            </a:pathLst>
          </a:custGeom>
          <a:noFill/>
          <a:ln w="5715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6038" name="Object 150"/>
          <p:cNvGraphicFramePr>
            <a:graphicFrameLocks noChangeAspect="1"/>
          </p:cNvGraphicFramePr>
          <p:nvPr/>
        </p:nvGraphicFramePr>
        <p:xfrm>
          <a:off x="957263" y="2757488"/>
          <a:ext cx="687228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40" name="Формула" r:id="rId3" imgW="3759120" imgH="507960" progId="Equation.3">
                  <p:embed/>
                </p:oleObj>
              </mc:Choice>
              <mc:Fallback>
                <p:oleObj name="Формула" r:id="rId3" imgW="3759120" imgH="507960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757488"/>
                        <a:ext cx="6872287" cy="9302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571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7812360" y="2996952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latin typeface="Georgia" pitchFamily="18" charset="0"/>
              </a:rPr>
              <a:t>кв. </a:t>
            </a:r>
            <a:r>
              <a:rPr lang="ru-RU" sz="2400" b="1" i="1" dirty="0" err="1" smtClean="0">
                <a:solidFill>
                  <a:srgbClr val="1F497D"/>
                </a:solidFill>
                <a:latin typeface="Georgia" pitchFamily="18" charset="0"/>
              </a:rPr>
              <a:t>ед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6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6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6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6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37" grpId="0" animBg="1"/>
      <p:bldP spid="166030" grpId="0"/>
      <p:bldP spid="166031" grpId="0" animBg="1"/>
      <p:bldP spid="166032" grpId="0" animBg="1"/>
      <p:bldP spid="166034" grpId="0"/>
      <p:bldP spid="166035" grpId="0" animBg="1"/>
      <p:bldP spid="166036" grpId="0" animBg="1"/>
      <p:bldP spid="20" grpId="0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1189</TotalTime>
  <Words>176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математика - 1!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 Елена Васильевна</dc:creator>
  <cp:lastModifiedBy>Юлия</cp:lastModifiedBy>
  <cp:revision>37</cp:revision>
  <dcterms:created xsi:type="dcterms:W3CDTF">2010-03-29T10:01:28Z</dcterms:created>
  <dcterms:modified xsi:type="dcterms:W3CDTF">2016-01-17T14:04:53Z</dcterms:modified>
</cp:coreProperties>
</file>