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6" r:id="rId2"/>
    <p:sldId id="320" r:id="rId3"/>
    <p:sldId id="321" r:id="rId4"/>
    <p:sldId id="322" r:id="rId5"/>
    <p:sldId id="325" r:id="rId6"/>
    <p:sldId id="303" r:id="rId7"/>
    <p:sldId id="316" r:id="rId8"/>
    <p:sldId id="317" r:id="rId9"/>
    <p:sldId id="318" r:id="rId10"/>
    <p:sldId id="31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9FBFFF"/>
    <a:srgbClr val="333399"/>
    <a:srgbClr val="0033CC"/>
    <a:srgbClr val="D5FFD5"/>
    <a:srgbClr val="EBD4FC"/>
    <a:srgbClr val="E2C5FF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356EEBE-538F-43C9-9CCC-15A441C4103D}" type="datetimeFigureOut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039D50-DAD6-4C09-BC35-D4C2787D86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742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149B2-8AFA-4B16-A80F-0B14D79C3F3A}" type="datetime1">
              <a:rPr lang="ru-RU" smtClean="0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4F243-075A-4BDD-8E38-4317C310A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6F123-A217-4437-9E53-F497B593F941}" type="datetime1">
              <a:rPr lang="ru-RU" smtClean="0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5C0D8-2C90-436C-BCFE-3939617A59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6908-2053-4C0E-BE7F-63304440A4AD}" type="datetime1">
              <a:rPr lang="ru-RU" smtClean="0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B05A3-E9AB-4B51-8F80-054F98B7B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4E3B3-A632-49E2-9A6E-FC55EA20053D}" type="datetime1">
              <a:rPr lang="ru-RU" smtClean="0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A5DCB-501C-4FE1-B793-F1C6FC81FB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AC2BF-2A2C-44CC-BAC7-8957FC731E98}" type="datetime1">
              <a:rPr lang="ru-RU" smtClean="0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C0D7E-D6F5-481C-85F0-844C3CC5F9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934F3-E6FF-47FB-B0BA-C9D08F40D83F}" type="datetime1">
              <a:rPr lang="ru-RU" smtClean="0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A8C41-9E91-4149-8D1A-C8F9AFE64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26CD1-446C-47A8-9597-7C711C644CEE}" type="datetime1">
              <a:rPr lang="ru-RU" smtClean="0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F7295-BF9D-4236-AC73-6F5666B119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4A352-5873-440A-AD8B-EEB2D0AECD56}" type="datetime1">
              <a:rPr lang="ru-RU" smtClean="0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0895B-0093-4E51-B542-1904E518F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89E95-391A-45F8-ABB5-9D4CA022BF06}" type="datetime1">
              <a:rPr lang="ru-RU" smtClean="0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7110F-A91B-4738-BB4E-EE5398A0E0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DE179-C578-4F87-B53A-0340BA46B520}" type="datetime1">
              <a:rPr lang="ru-RU" smtClean="0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1F728-E872-430B-BD94-98C9F9B3D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21546-E08A-4449-9ED7-76E7E168AC7D}" type="datetime1">
              <a:rPr lang="ru-RU" smtClean="0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F0F09-6645-4FE2-8924-766CAEA33A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2EF876-7E7E-4C53-8AAF-8463DC66E72A}" type="datetime1">
              <a:rPr lang="ru-RU" smtClean="0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1BABBE-0B78-4F1D-AFE5-FE4E2FB6D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0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0.png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10.png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6007100" y="5621338"/>
            <a:ext cx="2598738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4788" y="5970588"/>
            <a:ext cx="26971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4932363" y="260350"/>
            <a:ext cx="4000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40EF1FCF-46F4-490C-9650-CBDC2143E028}" type="datetime1">
              <a:rPr lang="ru-RU" sz="3600" b="1">
                <a:solidFill>
                  <a:srgbClr val="002060"/>
                </a:solidFill>
                <a:latin typeface="Georgia" pitchFamily="18" charset="0"/>
              </a:rPr>
              <a:pPr algn="ctr"/>
              <a:t>11.01.2016</a:t>
            </a:fld>
            <a:endParaRPr lang="ru-RU" sz="3600" b="1">
              <a:solidFill>
                <a:srgbClr val="002060"/>
              </a:solidFill>
              <a:latin typeface="Georgia" pitchFamily="18" charset="0"/>
            </a:endParaRPr>
          </a:p>
        </p:txBody>
      </p:sp>
      <p:grpSp>
        <p:nvGrpSpPr>
          <p:cNvPr id="2" name="Группа 10"/>
          <p:cNvGrpSpPr>
            <a:grpSpLocks/>
          </p:cNvGrpSpPr>
          <p:nvPr/>
        </p:nvGrpSpPr>
        <p:grpSpPr bwMode="auto">
          <a:xfrm>
            <a:off x="827088" y="620713"/>
            <a:ext cx="8316912" cy="5616575"/>
            <a:chOff x="1115615" y="1196752"/>
            <a:chExt cx="5599209" cy="4032448"/>
          </a:xfrm>
        </p:grpSpPr>
        <p:pic>
          <p:nvPicPr>
            <p:cNvPr id="3079" name="Рисунок 1" descr="http://dist-tutor.info/file.php/129/ege-index_copy.p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5" y="1196752"/>
              <a:ext cx="5599209" cy="4032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4654264" y="2126791"/>
              <a:ext cx="970430" cy="553920"/>
            </a:xfrm>
            <a:prstGeom prst="roundRect">
              <a:avLst>
                <a:gd name="adj" fmla="val 28633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b="1" dirty="0">
                  <a:solidFill>
                    <a:srgbClr val="0070C0"/>
                  </a:solidFill>
                  <a:latin typeface="Georgia" pitchFamily="18" charset="0"/>
                </a:rPr>
                <a:t>2014</a:t>
              </a:r>
            </a:p>
          </p:txBody>
        </p:sp>
      </p:grpSp>
      <p:sp>
        <p:nvSpPr>
          <p:cNvPr id="3078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539750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b="1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/>
          </p:cNvSpPr>
          <p:nvPr>
            <p:ph type="body" idx="1"/>
          </p:nvPr>
        </p:nvSpPr>
        <p:spPr>
          <a:xfrm>
            <a:off x="3059113" y="620713"/>
            <a:ext cx="5638800" cy="2736850"/>
          </a:xfrm>
          <a:solidFill>
            <a:srgbClr val="D5FFD5"/>
          </a:solidFill>
          <a:ln w="38100">
            <a:solidFill>
              <a:srgbClr val="80008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sz="2400" b="1" i="1" smtClean="0">
                <a:solidFill>
                  <a:srgbClr val="333399"/>
                </a:solidFill>
                <a:latin typeface="Georgia" pitchFamily="18" charset="0"/>
              </a:rPr>
              <a:t>Если функция </a:t>
            </a:r>
            <a:r>
              <a:rPr lang="en-US" sz="2400" b="1" i="1" smtClean="0">
                <a:solidFill>
                  <a:srgbClr val="333399"/>
                </a:solidFill>
                <a:latin typeface="Georgia" pitchFamily="18" charset="0"/>
              </a:rPr>
              <a:t>F(x) </a:t>
            </a:r>
            <a:r>
              <a:rPr lang="ru-RU" sz="2400" b="1" i="1" smtClean="0">
                <a:solidFill>
                  <a:srgbClr val="333399"/>
                </a:solidFill>
                <a:latin typeface="Georgia" pitchFamily="18" charset="0"/>
              </a:rPr>
              <a:t>является первообразной функции </a:t>
            </a:r>
            <a:r>
              <a:rPr lang="en-US" sz="2400" b="1" i="1" smtClean="0">
                <a:solidFill>
                  <a:srgbClr val="333399"/>
                </a:solidFill>
                <a:latin typeface="Georgia" pitchFamily="18" charset="0"/>
              </a:rPr>
              <a:t>f(x)</a:t>
            </a:r>
            <a:r>
              <a:rPr lang="ru-RU" sz="2400" b="1" i="1" smtClean="0">
                <a:solidFill>
                  <a:srgbClr val="333399"/>
                </a:solidFill>
                <a:latin typeface="Georgia" pitchFamily="18" charset="0"/>
              </a:rPr>
              <a:t> на некотором промежутке, то все первообразные функции </a:t>
            </a:r>
            <a:r>
              <a:rPr lang="en-US" sz="2400" b="1" i="1" smtClean="0">
                <a:solidFill>
                  <a:srgbClr val="333399"/>
                </a:solidFill>
                <a:latin typeface="Georgia" pitchFamily="18" charset="0"/>
              </a:rPr>
              <a:t>f</a:t>
            </a:r>
            <a:r>
              <a:rPr lang="ru-RU" sz="2400" b="1" i="1" smtClean="0">
                <a:solidFill>
                  <a:srgbClr val="333399"/>
                </a:solidFill>
                <a:latin typeface="Georgia" pitchFamily="18" charset="0"/>
              </a:rPr>
              <a:t>(х)  записываются в виде </a:t>
            </a:r>
            <a:r>
              <a:rPr lang="en-US" sz="2400" b="1" i="1" smtClean="0">
                <a:solidFill>
                  <a:srgbClr val="333399"/>
                </a:solidFill>
                <a:latin typeface="Georgia" pitchFamily="18" charset="0"/>
              </a:rPr>
              <a:t>F(x)</a:t>
            </a:r>
            <a:r>
              <a:rPr lang="ru-RU" sz="2400" b="1" i="1" smtClean="0">
                <a:solidFill>
                  <a:srgbClr val="333399"/>
                </a:solidFill>
                <a:latin typeface="Georgia" pitchFamily="18" charset="0"/>
              </a:rPr>
              <a:t>+С , где С - произвольная постоянная.</a:t>
            </a:r>
            <a:endParaRPr lang="en-US" sz="2400" b="1" i="1" smtClean="0">
              <a:solidFill>
                <a:srgbClr val="333399"/>
              </a:solidFill>
              <a:latin typeface="Georgia" pitchFamily="18" charset="0"/>
            </a:endParaRPr>
          </a:p>
        </p:txBody>
      </p:sp>
      <p:pic>
        <p:nvPicPr>
          <p:cNvPr id="8202" name="Picture 10" descr="ANTN0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88913"/>
            <a:ext cx="2663825" cy="219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71550" y="4503738"/>
            <a:ext cx="77057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Для функции </a:t>
            </a:r>
            <a:r>
              <a:rPr lang="en-US" sz="2800" b="1" i="1">
                <a:solidFill>
                  <a:schemeClr val="tx2"/>
                </a:solidFill>
                <a:latin typeface="Georgia" pitchFamily="18" charset="0"/>
              </a:rPr>
              <a:t>f(x)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 =х</a:t>
            </a:r>
            <a:r>
              <a:rPr lang="ru-RU" sz="28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 найти такую первообразную, график которой проходит через точку с координатами (2; 5).</a:t>
            </a:r>
          </a:p>
        </p:txBody>
      </p:sp>
      <p:sp>
        <p:nvSpPr>
          <p:cNvPr id="156678" name="AutoShape 6"/>
          <p:cNvSpPr>
            <a:spLocks noChangeArrowheads="1"/>
          </p:cNvSpPr>
          <p:nvPr/>
        </p:nvSpPr>
        <p:spPr bwMode="gray">
          <a:xfrm>
            <a:off x="1042988" y="357346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№4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667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6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build="p" animBg="1"/>
      <p:bldP spid="2" grpId="0"/>
      <p:bldP spid="1566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1424682" y="1276350"/>
            <a:ext cx="8043862" cy="53403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58723" name="Object 3"/>
          <p:cNvGraphicFramePr>
            <a:graphicFrameLocks noChangeAspect="1"/>
          </p:cNvGraphicFramePr>
          <p:nvPr/>
        </p:nvGraphicFramePr>
        <p:xfrm>
          <a:off x="2859782" y="1379538"/>
          <a:ext cx="4497387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8" name="Equation" r:id="rId3" imgW="1638000" imgH="393480" progId="">
                  <p:embed/>
                </p:oleObj>
              </mc:Choice>
              <mc:Fallback>
                <p:oleObj name="Equation" r:id="rId3" imgW="1638000" imgH="3934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782" y="1379538"/>
                        <a:ext cx="4497387" cy="1058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24" name="Object 4"/>
          <p:cNvGraphicFramePr>
            <a:graphicFrameLocks noChangeAspect="1"/>
          </p:cNvGraphicFramePr>
          <p:nvPr/>
        </p:nvGraphicFramePr>
        <p:xfrm>
          <a:off x="3023294" y="2289175"/>
          <a:ext cx="327342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9" name="Equation" r:id="rId5" imgW="1193760" imgH="317160" progId="">
                  <p:embed/>
                </p:oleObj>
              </mc:Choice>
              <mc:Fallback>
                <p:oleObj name="Equation" r:id="rId5" imgW="1193760" imgH="3171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3294" y="2289175"/>
                        <a:ext cx="3273425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25" name="Object 5"/>
          <p:cNvGraphicFramePr>
            <a:graphicFrameLocks noChangeAspect="1"/>
          </p:cNvGraphicFramePr>
          <p:nvPr/>
        </p:nvGraphicFramePr>
        <p:xfrm>
          <a:off x="3264594" y="3254375"/>
          <a:ext cx="3525838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30" name="Equation" r:id="rId7" imgW="1333440" imgH="444240" progId="">
                  <p:embed/>
                </p:oleObj>
              </mc:Choice>
              <mc:Fallback>
                <p:oleObj name="Equation" r:id="rId7" imgW="1333440" imgH="4442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4594" y="3254375"/>
                        <a:ext cx="3525838" cy="117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26" name="Object 6"/>
          <p:cNvGraphicFramePr>
            <a:graphicFrameLocks noChangeAspect="1"/>
          </p:cNvGraphicFramePr>
          <p:nvPr/>
        </p:nvGraphicFramePr>
        <p:xfrm>
          <a:off x="3026469" y="4427538"/>
          <a:ext cx="430053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31" name="Equation" r:id="rId9" imgW="1638000" imgH="317160" progId="">
                  <p:embed/>
                </p:oleObj>
              </mc:Choice>
              <mc:Fallback>
                <p:oleObj name="Equation" r:id="rId9" imgW="1638000" imgH="31716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6469" y="4427538"/>
                        <a:ext cx="4300538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27" name="Object 7"/>
          <p:cNvGraphicFramePr>
            <a:graphicFrameLocks noChangeAspect="1"/>
          </p:cNvGraphicFramePr>
          <p:nvPr/>
        </p:nvGraphicFramePr>
        <p:xfrm>
          <a:off x="2880419" y="5427663"/>
          <a:ext cx="5773738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32" name="Equation" r:id="rId11" imgW="2031840" imgH="317160" progId="">
                  <p:embed/>
                </p:oleObj>
              </mc:Choice>
              <mc:Fallback>
                <p:oleObj name="Equation" r:id="rId11" imgW="2031840" imgH="31716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0419" y="5427663"/>
                        <a:ext cx="5773738" cy="903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28" name="Rectangle 8"/>
          <p:cNvSpPr>
            <a:spLocks noChangeArrowheads="1"/>
          </p:cNvSpPr>
          <p:nvPr/>
        </p:nvSpPr>
        <p:spPr bwMode="auto">
          <a:xfrm>
            <a:off x="5872857" y="2535238"/>
            <a:ext cx="2743200" cy="1017587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sp>
        <p:nvSpPr>
          <p:cNvPr id="158729" name="Rectangle 9"/>
          <p:cNvSpPr>
            <a:spLocks noChangeArrowheads="1"/>
          </p:cNvSpPr>
          <p:nvPr/>
        </p:nvSpPr>
        <p:spPr bwMode="auto">
          <a:xfrm>
            <a:off x="5876032" y="1565275"/>
            <a:ext cx="2743200" cy="965200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 dirty="0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 dirty="0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sp>
        <p:nvSpPr>
          <p:cNvPr id="158730" name="Rectangle 10"/>
          <p:cNvSpPr>
            <a:spLocks noChangeArrowheads="1"/>
          </p:cNvSpPr>
          <p:nvPr/>
        </p:nvSpPr>
        <p:spPr bwMode="auto">
          <a:xfrm>
            <a:off x="5861744" y="3419475"/>
            <a:ext cx="2755900" cy="1228725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sp>
        <p:nvSpPr>
          <p:cNvPr id="158731" name="Rectangle 11"/>
          <p:cNvSpPr>
            <a:spLocks noChangeArrowheads="1"/>
          </p:cNvSpPr>
          <p:nvPr/>
        </p:nvSpPr>
        <p:spPr bwMode="auto">
          <a:xfrm>
            <a:off x="5856982" y="4584700"/>
            <a:ext cx="2755900" cy="1004888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sp>
        <p:nvSpPr>
          <p:cNvPr id="158732" name="Rectangle 12"/>
          <p:cNvSpPr>
            <a:spLocks noChangeArrowheads="1"/>
          </p:cNvSpPr>
          <p:nvPr/>
        </p:nvSpPr>
        <p:spPr bwMode="auto">
          <a:xfrm>
            <a:off x="5869682" y="5510213"/>
            <a:ext cx="2751137" cy="1071562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pic>
        <p:nvPicPr>
          <p:cNvPr id="15" name="Picture 8" descr="Рисунок1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97632" y="3072085"/>
            <a:ext cx="236220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AutoShape 2"/>
          <p:cNvSpPr>
            <a:spLocks noChangeArrowheads="1"/>
          </p:cNvSpPr>
          <p:nvPr/>
        </p:nvSpPr>
        <p:spPr bwMode="gray">
          <a:xfrm>
            <a:off x="899592" y="404813"/>
            <a:ext cx="79565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Найдите производные функций: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58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587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58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58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58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8" grpId="0" animBg="1"/>
      <p:bldP spid="158729" grpId="0" animBg="1"/>
      <p:bldP spid="158730" grpId="0" animBg="1"/>
      <p:bldP spid="158731" grpId="0" animBg="1"/>
      <p:bldP spid="1587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746" name="Object 2"/>
          <p:cNvGraphicFramePr>
            <a:graphicFrameLocks noChangeAspect="1"/>
          </p:cNvGraphicFramePr>
          <p:nvPr/>
        </p:nvGraphicFramePr>
        <p:xfrm>
          <a:off x="3314501" y="3495675"/>
          <a:ext cx="5208588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2" name="Формула" r:id="rId3" imgW="2031840" imgH="393480" progId="Equation.3">
                  <p:embed/>
                </p:oleObj>
              </mc:Choice>
              <mc:Fallback>
                <p:oleObj name="Формула" r:id="rId3" imgW="20318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501" y="3495675"/>
                        <a:ext cx="5208588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47" name="Object 3"/>
          <p:cNvGraphicFramePr>
            <a:graphicFrameLocks noChangeAspect="1"/>
          </p:cNvGraphicFramePr>
          <p:nvPr/>
        </p:nvGraphicFramePr>
        <p:xfrm>
          <a:off x="2627114" y="1614488"/>
          <a:ext cx="552926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3" name="Формула" r:id="rId5" imgW="2361960" imgH="355320" progId="Equation.3">
                  <p:embed/>
                </p:oleObj>
              </mc:Choice>
              <mc:Fallback>
                <p:oleObj name="Формула" r:id="rId5" imgW="2361960" imgH="355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114" y="1614488"/>
                        <a:ext cx="5529262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1712714" y="1276350"/>
            <a:ext cx="8043862" cy="53403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5987851" y="1554163"/>
            <a:ext cx="2663825" cy="885825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5975151" y="3524250"/>
            <a:ext cx="2663825" cy="1004888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sp>
        <p:nvSpPr>
          <p:cNvPr id="159753" name="Rectangle 9"/>
          <p:cNvSpPr>
            <a:spLocks noChangeArrowheads="1"/>
          </p:cNvSpPr>
          <p:nvPr/>
        </p:nvSpPr>
        <p:spPr bwMode="auto">
          <a:xfrm>
            <a:off x="2620764" y="2503488"/>
            <a:ext cx="2662237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1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159754" name="Rectangle 10"/>
          <p:cNvSpPr>
            <a:spLocks noChangeArrowheads="1"/>
          </p:cNvSpPr>
          <p:nvPr/>
        </p:nvSpPr>
        <p:spPr bwMode="auto">
          <a:xfrm>
            <a:off x="2620764" y="3540125"/>
            <a:ext cx="267335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1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159755" name="Rectangle 11"/>
          <p:cNvSpPr>
            <a:spLocks noChangeArrowheads="1"/>
          </p:cNvSpPr>
          <p:nvPr/>
        </p:nvSpPr>
        <p:spPr bwMode="auto">
          <a:xfrm>
            <a:off x="2612826" y="1501775"/>
            <a:ext cx="269716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59757" name="Object 13"/>
          <p:cNvGraphicFramePr>
            <a:graphicFrameLocks noChangeAspect="1"/>
          </p:cNvGraphicFramePr>
          <p:nvPr/>
        </p:nvGraphicFramePr>
        <p:xfrm>
          <a:off x="3549451" y="2228850"/>
          <a:ext cx="3497263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4" name="Формула" r:id="rId7" imgW="1701720" imgH="647640" progId="Equation.3">
                  <p:embed/>
                </p:oleObj>
              </mc:Choice>
              <mc:Fallback>
                <p:oleObj name="Формула" r:id="rId7" imgW="1701720" imgH="647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451" y="2228850"/>
                        <a:ext cx="3497263" cy="133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58" name="Rectangle 14"/>
          <p:cNvSpPr>
            <a:spLocks noChangeArrowheads="1"/>
          </p:cNvSpPr>
          <p:nvPr/>
        </p:nvSpPr>
        <p:spPr bwMode="auto">
          <a:xfrm>
            <a:off x="5983089" y="2509838"/>
            <a:ext cx="2663825" cy="950912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graphicFrame>
        <p:nvGraphicFramePr>
          <p:cNvPr id="159759" name="Object 15"/>
          <p:cNvGraphicFramePr>
            <a:graphicFrameLocks noChangeAspect="1"/>
          </p:cNvGraphicFramePr>
          <p:nvPr/>
        </p:nvGraphicFramePr>
        <p:xfrm>
          <a:off x="2792214" y="5351463"/>
          <a:ext cx="5492750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5" name="Формула" r:id="rId9" imgW="2336760" imgH="647640" progId="Equation.3">
                  <p:embed/>
                </p:oleObj>
              </mc:Choice>
              <mc:Fallback>
                <p:oleObj name="Формула" r:id="rId9" imgW="2336760" imgH="6476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214" y="5351463"/>
                        <a:ext cx="5492750" cy="1335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60" name="Rectangle 16"/>
          <p:cNvSpPr>
            <a:spLocks noChangeArrowheads="1"/>
          </p:cNvSpPr>
          <p:nvPr/>
        </p:nvSpPr>
        <p:spPr bwMode="auto">
          <a:xfrm>
            <a:off x="5954514" y="5578475"/>
            <a:ext cx="2659062" cy="965200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graphicFrame>
        <p:nvGraphicFramePr>
          <p:cNvPr id="159761" name="Object 17"/>
          <p:cNvGraphicFramePr>
            <a:graphicFrameLocks noChangeAspect="1"/>
          </p:cNvGraphicFramePr>
          <p:nvPr/>
        </p:nvGraphicFramePr>
        <p:xfrm>
          <a:off x="3295451" y="4302125"/>
          <a:ext cx="4889500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6" name="Формула" r:id="rId11" imgW="2349360" imgH="647640" progId="Equation.3">
                  <p:embed/>
                </p:oleObj>
              </mc:Choice>
              <mc:Fallback>
                <p:oleObj name="Формула" r:id="rId11" imgW="2349360" imgH="6476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451" y="4302125"/>
                        <a:ext cx="4889500" cy="134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62" name="Rectangle 18"/>
          <p:cNvSpPr>
            <a:spLocks noChangeArrowheads="1"/>
          </p:cNvSpPr>
          <p:nvPr/>
        </p:nvSpPr>
        <p:spPr bwMode="auto">
          <a:xfrm>
            <a:off x="5954514" y="4665663"/>
            <a:ext cx="2663825" cy="819150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pic>
        <p:nvPicPr>
          <p:cNvPr id="18" name="Picture 8" descr="Рисунок1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97632" y="3072085"/>
            <a:ext cx="236220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AutoShape 2"/>
          <p:cNvSpPr>
            <a:spLocks noChangeArrowheads="1"/>
          </p:cNvSpPr>
          <p:nvPr/>
        </p:nvSpPr>
        <p:spPr bwMode="gray">
          <a:xfrm>
            <a:off x="899592" y="404813"/>
            <a:ext cx="79565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Найдите производные функций: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59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59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59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59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59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51" grpId="0" animBg="1"/>
      <p:bldP spid="159752" grpId="0" animBg="1"/>
      <p:bldP spid="159753" grpId="0"/>
      <p:bldP spid="159754" grpId="0"/>
      <p:bldP spid="159755" grpId="0" animBg="1"/>
      <p:bldP spid="159758" grpId="0" animBg="1"/>
      <p:bldP spid="159760" grpId="0" animBg="1"/>
      <p:bldP spid="1597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1403648" y="1276350"/>
            <a:ext cx="8043862" cy="53403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0772" name="Object 4"/>
          <p:cNvGraphicFramePr>
            <a:graphicFrameLocks noChangeAspect="1"/>
          </p:cNvGraphicFramePr>
          <p:nvPr/>
        </p:nvGraphicFramePr>
        <p:xfrm>
          <a:off x="3357860" y="1314450"/>
          <a:ext cx="36068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1" name="Equation" r:id="rId3" imgW="1384200" imgH="317160" progId="">
                  <p:embed/>
                </p:oleObj>
              </mc:Choice>
              <mc:Fallback>
                <p:oleObj name="Equation" r:id="rId3" imgW="1384200" imgH="3171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860" y="1314450"/>
                        <a:ext cx="36068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3" name="Object 5"/>
          <p:cNvGraphicFramePr>
            <a:graphicFrameLocks noChangeAspect="1"/>
          </p:cNvGraphicFramePr>
          <p:nvPr/>
        </p:nvGraphicFramePr>
        <p:xfrm>
          <a:off x="3415010" y="3175000"/>
          <a:ext cx="4300538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2" name="Equation" r:id="rId5" imgW="1498320" imgH="393480" progId="">
                  <p:embed/>
                </p:oleObj>
              </mc:Choice>
              <mc:Fallback>
                <p:oleObj name="Equation" r:id="rId5" imgW="1498320" imgH="3934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5010" y="3175000"/>
                        <a:ext cx="4300538" cy="1128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5854998" y="1425575"/>
            <a:ext cx="2743200" cy="965200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5840710" y="3279775"/>
            <a:ext cx="2755900" cy="1228725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graphicFrame>
        <p:nvGraphicFramePr>
          <p:cNvPr id="160778" name="Object 10"/>
          <p:cNvGraphicFramePr>
            <a:graphicFrameLocks noChangeAspect="1"/>
          </p:cNvGraphicFramePr>
          <p:nvPr/>
        </p:nvGraphicFramePr>
        <p:xfrm>
          <a:off x="2197398" y="2390775"/>
          <a:ext cx="61944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3" name="Формула" r:id="rId7" imgW="3009600" imgH="355320" progId="Equation.3">
                  <p:embed/>
                </p:oleObj>
              </mc:Choice>
              <mc:Fallback>
                <p:oleObj name="Формула" r:id="rId7" imgW="3009600" imgH="35532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398" y="2390775"/>
                        <a:ext cx="6194425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9" name="Object 11"/>
          <p:cNvGraphicFramePr>
            <a:graphicFrameLocks noChangeAspect="1"/>
          </p:cNvGraphicFramePr>
          <p:nvPr/>
        </p:nvGraphicFramePr>
        <p:xfrm>
          <a:off x="3091160" y="5497513"/>
          <a:ext cx="488315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4" name="Формула" r:id="rId9" imgW="2209680" imgH="355320" progId="Equation.3">
                  <p:embed/>
                </p:oleObj>
              </mc:Choice>
              <mc:Fallback>
                <p:oleObj name="Формула" r:id="rId9" imgW="2209680" imgH="35532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1160" y="5497513"/>
                        <a:ext cx="4883150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80" name="Object 12"/>
          <p:cNvGraphicFramePr>
            <a:graphicFrameLocks noChangeAspect="1"/>
          </p:cNvGraphicFramePr>
          <p:nvPr/>
        </p:nvGraphicFramePr>
        <p:xfrm>
          <a:off x="3014960" y="4370388"/>
          <a:ext cx="528955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5" name="Формула" r:id="rId11" imgW="2539800" imgH="672840" progId="Equation.3">
                  <p:embed/>
                </p:oleObj>
              </mc:Choice>
              <mc:Fallback>
                <p:oleObj name="Формула" r:id="rId11" imgW="2539800" imgH="6728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960" y="4370388"/>
                        <a:ext cx="5289550" cy="123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81" name="Rectangle 13"/>
          <p:cNvSpPr>
            <a:spLocks noChangeArrowheads="1"/>
          </p:cNvSpPr>
          <p:nvPr/>
        </p:nvSpPr>
        <p:spPr bwMode="auto">
          <a:xfrm>
            <a:off x="5848648" y="5626100"/>
            <a:ext cx="2751137" cy="815975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sp>
        <p:nvSpPr>
          <p:cNvPr id="160782" name="Rectangle 14"/>
          <p:cNvSpPr>
            <a:spLocks noChangeArrowheads="1"/>
          </p:cNvSpPr>
          <p:nvPr/>
        </p:nvSpPr>
        <p:spPr bwMode="auto">
          <a:xfrm>
            <a:off x="5835948" y="4445000"/>
            <a:ext cx="2755900" cy="1139825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sp>
        <p:nvSpPr>
          <p:cNvPr id="160783" name="Rectangle 15"/>
          <p:cNvSpPr>
            <a:spLocks noChangeArrowheads="1"/>
          </p:cNvSpPr>
          <p:nvPr/>
        </p:nvSpPr>
        <p:spPr bwMode="auto">
          <a:xfrm>
            <a:off x="5851823" y="2249488"/>
            <a:ext cx="2770187" cy="1163637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Правильный </a:t>
            </a:r>
          </a:p>
          <a:p>
            <a:pPr algn="ctr"/>
            <a:r>
              <a:rPr lang="ru-RU" sz="2400" b="1" i="1">
                <a:solidFill>
                  <a:srgbClr val="003399"/>
                </a:solidFill>
                <a:latin typeface="Georgia" pitchFamily="18" charset="0"/>
              </a:rPr>
              <a:t>ответ</a:t>
            </a:r>
          </a:p>
        </p:txBody>
      </p:sp>
      <p:pic>
        <p:nvPicPr>
          <p:cNvPr id="15" name="Picture 8" descr="Рисунок1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97632" y="3072085"/>
            <a:ext cx="236220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AutoShape 2"/>
          <p:cNvSpPr>
            <a:spLocks noChangeArrowheads="1"/>
          </p:cNvSpPr>
          <p:nvPr/>
        </p:nvSpPr>
        <p:spPr bwMode="gray">
          <a:xfrm>
            <a:off x="899592" y="404813"/>
            <a:ext cx="79565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Найдите производные функций: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60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607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607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60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4" grpId="0" animBg="1"/>
      <p:bldP spid="160775" grpId="0" animBg="1"/>
      <p:bldP spid="160781" grpId="0" animBg="1"/>
      <p:bldP spid="160782" grpId="0" animBg="1"/>
      <p:bldP spid="1607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6007100" y="5621338"/>
            <a:ext cx="2598738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4788" y="5970588"/>
            <a:ext cx="26971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467544" y="1124744"/>
            <a:ext cx="853244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r">
              <a:spcBef>
                <a:spcPct val="50000"/>
              </a:spcBef>
            </a:pPr>
            <a:r>
              <a:rPr lang="ru-RU" sz="5400" b="1" dirty="0" smtClean="0">
                <a:solidFill>
                  <a:srgbClr val="006666"/>
                </a:solidFill>
                <a:latin typeface="Georgia" pitchFamily="18" charset="0"/>
              </a:rPr>
              <a:t>Определение первообразной.        Основное свойство первообразной. </a:t>
            </a:r>
            <a:endParaRPr lang="ru-RU" sz="5400" b="1" dirty="0">
              <a:solidFill>
                <a:srgbClr val="006666"/>
              </a:solidFill>
              <a:latin typeface="Georgia" pitchFamily="18" charset="0"/>
            </a:endParaRP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971550" y="476672"/>
            <a:ext cx="5040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u="sng">
                <a:latin typeface="Georgia" pitchFamily="18" charset="0"/>
              </a:rPr>
              <a:t>Тема урока:</a:t>
            </a:r>
          </a:p>
        </p:txBody>
      </p:sp>
      <p:sp>
        <p:nvSpPr>
          <p:cNvPr id="10246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2627312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1400" b="1" dirty="0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  <p:pic>
        <p:nvPicPr>
          <p:cNvPr id="7" name="Picture 8" descr="Рисунок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2996952"/>
            <a:ext cx="236220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4932363" y="260350"/>
            <a:ext cx="4000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14FC4930-CC82-4052-A1C7-144BAA1C86C0}" type="datetime1">
              <a:rPr lang="ru-RU" sz="3600" b="1">
                <a:solidFill>
                  <a:srgbClr val="002060"/>
                </a:solidFill>
                <a:latin typeface="Georgia" pitchFamily="18" charset="0"/>
              </a:rPr>
              <a:pPr algn="ctr"/>
              <a:t>11.01.2016</a:t>
            </a:fld>
            <a:endParaRPr lang="ru-RU" sz="3600" b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/>
          </p:cNvSpPr>
          <p:nvPr>
            <p:ph type="body" idx="1"/>
          </p:nvPr>
        </p:nvSpPr>
        <p:spPr>
          <a:xfrm>
            <a:off x="3348038" y="620713"/>
            <a:ext cx="5349875" cy="2736850"/>
          </a:xfrm>
          <a:solidFill>
            <a:srgbClr val="D5FFD5"/>
          </a:solidFill>
          <a:ln w="38100">
            <a:solidFill>
              <a:srgbClr val="80008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sz="2400" b="1" i="1" smtClean="0">
                <a:solidFill>
                  <a:srgbClr val="333399"/>
                </a:solidFill>
                <a:latin typeface="Georgia" pitchFamily="18" charset="0"/>
              </a:rPr>
              <a:t>Функция   </a:t>
            </a:r>
            <a:r>
              <a:rPr lang="en-US" sz="2400" b="1" i="1" smtClean="0">
                <a:solidFill>
                  <a:srgbClr val="333399"/>
                </a:solidFill>
                <a:latin typeface="Georgia" pitchFamily="18" charset="0"/>
              </a:rPr>
              <a:t>F(x) </a:t>
            </a:r>
            <a:r>
              <a:rPr lang="ru-RU" sz="2400" b="1" i="1" smtClean="0">
                <a:solidFill>
                  <a:srgbClr val="333399"/>
                </a:solidFill>
                <a:latin typeface="Georgia" pitchFamily="18" charset="0"/>
              </a:rPr>
              <a:t>называется</a:t>
            </a:r>
            <a:r>
              <a:rPr lang="ru-RU" sz="2400" b="1" i="1" smtClean="0">
                <a:latin typeface="Georgia" pitchFamily="18" charset="0"/>
              </a:rPr>
              <a:t> </a:t>
            </a:r>
            <a:r>
              <a:rPr lang="ru-RU" sz="2400" b="1" i="1" smtClean="0">
                <a:solidFill>
                  <a:srgbClr val="800080"/>
                </a:solidFill>
                <a:latin typeface="Georgia" pitchFamily="18" charset="0"/>
              </a:rPr>
              <a:t>первообразной функции</a:t>
            </a:r>
            <a:r>
              <a:rPr lang="ru-RU" sz="2400" b="1" i="1" smtClean="0">
                <a:latin typeface="Georgia" pitchFamily="18" charset="0"/>
              </a:rPr>
              <a:t> </a:t>
            </a:r>
            <a:r>
              <a:rPr lang="en-US" sz="2400" b="1" i="1" smtClean="0">
                <a:solidFill>
                  <a:srgbClr val="333399"/>
                </a:solidFill>
                <a:latin typeface="Georgia" pitchFamily="18" charset="0"/>
              </a:rPr>
              <a:t>f(x)</a:t>
            </a:r>
            <a:r>
              <a:rPr lang="en-US" sz="1800" b="1" i="1" smtClean="0">
                <a:solidFill>
                  <a:srgbClr val="333399"/>
                </a:solidFill>
                <a:latin typeface="Georgia" pitchFamily="18" charset="0"/>
              </a:rPr>
              <a:t> </a:t>
            </a:r>
            <a:r>
              <a:rPr lang="ru-RU" sz="2400" b="1" i="1" smtClean="0">
                <a:solidFill>
                  <a:srgbClr val="333399"/>
                </a:solidFill>
                <a:latin typeface="Georgia" pitchFamily="18" charset="0"/>
              </a:rPr>
              <a:t>на некотором промежутке, если для всех х из этого промежутка   </a:t>
            </a:r>
          </a:p>
          <a:p>
            <a:pPr>
              <a:buFont typeface="Arial" charset="0"/>
              <a:buNone/>
            </a:pPr>
            <a:r>
              <a:rPr lang="ru-RU" sz="2400" b="1" i="1" smtClean="0">
                <a:solidFill>
                  <a:srgbClr val="333399"/>
                </a:solidFill>
                <a:latin typeface="Georgia" pitchFamily="18" charset="0"/>
              </a:rPr>
              <a:t>                     </a:t>
            </a:r>
            <a:r>
              <a:rPr lang="en-US" b="1" i="1" smtClean="0">
                <a:solidFill>
                  <a:srgbClr val="333399"/>
                </a:solidFill>
                <a:latin typeface="Georgia" pitchFamily="18" charset="0"/>
              </a:rPr>
              <a:t>F′</a:t>
            </a:r>
            <a:r>
              <a:rPr lang="ru-RU" b="1" i="1" smtClean="0">
                <a:solidFill>
                  <a:srgbClr val="333399"/>
                </a:solidFill>
                <a:latin typeface="Georgia" pitchFamily="18" charset="0"/>
              </a:rPr>
              <a:t>(х) = </a:t>
            </a:r>
            <a:r>
              <a:rPr lang="en-US" b="1" i="1" smtClean="0">
                <a:solidFill>
                  <a:srgbClr val="333399"/>
                </a:solidFill>
                <a:latin typeface="Georgia" pitchFamily="18" charset="0"/>
              </a:rPr>
              <a:t>f</a:t>
            </a:r>
            <a:r>
              <a:rPr lang="ru-RU" b="1" i="1" smtClean="0">
                <a:solidFill>
                  <a:srgbClr val="333399"/>
                </a:solidFill>
                <a:latin typeface="Georgia" pitchFamily="18" charset="0"/>
              </a:rPr>
              <a:t>(х)</a:t>
            </a:r>
            <a:endParaRPr lang="en-US" b="1" i="1" smtClean="0">
              <a:solidFill>
                <a:srgbClr val="333399"/>
              </a:solidFill>
              <a:latin typeface="Georgia" pitchFamily="18" charset="0"/>
            </a:endParaRPr>
          </a:p>
        </p:txBody>
      </p:sp>
      <p:pic>
        <p:nvPicPr>
          <p:cNvPr id="8202" name="Picture 10" descr="ANTN0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88913"/>
            <a:ext cx="2663825" cy="219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5003800" y="2565400"/>
            <a:ext cx="2447925" cy="576263"/>
          </a:xfrm>
          <a:prstGeom prst="rect">
            <a:avLst/>
          </a:prstGeom>
          <a:noFill/>
          <a:ln w="381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71550" y="4503738"/>
            <a:ext cx="77057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 dirty="0">
                <a:solidFill>
                  <a:schemeClr val="tx2"/>
                </a:solidFill>
                <a:latin typeface="Georgia" pitchFamily="18" charset="0"/>
              </a:rPr>
              <a:t>Функция  </a:t>
            </a:r>
            <a:r>
              <a:rPr lang="en-US" sz="2800" b="1" i="1" dirty="0" err="1">
                <a:solidFill>
                  <a:srgbClr val="990099"/>
                </a:solidFill>
                <a:latin typeface="Georgia" pitchFamily="18" charset="0"/>
              </a:rPr>
              <a:t>cos</a:t>
            </a:r>
            <a:r>
              <a:rPr lang="en-US" sz="2800" b="1" i="1" dirty="0">
                <a:solidFill>
                  <a:srgbClr val="990099"/>
                </a:solidFill>
                <a:latin typeface="Georgia" pitchFamily="18" charset="0"/>
              </a:rPr>
              <a:t> x</a:t>
            </a:r>
            <a:r>
              <a:rPr lang="ru-RU" sz="2800" b="1" i="1" dirty="0">
                <a:solidFill>
                  <a:schemeClr val="tx2"/>
                </a:solidFill>
                <a:latin typeface="Georgia" pitchFamily="18" charset="0"/>
              </a:rPr>
              <a:t> является первообразной функции </a:t>
            </a:r>
            <a:r>
              <a:rPr lang="en-US" sz="2800" b="1" i="1" dirty="0">
                <a:solidFill>
                  <a:srgbClr val="990099"/>
                </a:solidFill>
                <a:latin typeface="Georgia" pitchFamily="18" charset="0"/>
              </a:rPr>
              <a:t>–</a:t>
            </a:r>
            <a:r>
              <a:rPr lang="en-US" sz="2800" b="1" i="1" dirty="0" err="1">
                <a:solidFill>
                  <a:srgbClr val="990099"/>
                </a:solidFill>
                <a:latin typeface="Georgia" pitchFamily="18" charset="0"/>
              </a:rPr>
              <a:t>sinx</a:t>
            </a:r>
            <a:r>
              <a:rPr lang="ru-RU" sz="2800" b="1" i="1" dirty="0">
                <a:solidFill>
                  <a:schemeClr val="tx2"/>
                </a:solidFill>
                <a:latin typeface="Georgia" pitchFamily="18" charset="0"/>
              </a:rPr>
              <a:t> , так как  </a:t>
            </a:r>
            <a:r>
              <a:rPr lang="en-US" sz="2800" b="1" i="1" dirty="0">
                <a:solidFill>
                  <a:srgbClr val="990099"/>
                </a:solidFill>
                <a:latin typeface="Georgia" pitchFamily="18" charset="0"/>
              </a:rPr>
              <a:t>(</a:t>
            </a:r>
            <a:r>
              <a:rPr lang="en-US" sz="2800" b="1" i="1" dirty="0" err="1">
                <a:solidFill>
                  <a:srgbClr val="990099"/>
                </a:solidFill>
                <a:latin typeface="Georgia" pitchFamily="18" charset="0"/>
              </a:rPr>
              <a:t>cos</a:t>
            </a:r>
            <a:r>
              <a:rPr lang="en-US" sz="2800" b="1" i="1" dirty="0">
                <a:solidFill>
                  <a:srgbClr val="990099"/>
                </a:solidFill>
                <a:latin typeface="Georgia" pitchFamily="18" charset="0"/>
              </a:rPr>
              <a:t> x)′ = </a:t>
            </a:r>
            <a:r>
              <a:rPr lang="en-US" sz="2800" b="1" i="1" dirty="0" smtClean="0">
                <a:solidFill>
                  <a:srgbClr val="990099"/>
                </a:solidFill>
                <a:latin typeface="Georgia" pitchFamily="18" charset="0"/>
              </a:rPr>
              <a:t>– sin </a:t>
            </a:r>
            <a:r>
              <a:rPr lang="en-US" sz="2800" b="1" i="1" dirty="0">
                <a:solidFill>
                  <a:srgbClr val="990099"/>
                </a:solidFill>
                <a:latin typeface="Georgia" pitchFamily="18" charset="0"/>
              </a:rPr>
              <a:t>x</a:t>
            </a:r>
            <a:r>
              <a:rPr lang="ru-RU" sz="2800" b="1" i="1" dirty="0">
                <a:solidFill>
                  <a:srgbClr val="990099"/>
                </a:solidFill>
                <a:latin typeface="Georgia" pitchFamily="18" charset="0"/>
              </a:rPr>
              <a:t>.</a:t>
            </a:r>
          </a:p>
        </p:txBody>
      </p:sp>
      <p:sp>
        <p:nvSpPr>
          <p:cNvPr id="133128" name="AutoShape 8"/>
          <p:cNvSpPr>
            <a:spLocks noChangeArrowheads="1"/>
          </p:cNvSpPr>
          <p:nvPr/>
        </p:nvSpPr>
        <p:spPr bwMode="gray">
          <a:xfrm>
            <a:off x="1042988" y="357346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Например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3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uiExpand="1" build="p" animBg="1"/>
      <p:bldP spid="133126" grpId="0" animBg="1"/>
      <p:bldP spid="2" grpId="0"/>
      <p:bldP spid="1331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AutoShape 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№1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1557338"/>
            <a:ext cx="770572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Доказать, что функция </a:t>
            </a:r>
            <a:r>
              <a:rPr lang="en-US" sz="3600" b="1" i="1">
                <a:solidFill>
                  <a:schemeClr val="tx2"/>
                </a:solidFill>
                <a:latin typeface="Georgia" pitchFamily="18" charset="0"/>
              </a:rPr>
              <a:t>F(x)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=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  <a:sym typeface="Symbol" pitchFamily="18" charset="2"/>
              </a:rPr>
              <a:t>х   есть первообразная для функции </a:t>
            </a:r>
            <a:r>
              <a:rPr lang="en-US" sz="3600" b="1" i="1">
                <a:solidFill>
                  <a:schemeClr val="tx2"/>
                </a:solidFill>
                <a:latin typeface="Georgia" pitchFamily="18" charset="0"/>
              </a:rPr>
              <a:t> f(x)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=             на </a:t>
            </a:r>
          </a:p>
          <a:p>
            <a:endParaRPr lang="ru-RU" sz="3600" b="1" i="1">
              <a:solidFill>
                <a:schemeClr val="tx2"/>
              </a:solidFill>
              <a:latin typeface="Georgia" pitchFamily="18" charset="0"/>
            </a:endParaRPr>
          </a:p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промежутке (0; +∞)</a:t>
            </a:r>
            <a:endParaRPr lang="ru-RU" sz="4800" b="1" i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150532" name="Line 4"/>
          <p:cNvSpPr>
            <a:spLocks noChangeShapeType="1"/>
          </p:cNvSpPr>
          <p:nvPr/>
        </p:nvSpPr>
        <p:spPr bwMode="auto">
          <a:xfrm>
            <a:off x="2916238" y="2205038"/>
            <a:ext cx="287337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50540" name="Group 12"/>
          <p:cNvGrpSpPr>
            <a:grpSpLocks/>
          </p:cNvGrpSpPr>
          <p:nvPr/>
        </p:nvGrpSpPr>
        <p:grpSpPr bwMode="auto">
          <a:xfrm>
            <a:off x="6011863" y="2492375"/>
            <a:ext cx="1223962" cy="1217613"/>
            <a:chOff x="2653" y="3022"/>
            <a:chExt cx="771" cy="767"/>
          </a:xfrm>
        </p:grpSpPr>
        <p:grpSp>
          <p:nvGrpSpPr>
            <p:cNvPr id="150536" name="Group 8"/>
            <p:cNvGrpSpPr>
              <a:grpSpLocks/>
            </p:cNvGrpSpPr>
            <p:nvPr/>
          </p:nvGrpSpPr>
          <p:grpSpPr bwMode="auto">
            <a:xfrm>
              <a:off x="2653" y="3385"/>
              <a:ext cx="680" cy="404"/>
              <a:chOff x="2517" y="3022"/>
              <a:chExt cx="680" cy="404"/>
            </a:xfrm>
          </p:grpSpPr>
          <p:sp>
            <p:nvSpPr>
              <p:cNvPr id="150534" name="Rectangle 6"/>
              <p:cNvSpPr>
                <a:spLocks noChangeArrowheads="1"/>
              </p:cNvSpPr>
              <p:nvPr/>
            </p:nvSpPr>
            <p:spPr bwMode="auto">
              <a:xfrm>
                <a:off x="2517" y="3022"/>
                <a:ext cx="62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3600" b="1" i="1">
                    <a:solidFill>
                      <a:schemeClr val="tx2"/>
                    </a:solidFill>
                    <a:latin typeface="Georgia" pitchFamily="18" charset="0"/>
                    <a:sym typeface="Symbol" pitchFamily="18" charset="2"/>
                  </a:rPr>
                  <a:t>2х</a:t>
                </a:r>
              </a:p>
            </p:txBody>
          </p:sp>
          <p:sp>
            <p:nvSpPr>
              <p:cNvPr id="150535" name="Line 7"/>
              <p:cNvSpPr>
                <a:spLocks noChangeShapeType="1"/>
              </p:cNvSpPr>
              <p:nvPr/>
            </p:nvSpPr>
            <p:spPr bwMode="auto">
              <a:xfrm>
                <a:off x="3016" y="3067"/>
                <a:ext cx="181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0538" name="Rectangle 10"/>
            <p:cNvSpPr>
              <a:spLocks noChangeArrowheads="1"/>
            </p:cNvSpPr>
            <p:nvPr/>
          </p:nvSpPr>
          <p:spPr bwMode="auto">
            <a:xfrm>
              <a:off x="2880" y="3022"/>
              <a:ext cx="25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i="1">
                  <a:solidFill>
                    <a:schemeClr val="tx2"/>
                  </a:solidFill>
                  <a:latin typeface="Georgia" pitchFamily="18" charset="0"/>
                </a:rPr>
                <a:t>1</a:t>
              </a:r>
            </a:p>
          </p:txBody>
        </p:sp>
        <p:sp>
          <p:nvSpPr>
            <p:cNvPr id="150539" name="Line 11"/>
            <p:cNvSpPr>
              <a:spLocks noChangeShapeType="1"/>
            </p:cNvSpPr>
            <p:nvPr/>
          </p:nvSpPr>
          <p:spPr bwMode="auto">
            <a:xfrm>
              <a:off x="2653" y="3385"/>
              <a:ext cx="771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AutoShape 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№2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1557338"/>
            <a:ext cx="770572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Доказать, что функция </a:t>
            </a:r>
            <a:r>
              <a:rPr lang="en-US" sz="3600" b="1" i="1">
                <a:solidFill>
                  <a:schemeClr val="tx2"/>
                </a:solidFill>
                <a:latin typeface="Georgia" pitchFamily="18" charset="0"/>
              </a:rPr>
              <a:t>F(x)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=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  <a:sym typeface="Symbol" pitchFamily="18" charset="2"/>
              </a:rPr>
              <a:t>3</a:t>
            </a:r>
            <a:r>
              <a:rPr lang="en-US" sz="3600" b="1" i="1">
                <a:solidFill>
                  <a:schemeClr val="tx2"/>
                </a:solidFill>
                <a:latin typeface="Georgia" pitchFamily="18" charset="0"/>
                <a:sym typeface="Symbol" pitchFamily="18" charset="2"/>
              </a:rPr>
              <a:t>sin4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  <a:sym typeface="Symbol" pitchFamily="18" charset="2"/>
              </a:rPr>
              <a:t>х</a:t>
            </a:r>
            <a:r>
              <a:rPr lang="en-US" sz="3600" b="1" i="1">
                <a:solidFill>
                  <a:schemeClr val="tx2"/>
                </a:solidFill>
                <a:latin typeface="Georgia" pitchFamily="18" charset="0"/>
                <a:sym typeface="Symbol" pitchFamily="18" charset="2"/>
              </a:rPr>
              <a:t> +x</a:t>
            </a:r>
            <a:r>
              <a:rPr lang="en-US" sz="3600" b="1" i="1" baseline="30000">
                <a:solidFill>
                  <a:schemeClr val="tx2"/>
                </a:solidFill>
                <a:latin typeface="Georgia" pitchFamily="18" charset="0"/>
                <a:sym typeface="Symbol" pitchFamily="18" charset="2"/>
              </a:rPr>
              <a:t>2</a:t>
            </a:r>
            <a:r>
              <a:rPr lang="en-US" sz="3600" b="1" i="1">
                <a:solidFill>
                  <a:schemeClr val="tx2"/>
                </a:solidFill>
                <a:latin typeface="Georgia" pitchFamily="18" charset="0"/>
                <a:sym typeface="Symbol" pitchFamily="18" charset="2"/>
              </a:rPr>
              <a:t> +5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  <a:sym typeface="Symbol" pitchFamily="18" charset="2"/>
              </a:rPr>
              <a:t>   есть первообразная для функции </a:t>
            </a:r>
            <a:r>
              <a:rPr lang="en-US" sz="3600" b="1" i="1">
                <a:solidFill>
                  <a:schemeClr val="tx2"/>
                </a:solidFill>
                <a:latin typeface="Georgia" pitchFamily="18" charset="0"/>
              </a:rPr>
              <a:t> f(x)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= </a:t>
            </a:r>
            <a:r>
              <a:rPr lang="en-US" sz="3600" b="1" i="1">
                <a:solidFill>
                  <a:schemeClr val="tx2"/>
                </a:solidFill>
                <a:latin typeface="Georgia" pitchFamily="18" charset="0"/>
              </a:rPr>
              <a:t>12 cos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4х +2х  на </a:t>
            </a:r>
          </a:p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промежутке (0; +∞)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AutoShape 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№3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1557338"/>
            <a:ext cx="770572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Доказать, что                                     </a:t>
            </a:r>
          </a:p>
          <a:p>
            <a:endParaRPr lang="ru-RU" sz="3600" b="1" i="1">
              <a:solidFill>
                <a:schemeClr val="tx2"/>
              </a:solidFill>
              <a:latin typeface="Georgia" pitchFamily="18" charset="0"/>
            </a:endParaRPr>
          </a:p>
          <a:p>
            <a:endParaRPr lang="ru-RU" sz="3600" b="1" i="1">
              <a:solidFill>
                <a:schemeClr val="tx2"/>
              </a:solidFill>
              <a:latin typeface="Georgia" pitchFamily="18" charset="0"/>
            </a:endParaRPr>
          </a:p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являются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  <a:sym typeface="Symbol" pitchFamily="18" charset="2"/>
              </a:rPr>
              <a:t> первообразными для одной и той же функции </a:t>
            </a:r>
            <a:r>
              <a:rPr lang="en-US" sz="3600" b="1" i="1">
                <a:solidFill>
                  <a:schemeClr val="tx2"/>
                </a:solidFill>
                <a:latin typeface="Georgia" pitchFamily="18" charset="0"/>
              </a:rPr>
              <a:t> f(x)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= 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endParaRPr lang="ru-RU" sz="3600" b="1" i="1">
              <a:solidFill>
                <a:schemeClr val="tx2"/>
              </a:solidFill>
              <a:latin typeface="Georgia" pitchFamily="18" charset="0"/>
            </a:endParaRPr>
          </a:p>
        </p:txBody>
      </p:sp>
      <p:graphicFrame>
        <p:nvGraphicFramePr>
          <p:cNvPr id="154628" name="Object 4"/>
          <p:cNvGraphicFramePr>
            <a:graphicFrameLocks noChangeAspect="1"/>
          </p:cNvGraphicFramePr>
          <p:nvPr/>
        </p:nvGraphicFramePr>
        <p:xfrm>
          <a:off x="3276600" y="2060575"/>
          <a:ext cx="5122863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1" name="Формула" r:id="rId4" imgW="1892160" imgH="419040" progId="Equation.3">
                  <p:embed/>
                </p:oleObj>
              </mc:Choice>
              <mc:Fallback>
                <p:oleObj name="Формула" r:id="rId4" imgW="189216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060575"/>
                        <a:ext cx="5122863" cy="1135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629" name="Rectangle 5"/>
          <p:cNvSpPr>
            <a:spLocks/>
          </p:cNvSpPr>
          <p:nvPr/>
        </p:nvSpPr>
        <p:spPr bwMode="auto">
          <a:xfrm>
            <a:off x="1116013" y="5084763"/>
            <a:ext cx="7632700" cy="1368425"/>
          </a:xfrm>
          <a:prstGeom prst="rect">
            <a:avLst/>
          </a:prstGeom>
          <a:solidFill>
            <a:srgbClr val="CCFFCC"/>
          </a:solidFill>
          <a:ln w="38100">
            <a:solidFill>
              <a:srgbClr val="9900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3200" b="1" i="1">
                <a:solidFill>
                  <a:srgbClr val="009900"/>
                </a:solidFill>
                <a:latin typeface="Georgia" pitchFamily="18" charset="0"/>
              </a:rPr>
              <a:t>    </a:t>
            </a:r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Вообще, любая функция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ru-RU" sz="1600" b="1" i="1">
              <a:solidFill>
                <a:srgbClr val="000099"/>
              </a:solidFill>
              <a:latin typeface="Georgi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является первообразной для  х</a:t>
            </a:r>
            <a:r>
              <a:rPr lang="ru-RU" sz="2800" b="1" i="1" baseline="30000">
                <a:solidFill>
                  <a:srgbClr val="000099"/>
                </a:solidFill>
                <a:latin typeface="Georgia" pitchFamily="18" charset="0"/>
              </a:rPr>
              <a:t>3</a:t>
            </a:r>
            <a:endParaRPr lang="en-US" sz="2800" b="1" i="1" baseline="30000">
              <a:solidFill>
                <a:srgbClr val="000099"/>
              </a:solidFill>
              <a:latin typeface="Georgia" pitchFamily="18" charset="0"/>
              <a:sym typeface="Symbol" pitchFamily="18" charset="2"/>
            </a:endParaRPr>
          </a:p>
        </p:txBody>
      </p:sp>
      <p:graphicFrame>
        <p:nvGraphicFramePr>
          <p:cNvPr id="154630" name="Object 6"/>
          <p:cNvGraphicFramePr>
            <a:graphicFrameLocks noChangeAspect="1"/>
          </p:cNvGraphicFramePr>
          <p:nvPr/>
        </p:nvGraphicFramePr>
        <p:xfrm>
          <a:off x="6588125" y="5013325"/>
          <a:ext cx="1236663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2" name="Формула" r:id="rId6" imgW="457200" imgH="419040" progId="Equation.3">
                  <p:embed/>
                </p:oleObj>
              </mc:Choice>
              <mc:Fallback>
                <p:oleObj name="Формула" r:id="rId6" imgW="45720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5013325"/>
                        <a:ext cx="1236663" cy="1135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4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4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4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4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9" grpId="0" uiExpand="1" build="p" animBg="1"/>
    </p:bldLst>
  </p:timing>
</p:sld>
</file>

<file path=ppt/theme/theme1.xml><?xml version="1.0" encoding="utf-8"?>
<a:theme xmlns:a="http://schemas.openxmlformats.org/drawingml/2006/main" name="математика - 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математика - 1!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атематика - 1!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005C5C"/>
        </a:accent6>
        <a:hlink>
          <a:srgbClr val="CC99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- 1!</Template>
  <TotalTime>1162</TotalTime>
  <Words>283</Words>
  <Application>Microsoft Office PowerPoint</Application>
  <PresentationFormat>Экран (4:3)</PresentationFormat>
  <Paragraphs>64</Paragraphs>
  <Slides>10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математика - 1!</vt:lpstr>
      <vt:lpstr>Equation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 11 класс</dc:subject>
  <dc:creator>Малая</dc:creator>
  <cp:lastModifiedBy>Юлия</cp:lastModifiedBy>
  <cp:revision>35</cp:revision>
  <dcterms:created xsi:type="dcterms:W3CDTF">2010-03-29T10:01:28Z</dcterms:created>
  <dcterms:modified xsi:type="dcterms:W3CDTF">2016-01-11T13:59:41Z</dcterms:modified>
</cp:coreProperties>
</file>