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686" r:id="rId2"/>
  </p:sldMasterIdLst>
  <p:notesMasterIdLst>
    <p:notesMasterId r:id="rId9"/>
  </p:notesMasterIdLst>
  <p:handoutMasterIdLst>
    <p:handoutMasterId r:id="rId10"/>
  </p:handoutMasterIdLst>
  <p:sldIdLst>
    <p:sldId id="763" r:id="rId3"/>
    <p:sldId id="735" r:id="rId4"/>
    <p:sldId id="742" r:id="rId5"/>
    <p:sldId id="764" r:id="rId6"/>
    <p:sldId id="765" r:id="rId7"/>
    <p:sldId id="762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66FF66"/>
    <a:srgbClr val="CC0099"/>
    <a:srgbClr val="33CCFF"/>
    <a:srgbClr val="FFCCFF"/>
    <a:srgbClr val="FFFF99"/>
    <a:srgbClr val="FF9900"/>
    <a:srgbClr val="B0C9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369" autoAdjust="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D00B868-5D2F-49A5-B74D-5E1632AE3D6A}" type="datetimeFigureOut">
              <a:rPr lang="ru-RU"/>
              <a:pPr>
                <a:defRPr/>
              </a:pPr>
              <a:t>21.12.2015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B9C390A-E0DA-4E40-8164-DFCF0AF513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5762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CCEA3F1-0A62-4F8A-8956-48920A251B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5137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4096107-4039-4698-BB15-288073C9D630}" type="slidenum">
              <a:rPr lang="ru-RU" smtClean="0"/>
              <a:pPr>
                <a:defRPr/>
              </a:pPr>
              <a:t>2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№798.</a:t>
            </a:r>
            <a:r>
              <a:rPr lang="en-US" smtClean="0"/>
              <a:t> </a:t>
            </a:r>
            <a:r>
              <a:rPr lang="ru-RU" smtClean="0"/>
              <a:t> Математика 5 класс. Н.Я.Виленкин.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BFFC14-14F9-4356-992B-782156FD07AD}" type="slidenum">
              <a:rPr lang="ru-RU" smtClean="0"/>
              <a:pPr>
                <a:defRPr/>
              </a:pPr>
              <a:t>3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№897.</a:t>
            </a:r>
            <a:r>
              <a:rPr lang="en-US" smtClean="0"/>
              <a:t> </a:t>
            </a:r>
            <a:r>
              <a:rPr lang="ru-RU" smtClean="0"/>
              <a:t> Математика 5 класс. Н.Я.Виленкин.</a:t>
            </a:r>
          </a:p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81CC41A-19CA-41FB-9755-6E7B19E12482}" type="slidenum">
              <a:rPr lang="ru-RU" smtClean="0"/>
              <a:pPr>
                <a:defRPr/>
              </a:pPr>
              <a:t>4</a:t>
            </a:fld>
            <a:endParaRPr lang="ru-RU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№929.</a:t>
            </a:r>
            <a:r>
              <a:rPr lang="en-US" smtClean="0"/>
              <a:t> </a:t>
            </a:r>
            <a:r>
              <a:rPr lang="ru-RU" smtClean="0"/>
              <a:t> Математика 5 класс. Н.Я.Виленкин.</a:t>
            </a:r>
          </a:p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868ED-CD62-454E-B4E6-4DE93930F063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9B156-3CF8-48F6-8964-58E8F5079D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38FFF-FDFA-44EB-9497-E8ED650349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9B436-8CDD-4AAF-A3D6-F70219A354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C016C-B183-41A1-9472-30597277C6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BC5C3-CBFC-4219-8B2B-D93D0DBE1E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11AB70-73CA-4EDD-A625-66F5BFB1DB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76585-ABA1-42F0-8461-9D34D0E029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955CE-AD3A-414E-AE1C-DB86E2D237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F86A3-C1A6-4503-87B9-A01517F80D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985C5F-8EFC-4B32-97BF-A3E26433D0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7CC6A-C80A-47B7-BD73-55D5D0A40E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B9FFA-33FE-4EE8-8969-D55ED3B19508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77B39-616A-43C1-BD42-F3BC3E86D90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972C-C92B-4E1B-888C-FF8E7EC6D9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0CFC2-246D-4024-A328-9EBCDE9AD5F7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23425-7CA2-4BDC-9C6C-65121F09DA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15D2F-75CB-43B9-8D6E-D2FE438EF26A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C3506-0E04-4604-99DB-B61D750108B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74A5B-2191-4D67-A770-A07929B4852C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4A920-FD9B-4CEF-999D-C662A87651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3A67B-44FE-4A96-8117-5368B891BFD7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CB439-C913-44B7-9FAF-9DA8B9B9C36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803B2-49BB-4AC1-A139-CF45093CA7DE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D158-5B02-4FB9-B288-ED9E615424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82566-3C93-43E5-A374-362C5F669D76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E5C43-3A43-46A5-8020-A850D2251C2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87A4B-2DDC-49C8-B6E9-131B2879FD1E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6B20B-9B7B-4AE0-81D1-1F31F2E02EF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1BA4F2-67D8-475F-8B3B-A8469604CF05}" type="datetime1">
              <a:rPr lang="ru-RU"/>
              <a:pPr>
                <a:defRPr/>
              </a:pPr>
              <a:t>21.12.2015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45F665-33F3-4F24-B16B-AFB79A2043B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560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aseline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560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7E11802-B623-4EF3-ACC1-D7AE95735A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21.12.2015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229138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Единицы </a:t>
            </a:r>
          </a:p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измерения объёмов.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5"/>
          <p:cNvSpPr txBox="1">
            <a:spLocks noChangeArrowheads="1"/>
          </p:cNvSpPr>
          <p:nvPr/>
        </p:nvSpPr>
        <p:spPr bwMode="auto">
          <a:xfrm>
            <a:off x="558800" y="444500"/>
            <a:ext cx="8333680" cy="156966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     Площадь нижней грани прямоугольного параллелепипеда равна 24 см</a:t>
            </a:r>
            <a:r>
              <a:rPr lang="ru-RU" sz="2400" baseline="300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.</a:t>
            </a:r>
          </a:p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     Определите высоту этого параллелепипеда, если его объем равен 96 см</a:t>
            </a:r>
            <a:r>
              <a:rPr lang="ru-RU" sz="2400" baseline="30000" dirty="0">
                <a:solidFill>
                  <a:srgbClr val="000099"/>
                </a:solidFill>
                <a:latin typeface="Bookman Old Style" pitchFamily="18" charset="0"/>
              </a:rPr>
              <a:t>2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. </a:t>
            </a:r>
          </a:p>
        </p:txBody>
      </p:sp>
      <p:sp>
        <p:nvSpPr>
          <p:cNvPr id="15363" name="Freeform 2" descr="Контурные ромбики"/>
          <p:cNvSpPr>
            <a:spLocks/>
          </p:cNvSpPr>
          <p:nvPr/>
        </p:nvSpPr>
        <p:spPr bwMode="auto">
          <a:xfrm>
            <a:off x="990600" y="5118100"/>
            <a:ext cx="4330700" cy="812800"/>
          </a:xfrm>
          <a:custGeom>
            <a:avLst/>
            <a:gdLst>
              <a:gd name="T0" fmla="*/ 1310481178 w 2728"/>
              <a:gd name="T1" fmla="*/ 40322493 h 512"/>
              <a:gd name="T2" fmla="*/ 2147483647 w 2728"/>
              <a:gd name="T3" fmla="*/ 0 h 512"/>
              <a:gd name="T4" fmla="*/ 2147483647 w 2728"/>
              <a:gd name="T5" fmla="*/ 1290319782 h 512"/>
              <a:gd name="T6" fmla="*/ 0 w 2728"/>
              <a:gd name="T7" fmla="*/ 1249997301 h 512"/>
              <a:gd name="T8" fmla="*/ 1310481178 w 2728"/>
              <a:gd name="T9" fmla="*/ 40322493 h 51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728"/>
              <a:gd name="T16" fmla="*/ 0 h 512"/>
              <a:gd name="T17" fmla="*/ 2728 w 2728"/>
              <a:gd name="T18" fmla="*/ 512 h 512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728" h="512">
                <a:moveTo>
                  <a:pt x="520" y="16"/>
                </a:moveTo>
                <a:lnTo>
                  <a:pt x="2728" y="0"/>
                </a:lnTo>
                <a:lnTo>
                  <a:pt x="2256" y="512"/>
                </a:lnTo>
                <a:lnTo>
                  <a:pt x="0" y="496"/>
                </a:lnTo>
                <a:lnTo>
                  <a:pt x="520" y="16"/>
                </a:lnTo>
                <a:close/>
              </a:path>
            </a:pathLst>
          </a:custGeom>
          <a:pattFill prst="openDmnd">
            <a:fgClr>
              <a:srgbClr val="0099FF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>
            <a:off x="1016000" y="2692400"/>
            <a:ext cx="4356100" cy="3251200"/>
          </a:xfrm>
          <a:prstGeom prst="cube">
            <a:avLst>
              <a:gd name="adj" fmla="val 25000"/>
            </a:avLst>
          </a:prstGeom>
          <a:noFill/>
          <a:ln w="5715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403460" name="Line 4"/>
          <p:cNvSpPr>
            <a:spLocks noChangeShapeType="1"/>
          </p:cNvSpPr>
          <p:nvPr/>
        </p:nvSpPr>
        <p:spPr bwMode="auto">
          <a:xfrm>
            <a:off x="1743075" y="2730512"/>
            <a:ext cx="0" cy="2413000"/>
          </a:xfrm>
          <a:prstGeom prst="line">
            <a:avLst/>
          </a:prstGeom>
          <a:ln>
            <a:prstDash val="dash"/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403461" name="Freeform 5"/>
          <p:cNvSpPr>
            <a:spLocks/>
          </p:cNvSpPr>
          <p:nvPr/>
        </p:nvSpPr>
        <p:spPr bwMode="auto">
          <a:xfrm>
            <a:off x="1028700" y="5143500"/>
            <a:ext cx="4343400" cy="787400"/>
          </a:xfrm>
          <a:custGeom>
            <a:avLst/>
            <a:gdLst/>
            <a:ahLst/>
            <a:cxnLst>
              <a:cxn ang="0">
                <a:pos x="2736" y="0"/>
              </a:cxn>
              <a:cxn ang="0">
                <a:pos x="496" y="0"/>
              </a:cxn>
              <a:cxn ang="0">
                <a:pos x="0" y="496"/>
              </a:cxn>
            </a:cxnLst>
            <a:rect l="0" t="0" r="r" b="b"/>
            <a:pathLst>
              <a:path w="2736" h="496">
                <a:moveTo>
                  <a:pt x="2736" y="0"/>
                </a:moveTo>
                <a:lnTo>
                  <a:pt x="496" y="0"/>
                </a:lnTo>
                <a:lnTo>
                  <a:pt x="0" y="496"/>
                </a:lnTo>
              </a:path>
            </a:pathLst>
          </a:custGeom>
          <a:ln>
            <a:prstDash val="dash"/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</a:endParaRPr>
          </a:p>
        </p:txBody>
      </p:sp>
      <p:sp>
        <p:nvSpPr>
          <p:cNvPr id="403464" name="Text Box 8"/>
          <p:cNvSpPr txBox="1">
            <a:spLocks noChangeArrowheads="1"/>
          </p:cNvSpPr>
          <p:nvPr/>
        </p:nvSpPr>
        <p:spPr bwMode="auto">
          <a:xfrm>
            <a:off x="1776413" y="3592513"/>
            <a:ext cx="2771775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V=</a:t>
            </a:r>
            <a:r>
              <a:rPr lang="ru-RU" sz="44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96 </a:t>
            </a:r>
            <a:r>
              <a:rPr lang="ru-RU" sz="3600">
                <a:solidFill>
                  <a:srgbClr val="0000FF"/>
                </a:solidFill>
                <a:latin typeface="Bookman Old Style" pitchFamily="18" charset="0"/>
              </a:rPr>
              <a:t>см</a:t>
            </a:r>
            <a:r>
              <a:rPr lang="ru-RU" sz="4400" baseline="3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3</a:t>
            </a:r>
            <a:endParaRPr lang="ru-RU" sz="4400">
              <a:effectLst>
                <a:outerShdw blurRad="38100" dist="38100" dir="2700000" algn="tl">
                  <a:srgbClr val="C0C0C0"/>
                </a:outerShdw>
              </a:effectLst>
              <a:latin typeface="Bookman Old Style" pitchFamily="18" charset="0"/>
            </a:endParaRPr>
          </a:p>
        </p:txBody>
      </p:sp>
      <p:sp>
        <p:nvSpPr>
          <p:cNvPr id="403465" name="Text Box 9"/>
          <p:cNvSpPr txBox="1">
            <a:spLocks noChangeArrowheads="1"/>
          </p:cNvSpPr>
          <p:nvPr/>
        </p:nvSpPr>
        <p:spPr bwMode="auto">
          <a:xfrm>
            <a:off x="1382713" y="5140325"/>
            <a:ext cx="3811587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S</a:t>
            </a:r>
            <a:r>
              <a:rPr lang="en-US" sz="4400" baseline="-250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ABCD</a:t>
            </a:r>
            <a:r>
              <a:rPr lang="en-US" sz="4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=</a:t>
            </a:r>
            <a:r>
              <a:rPr lang="ru-RU" sz="44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</a:rPr>
              <a:t>24</a:t>
            </a:r>
            <a:r>
              <a:rPr lang="ru-RU" sz="4400" dirty="0">
                <a:solidFill>
                  <a:srgbClr val="0000FF"/>
                </a:solidFill>
                <a:latin typeface="Bookman Old Style" pitchFamily="18" charset="0"/>
              </a:rPr>
              <a:t>см</a:t>
            </a:r>
            <a:r>
              <a:rPr lang="ru-RU" sz="4400" baseline="30000" dirty="0">
                <a:solidFill>
                  <a:srgbClr val="0000FF"/>
                </a:solidFill>
                <a:latin typeface="Bookman Old Style" pitchFamily="18" charset="0"/>
              </a:rPr>
              <a:t>2</a:t>
            </a:r>
            <a:endParaRPr lang="ru-RU" sz="4400" dirty="0">
              <a:latin typeface="Bookman Old Style" pitchFamily="18" charset="0"/>
            </a:endParaRPr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520700" y="5665788"/>
            <a:ext cx="793750" cy="8239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chemeClr val="tx2"/>
                </a:solidFill>
                <a:latin typeface="Bookman Old Style" pitchFamily="18" charset="0"/>
              </a:rPr>
              <a:t>А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4356100" y="5716588"/>
            <a:ext cx="793750" cy="8239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chemeClr val="tx2"/>
                </a:solidFill>
                <a:latin typeface="Bookman Old Style" pitchFamily="18" charset="0"/>
              </a:rPr>
              <a:t>В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5435600" y="4776788"/>
            <a:ext cx="793750" cy="8239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chemeClr val="tx2"/>
                </a:solidFill>
                <a:latin typeface="Bookman Old Style" pitchFamily="18" charset="0"/>
              </a:rPr>
              <a:t>С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15376" name="Rectangle 16"/>
          <p:cNvSpPr>
            <a:spLocks noChangeArrowheads="1"/>
          </p:cNvSpPr>
          <p:nvPr/>
        </p:nvSpPr>
        <p:spPr bwMode="auto">
          <a:xfrm>
            <a:off x="1270000" y="4522788"/>
            <a:ext cx="793750" cy="823912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Bookman Old Style" pitchFamily="18" charset="0"/>
              </a:rPr>
              <a:t>D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482600" y="2833688"/>
            <a:ext cx="793750" cy="138499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chemeClr val="tx2"/>
                </a:solidFill>
                <a:latin typeface="Bookman Old Style" pitchFamily="18" charset="0"/>
              </a:rPr>
              <a:t>А</a:t>
            </a:r>
            <a:r>
              <a:rPr lang="en-US" sz="3600">
                <a:solidFill>
                  <a:schemeClr val="tx2"/>
                </a:solidFill>
                <a:latin typeface="Bookman Old Style" pitchFamily="18" charset="0"/>
              </a:rPr>
              <a:t>1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409700" y="1919288"/>
            <a:ext cx="793750" cy="138499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>
                <a:solidFill>
                  <a:schemeClr val="tx2"/>
                </a:solidFill>
                <a:latin typeface="Bookman Old Style" pitchFamily="18" charset="0"/>
              </a:rPr>
              <a:t>D1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5105400" y="1995488"/>
            <a:ext cx="793750" cy="138499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chemeClr val="tx2"/>
                </a:solidFill>
                <a:latin typeface="Bookman Old Style" pitchFamily="18" charset="0"/>
              </a:rPr>
              <a:t>С</a:t>
            </a:r>
            <a:r>
              <a:rPr lang="en-US" sz="3600">
                <a:solidFill>
                  <a:schemeClr val="tx2"/>
                </a:solidFill>
                <a:latin typeface="Bookman Old Style" pitchFamily="18" charset="0"/>
              </a:rPr>
              <a:t>1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15380" name="Rectangle 20"/>
          <p:cNvSpPr>
            <a:spLocks noChangeArrowheads="1"/>
          </p:cNvSpPr>
          <p:nvPr/>
        </p:nvSpPr>
        <p:spPr bwMode="auto">
          <a:xfrm>
            <a:off x="4051300" y="2732088"/>
            <a:ext cx="793750" cy="138499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>
                <a:solidFill>
                  <a:schemeClr val="tx2"/>
                </a:solidFill>
                <a:latin typeface="Bookman Old Style" pitchFamily="18" charset="0"/>
              </a:rPr>
              <a:t>В</a:t>
            </a:r>
            <a:r>
              <a:rPr lang="en-US" sz="3600">
                <a:solidFill>
                  <a:schemeClr val="tx2"/>
                </a:solidFill>
                <a:latin typeface="Bookman Old Style" pitchFamily="18" charset="0"/>
              </a:rPr>
              <a:t>1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2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3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03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3464" grpId="0"/>
      <p:bldP spid="4034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82" name="AutoShape 70"/>
          <p:cNvSpPr>
            <a:spLocks noChangeArrowheads="1"/>
          </p:cNvSpPr>
          <p:nvPr/>
        </p:nvSpPr>
        <p:spPr bwMode="auto">
          <a:xfrm>
            <a:off x="8362950" y="5629275"/>
            <a:ext cx="781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84" name="AutoShape 72"/>
          <p:cNvSpPr>
            <a:spLocks noChangeArrowheads="1"/>
          </p:cNvSpPr>
          <p:nvPr/>
        </p:nvSpPr>
        <p:spPr bwMode="auto">
          <a:xfrm>
            <a:off x="8362950" y="5083175"/>
            <a:ext cx="781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83" name="AutoShape 71"/>
          <p:cNvSpPr>
            <a:spLocks noChangeArrowheads="1"/>
          </p:cNvSpPr>
          <p:nvPr/>
        </p:nvSpPr>
        <p:spPr bwMode="auto">
          <a:xfrm>
            <a:off x="8362950" y="4537075"/>
            <a:ext cx="781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81" name="AutoShape 69"/>
          <p:cNvSpPr>
            <a:spLocks noChangeArrowheads="1"/>
          </p:cNvSpPr>
          <p:nvPr/>
        </p:nvSpPr>
        <p:spPr bwMode="auto">
          <a:xfrm>
            <a:off x="8175625" y="5807075"/>
            <a:ext cx="781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80" name="AutoShape 68"/>
          <p:cNvSpPr>
            <a:spLocks noChangeArrowheads="1"/>
          </p:cNvSpPr>
          <p:nvPr/>
        </p:nvSpPr>
        <p:spPr bwMode="auto">
          <a:xfrm>
            <a:off x="8175625" y="5260975"/>
            <a:ext cx="781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79" name="AutoShape 67"/>
          <p:cNvSpPr>
            <a:spLocks noChangeArrowheads="1"/>
          </p:cNvSpPr>
          <p:nvPr/>
        </p:nvSpPr>
        <p:spPr bwMode="auto">
          <a:xfrm>
            <a:off x="8010525" y="5959475"/>
            <a:ext cx="781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78" name="AutoShape 66"/>
          <p:cNvSpPr>
            <a:spLocks noChangeArrowheads="1"/>
          </p:cNvSpPr>
          <p:nvPr/>
        </p:nvSpPr>
        <p:spPr bwMode="auto">
          <a:xfrm>
            <a:off x="7997825" y="5426075"/>
            <a:ext cx="781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76" name="AutoShape 64"/>
          <p:cNvSpPr>
            <a:spLocks noChangeArrowheads="1"/>
          </p:cNvSpPr>
          <p:nvPr/>
        </p:nvSpPr>
        <p:spPr bwMode="auto">
          <a:xfrm>
            <a:off x="6208713" y="4713288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75" name="AutoShape 63"/>
          <p:cNvSpPr>
            <a:spLocks noChangeArrowheads="1"/>
          </p:cNvSpPr>
          <p:nvPr/>
        </p:nvSpPr>
        <p:spPr bwMode="auto">
          <a:xfrm>
            <a:off x="5227638" y="4897438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74" name="AutoShape 62"/>
          <p:cNvSpPr>
            <a:spLocks noChangeArrowheads="1"/>
          </p:cNvSpPr>
          <p:nvPr/>
        </p:nvSpPr>
        <p:spPr bwMode="auto">
          <a:xfrm>
            <a:off x="7593013" y="4713288"/>
            <a:ext cx="13652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72" name="AutoShape 60"/>
          <p:cNvSpPr>
            <a:spLocks noChangeArrowheads="1"/>
          </p:cNvSpPr>
          <p:nvPr/>
        </p:nvSpPr>
        <p:spPr bwMode="auto">
          <a:xfrm>
            <a:off x="6599238" y="4895850"/>
            <a:ext cx="1543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73" name="AutoShape 61"/>
          <p:cNvSpPr>
            <a:spLocks noChangeArrowheads="1"/>
          </p:cNvSpPr>
          <p:nvPr/>
        </p:nvSpPr>
        <p:spPr bwMode="auto">
          <a:xfrm>
            <a:off x="7985125" y="4879975"/>
            <a:ext cx="781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30" name="AutoShape 18"/>
          <p:cNvSpPr>
            <a:spLocks noChangeArrowheads="1"/>
          </p:cNvSpPr>
          <p:nvPr/>
        </p:nvSpPr>
        <p:spPr bwMode="auto">
          <a:xfrm>
            <a:off x="209550" y="6157913"/>
            <a:ext cx="16446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16" name="AutoShape 4"/>
          <p:cNvSpPr>
            <a:spLocks noChangeArrowheads="1"/>
          </p:cNvSpPr>
          <p:nvPr/>
        </p:nvSpPr>
        <p:spPr bwMode="auto">
          <a:xfrm>
            <a:off x="1682750" y="6157913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17" name="AutoShape 5"/>
          <p:cNvSpPr>
            <a:spLocks noChangeArrowheads="1"/>
          </p:cNvSpPr>
          <p:nvPr/>
        </p:nvSpPr>
        <p:spPr bwMode="auto">
          <a:xfrm>
            <a:off x="3028950" y="6157913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18" name="AutoShape 6"/>
          <p:cNvSpPr>
            <a:spLocks noChangeArrowheads="1"/>
          </p:cNvSpPr>
          <p:nvPr/>
        </p:nvSpPr>
        <p:spPr bwMode="auto">
          <a:xfrm>
            <a:off x="4373563" y="6170613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19" name="AutoShape 7"/>
          <p:cNvSpPr>
            <a:spLocks noChangeArrowheads="1"/>
          </p:cNvSpPr>
          <p:nvPr/>
        </p:nvSpPr>
        <p:spPr bwMode="auto">
          <a:xfrm>
            <a:off x="5759450" y="6157913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20" name="AutoShape 8"/>
          <p:cNvSpPr>
            <a:spLocks noChangeArrowheads="1"/>
          </p:cNvSpPr>
          <p:nvPr/>
        </p:nvSpPr>
        <p:spPr bwMode="auto">
          <a:xfrm>
            <a:off x="7131050" y="6157913"/>
            <a:ext cx="14668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23" name="AutoShape 11"/>
          <p:cNvSpPr>
            <a:spLocks noChangeArrowheads="1"/>
          </p:cNvSpPr>
          <p:nvPr/>
        </p:nvSpPr>
        <p:spPr bwMode="auto">
          <a:xfrm>
            <a:off x="190500" y="5611813"/>
            <a:ext cx="9842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24" name="AutoShape 12"/>
          <p:cNvSpPr>
            <a:spLocks noChangeArrowheads="1"/>
          </p:cNvSpPr>
          <p:nvPr/>
        </p:nvSpPr>
        <p:spPr bwMode="auto">
          <a:xfrm>
            <a:off x="977900" y="5611813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25" name="AutoShape 13"/>
          <p:cNvSpPr>
            <a:spLocks noChangeArrowheads="1"/>
          </p:cNvSpPr>
          <p:nvPr/>
        </p:nvSpPr>
        <p:spPr bwMode="auto">
          <a:xfrm>
            <a:off x="2336800" y="5611813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26" name="AutoShape 14"/>
          <p:cNvSpPr>
            <a:spLocks noChangeArrowheads="1"/>
          </p:cNvSpPr>
          <p:nvPr/>
        </p:nvSpPr>
        <p:spPr bwMode="auto">
          <a:xfrm>
            <a:off x="3708400" y="5611813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27" name="AutoShape 15"/>
          <p:cNvSpPr>
            <a:spLocks noChangeArrowheads="1"/>
          </p:cNvSpPr>
          <p:nvPr/>
        </p:nvSpPr>
        <p:spPr bwMode="auto">
          <a:xfrm>
            <a:off x="5080000" y="5611813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29" name="AutoShape 17"/>
          <p:cNvSpPr>
            <a:spLocks noChangeArrowheads="1"/>
          </p:cNvSpPr>
          <p:nvPr/>
        </p:nvSpPr>
        <p:spPr bwMode="auto">
          <a:xfrm>
            <a:off x="6438900" y="5599113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32" name="AutoShape 20"/>
          <p:cNvSpPr>
            <a:spLocks noChangeArrowheads="1"/>
          </p:cNvSpPr>
          <p:nvPr/>
        </p:nvSpPr>
        <p:spPr bwMode="auto">
          <a:xfrm>
            <a:off x="7810500" y="5599113"/>
            <a:ext cx="7937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36" name="AutoShape 24"/>
          <p:cNvSpPr>
            <a:spLocks noChangeArrowheads="1"/>
          </p:cNvSpPr>
          <p:nvPr/>
        </p:nvSpPr>
        <p:spPr bwMode="auto">
          <a:xfrm>
            <a:off x="206375" y="5080000"/>
            <a:ext cx="15938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37" name="AutoShape 25"/>
          <p:cNvSpPr>
            <a:spLocks noChangeArrowheads="1"/>
          </p:cNvSpPr>
          <p:nvPr/>
        </p:nvSpPr>
        <p:spPr bwMode="auto">
          <a:xfrm>
            <a:off x="1603375" y="5080000"/>
            <a:ext cx="1543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38" name="AutoShape 26"/>
          <p:cNvSpPr>
            <a:spLocks noChangeArrowheads="1"/>
          </p:cNvSpPr>
          <p:nvPr/>
        </p:nvSpPr>
        <p:spPr bwMode="auto">
          <a:xfrm>
            <a:off x="2962275" y="5080000"/>
            <a:ext cx="1543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39" name="AutoShape 27"/>
          <p:cNvSpPr>
            <a:spLocks noChangeArrowheads="1"/>
          </p:cNvSpPr>
          <p:nvPr/>
        </p:nvSpPr>
        <p:spPr bwMode="auto">
          <a:xfrm>
            <a:off x="4333875" y="5080000"/>
            <a:ext cx="1543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40" name="AutoShape 28"/>
          <p:cNvSpPr>
            <a:spLocks noChangeArrowheads="1"/>
          </p:cNvSpPr>
          <p:nvPr/>
        </p:nvSpPr>
        <p:spPr bwMode="auto">
          <a:xfrm>
            <a:off x="5705475" y="5080000"/>
            <a:ext cx="1543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7341" name="AutoShape 29"/>
          <p:cNvSpPr>
            <a:spLocks noChangeArrowheads="1"/>
          </p:cNvSpPr>
          <p:nvPr/>
        </p:nvSpPr>
        <p:spPr bwMode="auto">
          <a:xfrm>
            <a:off x="7064375" y="5067300"/>
            <a:ext cx="1543050" cy="712788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6417" name="Text Box 52"/>
          <p:cNvSpPr txBox="1">
            <a:spLocks noChangeArrowheads="1"/>
          </p:cNvSpPr>
          <p:nvPr/>
        </p:nvSpPr>
        <p:spPr bwMode="auto">
          <a:xfrm>
            <a:off x="88900" y="254000"/>
            <a:ext cx="8915400" cy="157003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Бетонный блок имеет длину 12 дм, ширину 8 дм и высоту 5 дм. Из таких блоков сложили стену длиной 240 дм, шириной 24 дм и высотой 30 дм. Сколько блоков потребовалось для этого?</a:t>
            </a:r>
          </a:p>
        </p:txBody>
      </p:sp>
      <p:sp>
        <p:nvSpPr>
          <p:cNvPr id="397365" name="AutoShape 53"/>
          <p:cNvSpPr>
            <a:spLocks noChangeArrowheads="1"/>
          </p:cNvSpPr>
          <p:nvPr/>
        </p:nvSpPr>
        <p:spPr bwMode="auto">
          <a:xfrm>
            <a:off x="889000" y="2078038"/>
            <a:ext cx="1543050" cy="712787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bg1"/>
              </a:gs>
              <a:gs pos="100000">
                <a:srgbClr val="5F5F5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 sz="1400">
              <a:latin typeface="Bookman Old Style" pitchFamily="18" charset="0"/>
              <a:cs typeface="+mn-cs"/>
            </a:endParaRPr>
          </a:p>
        </p:txBody>
      </p:sp>
      <p:sp>
        <p:nvSpPr>
          <p:cNvPr id="397366" name="Rectangle 54"/>
          <p:cNvSpPr>
            <a:spLocks noChangeArrowheads="1"/>
          </p:cNvSpPr>
          <p:nvPr/>
        </p:nvSpPr>
        <p:spPr bwMode="auto">
          <a:xfrm>
            <a:off x="955675" y="2633663"/>
            <a:ext cx="1215397" cy="52322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>
                <a:latin typeface="Bookman Old Style" pitchFamily="18" charset="0"/>
                <a:cs typeface="+mn-cs"/>
              </a:rPr>
              <a:t>12дм</a:t>
            </a:r>
          </a:p>
        </p:txBody>
      </p:sp>
      <p:sp>
        <p:nvSpPr>
          <p:cNvPr id="397367" name="Rectangle 55"/>
          <p:cNvSpPr>
            <a:spLocks noChangeArrowheads="1"/>
          </p:cNvSpPr>
          <p:nvPr/>
        </p:nvSpPr>
        <p:spPr bwMode="auto">
          <a:xfrm>
            <a:off x="2490788" y="2006600"/>
            <a:ext cx="978153" cy="52322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latin typeface="Bookman Old Style" pitchFamily="18" charset="0"/>
                <a:cs typeface="+mn-cs"/>
              </a:rPr>
              <a:t>5дм</a:t>
            </a:r>
          </a:p>
        </p:txBody>
      </p:sp>
      <p:sp>
        <p:nvSpPr>
          <p:cNvPr id="397368" name="Rectangle 56"/>
          <p:cNvSpPr>
            <a:spLocks noChangeArrowheads="1"/>
          </p:cNvSpPr>
          <p:nvPr/>
        </p:nvSpPr>
        <p:spPr bwMode="auto">
          <a:xfrm>
            <a:off x="2241550" y="2568575"/>
            <a:ext cx="978153" cy="52322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dirty="0">
                <a:latin typeface="Bookman Old Style" pitchFamily="18" charset="0"/>
                <a:cs typeface="+mn-cs"/>
              </a:rPr>
              <a:t>8дм</a:t>
            </a:r>
          </a:p>
        </p:txBody>
      </p:sp>
      <p:sp>
        <p:nvSpPr>
          <p:cNvPr id="397369" name="Rectangle 57"/>
          <p:cNvSpPr>
            <a:spLocks noChangeArrowheads="1"/>
          </p:cNvSpPr>
          <p:nvPr/>
        </p:nvSpPr>
        <p:spPr bwMode="auto">
          <a:xfrm>
            <a:off x="4332288" y="2940050"/>
            <a:ext cx="1970411" cy="646331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sz="3600">
                <a:solidFill>
                  <a:srgbClr val="FF0000"/>
                </a:solidFill>
                <a:latin typeface="Bookman Old Style" pitchFamily="18" charset="0"/>
                <a:cs typeface="+mn-cs"/>
              </a:rPr>
              <a:t>240 дм</a:t>
            </a:r>
          </a:p>
        </p:txBody>
      </p:sp>
      <p:sp>
        <p:nvSpPr>
          <p:cNvPr id="397370" name="Rectangle 58"/>
          <p:cNvSpPr>
            <a:spLocks noChangeArrowheads="1"/>
          </p:cNvSpPr>
          <p:nvPr/>
        </p:nvSpPr>
        <p:spPr bwMode="auto">
          <a:xfrm rot="16200000">
            <a:off x="-347146" y="5228322"/>
            <a:ext cx="1665841" cy="646331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sz="3600">
                <a:solidFill>
                  <a:srgbClr val="FF0000"/>
                </a:solidFill>
                <a:latin typeface="Bookman Old Style" pitchFamily="18" charset="0"/>
                <a:cs typeface="+mn-cs"/>
              </a:rPr>
              <a:t>30 дм</a:t>
            </a:r>
          </a:p>
        </p:txBody>
      </p:sp>
      <p:sp>
        <p:nvSpPr>
          <p:cNvPr id="397371" name="Rectangle 59"/>
          <p:cNvSpPr>
            <a:spLocks noChangeArrowheads="1"/>
          </p:cNvSpPr>
          <p:nvPr/>
        </p:nvSpPr>
        <p:spPr bwMode="auto">
          <a:xfrm rot="-2724916">
            <a:off x="7712593" y="3620184"/>
            <a:ext cx="1665841" cy="646331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  <a:flatTx/>
          </a:bodyPr>
          <a:lstStyle/>
          <a:p>
            <a:pPr>
              <a:defRPr/>
            </a:pPr>
            <a:r>
              <a:rPr lang="ru-RU" sz="3600">
                <a:solidFill>
                  <a:srgbClr val="FF0000"/>
                </a:solidFill>
                <a:latin typeface="Bookman Old Style" pitchFamily="18" charset="0"/>
                <a:cs typeface="+mn-cs"/>
              </a:rPr>
              <a:t>24 дм</a:t>
            </a:r>
          </a:p>
        </p:txBody>
      </p:sp>
      <p:sp>
        <p:nvSpPr>
          <p:cNvPr id="397377" name="AutoShape 65"/>
          <p:cNvSpPr>
            <a:spLocks noChangeArrowheads="1"/>
          </p:cNvSpPr>
          <p:nvPr/>
        </p:nvSpPr>
        <p:spPr bwMode="auto">
          <a:xfrm>
            <a:off x="190500" y="3517900"/>
            <a:ext cx="9055100" cy="3365500"/>
          </a:xfrm>
          <a:prstGeom prst="cube">
            <a:avLst>
              <a:gd name="adj" fmla="val 25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43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7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7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39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7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97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500"/>
                                        <p:tgtEl>
                                          <p:spTgt spid="39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97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97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500"/>
                                        <p:tgtEl>
                                          <p:spTgt spid="39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7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500"/>
                                        <p:tgtEl>
                                          <p:spTgt spid="397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97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500"/>
                                        <p:tgtEl>
                                          <p:spTgt spid="397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9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9" dur="500"/>
                                        <p:tgtEl>
                                          <p:spTgt spid="39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7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7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500"/>
                                        <p:tgtEl>
                                          <p:spTgt spid="397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97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97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500"/>
                                        <p:tgtEl>
                                          <p:spTgt spid="397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97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7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7" dur="500"/>
                                        <p:tgtEl>
                                          <p:spTgt spid="397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7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7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500"/>
                                        <p:tgtEl>
                                          <p:spTgt spid="397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97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500"/>
                                        <p:tgtEl>
                                          <p:spTgt spid="397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9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9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500"/>
                                        <p:tgtEl>
                                          <p:spTgt spid="397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97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500"/>
                                        <p:tgtEl>
                                          <p:spTgt spid="397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97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97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500"/>
                                        <p:tgtEl>
                                          <p:spTgt spid="397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97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97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500"/>
                                        <p:tgtEl>
                                          <p:spTgt spid="397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97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97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500"/>
                                        <p:tgtEl>
                                          <p:spTgt spid="397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97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97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5" dur="500"/>
                                        <p:tgtEl>
                                          <p:spTgt spid="397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97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97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1" dur="500"/>
                                        <p:tgtEl>
                                          <p:spTgt spid="397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1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97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97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7" dur="500"/>
                                        <p:tgtEl>
                                          <p:spTgt spid="397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7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97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3" dur="500"/>
                                        <p:tgtEl>
                                          <p:spTgt spid="397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12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97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97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9" dur="500"/>
                                        <p:tgtEl>
                                          <p:spTgt spid="39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1000"/>
                            </p:stCondLst>
                            <p:childTnLst>
                              <p:par>
                                <p:cTn id="1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97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97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5" dur="500"/>
                                        <p:tgtEl>
                                          <p:spTgt spid="397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1500"/>
                            </p:stCondLst>
                            <p:childTnLst>
                              <p:par>
                                <p:cTn id="13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97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97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500"/>
                                        <p:tgtEl>
                                          <p:spTgt spid="397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4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97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97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7" dur="500"/>
                                        <p:tgtEl>
                                          <p:spTgt spid="39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12500"/>
                            </p:stCondLst>
                            <p:childTnLst>
                              <p:par>
                                <p:cTn id="14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397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397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3" dur="500"/>
                                        <p:tgtEl>
                                          <p:spTgt spid="397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13000"/>
                            </p:stCondLst>
                            <p:childTnLst>
                              <p:par>
                                <p:cTn id="15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397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397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9" dur="500"/>
                                        <p:tgtEl>
                                          <p:spTgt spid="397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3500"/>
                            </p:stCondLst>
                            <p:childTnLst>
                              <p:par>
                                <p:cTn id="16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397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397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5" dur="500"/>
                                        <p:tgtEl>
                                          <p:spTgt spid="39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67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397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397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1" dur="500"/>
                                        <p:tgtEl>
                                          <p:spTgt spid="397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14500"/>
                            </p:stCondLst>
                            <p:childTnLst>
                              <p:par>
                                <p:cTn id="173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397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397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7" dur="500"/>
                                        <p:tgtEl>
                                          <p:spTgt spid="39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9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397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397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3" dur="500"/>
                                        <p:tgtEl>
                                          <p:spTgt spid="39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15500"/>
                            </p:stCondLst>
                            <p:childTnLst>
                              <p:par>
                                <p:cTn id="18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397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397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9" dur="500"/>
                                        <p:tgtEl>
                                          <p:spTgt spid="39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73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73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2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737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82" grpId="0" animBg="1"/>
      <p:bldP spid="397384" grpId="0" animBg="1"/>
      <p:bldP spid="397383" grpId="0" animBg="1"/>
      <p:bldP spid="397381" grpId="0" animBg="1"/>
      <p:bldP spid="397380" grpId="0" animBg="1"/>
      <p:bldP spid="397379" grpId="0" animBg="1"/>
      <p:bldP spid="397378" grpId="0" animBg="1"/>
      <p:bldP spid="397376" grpId="0" animBg="1"/>
      <p:bldP spid="397375" grpId="0" animBg="1"/>
      <p:bldP spid="397374" grpId="0" animBg="1"/>
      <p:bldP spid="397372" grpId="0" animBg="1"/>
      <p:bldP spid="397373" grpId="0" animBg="1"/>
      <p:bldP spid="397330" grpId="0" animBg="1"/>
      <p:bldP spid="397316" grpId="0" animBg="1"/>
      <p:bldP spid="397317" grpId="0" animBg="1"/>
      <p:bldP spid="397318" grpId="0" animBg="1"/>
      <p:bldP spid="397319" grpId="0" animBg="1"/>
      <p:bldP spid="397320" grpId="0" animBg="1"/>
      <p:bldP spid="397323" grpId="0" animBg="1"/>
      <p:bldP spid="397324" grpId="0" animBg="1"/>
      <p:bldP spid="397325" grpId="0" animBg="1"/>
      <p:bldP spid="397326" grpId="0" animBg="1"/>
      <p:bldP spid="397327" grpId="0" animBg="1"/>
      <p:bldP spid="397329" grpId="0" animBg="1"/>
      <p:bldP spid="397332" grpId="0" animBg="1"/>
      <p:bldP spid="397336" grpId="0" animBg="1"/>
      <p:bldP spid="397337" grpId="0" animBg="1"/>
      <p:bldP spid="397338" grpId="0" animBg="1"/>
      <p:bldP spid="397339" grpId="0" animBg="1"/>
      <p:bldP spid="397340" grpId="0" animBg="1"/>
      <p:bldP spid="397341" grpId="0" animBg="1"/>
      <p:bldP spid="397369" grpId="0"/>
      <p:bldP spid="397370" grpId="0"/>
      <p:bldP spid="39737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4"/>
          <p:cNvSpPr>
            <a:spLocks noChangeArrowheads="1"/>
          </p:cNvSpPr>
          <p:nvPr/>
        </p:nvSpPr>
        <p:spPr bwMode="auto">
          <a:xfrm>
            <a:off x="-71438" y="5543550"/>
            <a:ext cx="1048685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solidFill>
                  <a:schemeClr val="tx2"/>
                </a:solidFill>
                <a:latin typeface="Bookman Old Style" pitchFamily="18" charset="0"/>
              </a:rPr>
              <a:t>В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395271" name="AutoShape 7"/>
          <p:cNvSpPr>
            <a:spLocks noChangeArrowheads="1"/>
          </p:cNvSpPr>
          <p:nvPr/>
        </p:nvSpPr>
        <p:spPr bwMode="auto">
          <a:xfrm>
            <a:off x="841375" y="1550988"/>
            <a:ext cx="4862513" cy="4687887"/>
          </a:xfrm>
          <a:prstGeom prst="cube">
            <a:avLst>
              <a:gd name="adj" fmla="val 25000"/>
            </a:avLst>
          </a:prstGeom>
          <a:noFill/>
          <a:ln w="76200">
            <a:solidFill>
              <a:srgbClr val="0000FF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272" name="Line 8"/>
          <p:cNvSpPr>
            <a:spLocks noChangeShapeType="1"/>
          </p:cNvSpPr>
          <p:nvPr/>
        </p:nvSpPr>
        <p:spPr bwMode="auto">
          <a:xfrm>
            <a:off x="2051050" y="1533525"/>
            <a:ext cx="0" cy="3478213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273" name="Freeform 9"/>
          <p:cNvSpPr>
            <a:spLocks/>
          </p:cNvSpPr>
          <p:nvPr/>
        </p:nvSpPr>
        <p:spPr bwMode="auto">
          <a:xfrm>
            <a:off x="860425" y="5084763"/>
            <a:ext cx="4843463" cy="1135062"/>
          </a:xfrm>
          <a:custGeom>
            <a:avLst/>
            <a:gdLst/>
            <a:ahLst/>
            <a:cxnLst>
              <a:cxn ang="0">
                <a:pos x="1984" y="8"/>
              </a:cxn>
              <a:cxn ang="0">
                <a:pos x="496" y="0"/>
              </a:cxn>
              <a:cxn ang="0">
                <a:pos x="0" y="496"/>
              </a:cxn>
            </a:cxnLst>
            <a:rect l="0" t="0" r="r" b="b"/>
            <a:pathLst>
              <a:path w="1984" h="496">
                <a:moveTo>
                  <a:pt x="1984" y="8"/>
                </a:moveTo>
                <a:lnTo>
                  <a:pt x="496" y="0"/>
                </a:lnTo>
                <a:lnTo>
                  <a:pt x="0" y="496"/>
                </a:lnTo>
              </a:path>
            </a:pathLst>
          </a:custGeom>
          <a:noFill/>
          <a:ln w="5715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7414" name="Rectangle 35"/>
          <p:cNvSpPr>
            <a:spLocks noChangeArrowheads="1"/>
          </p:cNvSpPr>
          <p:nvPr/>
        </p:nvSpPr>
        <p:spPr bwMode="auto">
          <a:xfrm>
            <a:off x="5880100" y="1149350"/>
            <a:ext cx="1048685" cy="83099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800">
                <a:solidFill>
                  <a:schemeClr val="tx2"/>
                </a:solidFill>
                <a:latin typeface="Bookman Old Style" pitchFamily="18" charset="0"/>
              </a:rPr>
              <a:t>А</a:t>
            </a:r>
            <a:r>
              <a:rPr lang="ru-RU" sz="4800">
                <a:latin typeface="Bookman Old Style" pitchFamily="18" charset="0"/>
              </a:rPr>
              <a:t>  </a:t>
            </a:r>
          </a:p>
        </p:txBody>
      </p:sp>
      <p:sp>
        <p:nvSpPr>
          <p:cNvPr id="17415" name="Oval 36"/>
          <p:cNvSpPr>
            <a:spLocks noChangeArrowheads="1"/>
          </p:cNvSpPr>
          <p:nvPr/>
        </p:nvSpPr>
        <p:spPr bwMode="auto">
          <a:xfrm>
            <a:off x="5586413" y="1458913"/>
            <a:ext cx="214312" cy="201612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C70000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7416" name="Oval 37"/>
          <p:cNvSpPr>
            <a:spLocks noChangeArrowheads="1"/>
          </p:cNvSpPr>
          <p:nvPr/>
        </p:nvSpPr>
        <p:spPr bwMode="auto">
          <a:xfrm>
            <a:off x="723900" y="6110288"/>
            <a:ext cx="214313" cy="201612"/>
          </a:xfrm>
          <a:prstGeom prst="ellipse">
            <a:avLst/>
          </a:prstGeom>
          <a:gradFill rotWithShape="1">
            <a:gsLst>
              <a:gs pos="0">
                <a:srgbClr val="FF0000"/>
              </a:gs>
              <a:gs pos="100000">
                <a:srgbClr val="C70000"/>
              </a:gs>
            </a:gsLst>
            <a:lin ang="5400000" scaled="1"/>
          </a:gra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pic>
        <p:nvPicPr>
          <p:cNvPr id="395302" name="Picture 38" descr="13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2466120">
            <a:off x="4810125" y="1173163"/>
            <a:ext cx="11493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5303" name="Freeform 39"/>
          <p:cNvSpPr>
            <a:spLocks/>
          </p:cNvSpPr>
          <p:nvPr/>
        </p:nvSpPr>
        <p:spPr bwMode="auto">
          <a:xfrm>
            <a:off x="4503705" y="1562100"/>
            <a:ext cx="1198562" cy="1171575"/>
          </a:xfrm>
          <a:custGeom>
            <a:avLst/>
            <a:gdLst/>
            <a:ahLst/>
            <a:cxnLst>
              <a:cxn ang="0">
                <a:pos x="755" y="0"/>
              </a:cxn>
              <a:cxn ang="0">
                <a:pos x="0" y="738"/>
              </a:cxn>
            </a:cxnLst>
            <a:rect l="0" t="0" r="r" b="b"/>
            <a:pathLst>
              <a:path w="755" h="738">
                <a:moveTo>
                  <a:pt x="755" y="0"/>
                </a:moveTo>
                <a:lnTo>
                  <a:pt x="0" y="738"/>
                </a:lnTo>
              </a:path>
            </a:pathLst>
          </a:custGeom>
          <a:solidFill>
            <a:srgbClr val="0000FF"/>
          </a:solidFill>
          <a:ln w="101600">
            <a:solidFill>
              <a:srgbClr val="0066FF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305" name="Freeform 41"/>
          <p:cNvSpPr>
            <a:spLocks/>
          </p:cNvSpPr>
          <p:nvPr/>
        </p:nvSpPr>
        <p:spPr bwMode="auto">
          <a:xfrm>
            <a:off x="812767" y="2730500"/>
            <a:ext cx="3695700" cy="3479800"/>
          </a:xfrm>
          <a:custGeom>
            <a:avLst/>
            <a:gdLst/>
            <a:ahLst/>
            <a:cxnLst>
              <a:cxn ang="0">
                <a:pos x="2328" y="0"/>
              </a:cxn>
              <a:cxn ang="0">
                <a:pos x="0" y="2192"/>
              </a:cxn>
            </a:cxnLst>
            <a:rect l="0" t="0" r="r" b="b"/>
            <a:pathLst>
              <a:path w="2328" h="2192">
                <a:moveTo>
                  <a:pt x="2328" y="0"/>
                </a:moveTo>
                <a:lnTo>
                  <a:pt x="0" y="2192"/>
                </a:lnTo>
              </a:path>
            </a:pathLst>
          </a:custGeom>
          <a:solidFill>
            <a:srgbClr val="0000FF"/>
          </a:solidFill>
          <a:ln w="101600">
            <a:solidFill>
              <a:srgbClr val="0066FF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7424" name="Text Box 42"/>
          <p:cNvSpPr txBox="1">
            <a:spLocks noChangeArrowheads="1"/>
          </p:cNvSpPr>
          <p:nvPr/>
        </p:nvSpPr>
        <p:spPr bwMode="auto">
          <a:xfrm>
            <a:off x="533400" y="142875"/>
            <a:ext cx="8420100" cy="12001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>
                <a:latin typeface="Bookman Old Style" pitchFamily="18" charset="0"/>
              </a:rPr>
              <a:t>Как пауку быстрее навести порядок на кухне</a:t>
            </a:r>
          </a:p>
          <a:p>
            <a:r>
              <a:rPr lang="ru-RU" sz="2400">
                <a:latin typeface="Bookman Old Style" pitchFamily="18" charset="0"/>
              </a:rPr>
              <a:t> и поймать злополучную муху?</a:t>
            </a:r>
          </a:p>
          <a:p>
            <a:r>
              <a:rPr lang="ru-RU" sz="2400">
                <a:latin typeface="Bookman Old Style" pitchFamily="18" charset="0"/>
              </a:rPr>
              <a:t> Сколько таких путей можно найти?</a:t>
            </a:r>
          </a:p>
        </p:txBody>
      </p:sp>
      <p:sp>
        <p:nvSpPr>
          <p:cNvPr id="395307" name="Freeform 43"/>
          <p:cNvSpPr>
            <a:spLocks/>
          </p:cNvSpPr>
          <p:nvPr/>
        </p:nvSpPr>
        <p:spPr bwMode="auto">
          <a:xfrm>
            <a:off x="825467" y="1562100"/>
            <a:ext cx="4851400" cy="1168400"/>
          </a:xfrm>
          <a:custGeom>
            <a:avLst/>
            <a:gdLst/>
            <a:ahLst/>
            <a:cxnLst>
              <a:cxn ang="0">
                <a:pos x="3056" y="0"/>
              </a:cxn>
              <a:cxn ang="0">
                <a:pos x="0" y="736"/>
              </a:cxn>
            </a:cxnLst>
            <a:rect l="0" t="0" r="r" b="b"/>
            <a:pathLst>
              <a:path w="3056" h="736">
                <a:moveTo>
                  <a:pt x="3056" y="0"/>
                </a:moveTo>
                <a:lnTo>
                  <a:pt x="0" y="736"/>
                </a:lnTo>
              </a:path>
            </a:pathLst>
          </a:custGeom>
          <a:noFill/>
          <a:ln w="101600">
            <a:solidFill>
              <a:srgbClr val="00CC00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308" name="Freeform 44"/>
          <p:cNvSpPr>
            <a:spLocks/>
          </p:cNvSpPr>
          <p:nvPr/>
        </p:nvSpPr>
        <p:spPr bwMode="auto">
          <a:xfrm>
            <a:off x="825467" y="2755900"/>
            <a:ext cx="1588" cy="34925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200"/>
              </a:cxn>
            </a:cxnLst>
            <a:rect l="0" t="0" r="r" b="b"/>
            <a:pathLst>
              <a:path w="1" h="2200">
                <a:moveTo>
                  <a:pt x="0" y="0"/>
                </a:moveTo>
                <a:lnTo>
                  <a:pt x="0" y="2200"/>
                </a:lnTo>
              </a:path>
            </a:pathLst>
          </a:custGeom>
          <a:noFill/>
          <a:ln w="101600">
            <a:solidFill>
              <a:srgbClr val="00CC00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395309" name="Picture 45" descr="13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006378">
            <a:off x="4784725" y="1071563"/>
            <a:ext cx="11493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5311" name="Freeform 47"/>
          <p:cNvSpPr>
            <a:spLocks/>
          </p:cNvSpPr>
          <p:nvPr/>
        </p:nvSpPr>
        <p:spPr bwMode="auto">
          <a:xfrm flipH="1" flipV="1">
            <a:off x="2693945" y="1571612"/>
            <a:ext cx="2995622" cy="1143008"/>
          </a:xfrm>
          <a:custGeom>
            <a:avLst/>
            <a:gdLst/>
            <a:ahLst/>
            <a:cxnLst>
              <a:cxn ang="0">
                <a:pos x="16" y="0"/>
              </a:cxn>
              <a:cxn ang="0">
                <a:pos x="0" y="2208"/>
              </a:cxn>
            </a:cxnLst>
            <a:rect l="0" t="0" r="r" b="b"/>
            <a:pathLst>
              <a:path w="16" h="2208">
                <a:moveTo>
                  <a:pt x="16" y="0"/>
                </a:moveTo>
                <a:lnTo>
                  <a:pt x="0" y="2208"/>
                </a:lnTo>
              </a:path>
            </a:pathLst>
          </a:custGeom>
          <a:noFill/>
          <a:ln w="101600">
            <a:solidFill>
              <a:srgbClr val="FF0000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395312" name="Freeform 48"/>
          <p:cNvSpPr>
            <a:spLocks/>
          </p:cNvSpPr>
          <p:nvPr/>
        </p:nvSpPr>
        <p:spPr bwMode="auto">
          <a:xfrm>
            <a:off x="787367" y="2714620"/>
            <a:ext cx="1906578" cy="3546480"/>
          </a:xfrm>
          <a:custGeom>
            <a:avLst/>
            <a:gdLst/>
            <a:ahLst/>
            <a:cxnLst>
              <a:cxn ang="0">
                <a:pos x="3072" y="0"/>
              </a:cxn>
              <a:cxn ang="0">
                <a:pos x="0" y="728"/>
              </a:cxn>
            </a:cxnLst>
            <a:rect l="0" t="0" r="r" b="b"/>
            <a:pathLst>
              <a:path w="3072" h="728">
                <a:moveTo>
                  <a:pt x="3072" y="0"/>
                </a:moveTo>
                <a:lnTo>
                  <a:pt x="0" y="728"/>
                </a:lnTo>
              </a:path>
            </a:pathLst>
          </a:custGeom>
          <a:noFill/>
          <a:ln w="101600">
            <a:solidFill>
              <a:srgbClr val="FF0000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pic>
        <p:nvPicPr>
          <p:cNvPr id="395310" name="Picture 46" descr="13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5454896">
            <a:off x="5089525" y="1338263"/>
            <a:ext cx="11493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rgbClr val="7CCA62">
                <a:lumMod val="75000"/>
              </a:srgb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622300" y="5715000"/>
            <a:ext cx="528638" cy="641350"/>
            <a:chOff x="1066" y="2461"/>
            <a:chExt cx="92" cy="96"/>
          </a:xfrm>
        </p:grpSpPr>
        <p:sp>
          <p:nvSpPr>
            <p:cNvPr id="17473" name="Freeform 38"/>
            <p:cNvSpPr>
              <a:spLocks/>
            </p:cNvSpPr>
            <p:nvPr/>
          </p:nvSpPr>
          <p:spPr bwMode="auto">
            <a:xfrm>
              <a:off x="1075" y="2486"/>
              <a:ext cx="52" cy="62"/>
            </a:xfrm>
            <a:custGeom>
              <a:avLst/>
              <a:gdLst>
                <a:gd name="T0" fmla="*/ 46 w 52"/>
                <a:gd name="T1" fmla="*/ 2 h 62"/>
                <a:gd name="T2" fmla="*/ 50 w 52"/>
                <a:gd name="T3" fmla="*/ 6 h 62"/>
                <a:gd name="T4" fmla="*/ 50 w 52"/>
                <a:gd name="T5" fmla="*/ 10 h 62"/>
                <a:gd name="T6" fmla="*/ 52 w 52"/>
                <a:gd name="T7" fmla="*/ 14 h 62"/>
                <a:gd name="T8" fmla="*/ 50 w 52"/>
                <a:gd name="T9" fmla="*/ 20 h 62"/>
                <a:gd name="T10" fmla="*/ 46 w 52"/>
                <a:gd name="T11" fmla="*/ 29 h 62"/>
                <a:gd name="T12" fmla="*/ 41 w 52"/>
                <a:gd name="T13" fmla="*/ 43 h 62"/>
                <a:gd name="T14" fmla="*/ 31 w 52"/>
                <a:gd name="T15" fmla="*/ 52 h 62"/>
                <a:gd name="T16" fmla="*/ 21 w 52"/>
                <a:gd name="T17" fmla="*/ 58 h 62"/>
                <a:gd name="T18" fmla="*/ 16 w 52"/>
                <a:gd name="T19" fmla="*/ 60 h 62"/>
                <a:gd name="T20" fmla="*/ 12 w 52"/>
                <a:gd name="T21" fmla="*/ 62 h 62"/>
                <a:gd name="T22" fmla="*/ 8 w 52"/>
                <a:gd name="T23" fmla="*/ 62 h 62"/>
                <a:gd name="T24" fmla="*/ 4 w 52"/>
                <a:gd name="T25" fmla="*/ 60 h 62"/>
                <a:gd name="T26" fmla="*/ 2 w 52"/>
                <a:gd name="T27" fmla="*/ 56 h 62"/>
                <a:gd name="T28" fmla="*/ 0 w 52"/>
                <a:gd name="T29" fmla="*/ 52 h 62"/>
                <a:gd name="T30" fmla="*/ 0 w 52"/>
                <a:gd name="T31" fmla="*/ 48 h 62"/>
                <a:gd name="T32" fmla="*/ 0 w 52"/>
                <a:gd name="T33" fmla="*/ 45 h 62"/>
                <a:gd name="T34" fmla="*/ 4 w 52"/>
                <a:gd name="T35" fmla="*/ 33 h 62"/>
                <a:gd name="T36" fmla="*/ 12 w 52"/>
                <a:gd name="T37" fmla="*/ 22 h 62"/>
                <a:gd name="T38" fmla="*/ 21 w 52"/>
                <a:gd name="T39" fmla="*/ 10 h 62"/>
                <a:gd name="T40" fmla="*/ 31 w 52"/>
                <a:gd name="T41" fmla="*/ 4 h 62"/>
                <a:gd name="T42" fmla="*/ 35 w 52"/>
                <a:gd name="T43" fmla="*/ 2 h 62"/>
                <a:gd name="T44" fmla="*/ 41 w 52"/>
                <a:gd name="T45" fmla="*/ 0 h 62"/>
                <a:gd name="T46" fmla="*/ 44 w 52"/>
                <a:gd name="T47" fmla="*/ 2 h 62"/>
                <a:gd name="T48" fmla="*/ 46 w 52"/>
                <a:gd name="T49" fmla="*/ 2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62"/>
                <a:gd name="T77" fmla="*/ 52 w 52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62">
                  <a:moveTo>
                    <a:pt x="46" y="2"/>
                  </a:moveTo>
                  <a:lnTo>
                    <a:pt x="50" y="6"/>
                  </a:lnTo>
                  <a:lnTo>
                    <a:pt x="50" y="10"/>
                  </a:lnTo>
                  <a:lnTo>
                    <a:pt x="52" y="14"/>
                  </a:lnTo>
                  <a:lnTo>
                    <a:pt x="50" y="20"/>
                  </a:lnTo>
                  <a:lnTo>
                    <a:pt x="46" y="29"/>
                  </a:lnTo>
                  <a:lnTo>
                    <a:pt x="41" y="43"/>
                  </a:lnTo>
                  <a:lnTo>
                    <a:pt x="31" y="52"/>
                  </a:lnTo>
                  <a:lnTo>
                    <a:pt x="21" y="58"/>
                  </a:lnTo>
                  <a:lnTo>
                    <a:pt x="16" y="60"/>
                  </a:lnTo>
                  <a:lnTo>
                    <a:pt x="12" y="62"/>
                  </a:lnTo>
                  <a:lnTo>
                    <a:pt x="8" y="62"/>
                  </a:lnTo>
                  <a:lnTo>
                    <a:pt x="4" y="6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4" y="33"/>
                  </a:lnTo>
                  <a:lnTo>
                    <a:pt x="12" y="22"/>
                  </a:lnTo>
                  <a:lnTo>
                    <a:pt x="21" y="10"/>
                  </a:lnTo>
                  <a:lnTo>
                    <a:pt x="31" y="4"/>
                  </a:lnTo>
                  <a:lnTo>
                    <a:pt x="35" y="2"/>
                  </a:lnTo>
                  <a:lnTo>
                    <a:pt x="41" y="0"/>
                  </a:lnTo>
                  <a:lnTo>
                    <a:pt x="44" y="2"/>
                  </a:lnTo>
                  <a:lnTo>
                    <a:pt x="46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4" name="Freeform 39"/>
            <p:cNvSpPr>
              <a:spLocks/>
            </p:cNvSpPr>
            <p:nvPr/>
          </p:nvSpPr>
          <p:spPr bwMode="auto">
            <a:xfrm>
              <a:off x="1075" y="2486"/>
              <a:ext cx="52" cy="62"/>
            </a:xfrm>
            <a:custGeom>
              <a:avLst/>
              <a:gdLst>
                <a:gd name="T0" fmla="*/ 46 w 52"/>
                <a:gd name="T1" fmla="*/ 2 h 62"/>
                <a:gd name="T2" fmla="*/ 50 w 52"/>
                <a:gd name="T3" fmla="*/ 6 h 62"/>
                <a:gd name="T4" fmla="*/ 50 w 52"/>
                <a:gd name="T5" fmla="*/ 10 h 62"/>
                <a:gd name="T6" fmla="*/ 52 w 52"/>
                <a:gd name="T7" fmla="*/ 14 h 62"/>
                <a:gd name="T8" fmla="*/ 50 w 52"/>
                <a:gd name="T9" fmla="*/ 20 h 62"/>
                <a:gd name="T10" fmla="*/ 46 w 52"/>
                <a:gd name="T11" fmla="*/ 29 h 62"/>
                <a:gd name="T12" fmla="*/ 41 w 52"/>
                <a:gd name="T13" fmla="*/ 43 h 62"/>
                <a:gd name="T14" fmla="*/ 31 w 52"/>
                <a:gd name="T15" fmla="*/ 52 h 62"/>
                <a:gd name="T16" fmla="*/ 21 w 52"/>
                <a:gd name="T17" fmla="*/ 58 h 62"/>
                <a:gd name="T18" fmla="*/ 16 w 52"/>
                <a:gd name="T19" fmla="*/ 60 h 62"/>
                <a:gd name="T20" fmla="*/ 12 w 52"/>
                <a:gd name="T21" fmla="*/ 62 h 62"/>
                <a:gd name="T22" fmla="*/ 8 w 52"/>
                <a:gd name="T23" fmla="*/ 62 h 62"/>
                <a:gd name="T24" fmla="*/ 4 w 52"/>
                <a:gd name="T25" fmla="*/ 60 h 62"/>
                <a:gd name="T26" fmla="*/ 2 w 52"/>
                <a:gd name="T27" fmla="*/ 56 h 62"/>
                <a:gd name="T28" fmla="*/ 0 w 52"/>
                <a:gd name="T29" fmla="*/ 52 h 62"/>
                <a:gd name="T30" fmla="*/ 0 w 52"/>
                <a:gd name="T31" fmla="*/ 48 h 62"/>
                <a:gd name="T32" fmla="*/ 0 w 52"/>
                <a:gd name="T33" fmla="*/ 45 h 62"/>
                <a:gd name="T34" fmla="*/ 4 w 52"/>
                <a:gd name="T35" fmla="*/ 33 h 62"/>
                <a:gd name="T36" fmla="*/ 12 w 52"/>
                <a:gd name="T37" fmla="*/ 22 h 62"/>
                <a:gd name="T38" fmla="*/ 21 w 52"/>
                <a:gd name="T39" fmla="*/ 10 h 62"/>
                <a:gd name="T40" fmla="*/ 31 w 52"/>
                <a:gd name="T41" fmla="*/ 4 h 62"/>
                <a:gd name="T42" fmla="*/ 35 w 52"/>
                <a:gd name="T43" fmla="*/ 2 h 62"/>
                <a:gd name="T44" fmla="*/ 41 w 52"/>
                <a:gd name="T45" fmla="*/ 0 h 62"/>
                <a:gd name="T46" fmla="*/ 44 w 52"/>
                <a:gd name="T47" fmla="*/ 2 h 62"/>
                <a:gd name="T48" fmla="*/ 46 w 52"/>
                <a:gd name="T49" fmla="*/ 2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62"/>
                <a:gd name="T77" fmla="*/ 52 w 52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62">
                  <a:moveTo>
                    <a:pt x="46" y="2"/>
                  </a:moveTo>
                  <a:lnTo>
                    <a:pt x="50" y="6"/>
                  </a:lnTo>
                  <a:lnTo>
                    <a:pt x="50" y="10"/>
                  </a:lnTo>
                  <a:lnTo>
                    <a:pt x="52" y="14"/>
                  </a:lnTo>
                  <a:lnTo>
                    <a:pt x="50" y="20"/>
                  </a:lnTo>
                  <a:lnTo>
                    <a:pt x="46" y="29"/>
                  </a:lnTo>
                  <a:lnTo>
                    <a:pt x="41" y="43"/>
                  </a:lnTo>
                  <a:lnTo>
                    <a:pt x="31" y="52"/>
                  </a:lnTo>
                  <a:lnTo>
                    <a:pt x="21" y="58"/>
                  </a:lnTo>
                  <a:lnTo>
                    <a:pt x="16" y="60"/>
                  </a:lnTo>
                  <a:lnTo>
                    <a:pt x="12" y="62"/>
                  </a:lnTo>
                  <a:lnTo>
                    <a:pt x="8" y="62"/>
                  </a:lnTo>
                  <a:lnTo>
                    <a:pt x="4" y="6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4" y="33"/>
                  </a:lnTo>
                  <a:lnTo>
                    <a:pt x="12" y="22"/>
                  </a:lnTo>
                  <a:lnTo>
                    <a:pt x="21" y="10"/>
                  </a:lnTo>
                  <a:lnTo>
                    <a:pt x="31" y="4"/>
                  </a:lnTo>
                  <a:lnTo>
                    <a:pt x="35" y="2"/>
                  </a:lnTo>
                  <a:lnTo>
                    <a:pt x="41" y="0"/>
                  </a:lnTo>
                  <a:lnTo>
                    <a:pt x="44" y="2"/>
                  </a:lnTo>
                  <a:lnTo>
                    <a:pt x="46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5" name="Freeform 40"/>
            <p:cNvSpPr>
              <a:spLocks/>
            </p:cNvSpPr>
            <p:nvPr/>
          </p:nvSpPr>
          <p:spPr bwMode="auto">
            <a:xfrm>
              <a:off x="1066" y="2527"/>
              <a:ext cx="32" cy="30"/>
            </a:xfrm>
            <a:custGeom>
              <a:avLst/>
              <a:gdLst>
                <a:gd name="T0" fmla="*/ 9 w 32"/>
                <a:gd name="T1" fmla="*/ 25 h 30"/>
                <a:gd name="T2" fmla="*/ 15 w 32"/>
                <a:gd name="T3" fmla="*/ 29 h 30"/>
                <a:gd name="T4" fmla="*/ 21 w 32"/>
                <a:gd name="T5" fmla="*/ 30 h 30"/>
                <a:gd name="T6" fmla="*/ 27 w 32"/>
                <a:gd name="T7" fmla="*/ 29 h 30"/>
                <a:gd name="T8" fmla="*/ 30 w 32"/>
                <a:gd name="T9" fmla="*/ 25 h 30"/>
                <a:gd name="T10" fmla="*/ 32 w 32"/>
                <a:gd name="T11" fmla="*/ 21 h 30"/>
                <a:gd name="T12" fmla="*/ 32 w 32"/>
                <a:gd name="T13" fmla="*/ 15 h 30"/>
                <a:gd name="T14" fmla="*/ 28 w 32"/>
                <a:gd name="T15" fmla="*/ 9 h 30"/>
                <a:gd name="T16" fmla="*/ 25 w 32"/>
                <a:gd name="T17" fmla="*/ 4 h 30"/>
                <a:gd name="T18" fmla="*/ 19 w 32"/>
                <a:gd name="T19" fmla="*/ 2 h 30"/>
                <a:gd name="T20" fmla="*/ 11 w 32"/>
                <a:gd name="T21" fmla="*/ 0 h 30"/>
                <a:gd name="T22" fmla="*/ 7 w 32"/>
                <a:gd name="T23" fmla="*/ 2 h 30"/>
                <a:gd name="T24" fmla="*/ 2 w 32"/>
                <a:gd name="T25" fmla="*/ 4 h 30"/>
                <a:gd name="T26" fmla="*/ 0 w 32"/>
                <a:gd name="T27" fmla="*/ 9 h 30"/>
                <a:gd name="T28" fmla="*/ 2 w 32"/>
                <a:gd name="T29" fmla="*/ 15 h 30"/>
                <a:gd name="T30" fmla="*/ 3 w 32"/>
                <a:gd name="T31" fmla="*/ 21 h 30"/>
                <a:gd name="T32" fmla="*/ 9 w 32"/>
                <a:gd name="T33" fmla="*/ 25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0"/>
                <a:gd name="T53" fmla="*/ 32 w 3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0">
                  <a:moveTo>
                    <a:pt x="9" y="25"/>
                  </a:moveTo>
                  <a:lnTo>
                    <a:pt x="15" y="29"/>
                  </a:lnTo>
                  <a:lnTo>
                    <a:pt x="21" y="30"/>
                  </a:lnTo>
                  <a:lnTo>
                    <a:pt x="27" y="29"/>
                  </a:lnTo>
                  <a:lnTo>
                    <a:pt x="30" y="25"/>
                  </a:lnTo>
                  <a:lnTo>
                    <a:pt x="32" y="21"/>
                  </a:lnTo>
                  <a:lnTo>
                    <a:pt x="32" y="15"/>
                  </a:lnTo>
                  <a:lnTo>
                    <a:pt x="28" y="9"/>
                  </a:lnTo>
                  <a:lnTo>
                    <a:pt x="25" y="4"/>
                  </a:lnTo>
                  <a:lnTo>
                    <a:pt x="19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3" y="21"/>
                  </a:lnTo>
                  <a:lnTo>
                    <a:pt x="9" y="2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6" name="Freeform 41"/>
            <p:cNvSpPr>
              <a:spLocks/>
            </p:cNvSpPr>
            <p:nvPr/>
          </p:nvSpPr>
          <p:spPr bwMode="auto">
            <a:xfrm>
              <a:off x="1066" y="2527"/>
              <a:ext cx="32" cy="30"/>
            </a:xfrm>
            <a:custGeom>
              <a:avLst/>
              <a:gdLst>
                <a:gd name="T0" fmla="*/ 9 w 32"/>
                <a:gd name="T1" fmla="*/ 25 h 30"/>
                <a:gd name="T2" fmla="*/ 15 w 32"/>
                <a:gd name="T3" fmla="*/ 29 h 30"/>
                <a:gd name="T4" fmla="*/ 21 w 32"/>
                <a:gd name="T5" fmla="*/ 30 h 30"/>
                <a:gd name="T6" fmla="*/ 27 w 32"/>
                <a:gd name="T7" fmla="*/ 29 h 30"/>
                <a:gd name="T8" fmla="*/ 30 w 32"/>
                <a:gd name="T9" fmla="*/ 25 h 30"/>
                <a:gd name="T10" fmla="*/ 32 w 32"/>
                <a:gd name="T11" fmla="*/ 21 h 30"/>
                <a:gd name="T12" fmla="*/ 32 w 32"/>
                <a:gd name="T13" fmla="*/ 15 h 30"/>
                <a:gd name="T14" fmla="*/ 28 w 32"/>
                <a:gd name="T15" fmla="*/ 9 h 30"/>
                <a:gd name="T16" fmla="*/ 25 w 32"/>
                <a:gd name="T17" fmla="*/ 4 h 30"/>
                <a:gd name="T18" fmla="*/ 19 w 32"/>
                <a:gd name="T19" fmla="*/ 2 h 30"/>
                <a:gd name="T20" fmla="*/ 11 w 32"/>
                <a:gd name="T21" fmla="*/ 0 h 30"/>
                <a:gd name="T22" fmla="*/ 7 w 32"/>
                <a:gd name="T23" fmla="*/ 2 h 30"/>
                <a:gd name="T24" fmla="*/ 2 w 32"/>
                <a:gd name="T25" fmla="*/ 4 h 30"/>
                <a:gd name="T26" fmla="*/ 0 w 32"/>
                <a:gd name="T27" fmla="*/ 9 h 30"/>
                <a:gd name="T28" fmla="*/ 2 w 32"/>
                <a:gd name="T29" fmla="*/ 15 h 30"/>
                <a:gd name="T30" fmla="*/ 3 w 32"/>
                <a:gd name="T31" fmla="*/ 21 h 30"/>
                <a:gd name="T32" fmla="*/ 9 w 32"/>
                <a:gd name="T33" fmla="*/ 25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0"/>
                <a:gd name="T53" fmla="*/ 32 w 3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0">
                  <a:moveTo>
                    <a:pt x="9" y="25"/>
                  </a:moveTo>
                  <a:lnTo>
                    <a:pt x="15" y="29"/>
                  </a:lnTo>
                  <a:lnTo>
                    <a:pt x="21" y="30"/>
                  </a:lnTo>
                  <a:lnTo>
                    <a:pt x="27" y="29"/>
                  </a:lnTo>
                  <a:lnTo>
                    <a:pt x="30" y="25"/>
                  </a:lnTo>
                  <a:lnTo>
                    <a:pt x="32" y="21"/>
                  </a:lnTo>
                  <a:lnTo>
                    <a:pt x="32" y="15"/>
                  </a:lnTo>
                  <a:lnTo>
                    <a:pt x="28" y="9"/>
                  </a:lnTo>
                  <a:lnTo>
                    <a:pt x="25" y="4"/>
                  </a:lnTo>
                  <a:lnTo>
                    <a:pt x="19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3" y="21"/>
                  </a:lnTo>
                  <a:lnTo>
                    <a:pt x="9" y="25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7" name="Freeform 42"/>
            <p:cNvSpPr>
              <a:spLocks/>
            </p:cNvSpPr>
            <p:nvPr/>
          </p:nvSpPr>
          <p:spPr bwMode="auto">
            <a:xfrm>
              <a:off x="1081" y="2461"/>
              <a:ext cx="40" cy="68"/>
            </a:xfrm>
            <a:custGeom>
              <a:avLst/>
              <a:gdLst>
                <a:gd name="T0" fmla="*/ 36 w 40"/>
                <a:gd name="T1" fmla="*/ 2 h 68"/>
                <a:gd name="T2" fmla="*/ 38 w 40"/>
                <a:gd name="T3" fmla="*/ 4 h 68"/>
                <a:gd name="T4" fmla="*/ 40 w 40"/>
                <a:gd name="T5" fmla="*/ 8 h 68"/>
                <a:gd name="T6" fmla="*/ 40 w 40"/>
                <a:gd name="T7" fmla="*/ 14 h 68"/>
                <a:gd name="T8" fmla="*/ 40 w 40"/>
                <a:gd name="T9" fmla="*/ 20 h 68"/>
                <a:gd name="T10" fmla="*/ 38 w 40"/>
                <a:gd name="T11" fmla="*/ 31 h 68"/>
                <a:gd name="T12" fmla="*/ 35 w 40"/>
                <a:gd name="T13" fmla="*/ 45 h 68"/>
                <a:gd name="T14" fmla="*/ 27 w 40"/>
                <a:gd name="T15" fmla="*/ 56 h 68"/>
                <a:gd name="T16" fmla="*/ 19 w 40"/>
                <a:gd name="T17" fmla="*/ 66 h 68"/>
                <a:gd name="T18" fmla="*/ 15 w 40"/>
                <a:gd name="T19" fmla="*/ 68 h 68"/>
                <a:gd name="T20" fmla="*/ 12 w 40"/>
                <a:gd name="T21" fmla="*/ 68 h 68"/>
                <a:gd name="T22" fmla="*/ 8 w 40"/>
                <a:gd name="T23" fmla="*/ 68 h 68"/>
                <a:gd name="T24" fmla="*/ 4 w 40"/>
                <a:gd name="T25" fmla="*/ 68 h 68"/>
                <a:gd name="T26" fmla="*/ 2 w 40"/>
                <a:gd name="T27" fmla="*/ 64 h 68"/>
                <a:gd name="T28" fmla="*/ 0 w 40"/>
                <a:gd name="T29" fmla="*/ 60 h 68"/>
                <a:gd name="T30" fmla="*/ 0 w 40"/>
                <a:gd name="T31" fmla="*/ 56 h 68"/>
                <a:gd name="T32" fmla="*/ 0 w 40"/>
                <a:gd name="T33" fmla="*/ 50 h 68"/>
                <a:gd name="T34" fmla="*/ 2 w 40"/>
                <a:gd name="T35" fmla="*/ 37 h 68"/>
                <a:gd name="T36" fmla="*/ 6 w 40"/>
                <a:gd name="T37" fmla="*/ 23 h 68"/>
                <a:gd name="T38" fmla="*/ 13 w 40"/>
                <a:gd name="T39" fmla="*/ 12 h 68"/>
                <a:gd name="T40" fmla="*/ 21 w 40"/>
                <a:gd name="T41" fmla="*/ 4 h 68"/>
                <a:gd name="T42" fmla="*/ 25 w 40"/>
                <a:gd name="T43" fmla="*/ 2 h 68"/>
                <a:gd name="T44" fmla="*/ 29 w 40"/>
                <a:gd name="T45" fmla="*/ 0 h 68"/>
                <a:gd name="T46" fmla="*/ 33 w 40"/>
                <a:gd name="T47" fmla="*/ 0 h 68"/>
                <a:gd name="T48" fmla="*/ 36 w 40"/>
                <a:gd name="T49" fmla="*/ 2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68"/>
                <a:gd name="T77" fmla="*/ 40 w 40"/>
                <a:gd name="T78" fmla="*/ 68 h 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68">
                  <a:moveTo>
                    <a:pt x="36" y="2"/>
                  </a:moveTo>
                  <a:lnTo>
                    <a:pt x="38" y="4"/>
                  </a:lnTo>
                  <a:lnTo>
                    <a:pt x="40" y="8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8" y="31"/>
                  </a:lnTo>
                  <a:lnTo>
                    <a:pt x="35" y="45"/>
                  </a:lnTo>
                  <a:lnTo>
                    <a:pt x="27" y="56"/>
                  </a:lnTo>
                  <a:lnTo>
                    <a:pt x="19" y="66"/>
                  </a:lnTo>
                  <a:lnTo>
                    <a:pt x="15" y="68"/>
                  </a:lnTo>
                  <a:lnTo>
                    <a:pt x="12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2" y="37"/>
                  </a:lnTo>
                  <a:lnTo>
                    <a:pt x="6" y="23"/>
                  </a:lnTo>
                  <a:lnTo>
                    <a:pt x="13" y="12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6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8" name="Freeform 43"/>
            <p:cNvSpPr>
              <a:spLocks/>
            </p:cNvSpPr>
            <p:nvPr/>
          </p:nvSpPr>
          <p:spPr bwMode="auto">
            <a:xfrm>
              <a:off x="1081" y="2461"/>
              <a:ext cx="40" cy="68"/>
            </a:xfrm>
            <a:custGeom>
              <a:avLst/>
              <a:gdLst>
                <a:gd name="T0" fmla="*/ 36 w 40"/>
                <a:gd name="T1" fmla="*/ 2 h 68"/>
                <a:gd name="T2" fmla="*/ 38 w 40"/>
                <a:gd name="T3" fmla="*/ 4 h 68"/>
                <a:gd name="T4" fmla="*/ 40 w 40"/>
                <a:gd name="T5" fmla="*/ 8 h 68"/>
                <a:gd name="T6" fmla="*/ 40 w 40"/>
                <a:gd name="T7" fmla="*/ 14 h 68"/>
                <a:gd name="T8" fmla="*/ 40 w 40"/>
                <a:gd name="T9" fmla="*/ 20 h 68"/>
                <a:gd name="T10" fmla="*/ 38 w 40"/>
                <a:gd name="T11" fmla="*/ 31 h 68"/>
                <a:gd name="T12" fmla="*/ 35 w 40"/>
                <a:gd name="T13" fmla="*/ 45 h 68"/>
                <a:gd name="T14" fmla="*/ 27 w 40"/>
                <a:gd name="T15" fmla="*/ 56 h 68"/>
                <a:gd name="T16" fmla="*/ 19 w 40"/>
                <a:gd name="T17" fmla="*/ 66 h 68"/>
                <a:gd name="T18" fmla="*/ 15 w 40"/>
                <a:gd name="T19" fmla="*/ 68 h 68"/>
                <a:gd name="T20" fmla="*/ 12 w 40"/>
                <a:gd name="T21" fmla="*/ 68 h 68"/>
                <a:gd name="T22" fmla="*/ 8 w 40"/>
                <a:gd name="T23" fmla="*/ 68 h 68"/>
                <a:gd name="T24" fmla="*/ 4 w 40"/>
                <a:gd name="T25" fmla="*/ 68 h 68"/>
                <a:gd name="T26" fmla="*/ 2 w 40"/>
                <a:gd name="T27" fmla="*/ 64 h 68"/>
                <a:gd name="T28" fmla="*/ 0 w 40"/>
                <a:gd name="T29" fmla="*/ 60 h 68"/>
                <a:gd name="T30" fmla="*/ 0 w 40"/>
                <a:gd name="T31" fmla="*/ 56 h 68"/>
                <a:gd name="T32" fmla="*/ 0 w 40"/>
                <a:gd name="T33" fmla="*/ 50 h 68"/>
                <a:gd name="T34" fmla="*/ 2 w 40"/>
                <a:gd name="T35" fmla="*/ 37 h 68"/>
                <a:gd name="T36" fmla="*/ 6 w 40"/>
                <a:gd name="T37" fmla="*/ 23 h 68"/>
                <a:gd name="T38" fmla="*/ 13 w 40"/>
                <a:gd name="T39" fmla="*/ 12 h 68"/>
                <a:gd name="T40" fmla="*/ 21 w 40"/>
                <a:gd name="T41" fmla="*/ 4 h 68"/>
                <a:gd name="T42" fmla="*/ 25 w 40"/>
                <a:gd name="T43" fmla="*/ 2 h 68"/>
                <a:gd name="T44" fmla="*/ 29 w 40"/>
                <a:gd name="T45" fmla="*/ 0 h 68"/>
                <a:gd name="T46" fmla="*/ 33 w 40"/>
                <a:gd name="T47" fmla="*/ 0 h 68"/>
                <a:gd name="T48" fmla="*/ 36 w 40"/>
                <a:gd name="T49" fmla="*/ 2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68"/>
                <a:gd name="T77" fmla="*/ 40 w 40"/>
                <a:gd name="T78" fmla="*/ 68 h 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68">
                  <a:moveTo>
                    <a:pt x="36" y="2"/>
                  </a:moveTo>
                  <a:lnTo>
                    <a:pt x="38" y="4"/>
                  </a:lnTo>
                  <a:lnTo>
                    <a:pt x="40" y="8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8" y="31"/>
                  </a:lnTo>
                  <a:lnTo>
                    <a:pt x="35" y="45"/>
                  </a:lnTo>
                  <a:lnTo>
                    <a:pt x="27" y="56"/>
                  </a:lnTo>
                  <a:lnTo>
                    <a:pt x="19" y="66"/>
                  </a:lnTo>
                  <a:lnTo>
                    <a:pt x="15" y="68"/>
                  </a:lnTo>
                  <a:lnTo>
                    <a:pt x="12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2" y="37"/>
                  </a:lnTo>
                  <a:lnTo>
                    <a:pt x="6" y="23"/>
                  </a:lnTo>
                  <a:lnTo>
                    <a:pt x="13" y="12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6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79" name="Freeform 44"/>
            <p:cNvSpPr>
              <a:spLocks/>
            </p:cNvSpPr>
            <p:nvPr/>
          </p:nvSpPr>
          <p:spPr bwMode="auto">
            <a:xfrm>
              <a:off x="1091" y="2488"/>
              <a:ext cx="67" cy="48"/>
            </a:xfrm>
            <a:custGeom>
              <a:avLst/>
              <a:gdLst>
                <a:gd name="T0" fmla="*/ 63 w 67"/>
                <a:gd name="T1" fmla="*/ 2 h 48"/>
                <a:gd name="T2" fmla="*/ 65 w 67"/>
                <a:gd name="T3" fmla="*/ 6 h 48"/>
                <a:gd name="T4" fmla="*/ 67 w 67"/>
                <a:gd name="T5" fmla="*/ 8 h 48"/>
                <a:gd name="T6" fmla="*/ 65 w 67"/>
                <a:gd name="T7" fmla="*/ 12 h 48"/>
                <a:gd name="T8" fmla="*/ 65 w 67"/>
                <a:gd name="T9" fmla="*/ 16 h 48"/>
                <a:gd name="T10" fmla="*/ 57 w 67"/>
                <a:gd name="T11" fmla="*/ 25 h 48"/>
                <a:gd name="T12" fmla="*/ 48 w 67"/>
                <a:gd name="T13" fmla="*/ 35 h 48"/>
                <a:gd name="T14" fmla="*/ 34 w 67"/>
                <a:gd name="T15" fmla="*/ 43 h 48"/>
                <a:gd name="T16" fmla="*/ 21 w 67"/>
                <a:gd name="T17" fmla="*/ 46 h 48"/>
                <a:gd name="T18" fmla="*/ 9 w 67"/>
                <a:gd name="T19" fmla="*/ 48 h 48"/>
                <a:gd name="T20" fmla="*/ 2 w 67"/>
                <a:gd name="T21" fmla="*/ 44 h 48"/>
                <a:gd name="T22" fmla="*/ 0 w 67"/>
                <a:gd name="T23" fmla="*/ 43 h 48"/>
                <a:gd name="T24" fmla="*/ 0 w 67"/>
                <a:gd name="T25" fmla="*/ 39 h 48"/>
                <a:gd name="T26" fmla="*/ 0 w 67"/>
                <a:gd name="T27" fmla="*/ 37 h 48"/>
                <a:gd name="T28" fmla="*/ 2 w 67"/>
                <a:gd name="T29" fmla="*/ 31 h 48"/>
                <a:gd name="T30" fmla="*/ 7 w 67"/>
                <a:gd name="T31" fmla="*/ 23 h 48"/>
                <a:gd name="T32" fmla="*/ 19 w 67"/>
                <a:gd name="T33" fmla="*/ 14 h 48"/>
                <a:gd name="T34" fmla="*/ 32 w 67"/>
                <a:gd name="T35" fmla="*/ 6 h 48"/>
                <a:gd name="T36" fmla="*/ 44 w 67"/>
                <a:gd name="T37" fmla="*/ 2 h 48"/>
                <a:gd name="T38" fmla="*/ 55 w 67"/>
                <a:gd name="T39" fmla="*/ 0 h 48"/>
                <a:gd name="T40" fmla="*/ 63 w 67"/>
                <a:gd name="T41" fmla="*/ 2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48"/>
                <a:gd name="T65" fmla="*/ 67 w 67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48">
                  <a:moveTo>
                    <a:pt x="63" y="2"/>
                  </a:moveTo>
                  <a:lnTo>
                    <a:pt x="65" y="6"/>
                  </a:lnTo>
                  <a:lnTo>
                    <a:pt x="67" y="8"/>
                  </a:lnTo>
                  <a:lnTo>
                    <a:pt x="65" y="12"/>
                  </a:lnTo>
                  <a:lnTo>
                    <a:pt x="65" y="16"/>
                  </a:lnTo>
                  <a:lnTo>
                    <a:pt x="57" y="25"/>
                  </a:lnTo>
                  <a:lnTo>
                    <a:pt x="48" y="35"/>
                  </a:lnTo>
                  <a:lnTo>
                    <a:pt x="34" y="43"/>
                  </a:lnTo>
                  <a:lnTo>
                    <a:pt x="21" y="46"/>
                  </a:lnTo>
                  <a:lnTo>
                    <a:pt x="9" y="48"/>
                  </a:lnTo>
                  <a:lnTo>
                    <a:pt x="2" y="44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7" y="23"/>
                  </a:lnTo>
                  <a:lnTo>
                    <a:pt x="19" y="14"/>
                  </a:lnTo>
                  <a:lnTo>
                    <a:pt x="32" y="6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3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  <p:sp>
          <p:nvSpPr>
            <p:cNvPr id="17480" name="Freeform 45"/>
            <p:cNvSpPr>
              <a:spLocks/>
            </p:cNvSpPr>
            <p:nvPr/>
          </p:nvSpPr>
          <p:spPr bwMode="auto">
            <a:xfrm>
              <a:off x="1091" y="2488"/>
              <a:ext cx="67" cy="48"/>
            </a:xfrm>
            <a:custGeom>
              <a:avLst/>
              <a:gdLst>
                <a:gd name="T0" fmla="*/ 63 w 67"/>
                <a:gd name="T1" fmla="*/ 2 h 48"/>
                <a:gd name="T2" fmla="*/ 65 w 67"/>
                <a:gd name="T3" fmla="*/ 6 h 48"/>
                <a:gd name="T4" fmla="*/ 67 w 67"/>
                <a:gd name="T5" fmla="*/ 8 h 48"/>
                <a:gd name="T6" fmla="*/ 65 w 67"/>
                <a:gd name="T7" fmla="*/ 12 h 48"/>
                <a:gd name="T8" fmla="*/ 65 w 67"/>
                <a:gd name="T9" fmla="*/ 16 h 48"/>
                <a:gd name="T10" fmla="*/ 57 w 67"/>
                <a:gd name="T11" fmla="*/ 25 h 48"/>
                <a:gd name="T12" fmla="*/ 48 w 67"/>
                <a:gd name="T13" fmla="*/ 35 h 48"/>
                <a:gd name="T14" fmla="*/ 34 w 67"/>
                <a:gd name="T15" fmla="*/ 43 h 48"/>
                <a:gd name="T16" fmla="*/ 21 w 67"/>
                <a:gd name="T17" fmla="*/ 46 h 48"/>
                <a:gd name="T18" fmla="*/ 9 w 67"/>
                <a:gd name="T19" fmla="*/ 48 h 48"/>
                <a:gd name="T20" fmla="*/ 2 w 67"/>
                <a:gd name="T21" fmla="*/ 44 h 48"/>
                <a:gd name="T22" fmla="*/ 0 w 67"/>
                <a:gd name="T23" fmla="*/ 43 h 48"/>
                <a:gd name="T24" fmla="*/ 0 w 67"/>
                <a:gd name="T25" fmla="*/ 39 h 48"/>
                <a:gd name="T26" fmla="*/ 0 w 67"/>
                <a:gd name="T27" fmla="*/ 37 h 48"/>
                <a:gd name="T28" fmla="*/ 2 w 67"/>
                <a:gd name="T29" fmla="*/ 31 h 48"/>
                <a:gd name="T30" fmla="*/ 7 w 67"/>
                <a:gd name="T31" fmla="*/ 23 h 48"/>
                <a:gd name="T32" fmla="*/ 19 w 67"/>
                <a:gd name="T33" fmla="*/ 14 h 48"/>
                <a:gd name="T34" fmla="*/ 32 w 67"/>
                <a:gd name="T35" fmla="*/ 6 h 48"/>
                <a:gd name="T36" fmla="*/ 44 w 67"/>
                <a:gd name="T37" fmla="*/ 2 h 48"/>
                <a:gd name="T38" fmla="*/ 55 w 67"/>
                <a:gd name="T39" fmla="*/ 0 h 48"/>
                <a:gd name="T40" fmla="*/ 63 w 67"/>
                <a:gd name="T41" fmla="*/ 2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48"/>
                <a:gd name="T65" fmla="*/ 67 w 67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48">
                  <a:moveTo>
                    <a:pt x="63" y="2"/>
                  </a:moveTo>
                  <a:lnTo>
                    <a:pt x="65" y="6"/>
                  </a:lnTo>
                  <a:lnTo>
                    <a:pt x="67" y="8"/>
                  </a:lnTo>
                  <a:lnTo>
                    <a:pt x="65" y="12"/>
                  </a:lnTo>
                  <a:lnTo>
                    <a:pt x="65" y="16"/>
                  </a:lnTo>
                  <a:lnTo>
                    <a:pt x="57" y="25"/>
                  </a:lnTo>
                  <a:lnTo>
                    <a:pt x="48" y="35"/>
                  </a:lnTo>
                  <a:lnTo>
                    <a:pt x="34" y="43"/>
                  </a:lnTo>
                  <a:lnTo>
                    <a:pt x="21" y="46"/>
                  </a:lnTo>
                  <a:lnTo>
                    <a:pt x="9" y="48"/>
                  </a:lnTo>
                  <a:lnTo>
                    <a:pt x="2" y="44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7" y="23"/>
                  </a:lnTo>
                  <a:lnTo>
                    <a:pt x="19" y="14"/>
                  </a:lnTo>
                  <a:lnTo>
                    <a:pt x="32" y="6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3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1000">
                <a:latin typeface="Bookman Old Style" pitchFamily="18" charset="0"/>
              </a:endParaRPr>
            </a:p>
          </p:txBody>
        </p:sp>
      </p:grpSp>
      <p:sp>
        <p:nvSpPr>
          <p:cNvPr id="31" name="Rectangle 33"/>
          <p:cNvSpPr>
            <a:spLocks noChangeArrowheads="1"/>
          </p:cNvSpPr>
          <p:nvPr/>
        </p:nvSpPr>
        <p:spPr bwMode="auto">
          <a:xfrm>
            <a:off x="6650084" y="2133600"/>
            <a:ext cx="1936750" cy="19367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sz="1000">
              <a:latin typeface="Bookman Old Style" pitchFamily="18" charset="0"/>
              <a:cs typeface="+mn-cs"/>
            </a:endParaRPr>
          </a:p>
        </p:txBody>
      </p:sp>
      <p:sp>
        <p:nvSpPr>
          <p:cNvPr id="32" name="Rectangle 36"/>
          <p:cNvSpPr>
            <a:spLocks noChangeArrowheads="1"/>
          </p:cNvSpPr>
          <p:nvPr/>
        </p:nvSpPr>
        <p:spPr bwMode="auto">
          <a:xfrm>
            <a:off x="6643702" y="4071942"/>
            <a:ext cx="1936750" cy="19367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 sz="1000">
              <a:latin typeface="Bookman Old Style" pitchFamily="18" charset="0"/>
              <a:cs typeface="+mn-cs"/>
            </a:endParaRPr>
          </a:p>
        </p:txBody>
      </p:sp>
      <p:grpSp>
        <p:nvGrpSpPr>
          <p:cNvPr id="3" name="Group 37"/>
          <p:cNvGrpSpPr>
            <a:grpSpLocks/>
          </p:cNvGrpSpPr>
          <p:nvPr/>
        </p:nvGrpSpPr>
        <p:grpSpPr bwMode="auto">
          <a:xfrm>
            <a:off x="6643702" y="5786454"/>
            <a:ext cx="219075" cy="296862"/>
            <a:chOff x="1066" y="2461"/>
            <a:chExt cx="92" cy="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Freeform 38"/>
            <p:cNvSpPr>
              <a:spLocks/>
            </p:cNvSpPr>
            <p:nvPr/>
          </p:nvSpPr>
          <p:spPr bwMode="auto">
            <a:xfrm>
              <a:off x="1075" y="2486"/>
              <a:ext cx="52" cy="62"/>
            </a:xfrm>
            <a:custGeom>
              <a:avLst/>
              <a:gdLst>
                <a:gd name="T0" fmla="*/ 46 w 52"/>
                <a:gd name="T1" fmla="*/ 2 h 62"/>
                <a:gd name="T2" fmla="*/ 50 w 52"/>
                <a:gd name="T3" fmla="*/ 6 h 62"/>
                <a:gd name="T4" fmla="*/ 50 w 52"/>
                <a:gd name="T5" fmla="*/ 10 h 62"/>
                <a:gd name="T6" fmla="*/ 52 w 52"/>
                <a:gd name="T7" fmla="*/ 14 h 62"/>
                <a:gd name="T8" fmla="*/ 50 w 52"/>
                <a:gd name="T9" fmla="*/ 20 h 62"/>
                <a:gd name="T10" fmla="*/ 46 w 52"/>
                <a:gd name="T11" fmla="*/ 29 h 62"/>
                <a:gd name="T12" fmla="*/ 41 w 52"/>
                <a:gd name="T13" fmla="*/ 43 h 62"/>
                <a:gd name="T14" fmla="*/ 31 w 52"/>
                <a:gd name="T15" fmla="*/ 52 h 62"/>
                <a:gd name="T16" fmla="*/ 21 w 52"/>
                <a:gd name="T17" fmla="*/ 58 h 62"/>
                <a:gd name="T18" fmla="*/ 16 w 52"/>
                <a:gd name="T19" fmla="*/ 60 h 62"/>
                <a:gd name="T20" fmla="*/ 12 w 52"/>
                <a:gd name="T21" fmla="*/ 62 h 62"/>
                <a:gd name="T22" fmla="*/ 8 w 52"/>
                <a:gd name="T23" fmla="*/ 62 h 62"/>
                <a:gd name="T24" fmla="*/ 4 w 52"/>
                <a:gd name="T25" fmla="*/ 60 h 62"/>
                <a:gd name="T26" fmla="*/ 2 w 52"/>
                <a:gd name="T27" fmla="*/ 56 h 62"/>
                <a:gd name="T28" fmla="*/ 0 w 52"/>
                <a:gd name="T29" fmla="*/ 52 h 62"/>
                <a:gd name="T30" fmla="*/ 0 w 52"/>
                <a:gd name="T31" fmla="*/ 48 h 62"/>
                <a:gd name="T32" fmla="*/ 0 w 52"/>
                <a:gd name="T33" fmla="*/ 45 h 62"/>
                <a:gd name="T34" fmla="*/ 4 w 52"/>
                <a:gd name="T35" fmla="*/ 33 h 62"/>
                <a:gd name="T36" fmla="*/ 12 w 52"/>
                <a:gd name="T37" fmla="*/ 22 h 62"/>
                <a:gd name="T38" fmla="*/ 21 w 52"/>
                <a:gd name="T39" fmla="*/ 10 h 62"/>
                <a:gd name="T40" fmla="*/ 31 w 52"/>
                <a:gd name="T41" fmla="*/ 4 h 62"/>
                <a:gd name="T42" fmla="*/ 35 w 52"/>
                <a:gd name="T43" fmla="*/ 2 h 62"/>
                <a:gd name="T44" fmla="*/ 41 w 52"/>
                <a:gd name="T45" fmla="*/ 0 h 62"/>
                <a:gd name="T46" fmla="*/ 44 w 52"/>
                <a:gd name="T47" fmla="*/ 2 h 62"/>
                <a:gd name="T48" fmla="*/ 46 w 52"/>
                <a:gd name="T49" fmla="*/ 2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62"/>
                <a:gd name="T77" fmla="*/ 52 w 52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62">
                  <a:moveTo>
                    <a:pt x="46" y="2"/>
                  </a:moveTo>
                  <a:lnTo>
                    <a:pt x="50" y="6"/>
                  </a:lnTo>
                  <a:lnTo>
                    <a:pt x="50" y="10"/>
                  </a:lnTo>
                  <a:lnTo>
                    <a:pt x="52" y="14"/>
                  </a:lnTo>
                  <a:lnTo>
                    <a:pt x="50" y="20"/>
                  </a:lnTo>
                  <a:lnTo>
                    <a:pt x="46" y="29"/>
                  </a:lnTo>
                  <a:lnTo>
                    <a:pt x="41" y="43"/>
                  </a:lnTo>
                  <a:lnTo>
                    <a:pt x="31" y="52"/>
                  </a:lnTo>
                  <a:lnTo>
                    <a:pt x="21" y="58"/>
                  </a:lnTo>
                  <a:lnTo>
                    <a:pt x="16" y="60"/>
                  </a:lnTo>
                  <a:lnTo>
                    <a:pt x="12" y="62"/>
                  </a:lnTo>
                  <a:lnTo>
                    <a:pt x="8" y="62"/>
                  </a:lnTo>
                  <a:lnTo>
                    <a:pt x="4" y="6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4" y="33"/>
                  </a:lnTo>
                  <a:lnTo>
                    <a:pt x="12" y="22"/>
                  </a:lnTo>
                  <a:lnTo>
                    <a:pt x="21" y="10"/>
                  </a:lnTo>
                  <a:lnTo>
                    <a:pt x="31" y="4"/>
                  </a:lnTo>
                  <a:lnTo>
                    <a:pt x="35" y="2"/>
                  </a:lnTo>
                  <a:lnTo>
                    <a:pt x="41" y="0"/>
                  </a:lnTo>
                  <a:lnTo>
                    <a:pt x="44" y="2"/>
                  </a:lnTo>
                  <a:lnTo>
                    <a:pt x="46" y="2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auto">
            <a:xfrm>
              <a:off x="1075" y="2486"/>
              <a:ext cx="52" cy="62"/>
            </a:xfrm>
            <a:custGeom>
              <a:avLst/>
              <a:gdLst>
                <a:gd name="T0" fmla="*/ 46 w 52"/>
                <a:gd name="T1" fmla="*/ 2 h 62"/>
                <a:gd name="T2" fmla="*/ 50 w 52"/>
                <a:gd name="T3" fmla="*/ 6 h 62"/>
                <a:gd name="T4" fmla="*/ 50 w 52"/>
                <a:gd name="T5" fmla="*/ 10 h 62"/>
                <a:gd name="T6" fmla="*/ 52 w 52"/>
                <a:gd name="T7" fmla="*/ 14 h 62"/>
                <a:gd name="T8" fmla="*/ 50 w 52"/>
                <a:gd name="T9" fmla="*/ 20 h 62"/>
                <a:gd name="T10" fmla="*/ 46 w 52"/>
                <a:gd name="T11" fmla="*/ 29 h 62"/>
                <a:gd name="T12" fmla="*/ 41 w 52"/>
                <a:gd name="T13" fmla="*/ 43 h 62"/>
                <a:gd name="T14" fmla="*/ 31 w 52"/>
                <a:gd name="T15" fmla="*/ 52 h 62"/>
                <a:gd name="T16" fmla="*/ 21 w 52"/>
                <a:gd name="T17" fmla="*/ 58 h 62"/>
                <a:gd name="T18" fmla="*/ 16 w 52"/>
                <a:gd name="T19" fmla="*/ 60 h 62"/>
                <a:gd name="T20" fmla="*/ 12 w 52"/>
                <a:gd name="T21" fmla="*/ 62 h 62"/>
                <a:gd name="T22" fmla="*/ 8 w 52"/>
                <a:gd name="T23" fmla="*/ 62 h 62"/>
                <a:gd name="T24" fmla="*/ 4 w 52"/>
                <a:gd name="T25" fmla="*/ 60 h 62"/>
                <a:gd name="T26" fmla="*/ 2 w 52"/>
                <a:gd name="T27" fmla="*/ 56 h 62"/>
                <a:gd name="T28" fmla="*/ 0 w 52"/>
                <a:gd name="T29" fmla="*/ 52 h 62"/>
                <a:gd name="T30" fmla="*/ 0 w 52"/>
                <a:gd name="T31" fmla="*/ 48 h 62"/>
                <a:gd name="T32" fmla="*/ 0 w 52"/>
                <a:gd name="T33" fmla="*/ 45 h 62"/>
                <a:gd name="T34" fmla="*/ 4 w 52"/>
                <a:gd name="T35" fmla="*/ 33 h 62"/>
                <a:gd name="T36" fmla="*/ 12 w 52"/>
                <a:gd name="T37" fmla="*/ 22 h 62"/>
                <a:gd name="T38" fmla="*/ 21 w 52"/>
                <a:gd name="T39" fmla="*/ 10 h 62"/>
                <a:gd name="T40" fmla="*/ 31 w 52"/>
                <a:gd name="T41" fmla="*/ 4 h 62"/>
                <a:gd name="T42" fmla="*/ 35 w 52"/>
                <a:gd name="T43" fmla="*/ 2 h 62"/>
                <a:gd name="T44" fmla="*/ 41 w 52"/>
                <a:gd name="T45" fmla="*/ 0 h 62"/>
                <a:gd name="T46" fmla="*/ 44 w 52"/>
                <a:gd name="T47" fmla="*/ 2 h 62"/>
                <a:gd name="T48" fmla="*/ 46 w 52"/>
                <a:gd name="T49" fmla="*/ 2 h 62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52"/>
                <a:gd name="T76" fmla="*/ 0 h 62"/>
                <a:gd name="T77" fmla="*/ 52 w 52"/>
                <a:gd name="T78" fmla="*/ 62 h 62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52" h="62">
                  <a:moveTo>
                    <a:pt x="46" y="2"/>
                  </a:moveTo>
                  <a:lnTo>
                    <a:pt x="50" y="6"/>
                  </a:lnTo>
                  <a:lnTo>
                    <a:pt x="50" y="10"/>
                  </a:lnTo>
                  <a:lnTo>
                    <a:pt x="52" y="14"/>
                  </a:lnTo>
                  <a:lnTo>
                    <a:pt x="50" y="20"/>
                  </a:lnTo>
                  <a:lnTo>
                    <a:pt x="46" y="29"/>
                  </a:lnTo>
                  <a:lnTo>
                    <a:pt x="41" y="43"/>
                  </a:lnTo>
                  <a:lnTo>
                    <a:pt x="31" y="52"/>
                  </a:lnTo>
                  <a:lnTo>
                    <a:pt x="21" y="58"/>
                  </a:lnTo>
                  <a:lnTo>
                    <a:pt x="16" y="60"/>
                  </a:lnTo>
                  <a:lnTo>
                    <a:pt x="12" y="62"/>
                  </a:lnTo>
                  <a:lnTo>
                    <a:pt x="8" y="62"/>
                  </a:lnTo>
                  <a:lnTo>
                    <a:pt x="4" y="6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0" y="48"/>
                  </a:lnTo>
                  <a:lnTo>
                    <a:pt x="0" y="45"/>
                  </a:lnTo>
                  <a:lnTo>
                    <a:pt x="4" y="33"/>
                  </a:lnTo>
                  <a:lnTo>
                    <a:pt x="12" y="22"/>
                  </a:lnTo>
                  <a:lnTo>
                    <a:pt x="21" y="10"/>
                  </a:lnTo>
                  <a:lnTo>
                    <a:pt x="31" y="4"/>
                  </a:lnTo>
                  <a:lnTo>
                    <a:pt x="35" y="2"/>
                  </a:lnTo>
                  <a:lnTo>
                    <a:pt x="41" y="0"/>
                  </a:lnTo>
                  <a:lnTo>
                    <a:pt x="44" y="2"/>
                  </a:lnTo>
                  <a:lnTo>
                    <a:pt x="46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auto">
            <a:xfrm>
              <a:off x="1066" y="2527"/>
              <a:ext cx="32" cy="30"/>
            </a:xfrm>
            <a:custGeom>
              <a:avLst/>
              <a:gdLst>
                <a:gd name="T0" fmla="*/ 9 w 32"/>
                <a:gd name="T1" fmla="*/ 25 h 30"/>
                <a:gd name="T2" fmla="*/ 15 w 32"/>
                <a:gd name="T3" fmla="*/ 29 h 30"/>
                <a:gd name="T4" fmla="*/ 21 w 32"/>
                <a:gd name="T5" fmla="*/ 30 h 30"/>
                <a:gd name="T6" fmla="*/ 27 w 32"/>
                <a:gd name="T7" fmla="*/ 29 h 30"/>
                <a:gd name="T8" fmla="*/ 30 w 32"/>
                <a:gd name="T9" fmla="*/ 25 h 30"/>
                <a:gd name="T10" fmla="*/ 32 w 32"/>
                <a:gd name="T11" fmla="*/ 21 h 30"/>
                <a:gd name="T12" fmla="*/ 32 w 32"/>
                <a:gd name="T13" fmla="*/ 15 h 30"/>
                <a:gd name="T14" fmla="*/ 28 w 32"/>
                <a:gd name="T15" fmla="*/ 9 h 30"/>
                <a:gd name="T16" fmla="*/ 25 w 32"/>
                <a:gd name="T17" fmla="*/ 4 h 30"/>
                <a:gd name="T18" fmla="*/ 19 w 32"/>
                <a:gd name="T19" fmla="*/ 2 h 30"/>
                <a:gd name="T20" fmla="*/ 11 w 32"/>
                <a:gd name="T21" fmla="*/ 0 h 30"/>
                <a:gd name="T22" fmla="*/ 7 w 32"/>
                <a:gd name="T23" fmla="*/ 2 h 30"/>
                <a:gd name="T24" fmla="*/ 2 w 32"/>
                <a:gd name="T25" fmla="*/ 4 h 30"/>
                <a:gd name="T26" fmla="*/ 0 w 32"/>
                <a:gd name="T27" fmla="*/ 9 h 30"/>
                <a:gd name="T28" fmla="*/ 2 w 32"/>
                <a:gd name="T29" fmla="*/ 15 h 30"/>
                <a:gd name="T30" fmla="*/ 3 w 32"/>
                <a:gd name="T31" fmla="*/ 21 h 30"/>
                <a:gd name="T32" fmla="*/ 9 w 32"/>
                <a:gd name="T33" fmla="*/ 25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0"/>
                <a:gd name="T53" fmla="*/ 32 w 3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0">
                  <a:moveTo>
                    <a:pt x="9" y="25"/>
                  </a:moveTo>
                  <a:lnTo>
                    <a:pt x="15" y="29"/>
                  </a:lnTo>
                  <a:lnTo>
                    <a:pt x="21" y="30"/>
                  </a:lnTo>
                  <a:lnTo>
                    <a:pt x="27" y="29"/>
                  </a:lnTo>
                  <a:lnTo>
                    <a:pt x="30" y="25"/>
                  </a:lnTo>
                  <a:lnTo>
                    <a:pt x="32" y="21"/>
                  </a:lnTo>
                  <a:lnTo>
                    <a:pt x="32" y="15"/>
                  </a:lnTo>
                  <a:lnTo>
                    <a:pt x="28" y="9"/>
                  </a:lnTo>
                  <a:lnTo>
                    <a:pt x="25" y="4"/>
                  </a:lnTo>
                  <a:lnTo>
                    <a:pt x="19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3" y="21"/>
                  </a:lnTo>
                  <a:lnTo>
                    <a:pt x="9" y="25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auto">
            <a:xfrm>
              <a:off x="1066" y="2527"/>
              <a:ext cx="32" cy="30"/>
            </a:xfrm>
            <a:custGeom>
              <a:avLst/>
              <a:gdLst>
                <a:gd name="T0" fmla="*/ 9 w 32"/>
                <a:gd name="T1" fmla="*/ 25 h 30"/>
                <a:gd name="T2" fmla="*/ 15 w 32"/>
                <a:gd name="T3" fmla="*/ 29 h 30"/>
                <a:gd name="T4" fmla="*/ 21 w 32"/>
                <a:gd name="T5" fmla="*/ 30 h 30"/>
                <a:gd name="T6" fmla="*/ 27 w 32"/>
                <a:gd name="T7" fmla="*/ 29 h 30"/>
                <a:gd name="T8" fmla="*/ 30 w 32"/>
                <a:gd name="T9" fmla="*/ 25 h 30"/>
                <a:gd name="T10" fmla="*/ 32 w 32"/>
                <a:gd name="T11" fmla="*/ 21 h 30"/>
                <a:gd name="T12" fmla="*/ 32 w 32"/>
                <a:gd name="T13" fmla="*/ 15 h 30"/>
                <a:gd name="T14" fmla="*/ 28 w 32"/>
                <a:gd name="T15" fmla="*/ 9 h 30"/>
                <a:gd name="T16" fmla="*/ 25 w 32"/>
                <a:gd name="T17" fmla="*/ 4 h 30"/>
                <a:gd name="T18" fmla="*/ 19 w 32"/>
                <a:gd name="T19" fmla="*/ 2 h 30"/>
                <a:gd name="T20" fmla="*/ 11 w 32"/>
                <a:gd name="T21" fmla="*/ 0 h 30"/>
                <a:gd name="T22" fmla="*/ 7 w 32"/>
                <a:gd name="T23" fmla="*/ 2 h 30"/>
                <a:gd name="T24" fmla="*/ 2 w 32"/>
                <a:gd name="T25" fmla="*/ 4 h 30"/>
                <a:gd name="T26" fmla="*/ 0 w 32"/>
                <a:gd name="T27" fmla="*/ 9 h 30"/>
                <a:gd name="T28" fmla="*/ 2 w 32"/>
                <a:gd name="T29" fmla="*/ 15 h 30"/>
                <a:gd name="T30" fmla="*/ 3 w 32"/>
                <a:gd name="T31" fmla="*/ 21 h 30"/>
                <a:gd name="T32" fmla="*/ 9 w 32"/>
                <a:gd name="T33" fmla="*/ 25 h 3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32"/>
                <a:gd name="T52" fmla="*/ 0 h 30"/>
                <a:gd name="T53" fmla="*/ 32 w 32"/>
                <a:gd name="T54" fmla="*/ 30 h 3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32" h="30">
                  <a:moveTo>
                    <a:pt x="9" y="25"/>
                  </a:moveTo>
                  <a:lnTo>
                    <a:pt x="15" y="29"/>
                  </a:lnTo>
                  <a:lnTo>
                    <a:pt x="21" y="30"/>
                  </a:lnTo>
                  <a:lnTo>
                    <a:pt x="27" y="29"/>
                  </a:lnTo>
                  <a:lnTo>
                    <a:pt x="30" y="25"/>
                  </a:lnTo>
                  <a:lnTo>
                    <a:pt x="32" y="21"/>
                  </a:lnTo>
                  <a:lnTo>
                    <a:pt x="32" y="15"/>
                  </a:lnTo>
                  <a:lnTo>
                    <a:pt x="28" y="9"/>
                  </a:lnTo>
                  <a:lnTo>
                    <a:pt x="25" y="4"/>
                  </a:lnTo>
                  <a:lnTo>
                    <a:pt x="19" y="2"/>
                  </a:lnTo>
                  <a:lnTo>
                    <a:pt x="11" y="0"/>
                  </a:lnTo>
                  <a:lnTo>
                    <a:pt x="7" y="2"/>
                  </a:lnTo>
                  <a:lnTo>
                    <a:pt x="2" y="4"/>
                  </a:lnTo>
                  <a:lnTo>
                    <a:pt x="0" y="9"/>
                  </a:lnTo>
                  <a:lnTo>
                    <a:pt x="2" y="15"/>
                  </a:lnTo>
                  <a:lnTo>
                    <a:pt x="3" y="21"/>
                  </a:lnTo>
                  <a:lnTo>
                    <a:pt x="9" y="25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auto">
            <a:xfrm>
              <a:off x="1081" y="2461"/>
              <a:ext cx="40" cy="68"/>
            </a:xfrm>
            <a:custGeom>
              <a:avLst/>
              <a:gdLst>
                <a:gd name="T0" fmla="*/ 36 w 40"/>
                <a:gd name="T1" fmla="*/ 2 h 68"/>
                <a:gd name="T2" fmla="*/ 38 w 40"/>
                <a:gd name="T3" fmla="*/ 4 h 68"/>
                <a:gd name="T4" fmla="*/ 40 w 40"/>
                <a:gd name="T5" fmla="*/ 8 h 68"/>
                <a:gd name="T6" fmla="*/ 40 w 40"/>
                <a:gd name="T7" fmla="*/ 14 h 68"/>
                <a:gd name="T8" fmla="*/ 40 w 40"/>
                <a:gd name="T9" fmla="*/ 20 h 68"/>
                <a:gd name="T10" fmla="*/ 38 w 40"/>
                <a:gd name="T11" fmla="*/ 31 h 68"/>
                <a:gd name="T12" fmla="*/ 35 w 40"/>
                <a:gd name="T13" fmla="*/ 45 h 68"/>
                <a:gd name="T14" fmla="*/ 27 w 40"/>
                <a:gd name="T15" fmla="*/ 56 h 68"/>
                <a:gd name="T16" fmla="*/ 19 w 40"/>
                <a:gd name="T17" fmla="*/ 66 h 68"/>
                <a:gd name="T18" fmla="*/ 15 w 40"/>
                <a:gd name="T19" fmla="*/ 68 h 68"/>
                <a:gd name="T20" fmla="*/ 12 w 40"/>
                <a:gd name="T21" fmla="*/ 68 h 68"/>
                <a:gd name="T22" fmla="*/ 8 w 40"/>
                <a:gd name="T23" fmla="*/ 68 h 68"/>
                <a:gd name="T24" fmla="*/ 4 w 40"/>
                <a:gd name="T25" fmla="*/ 68 h 68"/>
                <a:gd name="T26" fmla="*/ 2 w 40"/>
                <a:gd name="T27" fmla="*/ 64 h 68"/>
                <a:gd name="T28" fmla="*/ 0 w 40"/>
                <a:gd name="T29" fmla="*/ 60 h 68"/>
                <a:gd name="T30" fmla="*/ 0 w 40"/>
                <a:gd name="T31" fmla="*/ 56 h 68"/>
                <a:gd name="T32" fmla="*/ 0 w 40"/>
                <a:gd name="T33" fmla="*/ 50 h 68"/>
                <a:gd name="T34" fmla="*/ 2 w 40"/>
                <a:gd name="T35" fmla="*/ 37 h 68"/>
                <a:gd name="T36" fmla="*/ 6 w 40"/>
                <a:gd name="T37" fmla="*/ 23 h 68"/>
                <a:gd name="T38" fmla="*/ 13 w 40"/>
                <a:gd name="T39" fmla="*/ 12 h 68"/>
                <a:gd name="T40" fmla="*/ 21 w 40"/>
                <a:gd name="T41" fmla="*/ 4 h 68"/>
                <a:gd name="T42" fmla="*/ 25 w 40"/>
                <a:gd name="T43" fmla="*/ 2 h 68"/>
                <a:gd name="T44" fmla="*/ 29 w 40"/>
                <a:gd name="T45" fmla="*/ 0 h 68"/>
                <a:gd name="T46" fmla="*/ 33 w 40"/>
                <a:gd name="T47" fmla="*/ 0 h 68"/>
                <a:gd name="T48" fmla="*/ 36 w 40"/>
                <a:gd name="T49" fmla="*/ 2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68"/>
                <a:gd name="T77" fmla="*/ 40 w 40"/>
                <a:gd name="T78" fmla="*/ 68 h 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68">
                  <a:moveTo>
                    <a:pt x="36" y="2"/>
                  </a:moveTo>
                  <a:lnTo>
                    <a:pt x="38" y="4"/>
                  </a:lnTo>
                  <a:lnTo>
                    <a:pt x="40" y="8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8" y="31"/>
                  </a:lnTo>
                  <a:lnTo>
                    <a:pt x="35" y="45"/>
                  </a:lnTo>
                  <a:lnTo>
                    <a:pt x="27" y="56"/>
                  </a:lnTo>
                  <a:lnTo>
                    <a:pt x="19" y="66"/>
                  </a:lnTo>
                  <a:lnTo>
                    <a:pt x="15" y="68"/>
                  </a:lnTo>
                  <a:lnTo>
                    <a:pt x="12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2" y="37"/>
                  </a:lnTo>
                  <a:lnTo>
                    <a:pt x="6" y="23"/>
                  </a:lnTo>
                  <a:lnTo>
                    <a:pt x="13" y="12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6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auto">
            <a:xfrm>
              <a:off x="1081" y="2461"/>
              <a:ext cx="40" cy="68"/>
            </a:xfrm>
            <a:custGeom>
              <a:avLst/>
              <a:gdLst>
                <a:gd name="T0" fmla="*/ 36 w 40"/>
                <a:gd name="T1" fmla="*/ 2 h 68"/>
                <a:gd name="T2" fmla="*/ 38 w 40"/>
                <a:gd name="T3" fmla="*/ 4 h 68"/>
                <a:gd name="T4" fmla="*/ 40 w 40"/>
                <a:gd name="T5" fmla="*/ 8 h 68"/>
                <a:gd name="T6" fmla="*/ 40 w 40"/>
                <a:gd name="T7" fmla="*/ 14 h 68"/>
                <a:gd name="T8" fmla="*/ 40 w 40"/>
                <a:gd name="T9" fmla="*/ 20 h 68"/>
                <a:gd name="T10" fmla="*/ 38 w 40"/>
                <a:gd name="T11" fmla="*/ 31 h 68"/>
                <a:gd name="T12" fmla="*/ 35 w 40"/>
                <a:gd name="T13" fmla="*/ 45 h 68"/>
                <a:gd name="T14" fmla="*/ 27 w 40"/>
                <a:gd name="T15" fmla="*/ 56 h 68"/>
                <a:gd name="T16" fmla="*/ 19 w 40"/>
                <a:gd name="T17" fmla="*/ 66 h 68"/>
                <a:gd name="T18" fmla="*/ 15 w 40"/>
                <a:gd name="T19" fmla="*/ 68 h 68"/>
                <a:gd name="T20" fmla="*/ 12 w 40"/>
                <a:gd name="T21" fmla="*/ 68 h 68"/>
                <a:gd name="T22" fmla="*/ 8 w 40"/>
                <a:gd name="T23" fmla="*/ 68 h 68"/>
                <a:gd name="T24" fmla="*/ 4 w 40"/>
                <a:gd name="T25" fmla="*/ 68 h 68"/>
                <a:gd name="T26" fmla="*/ 2 w 40"/>
                <a:gd name="T27" fmla="*/ 64 h 68"/>
                <a:gd name="T28" fmla="*/ 0 w 40"/>
                <a:gd name="T29" fmla="*/ 60 h 68"/>
                <a:gd name="T30" fmla="*/ 0 w 40"/>
                <a:gd name="T31" fmla="*/ 56 h 68"/>
                <a:gd name="T32" fmla="*/ 0 w 40"/>
                <a:gd name="T33" fmla="*/ 50 h 68"/>
                <a:gd name="T34" fmla="*/ 2 w 40"/>
                <a:gd name="T35" fmla="*/ 37 h 68"/>
                <a:gd name="T36" fmla="*/ 6 w 40"/>
                <a:gd name="T37" fmla="*/ 23 h 68"/>
                <a:gd name="T38" fmla="*/ 13 w 40"/>
                <a:gd name="T39" fmla="*/ 12 h 68"/>
                <a:gd name="T40" fmla="*/ 21 w 40"/>
                <a:gd name="T41" fmla="*/ 4 h 68"/>
                <a:gd name="T42" fmla="*/ 25 w 40"/>
                <a:gd name="T43" fmla="*/ 2 h 68"/>
                <a:gd name="T44" fmla="*/ 29 w 40"/>
                <a:gd name="T45" fmla="*/ 0 h 68"/>
                <a:gd name="T46" fmla="*/ 33 w 40"/>
                <a:gd name="T47" fmla="*/ 0 h 68"/>
                <a:gd name="T48" fmla="*/ 36 w 40"/>
                <a:gd name="T49" fmla="*/ 2 h 68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0"/>
                <a:gd name="T76" fmla="*/ 0 h 68"/>
                <a:gd name="T77" fmla="*/ 40 w 40"/>
                <a:gd name="T78" fmla="*/ 68 h 68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0" h="68">
                  <a:moveTo>
                    <a:pt x="36" y="2"/>
                  </a:moveTo>
                  <a:lnTo>
                    <a:pt x="38" y="4"/>
                  </a:lnTo>
                  <a:lnTo>
                    <a:pt x="40" y="8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8" y="31"/>
                  </a:lnTo>
                  <a:lnTo>
                    <a:pt x="35" y="45"/>
                  </a:lnTo>
                  <a:lnTo>
                    <a:pt x="27" y="56"/>
                  </a:lnTo>
                  <a:lnTo>
                    <a:pt x="19" y="66"/>
                  </a:lnTo>
                  <a:lnTo>
                    <a:pt x="15" y="68"/>
                  </a:lnTo>
                  <a:lnTo>
                    <a:pt x="12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6"/>
                  </a:lnTo>
                  <a:lnTo>
                    <a:pt x="0" y="50"/>
                  </a:lnTo>
                  <a:lnTo>
                    <a:pt x="2" y="37"/>
                  </a:lnTo>
                  <a:lnTo>
                    <a:pt x="6" y="23"/>
                  </a:lnTo>
                  <a:lnTo>
                    <a:pt x="13" y="12"/>
                  </a:lnTo>
                  <a:lnTo>
                    <a:pt x="21" y="4"/>
                  </a:lnTo>
                  <a:lnTo>
                    <a:pt x="25" y="2"/>
                  </a:lnTo>
                  <a:lnTo>
                    <a:pt x="29" y="0"/>
                  </a:lnTo>
                  <a:lnTo>
                    <a:pt x="33" y="0"/>
                  </a:lnTo>
                  <a:lnTo>
                    <a:pt x="36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auto">
            <a:xfrm>
              <a:off x="1091" y="2488"/>
              <a:ext cx="67" cy="48"/>
            </a:xfrm>
            <a:custGeom>
              <a:avLst/>
              <a:gdLst>
                <a:gd name="T0" fmla="*/ 63 w 67"/>
                <a:gd name="T1" fmla="*/ 2 h 48"/>
                <a:gd name="T2" fmla="*/ 65 w 67"/>
                <a:gd name="T3" fmla="*/ 6 h 48"/>
                <a:gd name="T4" fmla="*/ 67 w 67"/>
                <a:gd name="T5" fmla="*/ 8 h 48"/>
                <a:gd name="T6" fmla="*/ 65 w 67"/>
                <a:gd name="T7" fmla="*/ 12 h 48"/>
                <a:gd name="T8" fmla="*/ 65 w 67"/>
                <a:gd name="T9" fmla="*/ 16 h 48"/>
                <a:gd name="T10" fmla="*/ 57 w 67"/>
                <a:gd name="T11" fmla="*/ 25 h 48"/>
                <a:gd name="T12" fmla="*/ 48 w 67"/>
                <a:gd name="T13" fmla="*/ 35 h 48"/>
                <a:gd name="T14" fmla="*/ 34 w 67"/>
                <a:gd name="T15" fmla="*/ 43 h 48"/>
                <a:gd name="T16" fmla="*/ 21 w 67"/>
                <a:gd name="T17" fmla="*/ 46 h 48"/>
                <a:gd name="T18" fmla="*/ 9 w 67"/>
                <a:gd name="T19" fmla="*/ 48 h 48"/>
                <a:gd name="T20" fmla="*/ 2 w 67"/>
                <a:gd name="T21" fmla="*/ 44 h 48"/>
                <a:gd name="T22" fmla="*/ 0 w 67"/>
                <a:gd name="T23" fmla="*/ 43 h 48"/>
                <a:gd name="T24" fmla="*/ 0 w 67"/>
                <a:gd name="T25" fmla="*/ 39 h 48"/>
                <a:gd name="T26" fmla="*/ 0 w 67"/>
                <a:gd name="T27" fmla="*/ 37 h 48"/>
                <a:gd name="T28" fmla="*/ 2 w 67"/>
                <a:gd name="T29" fmla="*/ 31 h 48"/>
                <a:gd name="T30" fmla="*/ 7 w 67"/>
                <a:gd name="T31" fmla="*/ 23 h 48"/>
                <a:gd name="T32" fmla="*/ 19 w 67"/>
                <a:gd name="T33" fmla="*/ 14 h 48"/>
                <a:gd name="T34" fmla="*/ 32 w 67"/>
                <a:gd name="T35" fmla="*/ 6 h 48"/>
                <a:gd name="T36" fmla="*/ 44 w 67"/>
                <a:gd name="T37" fmla="*/ 2 h 48"/>
                <a:gd name="T38" fmla="*/ 55 w 67"/>
                <a:gd name="T39" fmla="*/ 0 h 48"/>
                <a:gd name="T40" fmla="*/ 63 w 67"/>
                <a:gd name="T41" fmla="*/ 2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48"/>
                <a:gd name="T65" fmla="*/ 67 w 67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48">
                  <a:moveTo>
                    <a:pt x="63" y="2"/>
                  </a:moveTo>
                  <a:lnTo>
                    <a:pt x="65" y="6"/>
                  </a:lnTo>
                  <a:lnTo>
                    <a:pt x="67" y="8"/>
                  </a:lnTo>
                  <a:lnTo>
                    <a:pt x="65" y="12"/>
                  </a:lnTo>
                  <a:lnTo>
                    <a:pt x="65" y="16"/>
                  </a:lnTo>
                  <a:lnTo>
                    <a:pt x="57" y="25"/>
                  </a:lnTo>
                  <a:lnTo>
                    <a:pt x="48" y="35"/>
                  </a:lnTo>
                  <a:lnTo>
                    <a:pt x="34" y="43"/>
                  </a:lnTo>
                  <a:lnTo>
                    <a:pt x="21" y="46"/>
                  </a:lnTo>
                  <a:lnTo>
                    <a:pt x="9" y="48"/>
                  </a:lnTo>
                  <a:lnTo>
                    <a:pt x="2" y="44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7" y="23"/>
                  </a:lnTo>
                  <a:lnTo>
                    <a:pt x="19" y="14"/>
                  </a:lnTo>
                  <a:lnTo>
                    <a:pt x="32" y="6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3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auto">
            <a:xfrm>
              <a:off x="1091" y="2488"/>
              <a:ext cx="67" cy="48"/>
            </a:xfrm>
            <a:custGeom>
              <a:avLst/>
              <a:gdLst>
                <a:gd name="T0" fmla="*/ 63 w 67"/>
                <a:gd name="T1" fmla="*/ 2 h 48"/>
                <a:gd name="T2" fmla="*/ 65 w 67"/>
                <a:gd name="T3" fmla="*/ 6 h 48"/>
                <a:gd name="T4" fmla="*/ 67 w 67"/>
                <a:gd name="T5" fmla="*/ 8 h 48"/>
                <a:gd name="T6" fmla="*/ 65 w 67"/>
                <a:gd name="T7" fmla="*/ 12 h 48"/>
                <a:gd name="T8" fmla="*/ 65 w 67"/>
                <a:gd name="T9" fmla="*/ 16 h 48"/>
                <a:gd name="T10" fmla="*/ 57 w 67"/>
                <a:gd name="T11" fmla="*/ 25 h 48"/>
                <a:gd name="T12" fmla="*/ 48 w 67"/>
                <a:gd name="T13" fmla="*/ 35 h 48"/>
                <a:gd name="T14" fmla="*/ 34 w 67"/>
                <a:gd name="T15" fmla="*/ 43 h 48"/>
                <a:gd name="T16" fmla="*/ 21 w 67"/>
                <a:gd name="T17" fmla="*/ 46 h 48"/>
                <a:gd name="T18" fmla="*/ 9 w 67"/>
                <a:gd name="T19" fmla="*/ 48 h 48"/>
                <a:gd name="T20" fmla="*/ 2 w 67"/>
                <a:gd name="T21" fmla="*/ 44 h 48"/>
                <a:gd name="T22" fmla="*/ 0 w 67"/>
                <a:gd name="T23" fmla="*/ 43 h 48"/>
                <a:gd name="T24" fmla="*/ 0 w 67"/>
                <a:gd name="T25" fmla="*/ 39 h 48"/>
                <a:gd name="T26" fmla="*/ 0 w 67"/>
                <a:gd name="T27" fmla="*/ 37 h 48"/>
                <a:gd name="T28" fmla="*/ 2 w 67"/>
                <a:gd name="T29" fmla="*/ 31 h 48"/>
                <a:gd name="T30" fmla="*/ 7 w 67"/>
                <a:gd name="T31" fmla="*/ 23 h 48"/>
                <a:gd name="T32" fmla="*/ 19 w 67"/>
                <a:gd name="T33" fmla="*/ 14 h 48"/>
                <a:gd name="T34" fmla="*/ 32 w 67"/>
                <a:gd name="T35" fmla="*/ 6 h 48"/>
                <a:gd name="T36" fmla="*/ 44 w 67"/>
                <a:gd name="T37" fmla="*/ 2 h 48"/>
                <a:gd name="T38" fmla="*/ 55 w 67"/>
                <a:gd name="T39" fmla="*/ 0 h 48"/>
                <a:gd name="T40" fmla="*/ 63 w 67"/>
                <a:gd name="T41" fmla="*/ 2 h 4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67"/>
                <a:gd name="T64" fmla="*/ 0 h 48"/>
                <a:gd name="T65" fmla="*/ 67 w 67"/>
                <a:gd name="T66" fmla="*/ 48 h 4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67" h="48">
                  <a:moveTo>
                    <a:pt x="63" y="2"/>
                  </a:moveTo>
                  <a:lnTo>
                    <a:pt x="65" y="6"/>
                  </a:lnTo>
                  <a:lnTo>
                    <a:pt x="67" y="8"/>
                  </a:lnTo>
                  <a:lnTo>
                    <a:pt x="65" y="12"/>
                  </a:lnTo>
                  <a:lnTo>
                    <a:pt x="65" y="16"/>
                  </a:lnTo>
                  <a:lnTo>
                    <a:pt x="57" y="25"/>
                  </a:lnTo>
                  <a:lnTo>
                    <a:pt x="48" y="35"/>
                  </a:lnTo>
                  <a:lnTo>
                    <a:pt x="34" y="43"/>
                  </a:lnTo>
                  <a:lnTo>
                    <a:pt x="21" y="46"/>
                  </a:lnTo>
                  <a:lnTo>
                    <a:pt x="9" y="48"/>
                  </a:lnTo>
                  <a:lnTo>
                    <a:pt x="2" y="44"/>
                  </a:lnTo>
                  <a:lnTo>
                    <a:pt x="0" y="43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2" y="31"/>
                  </a:lnTo>
                  <a:lnTo>
                    <a:pt x="7" y="23"/>
                  </a:lnTo>
                  <a:lnTo>
                    <a:pt x="19" y="14"/>
                  </a:lnTo>
                  <a:lnTo>
                    <a:pt x="32" y="6"/>
                  </a:lnTo>
                  <a:lnTo>
                    <a:pt x="44" y="2"/>
                  </a:lnTo>
                  <a:lnTo>
                    <a:pt x="55" y="0"/>
                  </a:lnTo>
                  <a:lnTo>
                    <a:pt x="63" y="2"/>
                  </a:lnTo>
                </a:path>
              </a:pathLst>
            </a:custGeom>
            <a:noFill/>
            <a:ln w="3175">
              <a:solidFill>
                <a:srgbClr val="1F1A17"/>
              </a:solidFill>
              <a:round/>
              <a:headEnd/>
              <a:tailEnd/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txBody>
            <a:bodyPr/>
            <a:lstStyle/>
            <a:p>
              <a:pPr>
                <a:defRPr/>
              </a:pPr>
              <a:endParaRPr lang="ru-RU" sz="1000">
                <a:latin typeface="Bookman Old Style" pitchFamily="18" charset="0"/>
                <a:cs typeface="+mn-cs"/>
              </a:endParaRPr>
            </a:p>
          </p:txBody>
        </p:sp>
      </p:grpSp>
      <p:sp>
        <p:nvSpPr>
          <p:cNvPr id="51" name="Text Box 55"/>
          <p:cNvSpPr txBox="1">
            <a:spLocks noChangeArrowheads="1"/>
          </p:cNvSpPr>
          <p:nvPr/>
        </p:nvSpPr>
        <p:spPr bwMode="auto">
          <a:xfrm>
            <a:off x="6072198" y="6000768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В</a:t>
            </a:r>
          </a:p>
        </p:txBody>
      </p:sp>
      <p:sp>
        <p:nvSpPr>
          <p:cNvPr id="52" name="Text Box 56"/>
          <p:cNvSpPr txBox="1">
            <a:spLocks noChangeArrowheads="1"/>
          </p:cNvSpPr>
          <p:nvPr/>
        </p:nvSpPr>
        <p:spPr bwMode="auto">
          <a:xfrm>
            <a:off x="8072462" y="1500174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2400" dirty="0"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53" name="Line 57"/>
          <p:cNvSpPr>
            <a:spLocks noChangeShapeType="1"/>
          </p:cNvSpPr>
          <p:nvPr/>
        </p:nvSpPr>
        <p:spPr bwMode="auto">
          <a:xfrm flipV="1">
            <a:off x="6715140" y="2143116"/>
            <a:ext cx="1857388" cy="3857651"/>
          </a:xfrm>
          <a:prstGeom prst="line">
            <a:avLst/>
          </a:prstGeom>
          <a:noFill/>
          <a:ln w="104775">
            <a:solidFill>
              <a:srgbClr val="FF000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4" name="Line 58"/>
          <p:cNvSpPr>
            <a:spLocks noChangeShapeType="1"/>
          </p:cNvSpPr>
          <p:nvPr/>
        </p:nvSpPr>
        <p:spPr bwMode="auto">
          <a:xfrm>
            <a:off x="8542703" y="2143116"/>
            <a:ext cx="45719" cy="1933584"/>
          </a:xfrm>
          <a:prstGeom prst="line">
            <a:avLst/>
          </a:prstGeom>
          <a:noFill/>
          <a:ln w="104775">
            <a:solidFill>
              <a:srgbClr val="00B0F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5" name="Line 59"/>
          <p:cNvSpPr>
            <a:spLocks noChangeShapeType="1"/>
          </p:cNvSpPr>
          <p:nvPr/>
        </p:nvSpPr>
        <p:spPr bwMode="auto">
          <a:xfrm flipH="1">
            <a:off x="6715138" y="4071942"/>
            <a:ext cx="1857390" cy="1928826"/>
          </a:xfrm>
          <a:prstGeom prst="line">
            <a:avLst/>
          </a:prstGeom>
          <a:noFill/>
          <a:ln w="104775">
            <a:solidFill>
              <a:srgbClr val="00B0F0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56" name="AutoShape 68"/>
          <p:cNvSpPr>
            <a:spLocks noChangeArrowheads="1"/>
          </p:cNvSpPr>
          <p:nvPr/>
        </p:nvSpPr>
        <p:spPr bwMode="auto">
          <a:xfrm>
            <a:off x="7572396" y="4000504"/>
            <a:ext cx="142876" cy="142876"/>
          </a:xfrm>
          <a:prstGeom prst="flowChartConnector">
            <a:avLst/>
          </a:prstGeom>
          <a:solidFill>
            <a:srgbClr val="FFFF99"/>
          </a:solidFill>
          <a:ln w="9525">
            <a:solidFill>
              <a:srgbClr val="003399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sz="1000">
              <a:latin typeface="Bookman Old Style" pitchFamily="18" charset="0"/>
              <a:cs typeface="+mn-cs"/>
            </a:endParaRPr>
          </a:p>
        </p:txBody>
      </p:sp>
      <p:pic>
        <p:nvPicPr>
          <p:cNvPr id="57" name="Picture 46" descr="13a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3148876">
            <a:off x="7959725" y="1757363"/>
            <a:ext cx="11493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AutoShape 48"/>
          <p:cNvSpPr>
            <a:spLocks noChangeArrowheads="1"/>
          </p:cNvSpPr>
          <p:nvPr/>
        </p:nvSpPr>
        <p:spPr bwMode="auto">
          <a:xfrm>
            <a:off x="1643042" y="260350"/>
            <a:ext cx="6500858" cy="1168386"/>
          </a:xfrm>
          <a:prstGeom prst="wedgeRoundRectCallout">
            <a:avLst>
              <a:gd name="adj1" fmla="val -39120"/>
              <a:gd name="adj2" fmla="val 259004"/>
              <a:gd name="adj3" fmla="val 16667"/>
            </a:avLst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Любую гипотезу</a:t>
            </a:r>
          </a:p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необходимо доказывать!</a:t>
            </a:r>
          </a:p>
        </p:txBody>
      </p:sp>
    </p:spTree>
    <p:extLst>
      <p:ext uri="{BB962C8B-B14F-4D97-AF65-F5344CB8AC3E}">
        <p14:creationId xmlns:p14="http://schemas.microsoft.com/office/powerpoint/2010/main" val="3417676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96762E-6 L -0.12083 0.1612 " pathEditMode="relative" rAng="0" ptsTypes="AA">
                                      <p:cBhvr>
                                        <p:cTn id="12" dur="5000" fill="hold"/>
                                        <p:tgtEl>
                                          <p:spTgt spid="395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0" y="800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0"/>
                                        <p:tgtEl>
                                          <p:spTgt spid="39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83 0.16111 L -0.52083 0.64259 " pathEditMode="relative" rAng="0" ptsTypes="AA">
                                      <p:cBhvr>
                                        <p:cTn id="18" dur="5000" fill="hold"/>
                                        <p:tgtEl>
                                          <p:spTgt spid="395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00" y="2410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0"/>
                                        <p:tgtEl>
                                          <p:spTgt spid="39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95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0"/>
                                        <p:tgtEl>
                                          <p:spTgt spid="39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-0.50469 0.16667 " pathEditMode="relative" rAng="0" ptsTypes="AA">
                                      <p:cBhvr>
                                        <p:cTn id="32" dur="5000" fill="hold"/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200" y="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500"/>
                            </p:stCondLst>
                            <p:childTnLst>
                              <p:par>
                                <p:cTn id="3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35" dur="2000" fill="hold"/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0469 0.16667 L -0.50886 0.69977 " pathEditMode="relative" rAng="0" ptsTypes="AA">
                                      <p:cBhvr>
                                        <p:cTn id="38" dur="5000" fill="hold"/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26600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0"/>
                                        <p:tgtEl>
                                          <p:spTgt spid="395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5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00"/>
                            </p:stCondLst>
                            <p:childTnLst>
                              <p:par>
                                <p:cTn id="4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200000">
                                      <p:cBhvr>
                                        <p:cTn id="49" dur="1000" fill="hold"/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0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4716 L -0.32465 0.14151 " pathEditMode="relative" rAng="0" ptsTypes="AA">
                                      <p:cBhvr>
                                        <p:cTn id="51" dur="5000" fill="hold"/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200" y="940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0"/>
                                        <p:tgtEl>
                                          <p:spTgt spid="395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386 0.15194 L -0.53247 0.66836 " pathEditMode="relative" rAng="0" ptsTypes="AA">
                                      <p:cBhvr>
                                        <p:cTn id="57" dur="5000" fill="hold"/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00" y="2580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0"/>
                                        <p:tgtEl>
                                          <p:spTgt spid="39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95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395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303" grpId="0" animBg="1"/>
      <p:bldP spid="395305" grpId="0" animBg="1"/>
      <p:bldP spid="395307" grpId="0" animBg="1"/>
      <p:bldP spid="395308" grpId="0" animBg="1"/>
      <p:bldP spid="395312" grpId="0" animBg="1"/>
      <p:bldP spid="31" grpId="0" animBg="1"/>
      <p:bldP spid="32" grpId="0" animBg="1"/>
      <p:bldP spid="51" grpId="0" autoUpdateAnimBg="0"/>
      <p:bldP spid="53" grpId="0" animBg="1"/>
      <p:bldP spid="54" grpId="0" animBg="1"/>
      <p:bldP spid="55" grpId="0" animBg="1"/>
      <p:bldP spid="56" grpId="0" animBg="1"/>
      <p:bldP spid="5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43000" y="1476797"/>
            <a:ext cx="79576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>
              <a:defRPr/>
            </a:pPr>
            <a:r>
              <a:rPr lang="ru-RU" sz="5400" dirty="0" smtClean="0">
                <a:solidFill>
                  <a:srgbClr val="0000FF"/>
                </a:solidFill>
                <a:latin typeface="Bookman Old Style" pitchFamily="18" charset="0"/>
              </a:rPr>
              <a:t>500 – 360</a:t>
            </a:r>
            <a:r>
              <a:rPr lang="ru-RU" sz="5400" dirty="0">
                <a:solidFill>
                  <a:srgbClr val="0000FF"/>
                </a:solidFill>
                <a:latin typeface="Bookman Old Style" pitchFamily="18" charset="0"/>
                <a:sym typeface="Symbol" pitchFamily="18" charset="2"/>
              </a:rPr>
              <a:t>:(</a:t>
            </a:r>
            <a:r>
              <a:rPr lang="ru-RU" sz="5400" dirty="0" smtClean="0">
                <a:solidFill>
                  <a:srgbClr val="0000FF"/>
                </a:solidFill>
                <a:latin typeface="Bookman Old Style" pitchFamily="18" charset="0"/>
                <a:sym typeface="Symbol" pitchFamily="18" charset="2"/>
              </a:rPr>
              <a:t>у</a:t>
            </a:r>
            <a:r>
              <a:rPr lang="ru-RU" sz="5400" dirty="0" smtClean="0">
                <a:solidFill>
                  <a:srgbClr val="0000FF"/>
                </a:solidFill>
                <a:latin typeface="Bookman Old Style" pitchFamily="18" charset="0"/>
              </a:rPr>
              <a:t> – </a:t>
            </a:r>
            <a:r>
              <a:rPr lang="ru-RU" sz="5400" dirty="0" smtClean="0">
                <a:solidFill>
                  <a:srgbClr val="0000FF"/>
                </a:solidFill>
                <a:latin typeface="Bookman Old Style" pitchFamily="18" charset="0"/>
                <a:sym typeface="Symbol" pitchFamily="18" charset="2"/>
              </a:rPr>
              <a:t>4</a:t>
            </a:r>
            <a:r>
              <a:rPr lang="ru-RU" sz="5400" dirty="0">
                <a:solidFill>
                  <a:srgbClr val="0000FF"/>
                </a:solidFill>
                <a:latin typeface="Bookman Old Style" pitchFamily="18" charset="0"/>
                <a:sym typeface="Symbol" pitchFamily="18" charset="2"/>
              </a:rPr>
              <a:t>)=460</a:t>
            </a:r>
            <a:endParaRPr lang="ru-RU" sz="5400" dirty="0">
              <a:solidFill>
                <a:srgbClr val="0000FF"/>
              </a:solidFill>
              <a:latin typeface="Bookman Old Style" pitchFamily="18" charset="0"/>
            </a:endParaRPr>
          </a:p>
        </p:txBody>
      </p:sp>
      <p:sp>
        <p:nvSpPr>
          <p:cNvPr id="27" name="AutoShape 156"/>
          <p:cNvSpPr>
            <a:spLocks noChangeArrowheads="1"/>
          </p:cNvSpPr>
          <p:nvPr/>
        </p:nvSpPr>
        <p:spPr bwMode="auto">
          <a:xfrm>
            <a:off x="1259632" y="5157192"/>
            <a:ext cx="6121400" cy="647700"/>
          </a:xfrm>
          <a:prstGeom prst="wedgeRoundRectCallout">
            <a:avLst>
              <a:gd name="adj1" fmla="val 53055"/>
              <a:gd name="adj2" fmla="val -24107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Реши уравнения:</a:t>
            </a:r>
          </a:p>
        </p:txBody>
      </p:sp>
      <p:sp>
        <p:nvSpPr>
          <p:cNvPr id="7" name="Овал 6"/>
          <p:cNvSpPr/>
          <p:nvPr/>
        </p:nvSpPr>
        <p:spPr>
          <a:xfrm>
            <a:off x="214282" y="548096"/>
            <a:ext cx="857256" cy="82230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1</a:t>
            </a:r>
            <a:endParaRPr lang="ru-RU" sz="10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469" name="Text Box 5"/>
          <p:cNvSpPr txBox="1">
            <a:spLocks noChangeArrowheads="1"/>
          </p:cNvSpPr>
          <p:nvPr/>
        </p:nvSpPr>
        <p:spPr bwMode="auto">
          <a:xfrm>
            <a:off x="1071563" y="476672"/>
            <a:ext cx="62808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5400" dirty="0">
                <a:solidFill>
                  <a:srgbClr val="0000FF"/>
                </a:solidFill>
                <a:latin typeface="Bookman Old Style" pitchFamily="18" charset="0"/>
              </a:rPr>
              <a:t>(80х+240):180=4</a:t>
            </a:r>
          </a:p>
        </p:txBody>
      </p:sp>
      <p:sp>
        <p:nvSpPr>
          <p:cNvPr id="9" name="Овал 8"/>
          <p:cNvSpPr/>
          <p:nvPr/>
        </p:nvSpPr>
        <p:spPr>
          <a:xfrm>
            <a:off x="214282" y="1548228"/>
            <a:ext cx="857256" cy="82230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rgbClr val="7030A0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7030A0"/>
                </a:solidFill>
                <a:latin typeface="Bookman Old Style" pitchFamily="18" charset="0"/>
                <a:cs typeface="+mn-cs"/>
              </a:rPr>
              <a:t>2</a:t>
            </a:r>
            <a:endParaRPr lang="ru-RU" sz="1000" dirty="0">
              <a:solidFill>
                <a:srgbClr val="7030A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0" name="AutoShape 90"/>
          <p:cNvSpPr>
            <a:spLocks noChangeArrowheads="1"/>
          </p:cNvSpPr>
          <p:nvPr/>
        </p:nvSpPr>
        <p:spPr bwMode="auto">
          <a:xfrm>
            <a:off x="5364088" y="188640"/>
            <a:ext cx="3421063" cy="1490663"/>
          </a:xfrm>
          <a:prstGeom prst="irregularSeal1">
            <a:avLst/>
          </a:prstGeom>
          <a:gradFill rotWithShape="1">
            <a:gsLst>
              <a:gs pos="0">
                <a:srgbClr val="CCFFCC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х=6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" name="AutoShape 90"/>
          <p:cNvSpPr>
            <a:spLocks noChangeArrowheads="1"/>
          </p:cNvSpPr>
          <p:nvPr/>
        </p:nvSpPr>
        <p:spPr bwMode="auto">
          <a:xfrm>
            <a:off x="683568" y="2276872"/>
            <a:ext cx="3421063" cy="1490663"/>
          </a:xfrm>
          <a:prstGeom prst="irregularSeal1">
            <a:avLst/>
          </a:prstGeom>
          <a:gradFill rotWithShape="1">
            <a:gsLst>
              <a:gs pos="0">
                <a:srgbClr val="CCFFCC">
                  <a:gamma/>
                  <a:tint val="0"/>
                  <a:invGamma/>
                </a:srgbClr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5715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у=13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15337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32997" y="178592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П.21</a:t>
            </a: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,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№742,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701,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769(розовая фигура) </a:t>
            </a:r>
            <a:endParaRPr lang="ru-RU" sz="4800" i="0" dirty="0" smtClean="0">
              <a:solidFill>
                <a:srgbClr val="000099"/>
              </a:solidFill>
              <a:latin typeface="Georgia" pitchFamily="18" charset="0"/>
            </a:endParaRP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86089-6DA3-4DF1-A37F-6E84B1459613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844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4834</TotalTime>
  <Words>186</Words>
  <Application>Microsoft Office PowerPoint</Application>
  <PresentationFormat>Экран (4:3)</PresentationFormat>
  <Paragraphs>51</Paragraphs>
  <Slides>6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Шаблон оформления с нарциссами</vt:lpstr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619</cp:revision>
  <dcterms:created xsi:type="dcterms:W3CDTF">2007-07-13T07:27:52Z</dcterms:created>
  <dcterms:modified xsi:type="dcterms:W3CDTF">2015-12-21T13:26:29Z</dcterms:modified>
</cp:coreProperties>
</file>