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6" r:id="rId2"/>
  </p:sldMasterIdLst>
  <p:notesMasterIdLst>
    <p:notesMasterId r:id="rId19"/>
  </p:notesMasterIdLst>
  <p:handoutMasterIdLst>
    <p:handoutMasterId r:id="rId20"/>
  </p:handoutMasterIdLst>
  <p:sldIdLst>
    <p:sldId id="769" r:id="rId3"/>
    <p:sldId id="770" r:id="rId4"/>
    <p:sldId id="762" r:id="rId5"/>
    <p:sldId id="717" r:id="rId6"/>
    <p:sldId id="750" r:id="rId7"/>
    <p:sldId id="718" r:id="rId8"/>
    <p:sldId id="719" r:id="rId9"/>
    <p:sldId id="723" r:id="rId10"/>
    <p:sldId id="753" r:id="rId11"/>
    <p:sldId id="737" r:id="rId12"/>
    <p:sldId id="736" r:id="rId13"/>
    <p:sldId id="766" r:id="rId14"/>
    <p:sldId id="767" r:id="rId15"/>
    <p:sldId id="743" r:id="rId16"/>
    <p:sldId id="707" r:id="rId17"/>
    <p:sldId id="76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66"/>
    <a:srgbClr val="33CCFF"/>
    <a:srgbClr val="FFCCCC"/>
    <a:srgbClr val="FFFF66"/>
    <a:srgbClr val="FF66FF"/>
    <a:srgbClr val="B0C95F"/>
    <a:srgbClr val="CC00FF"/>
    <a:srgbClr val="9900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9" autoAdjust="0"/>
  </p:normalViewPr>
  <p:slideViewPr>
    <p:cSldViewPr>
      <p:cViewPr varScale="1">
        <p:scale>
          <a:sx n="69" d="100"/>
          <a:sy n="69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C6D9BB6-5313-4DDC-AC54-80F7CFDDEF13}" type="datetimeFigureOut">
              <a:rPr lang="ru-RU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096124E-B8CB-44F5-9897-32371F18E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111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F58498-CEF0-468C-B1F2-42920CDC3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519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0E3751-59A6-40AC-9EE1-8EA5FD6FF70E}" type="slidenum">
              <a:rPr lang="ru-RU" smtClean="0"/>
              <a:pPr>
                <a:defRPr/>
              </a:pPr>
              <a:t>10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92146-A409-451B-943D-FA6417EE50AB}" type="slidenum">
              <a:rPr lang="ru-RU" baseline="-25000" smtClean="0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11</a:t>
            </a:fld>
            <a:endParaRPr lang="ru-RU" baseline="-25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F2910D-4D00-4FF3-A89A-C2D506CAA382}" type="slidenum">
              <a:rPr lang="ru-RU" smtClean="0"/>
              <a:pPr>
                <a:defRPr/>
              </a:pPr>
              <a:t>12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0EA595-B312-4A36-A224-0402AB04E704}" type="slidenum">
              <a:rPr lang="ru-RU" smtClean="0"/>
              <a:pPr>
                <a:defRPr/>
              </a:pPr>
              <a:t>13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№819.</a:t>
            </a:r>
            <a:r>
              <a:rPr lang="en-US" smtClean="0"/>
              <a:t> </a:t>
            </a:r>
            <a:r>
              <a:rPr lang="ru-RU" smtClean="0"/>
              <a:t> Математика 5 класс. Н.Я.Виленкин.  Сарай, имеющий форму прямоугольного параллелепипеда, заполнен сеном. Длина сарая 10 м, ширина 6 м, высота 4 м. Найдите массу сена в сарае, если масса 10 м</a:t>
            </a:r>
            <a:r>
              <a:rPr lang="ru-RU" baseline="30000" smtClean="0"/>
              <a:t>3</a:t>
            </a:r>
            <a:r>
              <a:rPr lang="ru-RU" smtClean="0"/>
              <a:t> сена 6 ц.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1CC41A-19CA-41FB-9755-6E7B19E12482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№929.</a:t>
            </a:r>
            <a:r>
              <a:rPr lang="en-US" smtClean="0"/>
              <a:t> </a:t>
            </a:r>
            <a:r>
              <a:rPr lang="ru-RU" smtClean="0"/>
              <a:t> Математика 5 класс. Н.Я.Виленкин.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6532F-3F36-4B52-9EE4-0B8344D75C56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7313-6DEE-46FB-A532-0A0A8B4635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B473-FE70-4209-A2D2-24F8CF23E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19F2C-B4DE-42AD-B4DF-897013A94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D49E-02B2-4C66-992B-4EFE13472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D348-07F5-416B-AA17-53701CDEB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25B05-6BB7-44F7-95C2-EF5A3D1D1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ED0D-4688-4CFB-9D01-99FF2F813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B964-F8E0-4E31-A141-B98E37D9B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64BB2-DF6F-4AE0-B3D2-F8E4D92EB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3DDB5-D0E3-43E9-B1BA-6B7A4EC07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56870-2DE6-4DC4-8CA8-3D8543D6AC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61257-98B9-4502-AA49-5198111F666A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C48B-8C88-4568-A58A-10BD2B0199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02275-4C28-4E51-AF93-9740B97AC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0A940-32DA-4DD5-8AB6-9C8E88A598B7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46BDF-9924-4C25-BA57-E617E507FF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BB59-FE8D-4764-982C-970F1D272251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57853-EDD5-4E30-ADFA-48FA85EF45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D0F29-1C1B-40E2-9D17-0439578593B8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F15B5-CF35-42F8-BD8E-CE935E3D82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B831-F934-4877-AA0F-83FFB4FC5A4C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D3A1-FC59-4ECD-948A-4FFB6B9D03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5AAF8-1BB1-40F9-9390-CB86D083FA5F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238DA-DF3A-49B9-B09A-63D2759130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2B61-191D-41D7-87C3-6290047EAB8D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407A-452B-4875-BED8-DB2B7D7A61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F3C13-C903-4E0F-964F-990BBC4A7705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52F2A-D5DF-46E1-836C-E5FE9AECD9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ACA0C1-79D4-4530-A7FE-456F9D420A5C}" type="datetime1">
              <a:rPr lang="ru-RU"/>
              <a:pPr>
                <a:defRPr/>
              </a:pPr>
              <a:t>17.12.2015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188371-FED1-4C73-9AC9-B1191EB7C2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B13248-FA80-4BCE-B608-D958C6840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1.wmf"/><Relationship Id="rId5" Type="http://schemas.openxmlformats.org/officeDocument/2006/relationships/image" Target="../media/image10.gif"/><Relationship Id="rId4" Type="http://schemas.openxmlformats.org/officeDocument/2006/relationships/image" Target="../media/image9.jpeg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8.jpeg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4.wmf"/><Relationship Id="rId5" Type="http://schemas.openxmlformats.org/officeDocument/2006/relationships/image" Target="../media/image13.emf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image" Target="../media/image9.jpeg"/><Relationship Id="rId7" Type="http://schemas.openxmlformats.org/officeDocument/2006/relationships/image" Target="../media/image2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jpeg"/><Relationship Id="rId9" Type="http://schemas.openxmlformats.org/officeDocument/2006/relationships/image" Target="../media/image2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17.12.2015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29138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Объём прямоугольного</a:t>
            </a:r>
          </a:p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параллелепипеда.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 descr="Пергамент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2540000 w 1600"/>
              <a:gd name="T1" fmla="*/ 4940299 h 4344"/>
              <a:gd name="T2" fmla="*/ 2489200 w 1600"/>
              <a:gd name="T3" fmla="*/ 1409700 h 4344"/>
              <a:gd name="T4" fmla="*/ 1003300 w 1600"/>
              <a:gd name="T5" fmla="*/ 0 h 4344"/>
              <a:gd name="T6" fmla="*/ 12700 w 1600"/>
              <a:gd name="T7" fmla="*/ 0 h 4344"/>
              <a:gd name="T8" fmla="*/ 0 w 1600"/>
              <a:gd name="T9" fmla="*/ 6896100 h 4344"/>
              <a:gd name="T10" fmla="*/ 2540000 w 1600"/>
              <a:gd name="T11" fmla="*/ 4940299 h 4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00"/>
              <a:gd name="T19" fmla="*/ 0 h 4344"/>
              <a:gd name="T20" fmla="*/ 1600 w 1600"/>
              <a:gd name="T21" fmla="*/ 4344 h 4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39" name="Freeform 3" descr="Пергамент"/>
          <p:cNvSpPr>
            <a:spLocks/>
          </p:cNvSpPr>
          <p:nvPr/>
        </p:nvSpPr>
        <p:spPr bwMode="auto">
          <a:xfrm>
            <a:off x="2463800" y="1409700"/>
            <a:ext cx="4533900" cy="3556000"/>
          </a:xfrm>
          <a:custGeom>
            <a:avLst/>
            <a:gdLst>
              <a:gd name="T0" fmla="*/ 50800 w 2856"/>
              <a:gd name="T1" fmla="*/ 3556000 h 2240"/>
              <a:gd name="T2" fmla="*/ 4533900 w 2856"/>
              <a:gd name="T3" fmla="*/ 3530600 h 2240"/>
              <a:gd name="T4" fmla="*/ 4457700 w 2856"/>
              <a:gd name="T5" fmla="*/ 25400 h 2240"/>
              <a:gd name="T6" fmla="*/ 0 w 2856"/>
              <a:gd name="T7" fmla="*/ 0 h 2240"/>
              <a:gd name="T8" fmla="*/ 50800 w 2856"/>
              <a:gd name="T9" fmla="*/ 3556000 h 2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6"/>
              <a:gd name="T16" fmla="*/ 0 h 2240"/>
              <a:gd name="T17" fmla="*/ 2856 w 2856"/>
              <a:gd name="T18" fmla="*/ 2240 h 2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405509" name="Text Box 5"/>
          <p:cNvSpPr txBox="1">
            <a:spLocks noChangeArrowheads="1"/>
          </p:cNvSpPr>
          <p:nvPr/>
        </p:nvSpPr>
        <p:spPr bwMode="auto">
          <a:xfrm rot="16200000">
            <a:off x="1194351" y="2473236"/>
            <a:ext cx="18229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3м</a:t>
            </a:r>
            <a:r>
              <a:rPr lang="ru-RU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4342" name="Freeform 6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38100 w 816"/>
              <a:gd name="T1" fmla="*/ 2527300 h 1608"/>
              <a:gd name="T2" fmla="*/ 0 w 816"/>
              <a:gd name="T3" fmla="*/ 0 h 1608"/>
              <a:gd name="T4" fmla="*/ 1282700 w 816"/>
              <a:gd name="T5" fmla="*/ 0 h 1608"/>
              <a:gd name="T6" fmla="*/ 1295400 w 816"/>
              <a:gd name="T7" fmla="*/ 2540000 h 1608"/>
              <a:gd name="T8" fmla="*/ 38100 w 816"/>
              <a:gd name="T9" fmla="*/ 2552700 h 1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1608"/>
              <a:gd name="T17" fmla="*/ 816 w 816"/>
              <a:gd name="T18" fmla="*/ 1608 h 1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50800 w 32"/>
              <a:gd name="T3" fmla="*/ 3568700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50800 w 32"/>
              <a:gd name="T3" fmla="*/ 3568700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676400 w 1056"/>
              <a:gd name="T1" fmla="*/ 0 h 888"/>
              <a:gd name="T2" fmla="*/ 0 w 1056"/>
              <a:gd name="T3" fmla="*/ 1409700 h 888"/>
              <a:gd name="T4" fmla="*/ 0 60000 65536"/>
              <a:gd name="T5" fmla="*/ 0 60000 65536"/>
              <a:gd name="T6" fmla="*/ 0 w 1056"/>
              <a:gd name="T7" fmla="*/ 0 h 888"/>
              <a:gd name="T8" fmla="*/ 1056 w 1056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2387600 w 1504"/>
              <a:gd name="T1" fmla="*/ 0 h 1136"/>
              <a:gd name="T2" fmla="*/ 0 w 1504"/>
              <a:gd name="T3" fmla="*/ 1803400 h 1136"/>
              <a:gd name="T4" fmla="*/ 0 60000 65536"/>
              <a:gd name="T5" fmla="*/ 0 60000 65536"/>
              <a:gd name="T6" fmla="*/ 0 w 1504"/>
              <a:gd name="T7" fmla="*/ 0 h 1136"/>
              <a:gd name="T8" fmla="*/ 1504 w 1504"/>
              <a:gd name="T9" fmla="*/ 1136 h 1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1498600 w 944"/>
              <a:gd name="T1" fmla="*/ 14478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2171700 w 944"/>
              <a:gd name="T1" fmla="*/ 1930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405518" name="Text Box 14"/>
          <p:cNvSpPr txBox="1">
            <a:spLocks noChangeArrowheads="1"/>
          </p:cNvSpPr>
          <p:nvPr/>
        </p:nvSpPr>
        <p:spPr bwMode="auto">
          <a:xfrm rot="-2368455">
            <a:off x="161751" y="4772729"/>
            <a:ext cx="21371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6 </a:t>
            </a:r>
            <a:r>
              <a:rPr lang="ru-RU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м</a:t>
            </a:r>
            <a:r>
              <a:rPr lang="ru-RU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4030 w 52"/>
              <a:gd name="T1" fmla="*/ 0 h 168"/>
              <a:gd name="T2" fmla="*/ 68507 w 52"/>
              <a:gd name="T3" fmla="*/ 113090 h 168"/>
              <a:gd name="T4" fmla="*/ 14776 w 52"/>
              <a:gd name="T5" fmla="*/ 215900 h 168"/>
              <a:gd name="T6" fmla="*/ 47014 w 52"/>
              <a:gd name="T7" fmla="*/ 113090 h 168"/>
              <a:gd name="T8" fmla="*/ 4030 w 52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168"/>
              <a:gd name="T17" fmla="*/ 52 w 52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1333500 w 944"/>
              <a:gd name="T1" fmla="*/ 13970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11684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271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4826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139700 w 944"/>
              <a:gd name="T1" fmla="*/ 14986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393700 w 944"/>
              <a:gd name="T1" fmla="*/ 14732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685800 w 944"/>
              <a:gd name="T1" fmla="*/ 14605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11303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60" name="Freeform 24" descr="Пергамент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50800 w 1400"/>
              <a:gd name="T1" fmla="*/ 4965699 h 4352"/>
              <a:gd name="T2" fmla="*/ 0 w 1400"/>
              <a:gd name="T3" fmla="*/ 1409700 h 4352"/>
              <a:gd name="T4" fmla="*/ 1701800 w 1400"/>
              <a:gd name="T5" fmla="*/ 0 h 4352"/>
              <a:gd name="T6" fmla="*/ 2222500 w 1400"/>
              <a:gd name="T7" fmla="*/ 0 h 4352"/>
              <a:gd name="T8" fmla="*/ 2222500 w 1400"/>
              <a:gd name="T9" fmla="*/ 6908800 h 4352"/>
              <a:gd name="T10" fmla="*/ 50800 w 1400"/>
              <a:gd name="T11" fmla="*/ 4965699 h 4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352"/>
              <a:gd name="T20" fmla="*/ 1400 w 1400"/>
              <a:gd name="T21" fmla="*/ 4352 h 4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405529" name="Text Box 25"/>
          <p:cNvSpPr txBox="1">
            <a:spLocks noChangeArrowheads="1"/>
          </p:cNvSpPr>
          <p:nvPr/>
        </p:nvSpPr>
        <p:spPr bwMode="auto">
          <a:xfrm>
            <a:off x="3109913" y="3971925"/>
            <a:ext cx="21371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5</a:t>
            </a:r>
            <a:r>
              <a:rPr lang="ru-RU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м</a:t>
            </a:r>
            <a:r>
              <a:rPr lang="ru-RU" sz="54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114300 w 944"/>
              <a:gd name="T1" fmla="*/ 14097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63" name="Freeform 27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882650 h 556"/>
              <a:gd name="T2" fmla="*/ 0 w 880"/>
              <a:gd name="T3" fmla="*/ 488950 h 556"/>
              <a:gd name="T4" fmla="*/ 1092200 w 880"/>
              <a:gd name="T5" fmla="*/ 0 h 556"/>
              <a:gd name="T6" fmla="*/ 1397000 w 880"/>
              <a:gd name="T7" fmla="*/ 25400 h 556"/>
              <a:gd name="T8" fmla="*/ 1117600 w 880"/>
              <a:gd name="T9" fmla="*/ 190500 h 556"/>
              <a:gd name="T10" fmla="*/ 1123950 w 880"/>
              <a:gd name="T11" fmla="*/ 406400 h 556"/>
              <a:gd name="T12" fmla="*/ 1397000 w 880"/>
              <a:gd name="T13" fmla="*/ 31750 h 556"/>
              <a:gd name="T14" fmla="*/ 1193800 w 880"/>
              <a:gd name="T15" fmla="*/ 158750 h 556"/>
              <a:gd name="T16" fmla="*/ 342900 w 880"/>
              <a:gd name="T17" fmla="*/ 552450 h 556"/>
              <a:gd name="T18" fmla="*/ 6350 w 880"/>
              <a:gd name="T19" fmla="*/ 520700 h 556"/>
              <a:gd name="T20" fmla="*/ 292100 w 880"/>
              <a:gd name="T21" fmla="*/ 552450 h 556"/>
              <a:gd name="T22" fmla="*/ 0 w 880"/>
              <a:gd name="T23" fmla="*/ 882650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0"/>
              <a:gd name="T37" fmla="*/ 0 h 556"/>
              <a:gd name="T38" fmla="*/ 880 w 880"/>
              <a:gd name="T39" fmla="*/ 556 h 5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405538" name="Freeform 34"/>
          <p:cNvSpPr>
            <a:spLocks/>
          </p:cNvSpPr>
          <p:nvPr/>
        </p:nvSpPr>
        <p:spPr bwMode="auto">
          <a:xfrm>
            <a:off x="7581900" y="1739900"/>
            <a:ext cx="1130300" cy="29845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704" y="0"/>
              </a:cxn>
              <a:cxn ang="0">
                <a:pos x="712" y="1880"/>
              </a:cxn>
              <a:cxn ang="0">
                <a:pos x="40" y="1552"/>
              </a:cxn>
              <a:cxn ang="0">
                <a:pos x="0" y="328"/>
              </a:cxn>
            </a:cxnLst>
            <a:rect l="0" t="0" r="r" b="b"/>
            <a:pathLst>
              <a:path w="712" h="1880">
                <a:moveTo>
                  <a:pt x="0" y="328"/>
                </a:moveTo>
                <a:lnTo>
                  <a:pt x="704" y="0"/>
                </a:lnTo>
                <a:lnTo>
                  <a:pt x="712" y="1880"/>
                </a:lnTo>
                <a:lnTo>
                  <a:pt x="40" y="1552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4371" name="Freeform 35"/>
          <p:cNvSpPr>
            <a:spLocks/>
          </p:cNvSpPr>
          <p:nvPr/>
        </p:nvSpPr>
        <p:spPr bwMode="auto">
          <a:xfrm>
            <a:off x="7442200" y="1485900"/>
            <a:ext cx="1511300" cy="3606800"/>
          </a:xfrm>
          <a:custGeom>
            <a:avLst/>
            <a:gdLst>
              <a:gd name="T0" fmla="*/ 1257300 w 952"/>
              <a:gd name="T1" fmla="*/ 3263900 h 2272"/>
              <a:gd name="T2" fmla="*/ 1270000 w 952"/>
              <a:gd name="T3" fmla="*/ 228600 h 2272"/>
              <a:gd name="T4" fmla="*/ 127000 w 952"/>
              <a:gd name="T5" fmla="*/ 774700 h 2272"/>
              <a:gd name="T6" fmla="*/ 203200 w 952"/>
              <a:gd name="T7" fmla="*/ 2692400 h 2272"/>
              <a:gd name="T8" fmla="*/ 1244600 w 952"/>
              <a:gd name="T9" fmla="*/ 3238499 h 2272"/>
              <a:gd name="T10" fmla="*/ 1511300 w 952"/>
              <a:gd name="T11" fmla="*/ 3594100 h 2272"/>
              <a:gd name="T12" fmla="*/ 1447800 w 952"/>
              <a:gd name="T13" fmla="*/ 0 h 2272"/>
              <a:gd name="T14" fmla="*/ 0 w 952"/>
              <a:gd name="T15" fmla="*/ 736600 h 2272"/>
              <a:gd name="T16" fmla="*/ 63500 w 952"/>
              <a:gd name="T17" fmla="*/ 2806700 h 2272"/>
              <a:gd name="T18" fmla="*/ 1498600 w 952"/>
              <a:gd name="T19" fmla="*/ 3606800 h 2272"/>
              <a:gd name="T20" fmla="*/ 1511300 w 952"/>
              <a:gd name="T21" fmla="*/ 3568700 h 22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52"/>
              <a:gd name="T34" fmla="*/ 0 h 2272"/>
              <a:gd name="T35" fmla="*/ 952 w 952"/>
              <a:gd name="T36" fmla="*/ 2272 h 227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52" h="2272">
                <a:moveTo>
                  <a:pt x="792" y="2056"/>
                </a:moveTo>
                <a:lnTo>
                  <a:pt x="800" y="144"/>
                </a:lnTo>
                <a:lnTo>
                  <a:pt x="80" y="488"/>
                </a:lnTo>
                <a:lnTo>
                  <a:pt x="128" y="1696"/>
                </a:lnTo>
                <a:lnTo>
                  <a:pt x="784" y="2040"/>
                </a:lnTo>
                <a:lnTo>
                  <a:pt x="952" y="2264"/>
                </a:lnTo>
                <a:lnTo>
                  <a:pt x="912" y="0"/>
                </a:lnTo>
                <a:lnTo>
                  <a:pt x="0" y="464"/>
                </a:lnTo>
                <a:lnTo>
                  <a:pt x="40" y="1768"/>
                </a:lnTo>
                <a:lnTo>
                  <a:pt x="944" y="2272"/>
                </a:lnTo>
                <a:lnTo>
                  <a:pt x="952" y="2248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H="1">
            <a:off x="8674100" y="1473200"/>
            <a:ext cx="2159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7404100" y="2235200"/>
            <a:ext cx="1905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 flipV="1">
            <a:off x="7493000" y="4178300"/>
            <a:ext cx="1524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8699500" y="4749800"/>
            <a:ext cx="2413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6" name="Freeform 40"/>
          <p:cNvSpPr>
            <a:spLocks/>
          </p:cNvSpPr>
          <p:nvPr/>
        </p:nvSpPr>
        <p:spPr bwMode="auto">
          <a:xfrm>
            <a:off x="7848600" y="2133600"/>
            <a:ext cx="38100" cy="12700"/>
          </a:xfrm>
          <a:custGeom>
            <a:avLst/>
            <a:gdLst>
              <a:gd name="T0" fmla="*/ 38100 w 24"/>
              <a:gd name="T1" fmla="*/ 0 h 8"/>
              <a:gd name="T2" fmla="*/ 0 w 24"/>
              <a:gd name="T3" fmla="*/ 12700 h 8"/>
              <a:gd name="T4" fmla="*/ 38100 w 24"/>
              <a:gd name="T5" fmla="*/ 0 h 8"/>
              <a:gd name="T6" fmla="*/ 0 60000 65536"/>
              <a:gd name="T7" fmla="*/ 0 60000 65536"/>
              <a:gd name="T8" fmla="*/ 0 60000 65536"/>
              <a:gd name="T9" fmla="*/ 0 w 24"/>
              <a:gd name="T10" fmla="*/ 0 h 8"/>
              <a:gd name="T11" fmla="*/ 24 w 24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7" name="Freeform 41"/>
          <p:cNvSpPr>
            <a:spLocks/>
          </p:cNvSpPr>
          <p:nvPr/>
        </p:nvSpPr>
        <p:spPr bwMode="auto">
          <a:xfrm>
            <a:off x="8293100" y="1892300"/>
            <a:ext cx="127000" cy="2679700"/>
          </a:xfrm>
          <a:custGeom>
            <a:avLst/>
            <a:gdLst>
              <a:gd name="T0" fmla="*/ 0 w 80"/>
              <a:gd name="T1" fmla="*/ 38100 h 1688"/>
              <a:gd name="T2" fmla="*/ 76200 w 80"/>
              <a:gd name="T3" fmla="*/ 0 h 1688"/>
              <a:gd name="T4" fmla="*/ 127000 w 80"/>
              <a:gd name="T5" fmla="*/ 2679700 h 1688"/>
              <a:gd name="T6" fmla="*/ 101600 w 80"/>
              <a:gd name="T7" fmla="*/ 2667000 h 1688"/>
              <a:gd name="T8" fmla="*/ 50800 w 80"/>
              <a:gd name="T9" fmla="*/ 2628900 h 1688"/>
              <a:gd name="T10" fmla="*/ 0 w 80"/>
              <a:gd name="T11" fmla="*/ 38100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0"/>
              <a:gd name="T19" fmla="*/ 0 h 1688"/>
              <a:gd name="T20" fmla="*/ 80 w 80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0" h="1688">
                <a:moveTo>
                  <a:pt x="0" y="24"/>
                </a:moveTo>
                <a:lnTo>
                  <a:pt x="48" y="0"/>
                </a:lnTo>
                <a:lnTo>
                  <a:pt x="80" y="1688"/>
                </a:lnTo>
                <a:lnTo>
                  <a:pt x="64" y="1680"/>
                </a:lnTo>
                <a:lnTo>
                  <a:pt x="32" y="1656"/>
                </a:lnTo>
                <a:lnTo>
                  <a:pt x="0" y="2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4378" name="Freeform 42"/>
          <p:cNvSpPr>
            <a:spLocks/>
          </p:cNvSpPr>
          <p:nvPr/>
        </p:nvSpPr>
        <p:spPr bwMode="auto">
          <a:xfrm>
            <a:off x="7861300" y="2082800"/>
            <a:ext cx="165100" cy="2298700"/>
          </a:xfrm>
          <a:custGeom>
            <a:avLst/>
            <a:gdLst>
              <a:gd name="T0" fmla="*/ 0 w 104"/>
              <a:gd name="T1" fmla="*/ 76200 h 1448"/>
              <a:gd name="T2" fmla="*/ 88900 w 104"/>
              <a:gd name="T3" fmla="*/ 0 h 1448"/>
              <a:gd name="T4" fmla="*/ 165100 w 104"/>
              <a:gd name="T5" fmla="*/ 2298700 h 1448"/>
              <a:gd name="T6" fmla="*/ 139700 w 104"/>
              <a:gd name="T7" fmla="*/ 2286000 h 1448"/>
              <a:gd name="T8" fmla="*/ 88900 w 104"/>
              <a:gd name="T9" fmla="*/ 2247900 h 1448"/>
              <a:gd name="T10" fmla="*/ 0 w 104"/>
              <a:gd name="T11" fmla="*/ 76200 h 14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4"/>
              <a:gd name="T19" fmla="*/ 0 h 1448"/>
              <a:gd name="T20" fmla="*/ 104 w 104"/>
              <a:gd name="T21" fmla="*/ 1448 h 14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4" h="1448">
                <a:moveTo>
                  <a:pt x="0" y="48"/>
                </a:moveTo>
                <a:lnTo>
                  <a:pt x="56" y="0"/>
                </a:lnTo>
                <a:lnTo>
                  <a:pt x="104" y="1448"/>
                </a:lnTo>
                <a:lnTo>
                  <a:pt x="88" y="1440"/>
                </a:lnTo>
                <a:lnTo>
                  <a:pt x="56" y="1416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405549" name="Text Box 45"/>
          <p:cNvSpPr txBox="1">
            <a:spLocks noChangeArrowheads="1"/>
          </p:cNvSpPr>
          <p:nvPr/>
        </p:nvSpPr>
        <p:spPr bwMode="auto">
          <a:xfrm>
            <a:off x="2449513" y="1241425"/>
            <a:ext cx="5440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Воздуха </a:t>
            </a:r>
            <a:r>
              <a:rPr lang="ru-RU" sz="7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r>
              <a:rPr lang="ru-RU" sz="72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м</a:t>
            </a:r>
            <a:r>
              <a:rPr lang="ru-RU" sz="7200" baseline="300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3</a:t>
            </a:r>
            <a:r>
              <a:rPr lang="ru-RU" sz="540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pic>
        <p:nvPicPr>
          <p:cNvPr id="405550" name="Picture 46" descr="mult1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1788" y="1436688"/>
            <a:ext cx="1258887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1" name="Picture 47" descr="Рисунок1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68838" y="2413000"/>
            <a:ext cx="169227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2" name="Picture 48" descr="karlosugol_b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3795713"/>
            <a:ext cx="3279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5547" name="Picture 43" descr="Рисунок1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08588" y="4598988"/>
            <a:ext cx="13081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5548" name="Picture 44" descr="j021295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62813" y="5483225"/>
            <a:ext cx="839787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4282" y="129581"/>
            <a:ext cx="3550972" cy="584775"/>
          </a:xfrm>
          <a:prstGeom prst="rect">
            <a:avLst/>
          </a:prstGeom>
          <a:gradFill rotWithShape="1">
            <a:gsLst>
              <a:gs pos="0">
                <a:srgbClr val="A5C249">
                  <a:tint val="30000"/>
                  <a:satMod val="250000"/>
                </a:srgbClr>
              </a:gs>
              <a:gs pos="72000">
                <a:srgbClr val="A5C249">
                  <a:tint val="75000"/>
                  <a:satMod val="210000"/>
                </a:srgbClr>
              </a:gs>
              <a:gs pos="100000">
                <a:srgbClr val="A5C249">
                  <a:tint val="85000"/>
                  <a:satMod val="210000"/>
                </a:srgbClr>
              </a:gs>
            </a:gsLst>
            <a:lin ang="5400000" scaled="1"/>
          </a:gradFill>
          <a:ln w="57150" cap="flat" cmpd="sng" algn="ctr">
            <a:solidFill>
              <a:srgbClr val="0F6FC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  <a:cs typeface="+mn-cs"/>
              </a:rPr>
              <a:t>Задача № 826.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05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05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05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 descr="Пергамент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2540000 w 1600"/>
              <a:gd name="T1" fmla="*/ 4940299 h 4344"/>
              <a:gd name="T2" fmla="*/ 2489200 w 1600"/>
              <a:gd name="T3" fmla="*/ 1409700 h 4344"/>
              <a:gd name="T4" fmla="*/ 1003300 w 1600"/>
              <a:gd name="T5" fmla="*/ 0 h 4344"/>
              <a:gd name="T6" fmla="*/ 12700 w 1600"/>
              <a:gd name="T7" fmla="*/ 0 h 4344"/>
              <a:gd name="T8" fmla="*/ 0 w 1600"/>
              <a:gd name="T9" fmla="*/ 6896100 h 4344"/>
              <a:gd name="T10" fmla="*/ 2540000 w 1600"/>
              <a:gd name="T11" fmla="*/ 4940299 h 4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00"/>
              <a:gd name="T19" fmla="*/ 0 h 4344"/>
              <a:gd name="T20" fmla="*/ 1600 w 1600"/>
              <a:gd name="T21" fmla="*/ 4344 h 4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15" name="Freeform 3" descr="Пергамент"/>
          <p:cNvSpPr>
            <a:spLocks/>
          </p:cNvSpPr>
          <p:nvPr/>
        </p:nvSpPr>
        <p:spPr bwMode="auto">
          <a:xfrm>
            <a:off x="2463800" y="1409700"/>
            <a:ext cx="4533900" cy="3556000"/>
          </a:xfrm>
          <a:custGeom>
            <a:avLst/>
            <a:gdLst>
              <a:gd name="T0" fmla="*/ 50800 w 2856"/>
              <a:gd name="T1" fmla="*/ 3556000 h 2240"/>
              <a:gd name="T2" fmla="*/ 4533900 w 2856"/>
              <a:gd name="T3" fmla="*/ 3530600 h 2240"/>
              <a:gd name="T4" fmla="*/ 4457700 w 2856"/>
              <a:gd name="T5" fmla="*/ 25400 h 2240"/>
              <a:gd name="T6" fmla="*/ 0 w 2856"/>
              <a:gd name="T7" fmla="*/ 0 h 2240"/>
              <a:gd name="T8" fmla="*/ 50800 w 2856"/>
              <a:gd name="T9" fmla="*/ 3556000 h 2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6"/>
              <a:gd name="T16" fmla="*/ 0 h 2240"/>
              <a:gd name="T17" fmla="*/ 2856 w 2856"/>
              <a:gd name="T18" fmla="*/ 2240 h 2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374789" name="Text Box 5"/>
          <p:cNvSpPr txBox="1">
            <a:spLocks noChangeArrowheads="1"/>
          </p:cNvSpPr>
          <p:nvPr/>
        </p:nvSpPr>
        <p:spPr bwMode="auto">
          <a:xfrm rot="16200000">
            <a:off x="1194351" y="2473236"/>
            <a:ext cx="182293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3м</a:t>
            </a:r>
            <a:r>
              <a:rPr lang="ru-RU" sz="5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3318" name="Freeform 6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38100 w 816"/>
              <a:gd name="T1" fmla="*/ 2527300 h 1608"/>
              <a:gd name="T2" fmla="*/ 0 w 816"/>
              <a:gd name="T3" fmla="*/ 0 h 1608"/>
              <a:gd name="T4" fmla="*/ 1282700 w 816"/>
              <a:gd name="T5" fmla="*/ 0 h 1608"/>
              <a:gd name="T6" fmla="*/ 1295400 w 816"/>
              <a:gd name="T7" fmla="*/ 2540000 h 1608"/>
              <a:gd name="T8" fmla="*/ 38100 w 816"/>
              <a:gd name="T9" fmla="*/ 2552700 h 16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1608"/>
              <a:gd name="T17" fmla="*/ 816 w 816"/>
              <a:gd name="T18" fmla="*/ 1608 h 16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50800 w 32"/>
              <a:gd name="T3" fmla="*/ 3568700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50800 w 32"/>
              <a:gd name="T3" fmla="*/ 3568700 h 2248"/>
              <a:gd name="T4" fmla="*/ 0 60000 65536"/>
              <a:gd name="T5" fmla="*/ 0 60000 65536"/>
              <a:gd name="T6" fmla="*/ 0 w 32"/>
              <a:gd name="T7" fmla="*/ 0 h 2248"/>
              <a:gd name="T8" fmla="*/ 32 w 32"/>
              <a:gd name="T9" fmla="*/ 2248 h 2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676400 w 1056"/>
              <a:gd name="T1" fmla="*/ 0 h 888"/>
              <a:gd name="T2" fmla="*/ 0 w 1056"/>
              <a:gd name="T3" fmla="*/ 1409700 h 888"/>
              <a:gd name="T4" fmla="*/ 0 60000 65536"/>
              <a:gd name="T5" fmla="*/ 0 60000 65536"/>
              <a:gd name="T6" fmla="*/ 0 w 1056"/>
              <a:gd name="T7" fmla="*/ 0 h 888"/>
              <a:gd name="T8" fmla="*/ 1056 w 1056"/>
              <a:gd name="T9" fmla="*/ 888 h 8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2387600 w 1504"/>
              <a:gd name="T1" fmla="*/ 0 h 1136"/>
              <a:gd name="T2" fmla="*/ 0 w 1504"/>
              <a:gd name="T3" fmla="*/ 1803400 h 1136"/>
              <a:gd name="T4" fmla="*/ 0 60000 65536"/>
              <a:gd name="T5" fmla="*/ 0 60000 65536"/>
              <a:gd name="T6" fmla="*/ 0 w 1504"/>
              <a:gd name="T7" fmla="*/ 0 h 1136"/>
              <a:gd name="T8" fmla="*/ 1504 w 1504"/>
              <a:gd name="T9" fmla="*/ 1136 h 1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1498600 w 944"/>
              <a:gd name="T1" fmla="*/ 14478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2171700 w 944"/>
              <a:gd name="T1" fmla="*/ 1930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74798" name="Text Box 14"/>
          <p:cNvSpPr txBox="1">
            <a:spLocks noChangeArrowheads="1"/>
          </p:cNvSpPr>
          <p:nvPr/>
        </p:nvSpPr>
        <p:spPr bwMode="auto">
          <a:xfrm rot="-2368455">
            <a:off x="161751" y="4772729"/>
            <a:ext cx="21371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?</a:t>
            </a:r>
            <a:r>
              <a:rPr lang="ru-RU" sz="7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7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м</a:t>
            </a:r>
            <a:r>
              <a:rPr lang="ru-RU" sz="5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4030 w 52"/>
              <a:gd name="T1" fmla="*/ 0 h 168"/>
              <a:gd name="T2" fmla="*/ 68507 w 52"/>
              <a:gd name="T3" fmla="*/ 113090 h 168"/>
              <a:gd name="T4" fmla="*/ 14776 w 52"/>
              <a:gd name="T5" fmla="*/ 215900 h 168"/>
              <a:gd name="T6" fmla="*/ 47014 w 52"/>
              <a:gd name="T7" fmla="*/ 113090 h 168"/>
              <a:gd name="T8" fmla="*/ 4030 w 52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168"/>
              <a:gd name="T17" fmla="*/ 52 w 52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8" name="Freeform 17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1333500 w 944"/>
              <a:gd name="T1" fmla="*/ 13970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29" name="Freeform 18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11684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0" name="Freeform 19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271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1" name="Freeform 20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4826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2" name="Freeform 21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139700 w 944"/>
              <a:gd name="T1" fmla="*/ 14986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3" name="Freeform 22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393700 w 944"/>
              <a:gd name="T1" fmla="*/ 14732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4" name="Freeform 23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685800 w 944"/>
              <a:gd name="T1" fmla="*/ 14605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5" name="Freeform 24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1130300 w 944"/>
              <a:gd name="T1" fmla="*/ 14224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6" name="Freeform 25" descr="Пергамент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50800 w 1400"/>
              <a:gd name="T1" fmla="*/ 4965699 h 4352"/>
              <a:gd name="T2" fmla="*/ 0 w 1400"/>
              <a:gd name="T3" fmla="*/ 1409700 h 4352"/>
              <a:gd name="T4" fmla="*/ 1701800 w 1400"/>
              <a:gd name="T5" fmla="*/ 0 h 4352"/>
              <a:gd name="T6" fmla="*/ 2222500 w 1400"/>
              <a:gd name="T7" fmla="*/ 0 h 4352"/>
              <a:gd name="T8" fmla="*/ 2222500 w 1400"/>
              <a:gd name="T9" fmla="*/ 6908800 h 4352"/>
              <a:gd name="T10" fmla="*/ 50800 w 1400"/>
              <a:gd name="T11" fmla="*/ 4965699 h 4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352"/>
              <a:gd name="T20" fmla="*/ 1400 w 1400"/>
              <a:gd name="T21" fmla="*/ 4352 h 4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74811" name="Text Box 27"/>
          <p:cNvSpPr txBox="1">
            <a:spLocks noChangeArrowheads="1"/>
          </p:cNvSpPr>
          <p:nvPr/>
        </p:nvSpPr>
        <p:spPr bwMode="auto">
          <a:xfrm>
            <a:off x="4087813" y="3921125"/>
            <a:ext cx="21371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7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4 м</a:t>
            </a:r>
            <a:r>
              <a:rPr lang="ru-RU" sz="5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sp>
        <p:nvSpPr>
          <p:cNvPr id="13338" name="Freeform 28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114300 w 944"/>
              <a:gd name="T1" fmla="*/ 1409700 h 912"/>
              <a:gd name="T2" fmla="*/ 0 w 944"/>
              <a:gd name="T3" fmla="*/ 0 h 912"/>
              <a:gd name="T4" fmla="*/ 0 60000 65536"/>
              <a:gd name="T5" fmla="*/ 0 60000 65536"/>
              <a:gd name="T6" fmla="*/ 0 w 944"/>
              <a:gd name="T7" fmla="*/ 0 h 912"/>
              <a:gd name="T8" fmla="*/ 944 w 9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39" name="Freeform 41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882650 h 556"/>
              <a:gd name="T2" fmla="*/ 0 w 880"/>
              <a:gd name="T3" fmla="*/ 488950 h 556"/>
              <a:gd name="T4" fmla="*/ 1092200 w 880"/>
              <a:gd name="T5" fmla="*/ 0 h 556"/>
              <a:gd name="T6" fmla="*/ 1397000 w 880"/>
              <a:gd name="T7" fmla="*/ 25400 h 556"/>
              <a:gd name="T8" fmla="*/ 1117600 w 880"/>
              <a:gd name="T9" fmla="*/ 190500 h 556"/>
              <a:gd name="T10" fmla="*/ 1123950 w 880"/>
              <a:gd name="T11" fmla="*/ 406400 h 556"/>
              <a:gd name="T12" fmla="*/ 1397000 w 880"/>
              <a:gd name="T13" fmla="*/ 31750 h 556"/>
              <a:gd name="T14" fmla="*/ 1193800 w 880"/>
              <a:gd name="T15" fmla="*/ 158750 h 556"/>
              <a:gd name="T16" fmla="*/ 342900 w 880"/>
              <a:gd name="T17" fmla="*/ 552450 h 556"/>
              <a:gd name="T18" fmla="*/ 6350 w 880"/>
              <a:gd name="T19" fmla="*/ 520700 h 556"/>
              <a:gd name="T20" fmla="*/ 292100 w 880"/>
              <a:gd name="T21" fmla="*/ 552450 h 556"/>
              <a:gd name="T22" fmla="*/ 0 w 880"/>
              <a:gd name="T23" fmla="*/ 882650 h 5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0"/>
              <a:gd name="T37" fmla="*/ 0 h 556"/>
              <a:gd name="T38" fmla="*/ 880 w 880"/>
              <a:gd name="T39" fmla="*/ 556 h 55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3200" baseline="-250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340" name="Oval 54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41" name="Oval 55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42" name="Oval 56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43" name="Oval 57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44" name="Oval 59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45" name="Oval 60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aseline="-25000">
              <a:solidFill>
                <a:srgbClr val="FFFF00"/>
              </a:solidFill>
              <a:latin typeface="Bookman Old Style" pitchFamily="18" charset="0"/>
            </a:endParaRPr>
          </a:p>
        </p:txBody>
      </p:sp>
      <p:grpSp>
        <p:nvGrpSpPr>
          <p:cNvPr id="13346" name="Group 137"/>
          <p:cNvGrpSpPr>
            <a:grpSpLocks/>
          </p:cNvGrpSpPr>
          <p:nvPr/>
        </p:nvGrpSpPr>
        <p:grpSpPr bwMode="auto">
          <a:xfrm>
            <a:off x="7404100" y="1473200"/>
            <a:ext cx="1549400" cy="3619500"/>
            <a:chOff x="4664" y="928"/>
            <a:chExt cx="976" cy="2280"/>
          </a:xfrm>
        </p:grpSpPr>
        <p:sp>
          <p:nvSpPr>
            <p:cNvPr id="374846" name="Freeform 62"/>
            <p:cNvSpPr>
              <a:spLocks/>
            </p:cNvSpPr>
            <p:nvPr/>
          </p:nvSpPr>
          <p:spPr bwMode="auto">
            <a:xfrm>
              <a:off x="4776" y="1096"/>
              <a:ext cx="712" cy="1880"/>
            </a:xfrm>
            <a:custGeom>
              <a:avLst/>
              <a:gdLst/>
              <a:ahLst/>
              <a:cxnLst>
                <a:cxn ang="0">
                  <a:pos x="0" y="328"/>
                </a:cxn>
                <a:cxn ang="0">
                  <a:pos x="704" y="0"/>
                </a:cxn>
                <a:cxn ang="0">
                  <a:pos x="712" y="1880"/>
                </a:cxn>
                <a:cxn ang="0">
                  <a:pos x="40" y="1552"/>
                </a:cxn>
                <a:cxn ang="0">
                  <a:pos x="0" y="328"/>
                </a:cxn>
              </a:cxnLst>
              <a:rect l="0" t="0" r="r" b="b"/>
              <a:pathLst>
                <a:path w="712" h="1880">
                  <a:moveTo>
                    <a:pt x="0" y="328"/>
                  </a:moveTo>
                  <a:lnTo>
                    <a:pt x="704" y="0"/>
                  </a:lnTo>
                  <a:lnTo>
                    <a:pt x="712" y="1880"/>
                  </a:lnTo>
                  <a:lnTo>
                    <a:pt x="40" y="1552"/>
                  </a:lnTo>
                  <a:lnTo>
                    <a:pt x="0" y="3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18900000" scaled="1"/>
            </a:gradFill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sz="3200" baseline="-25000">
                <a:solidFill>
                  <a:srgbClr val="000000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13362" name="Group 136"/>
            <p:cNvGrpSpPr>
              <a:grpSpLocks/>
            </p:cNvGrpSpPr>
            <p:nvPr/>
          </p:nvGrpSpPr>
          <p:grpSpPr bwMode="auto">
            <a:xfrm>
              <a:off x="4664" y="928"/>
              <a:ext cx="976" cy="2280"/>
              <a:chOff x="4664" y="928"/>
              <a:chExt cx="976" cy="2280"/>
            </a:xfrm>
          </p:grpSpPr>
          <p:sp>
            <p:nvSpPr>
              <p:cNvPr id="13363" name="Freeform 63"/>
              <p:cNvSpPr>
                <a:spLocks/>
              </p:cNvSpPr>
              <p:nvPr/>
            </p:nvSpPr>
            <p:spPr bwMode="auto">
              <a:xfrm>
                <a:off x="4688" y="936"/>
                <a:ext cx="952" cy="2272"/>
              </a:xfrm>
              <a:custGeom>
                <a:avLst/>
                <a:gdLst>
                  <a:gd name="T0" fmla="*/ 792 w 952"/>
                  <a:gd name="T1" fmla="*/ 2056 h 2272"/>
                  <a:gd name="T2" fmla="*/ 800 w 952"/>
                  <a:gd name="T3" fmla="*/ 144 h 2272"/>
                  <a:gd name="T4" fmla="*/ 80 w 952"/>
                  <a:gd name="T5" fmla="*/ 488 h 2272"/>
                  <a:gd name="T6" fmla="*/ 128 w 952"/>
                  <a:gd name="T7" fmla="*/ 1696 h 2272"/>
                  <a:gd name="T8" fmla="*/ 784 w 952"/>
                  <a:gd name="T9" fmla="*/ 2040 h 2272"/>
                  <a:gd name="T10" fmla="*/ 952 w 952"/>
                  <a:gd name="T11" fmla="*/ 2264 h 2272"/>
                  <a:gd name="T12" fmla="*/ 912 w 952"/>
                  <a:gd name="T13" fmla="*/ 0 h 2272"/>
                  <a:gd name="T14" fmla="*/ 0 w 952"/>
                  <a:gd name="T15" fmla="*/ 464 h 2272"/>
                  <a:gd name="T16" fmla="*/ 40 w 952"/>
                  <a:gd name="T17" fmla="*/ 1768 h 2272"/>
                  <a:gd name="T18" fmla="*/ 944 w 952"/>
                  <a:gd name="T19" fmla="*/ 2272 h 2272"/>
                  <a:gd name="T20" fmla="*/ 952 w 952"/>
                  <a:gd name="T21" fmla="*/ 2248 h 2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52"/>
                  <a:gd name="T34" fmla="*/ 0 h 2272"/>
                  <a:gd name="T35" fmla="*/ 952 w 952"/>
                  <a:gd name="T36" fmla="*/ 2272 h 2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52" h="2272">
                    <a:moveTo>
                      <a:pt x="792" y="2056"/>
                    </a:moveTo>
                    <a:lnTo>
                      <a:pt x="800" y="144"/>
                    </a:lnTo>
                    <a:lnTo>
                      <a:pt x="80" y="488"/>
                    </a:lnTo>
                    <a:lnTo>
                      <a:pt x="128" y="1696"/>
                    </a:lnTo>
                    <a:lnTo>
                      <a:pt x="784" y="2040"/>
                    </a:lnTo>
                    <a:lnTo>
                      <a:pt x="952" y="2264"/>
                    </a:lnTo>
                    <a:lnTo>
                      <a:pt x="912" y="0"/>
                    </a:lnTo>
                    <a:lnTo>
                      <a:pt x="0" y="464"/>
                    </a:lnTo>
                    <a:lnTo>
                      <a:pt x="40" y="1768"/>
                    </a:lnTo>
                    <a:lnTo>
                      <a:pt x="944" y="2272"/>
                    </a:lnTo>
                    <a:lnTo>
                      <a:pt x="952" y="224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200" baseline="-25000">
                  <a:solidFill>
                    <a:srgbClr val="000000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3364" name="Line 65"/>
              <p:cNvSpPr>
                <a:spLocks noChangeShapeType="1"/>
              </p:cNvSpPr>
              <p:nvPr/>
            </p:nvSpPr>
            <p:spPr bwMode="auto">
              <a:xfrm flipH="1">
                <a:off x="5464" y="928"/>
                <a:ext cx="136" cy="1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3365" name="Line 66"/>
              <p:cNvSpPr>
                <a:spLocks noChangeShapeType="1"/>
              </p:cNvSpPr>
              <p:nvPr/>
            </p:nvSpPr>
            <p:spPr bwMode="auto">
              <a:xfrm>
                <a:off x="4664" y="1408"/>
                <a:ext cx="120" cy="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3366" name="Line 67"/>
              <p:cNvSpPr>
                <a:spLocks noChangeShapeType="1"/>
              </p:cNvSpPr>
              <p:nvPr/>
            </p:nvSpPr>
            <p:spPr bwMode="auto">
              <a:xfrm flipV="1">
                <a:off x="4720" y="2632"/>
                <a:ext cx="96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3367" name="Line 68"/>
              <p:cNvSpPr>
                <a:spLocks noChangeShapeType="1"/>
              </p:cNvSpPr>
              <p:nvPr/>
            </p:nvSpPr>
            <p:spPr bwMode="auto">
              <a:xfrm>
                <a:off x="5480" y="2992"/>
                <a:ext cx="152" cy="2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3368" name="Freeform 71"/>
              <p:cNvSpPr>
                <a:spLocks/>
              </p:cNvSpPr>
              <p:nvPr/>
            </p:nvSpPr>
            <p:spPr bwMode="auto">
              <a:xfrm>
                <a:off x="5224" y="1192"/>
                <a:ext cx="80" cy="1688"/>
              </a:xfrm>
              <a:custGeom>
                <a:avLst/>
                <a:gdLst>
                  <a:gd name="T0" fmla="*/ 0 w 80"/>
                  <a:gd name="T1" fmla="*/ 24 h 1688"/>
                  <a:gd name="T2" fmla="*/ 48 w 80"/>
                  <a:gd name="T3" fmla="*/ 0 h 1688"/>
                  <a:gd name="T4" fmla="*/ 80 w 80"/>
                  <a:gd name="T5" fmla="*/ 1688 h 1688"/>
                  <a:gd name="T6" fmla="*/ 64 w 80"/>
                  <a:gd name="T7" fmla="*/ 1680 h 1688"/>
                  <a:gd name="T8" fmla="*/ 32 w 80"/>
                  <a:gd name="T9" fmla="*/ 1656 h 1688"/>
                  <a:gd name="T10" fmla="*/ 0 w 80"/>
                  <a:gd name="T11" fmla="*/ 24 h 16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0"/>
                  <a:gd name="T19" fmla="*/ 0 h 1688"/>
                  <a:gd name="T20" fmla="*/ 80 w 80"/>
                  <a:gd name="T21" fmla="*/ 1688 h 16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0" h="1688">
                    <a:moveTo>
                      <a:pt x="0" y="24"/>
                    </a:moveTo>
                    <a:lnTo>
                      <a:pt x="48" y="0"/>
                    </a:lnTo>
                    <a:lnTo>
                      <a:pt x="80" y="1688"/>
                    </a:lnTo>
                    <a:lnTo>
                      <a:pt x="64" y="1680"/>
                    </a:lnTo>
                    <a:lnTo>
                      <a:pt x="32" y="165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 sz="3200" baseline="-25000">
                  <a:solidFill>
                    <a:srgbClr val="000000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3369" name="Freeform 72"/>
              <p:cNvSpPr>
                <a:spLocks/>
              </p:cNvSpPr>
              <p:nvPr/>
            </p:nvSpPr>
            <p:spPr bwMode="auto">
              <a:xfrm>
                <a:off x="4952" y="1312"/>
                <a:ext cx="104" cy="1448"/>
              </a:xfrm>
              <a:custGeom>
                <a:avLst/>
                <a:gdLst>
                  <a:gd name="T0" fmla="*/ 0 w 104"/>
                  <a:gd name="T1" fmla="*/ 48 h 1448"/>
                  <a:gd name="T2" fmla="*/ 56 w 104"/>
                  <a:gd name="T3" fmla="*/ 0 h 1448"/>
                  <a:gd name="T4" fmla="*/ 104 w 104"/>
                  <a:gd name="T5" fmla="*/ 1448 h 1448"/>
                  <a:gd name="T6" fmla="*/ 88 w 104"/>
                  <a:gd name="T7" fmla="*/ 1440 h 1448"/>
                  <a:gd name="T8" fmla="*/ 56 w 104"/>
                  <a:gd name="T9" fmla="*/ 1416 h 1448"/>
                  <a:gd name="T10" fmla="*/ 0 w 104"/>
                  <a:gd name="T11" fmla="*/ 48 h 14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4"/>
                  <a:gd name="T19" fmla="*/ 0 h 1448"/>
                  <a:gd name="T20" fmla="*/ 104 w 104"/>
                  <a:gd name="T21" fmla="*/ 1448 h 14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4" h="1448">
                    <a:moveTo>
                      <a:pt x="0" y="48"/>
                    </a:moveTo>
                    <a:lnTo>
                      <a:pt x="56" y="0"/>
                    </a:lnTo>
                    <a:lnTo>
                      <a:pt x="104" y="1448"/>
                    </a:lnTo>
                    <a:lnTo>
                      <a:pt x="88" y="1440"/>
                    </a:lnTo>
                    <a:lnTo>
                      <a:pt x="56" y="141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 sz="3200" baseline="-25000">
                  <a:solidFill>
                    <a:srgbClr val="000000"/>
                  </a:solidFill>
                  <a:latin typeface="Bookman Old Style" pitchFamily="18" charset="0"/>
                </a:endParaRPr>
              </a:p>
            </p:txBody>
          </p:sp>
        </p:grpSp>
      </p:grpSp>
      <p:pic>
        <p:nvPicPr>
          <p:cNvPr id="374858" name="Picture 74" descr="Рисунок1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94388" y="4764088"/>
            <a:ext cx="13081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8" name="Picture 82" descr="j021295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2213" y="6118225"/>
            <a:ext cx="839787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869" name="Text Box 85"/>
          <p:cNvSpPr txBox="1">
            <a:spLocks noChangeArrowheads="1"/>
          </p:cNvSpPr>
          <p:nvPr/>
        </p:nvSpPr>
        <p:spPr bwMode="auto">
          <a:xfrm>
            <a:off x="3135313" y="1190625"/>
            <a:ext cx="41544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V=60</a:t>
            </a:r>
            <a:r>
              <a:rPr lang="ru-RU" sz="72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м</a:t>
            </a:r>
            <a:r>
              <a:rPr lang="en-US" sz="7200" baseline="30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</a:t>
            </a:r>
            <a:r>
              <a:rPr lang="ru-RU" sz="5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pic>
        <p:nvPicPr>
          <p:cNvPr id="374873" name="Picture 89" descr="mult14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1788" y="1436688"/>
            <a:ext cx="1258887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51" name="Group 138"/>
          <p:cNvGrpSpPr>
            <a:grpSpLocks/>
          </p:cNvGrpSpPr>
          <p:nvPr/>
        </p:nvGrpSpPr>
        <p:grpSpPr bwMode="auto">
          <a:xfrm>
            <a:off x="4348163" y="2133600"/>
            <a:ext cx="3538537" cy="2095500"/>
            <a:chOff x="2739" y="1344"/>
            <a:chExt cx="2229" cy="1320"/>
          </a:xfrm>
        </p:grpSpPr>
        <p:sp>
          <p:nvSpPr>
            <p:cNvPr id="13356" name="Freeform 70"/>
            <p:cNvSpPr>
              <a:spLocks/>
            </p:cNvSpPr>
            <p:nvPr/>
          </p:nvSpPr>
          <p:spPr bwMode="auto">
            <a:xfrm>
              <a:off x="4944" y="1344"/>
              <a:ext cx="24" cy="8"/>
            </a:xfrm>
            <a:custGeom>
              <a:avLst/>
              <a:gdLst>
                <a:gd name="T0" fmla="*/ 24 w 24"/>
                <a:gd name="T1" fmla="*/ 0 h 8"/>
                <a:gd name="T2" fmla="*/ 0 w 24"/>
                <a:gd name="T3" fmla="*/ 8 h 8"/>
                <a:gd name="T4" fmla="*/ 24 w 24"/>
                <a:gd name="T5" fmla="*/ 0 h 8"/>
                <a:gd name="T6" fmla="*/ 0 60000 65536"/>
                <a:gd name="T7" fmla="*/ 0 60000 65536"/>
                <a:gd name="T8" fmla="*/ 0 60000 65536"/>
                <a:gd name="T9" fmla="*/ 0 w 24"/>
                <a:gd name="T10" fmla="*/ 0 h 8"/>
                <a:gd name="T11" fmla="*/ 24 w 24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8">
                  <a:moveTo>
                    <a:pt x="24" y="0"/>
                  </a:moveTo>
                  <a:cubicBezTo>
                    <a:pt x="16" y="3"/>
                    <a:pt x="0" y="8"/>
                    <a:pt x="0" y="8"/>
                  </a:cubicBezTo>
                  <a:cubicBezTo>
                    <a:pt x="0" y="8"/>
                    <a:pt x="16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sz="3200" baseline="-250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pic>
          <p:nvPicPr>
            <p:cNvPr id="13357" name="Рисунок 9" descr="kartina2.gif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829" y="1559"/>
              <a:ext cx="1339" cy="1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58" name="Freeform 133"/>
            <p:cNvSpPr>
              <a:spLocks/>
            </p:cNvSpPr>
            <p:nvPr/>
          </p:nvSpPr>
          <p:spPr bwMode="auto">
            <a:xfrm>
              <a:off x="2739" y="1488"/>
              <a:ext cx="1517" cy="1176"/>
            </a:xfrm>
            <a:custGeom>
              <a:avLst/>
              <a:gdLst>
                <a:gd name="T0" fmla="*/ 1437 w 1517"/>
                <a:gd name="T1" fmla="*/ 1064 h 1176"/>
                <a:gd name="T2" fmla="*/ 1445 w 1517"/>
                <a:gd name="T3" fmla="*/ 80 h 1176"/>
                <a:gd name="T4" fmla="*/ 85 w 1517"/>
                <a:gd name="T5" fmla="*/ 80 h 1176"/>
                <a:gd name="T6" fmla="*/ 93 w 1517"/>
                <a:gd name="T7" fmla="*/ 1088 h 1176"/>
                <a:gd name="T8" fmla="*/ 1445 w 1517"/>
                <a:gd name="T9" fmla="*/ 1080 h 1176"/>
                <a:gd name="T10" fmla="*/ 1517 w 1517"/>
                <a:gd name="T11" fmla="*/ 1168 h 1176"/>
                <a:gd name="T12" fmla="*/ 1517 w 1517"/>
                <a:gd name="T13" fmla="*/ 0 h 1176"/>
                <a:gd name="T14" fmla="*/ 0 w 1517"/>
                <a:gd name="T15" fmla="*/ 2 h 1176"/>
                <a:gd name="T16" fmla="*/ 5 w 1517"/>
                <a:gd name="T17" fmla="*/ 1176 h 1176"/>
                <a:gd name="T18" fmla="*/ 1501 w 1517"/>
                <a:gd name="T19" fmla="*/ 1168 h 1176"/>
                <a:gd name="T20" fmla="*/ 1517 w 1517"/>
                <a:gd name="T21" fmla="*/ 1160 h 11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17"/>
                <a:gd name="T34" fmla="*/ 0 h 1176"/>
                <a:gd name="T35" fmla="*/ 1517 w 1517"/>
                <a:gd name="T36" fmla="*/ 1176 h 11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17" h="1176">
                  <a:moveTo>
                    <a:pt x="1437" y="1064"/>
                  </a:moveTo>
                  <a:lnTo>
                    <a:pt x="1445" y="80"/>
                  </a:lnTo>
                  <a:lnTo>
                    <a:pt x="85" y="80"/>
                  </a:lnTo>
                  <a:lnTo>
                    <a:pt x="93" y="1088"/>
                  </a:lnTo>
                  <a:lnTo>
                    <a:pt x="1445" y="1080"/>
                  </a:lnTo>
                  <a:lnTo>
                    <a:pt x="1517" y="1168"/>
                  </a:lnTo>
                  <a:lnTo>
                    <a:pt x="1517" y="0"/>
                  </a:lnTo>
                  <a:lnTo>
                    <a:pt x="0" y="2"/>
                  </a:lnTo>
                  <a:lnTo>
                    <a:pt x="5" y="1176"/>
                  </a:lnTo>
                  <a:lnTo>
                    <a:pt x="1501" y="1168"/>
                  </a:lnTo>
                  <a:lnTo>
                    <a:pt x="1517" y="1160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200" baseline="-250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3359" name="Freeform 134"/>
            <p:cNvSpPr>
              <a:spLocks/>
            </p:cNvSpPr>
            <p:nvPr/>
          </p:nvSpPr>
          <p:spPr bwMode="auto">
            <a:xfrm>
              <a:off x="3783" y="1560"/>
              <a:ext cx="45" cy="1014"/>
            </a:xfrm>
            <a:custGeom>
              <a:avLst/>
              <a:gdLst>
                <a:gd name="T0" fmla="*/ 0 w 45"/>
                <a:gd name="T1" fmla="*/ 3 h 1014"/>
                <a:gd name="T2" fmla="*/ 33 w 45"/>
                <a:gd name="T3" fmla="*/ 0 h 1014"/>
                <a:gd name="T4" fmla="*/ 45 w 45"/>
                <a:gd name="T5" fmla="*/ 1014 h 1014"/>
                <a:gd name="T6" fmla="*/ 15 w 45"/>
                <a:gd name="T7" fmla="*/ 1011 h 1014"/>
                <a:gd name="T8" fmla="*/ 9 w 45"/>
                <a:gd name="T9" fmla="*/ 999 h 1014"/>
                <a:gd name="T10" fmla="*/ 0 w 45"/>
                <a:gd name="T11" fmla="*/ 3 h 10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1014"/>
                <a:gd name="T20" fmla="*/ 45 w 45"/>
                <a:gd name="T21" fmla="*/ 1014 h 10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1014">
                  <a:moveTo>
                    <a:pt x="0" y="3"/>
                  </a:moveTo>
                  <a:lnTo>
                    <a:pt x="33" y="0"/>
                  </a:lnTo>
                  <a:lnTo>
                    <a:pt x="45" y="1014"/>
                  </a:lnTo>
                  <a:lnTo>
                    <a:pt x="15" y="1011"/>
                  </a:lnTo>
                  <a:lnTo>
                    <a:pt x="9" y="99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sz="3200" baseline="-250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3360" name="Freeform 135"/>
            <p:cNvSpPr>
              <a:spLocks/>
            </p:cNvSpPr>
            <p:nvPr/>
          </p:nvSpPr>
          <p:spPr bwMode="auto">
            <a:xfrm>
              <a:off x="3231" y="1566"/>
              <a:ext cx="63" cy="1011"/>
            </a:xfrm>
            <a:custGeom>
              <a:avLst/>
              <a:gdLst>
                <a:gd name="T0" fmla="*/ 0 w 63"/>
                <a:gd name="T1" fmla="*/ 0 h 1011"/>
                <a:gd name="T2" fmla="*/ 39 w 63"/>
                <a:gd name="T3" fmla="*/ 3 h 1011"/>
                <a:gd name="T4" fmla="*/ 51 w 63"/>
                <a:gd name="T5" fmla="*/ 1011 h 1011"/>
                <a:gd name="T6" fmla="*/ 63 w 63"/>
                <a:gd name="T7" fmla="*/ 1002 h 1011"/>
                <a:gd name="T8" fmla="*/ 15 w 63"/>
                <a:gd name="T9" fmla="*/ 1011 h 1011"/>
                <a:gd name="T10" fmla="*/ 0 w 63"/>
                <a:gd name="T11" fmla="*/ 0 h 10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011"/>
                <a:gd name="T20" fmla="*/ 63 w 63"/>
                <a:gd name="T21" fmla="*/ 1011 h 10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011">
                  <a:moveTo>
                    <a:pt x="0" y="0"/>
                  </a:moveTo>
                  <a:lnTo>
                    <a:pt x="39" y="3"/>
                  </a:lnTo>
                  <a:lnTo>
                    <a:pt x="51" y="1011"/>
                  </a:lnTo>
                  <a:lnTo>
                    <a:pt x="63" y="1002"/>
                  </a:lnTo>
                  <a:lnTo>
                    <a:pt x="15" y="10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 sz="3200" baseline="-25000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14282" y="129581"/>
            <a:ext cx="3550972" cy="584775"/>
          </a:xfrm>
          <a:prstGeom prst="rect">
            <a:avLst/>
          </a:prstGeom>
          <a:gradFill rotWithShape="1">
            <a:gsLst>
              <a:gs pos="0">
                <a:srgbClr val="A5C249">
                  <a:tint val="30000"/>
                  <a:satMod val="250000"/>
                </a:srgbClr>
              </a:gs>
              <a:gs pos="72000">
                <a:srgbClr val="A5C249">
                  <a:tint val="75000"/>
                  <a:satMod val="210000"/>
                </a:srgbClr>
              </a:gs>
              <a:gs pos="100000">
                <a:srgbClr val="A5C249">
                  <a:tint val="85000"/>
                  <a:satMod val="210000"/>
                </a:srgbClr>
              </a:gs>
            </a:gsLst>
            <a:lin ang="5400000" scaled="1"/>
          </a:gradFill>
          <a:ln w="57150" cap="flat" cmpd="sng" algn="ctr">
            <a:solidFill>
              <a:srgbClr val="0F6FC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  <a:cs typeface="+mn-cs"/>
              </a:rPr>
              <a:t>Задача № 822.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74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74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49" name="Freeform 21"/>
          <p:cNvSpPr>
            <a:spLocks/>
          </p:cNvSpPr>
          <p:nvPr/>
        </p:nvSpPr>
        <p:spPr bwMode="auto">
          <a:xfrm>
            <a:off x="838200" y="3086100"/>
            <a:ext cx="36322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1808" y="472"/>
              </a:cxn>
              <a:cxn ang="0">
                <a:pos x="2288" y="0"/>
              </a:cxn>
              <a:cxn ang="0">
                <a:pos x="488" y="8"/>
              </a:cxn>
              <a:cxn ang="0">
                <a:pos x="0" y="480"/>
              </a:cxn>
            </a:cxnLst>
            <a:rect l="0" t="0" r="r" b="b"/>
            <a:pathLst>
              <a:path w="2288" h="480">
                <a:moveTo>
                  <a:pt x="0" y="480"/>
                </a:moveTo>
                <a:lnTo>
                  <a:pt x="1808" y="472"/>
                </a:lnTo>
                <a:lnTo>
                  <a:pt x="2288" y="0"/>
                </a:lnTo>
                <a:lnTo>
                  <a:pt x="488" y="8"/>
                </a:lnTo>
                <a:lnTo>
                  <a:pt x="0" y="48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50" name="Freeform 22"/>
          <p:cNvSpPr>
            <a:spLocks/>
          </p:cNvSpPr>
          <p:nvPr/>
        </p:nvSpPr>
        <p:spPr bwMode="auto">
          <a:xfrm>
            <a:off x="3683000" y="3124200"/>
            <a:ext cx="792163" cy="2641600"/>
          </a:xfrm>
          <a:custGeom>
            <a:avLst/>
            <a:gdLst/>
            <a:ahLst/>
            <a:cxnLst>
              <a:cxn ang="0">
                <a:pos x="16" y="1664"/>
              </a:cxn>
              <a:cxn ang="0">
                <a:pos x="499" y="1192"/>
              </a:cxn>
              <a:cxn ang="0">
                <a:pos x="480" y="0"/>
              </a:cxn>
              <a:cxn ang="0">
                <a:pos x="0" y="456"/>
              </a:cxn>
              <a:cxn ang="0">
                <a:pos x="16" y="1664"/>
              </a:cxn>
            </a:cxnLst>
            <a:rect l="0" t="0" r="r" b="b"/>
            <a:pathLst>
              <a:path w="499" h="1664">
                <a:moveTo>
                  <a:pt x="16" y="1664"/>
                </a:moveTo>
                <a:lnTo>
                  <a:pt x="499" y="1192"/>
                </a:lnTo>
                <a:lnTo>
                  <a:pt x="480" y="0"/>
                </a:lnTo>
                <a:lnTo>
                  <a:pt x="0" y="456"/>
                </a:lnTo>
                <a:lnTo>
                  <a:pt x="16" y="166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51" name="Freeform 23"/>
          <p:cNvSpPr>
            <a:spLocks/>
          </p:cNvSpPr>
          <p:nvPr/>
        </p:nvSpPr>
        <p:spPr bwMode="auto">
          <a:xfrm>
            <a:off x="812800" y="3835400"/>
            <a:ext cx="2895600" cy="1944688"/>
          </a:xfrm>
          <a:custGeom>
            <a:avLst/>
            <a:gdLst/>
            <a:ahLst/>
            <a:cxnLst>
              <a:cxn ang="0">
                <a:pos x="14" y="1225"/>
              </a:cxn>
              <a:cxn ang="0">
                <a:pos x="1816" y="1216"/>
              </a:cxn>
              <a:cxn ang="0">
                <a:pos x="1824" y="0"/>
              </a:cxn>
              <a:cxn ang="0">
                <a:pos x="0" y="0"/>
              </a:cxn>
              <a:cxn ang="0">
                <a:pos x="14" y="1225"/>
              </a:cxn>
            </a:cxnLst>
            <a:rect l="0" t="0" r="r" b="b"/>
            <a:pathLst>
              <a:path w="1824" h="1225">
                <a:moveTo>
                  <a:pt x="14" y="1225"/>
                </a:moveTo>
                <a:lnTo>
                  <a:pt x="1816" y="1216"/>
                </a:lnTo>
                <a:lnTo>
                  <a:pt x="1824" y="0"/>
                </a:lnTo>
                <a:lnTo>
                  <a:pt x="0" y="0"/>
                </a:lnTo>
                <a:lnTo>
                  <a:pt x="14" y="122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99FFCC"/>
              </a:gs>
              <a:gs pos="100000">
                <a:schemeClr val="bg1"/>
              </a:gs>
            </a:gsLst>
            <a:lin ang="18900000" scaled="1"/>
          </a:gra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52" name="AutoShape 24"/>
          <p:cNvSpPr>
            <a:spLocks noChangeArrowheads="1"/>
          </p:cNvSpPr>
          <p:nvPr/>
        </p:nvSpPr>
        <p:spPr bwMode="auto">
          <a:xfrm>
            <a:off x="835025" y="2789238"/>
            <a:ext cx="3611563" cy="3001962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53" name="Line 25"/>
          <p:cNvSpPr>
            <a:spLocks noChangeShapeType="1"/>
          </p:cNvSpPr>
          <p:nvPr/>
        </p:nvSpPr>
        <p:spPr bwMode="auto">
          <a:xfrm>
            <a:off x="1511300" y="2778125"/>
            <a:ext cx="0" cy="2227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54" name="Freeform 26"/>
          <p:cNvSpPr>
            <a:spLocks/>
          </p:cNvSpPr>
          <p:nvPr/>
        </p:nvSpPr>
        <p:spPr bwMode="auto">
          <a:xfrm>
            <a:off x="849313" y="5016500"/>
            <a:ext cx="3597275" cy="763588"/>
          </a:xfrm>
          <a:custGeom>
            <a:avLst/>
            <a:gdLst/>
            <a:ahLst/>
            <a:cxnLst>
              <a:cxn ang="0">
                <a:pos x="2266" y="30"/>
              </a:cxn>
              <a:cxn ang="0">
                <a:pos x="489" y="0"/>
              </a:cxn>
              <a:cxn ang="0">
                <a:pos x="0" y="481"/>
              </a:cxn>
            </a:cxnLst>
            <a:rect l="0" t="0" r="r" b="b"/>
            <a:pathLst>
              <a:path w="2266" h="481">
                <a:moveTo>
                  <a:pt x="2266" y="30"/>
                </a:moveTo>
                <a:lnTo>
                  <a:pt x="489" y="0"/>
                </a:lnTo>
                <a:lnTo>
                  <a:pt x="0" y="481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359275" y="2425700"/>
            <a:ext cx="174625" cy="363538"/>
            <a:chOff x="2360" y="1256"/>
            <a:chExt cx="96" cy="2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56" name="Oval 28"/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57" name="Freeform 29"/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536700" y="2460625"/>
            <a:ext cx="173038" cy="363538"/>
            <a:chOff x="2360" y="1256"/>
            <a:chExt cx="96" cy="2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59" name="Oval 31"/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60" name="Freeform 32"/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62000" y="3200400"/>
            <a:ext cx="174625" cy="363538"/>
            <a:chOff x="2360" y="1256"/>
            <a:chExt cx="96" cy="2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62" name="Oval 34"/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63" name="Freeform 35"/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625850" y="3211513"/>
            <a:ext cx="173038" cy="363537"/>
            <a:chOff x="2360" y="1256"/>
            <a:chExt cx="96" cy="2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65" name="Oval 37"/>
            <p:cNvSpPr>
              <a:spLocks noChangeArrowheads="1"/>
            </p:cNvSpPr>
            <p:nvPr/>
          </p:nvSpPr>
          <p:spPr bwMode="auto">
            <a:xfrm>
              <a:off x="2360" y="1256"/>
              <a:ext cx="96" cy="152"/>
            </a:xfrm>
            <a:prstGeom prst="ellipse">
              <a:avLst/>
            </a:prstGeom>
            <a:gradFill rotWithShape="1">
              <a:gsLst>
                <a:gs pos="0">
                  <a:srgbClr val="00FFFF">
                    <a:gamma/>
                    <a:shade val="46275"/>
                    <a:invGamma/>
                  </a:srgbClr>
                </a:gs>
                <a:gs pos="50000">
                  <a:srgbClr val="00FFFF"/>
                </a:gs>
                <a:gs pos="100000">
                  <a:srgbClr val="00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0000FF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66" name="Freeform 38"/>
            <p:cNvSpPr>
              <a:spLocks/>
            </p:cNvSpPr>
            <p:nvPr/>
          </p:nvSpPr>
          <p:spPr bwMode="auto">
            <a:xfrm>
              <a:off x="2400" y="1408"/>
              <a:ext cx="1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</a:cxnLst>
              <a:rect l="0" t="0" r="r" b="b"/>
              <a:pathLst>
                <a:path w="1" h="96">
                  <a:moveTo>
                    <a:pt x="0" y="0"/>
                  </a:moveTo>
                  <a:lnTo>
                    <a:pt x="0" y="96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5384" name="Text Box 39"/>
          <p:cNvSpPr txBox="1">
            <a:spLocks noChangeArrowheads="1"/>
          </p:cNvSpPr>
          <p:nvPr/>
        </p:nvSpPr>
        <p:spPr bwMode="auto">
          <a:xfrm>
            <a:off x="596900" y="787400"/>
            <a:ext cx="8295580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 Длина аквариума 80 см, ширина 45 см, 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а высота 55 см. Сколько литров воды надо влить в этот аквариум, чтобы уровень воды был ниже верхнего края аквариума на 10 см?</a:t>
            </a:r>
          </a:p>
        </p:txBody>
      </p:sp>
      <p:sp>
        <p:nvSpPr>
          <p:cNvPr id="355372" name="Rectangle 44"/>
          <p:cNvSpPr>
            <a:spLocks noChangeArrowheads="1"/>
          </p:cNvSpPr>
          <p:nvPr/>
        </p:nvSpPr>
        <p:spPr bwMode="auto">
          <a:xfrm rot="16028254">
            <a:off x="3630099" y="3402440"/>
            <a:ext cx="1879041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000099"/>
                </a:solidFill>
                <a:latin typeface="Bookman Old Style" pitchFamily="18" charset="0"/>
                <a:cs typeface="+mn-cs"/>
              </a:rPr>
              <a:t>55см</a:t>
            </a:r>
            <a:r>
              <a:rPr lang="ru-RU" sz="48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</a:t>
            </a:r>
          </a:p>
        </p:txBody>
      </p:sp>
      <p:sp>
        <p:nvSpPr>
          <p:cNvPr id="355373" name="Rectangle 45"/>
          <p:cNvSpPr>
            <a:spLocks noChangeArrowheads="1"/>
          </p:cNvSpPr>
          <p:nvPr/>
        </p:nvSpPr>
        <p:spPr bwMode="auto">
          <a:xfrm>
            <a:off x="1871663" y="5526088"/>
            <a:ext cx="1879041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>
                <a:solidFill>
                  <a:srgbClr val="000099"/>
                </a:solidFill>
                <a:latin typeface="Bookman Old Style" pitchFamily="18" charset="0"/>
                <a:cs typeface="+mn-cs"/>
              </a:rPr>
              <a:t>80см</a:t>
            </a:r>
            <a:r>
              <a:rPr lang="ru-RU" sz="48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</a:t>
            </a:r>
          </a:p>
        </p:txBody>
      </p:sp>
      <p:sp>
        <p:nvSpPr>
          <p:cNvPr id="355376" name="Rectangle 48"/>
          <p:cNvSpPr>
            <a:spLocks noChangeArrowheads="1"/>
          </p:cNvSpPr>
          <p:nvPr/>
        </p:nvSpPr>
        <p:spPr bwMode="auto">
          <a:xfrm rot="-2961064">
            <a:off x="3326887" y="4962951"/>
            <a:ext cx="1879041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45см</a:t>
            </a:r>
            <a:r>
              <a:rPr lang="ru-RU" sz="4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308100" y="5130800"/>
            <a:ext cx="279400" cy="571500"/>
            <a:chOff x="1448" y="3448"/>
            <a:chExt cx="304" cy="4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82" name="Freeform 54"/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83" name="Freeform 55"/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384" name="Freeform 56"/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355386" name="Freeform 58"/>
          <p:cNvSpPr>
            <a:spLocks/>
          </p:cNvSpPr>
          <p:nvPr/>
        </p:nvSpPr>
        <p:spPr bwMode="auto">
          <a:xfrm rot="771150">
            <a:off x="1498600" y="5586413"/>
            <a:ext cx="315913" cy="1270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87" name="Freeform 59"/>
          <p:cNvSpPr>
            <a:spLocks/>
          </p:cNvSpPr>
          <p:nvPr/>
        </p:nvSpPr>
        <p:spPr bwMode="auto">
          <a:xfrm rot="771150">
            <a:off x="1244600" y="5643563"/>
            <a:ext cx="249238" cy="136525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88" name="Freeform 60"/>
          <p:cNvSpPr>
            <a:spLocks/>
          </p:cNvSpPr>
          <p:nvPr/>
        </p:nvSpPr>
        <p:spPr bwMode="auto">
          <a:xfrm rot="771150">
            <a:off x="3213100" y="5611813"/>
            <a:ext cx="315913" cy="1270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94" name="plant"/>
          <p:cNvSpPr>
            <a:spLocks noEditPoints="1" noChangeArrowheads="1"/>
          </p:cNvSpPr>
          <p:nvPr/>
        </p:nvSpPr>
        <p:spPr bwMode="auto">
          <a:xfrm>
            <a:off x="1597025" y="5127625"/>
            <a:ext cx="412750" cy="2095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95" name="plant"/>
          <p:cNvSpPr>
            <a:spLocks noEditPoints="1" noChangeArrowheads="1"/>
          </p:cNvSpPr>
          <p:nvPr/>
        </p:nvSpPr>
        <p:spPr bwMode="auto">
          <a:xfrm>
            <a:off x="3197225" y="5318125"/>
            <a:ext cx="412750" cy="2095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396" name="plant"/>
          <p:cNvSpPr>
            <a:spLocks noEditPoints="1" noChangeArrowheads="1"/>
          </p:cNvSpPr>
          <p:nvPr/>
        </p:nvSpPr>
        <p:spPr bwMode="auto">
          <a:xfrm>
            <a:off x="2346325" y="5457825"/>
            <a:ext cx="412750" cy="2095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4064000" y="4622800"/>
            <a:ext cx="279400" cy="571500"/>
            <a:chOff x="1448" y="3448"/>
            <a:chExt cx="304" cy="4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5399" name="Freeform 71"/>
            <p:cNvSpPr>
              <a:spLocks/>
            </p:cNvSpPr>
            <p:nvPr/>
          </p:nvSpPr>
          <p:spPr bwMode="auto">
            <a:xfrm>
              <a:off x="1648" y="3488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400" name="Freeform 72"/>
            <p:cNvSpPr>
              <a:spLocks/>
            </p:cNvSpPr>
            <p:nvPr/>
          </p:nvSpPr>
          <p:spPr bwMode="auto">
            <a:xfrm rot="19539359" flipV="1">
              <a:off x="1448" y="3520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5401" name="Freeform 73"/>
            <p:cNvSpPr>
              <a:spLocks/>
            </p:cNvSpPr>
            <p:nvPr/>
          </p:nvSpPr>
          <p:spPr bwMode="auto">
            <a:xfrm flipV="1">
              <a:off x="1576" y="3448"/>
              <a:ext cx="104" cy="400"/>
            </a:xfrm>
            <a:custGeom>
              <a:avLst/>
              <a:gdLst/>
              <a:ahLst/>
              <a:cxnLst>
                <a:cxn ang="0">
                  <a:pos x="0" y="400"/>
                </a:cxn>
                <a:cxn ang="0">
                  <a:pos x="72" y="336"/>
                </a:cxn>
                <a:cxn ang="0">
                  <a:pos x="80" y="272"/>
                </a:cxn>
                <a:cxn ang="0">
                  <a:pos x="16" y="200"/>
                </a:cxn>
                <a:cxn ang="0">
                  <a:pos x="48" y="96"/>
                </a:cxn>
                <a:cxn ang="0">
                  <a:pos x="104" y="0"/>
                </a:cxn>
              </a:cxnLst>
              <a:rect l="0" t="0" r="r" b="b"/>
              <a:pathLst>
                <a:path w="104" h="400">
                  <a:moveTo>
                    <a:pt x="0" y="400"/>
                  </a:moveTo>
                  <a:cubicBezTo>
                    <a:pt x="29" y="378"/>
                    <a:pt x="59" y="357"/>
                    <a:pt x="72" y="336"/>
                  </a:cubicBezTo>
                  <a:cubicBezTo>
                    <a:pt x="85" y="315"/>
                    <a:pt x="89" y="295"/>
                    <a:pt x="80" y="272"/>
                  </a:cubicBezTo>
                  <a:cubicBezTo>
                    <a:pt x="71" y="249"/>
                    <a:pt x="21" y="229"/>
                    <a:pt x="16" y="200"/>
                  </a:cubicBezTo>
                  <a:cubicBezTo>
                    <a:pt x="11" y="171"/>
                    <a:pt x="33" y="129"/>
                    <a:pt x="48" y="96"/>
                  </a:cubicBezTo>
                  <a:cubicBezTo>
                    <a:pt x="63" y="63"/>
                    <a:pt x="95" y="16"/>
                    <a:pt x="104" y="0"/>
                  </a:cubicBezTo>
                </a:path>
              </a:pathLst>
            </a:custGeom>
            <a:noFill/>
            <a:ln w="28575" cap="flat" cmpd="sng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355405" name="Freeform 77"/>
          <p:cNvSpPr>
            <a:spLocks/>
          </p:cNvSpPr>
          <p:nvPr/>
        </p:nvSpPr>
        <p:spPr bwMode="auto">
          <a:xfrm rot="771150">
            <a:off x="2857500" y="5562600"/>
            <a:ext cx="188913" cy="19685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406" name="Freeform 78"/>
          <p:cNvSpPr>
            <a:spLocks/>
          </p:cNvSpPr>
          <p:nvPr/>
        </p:nvSpPr>
        <p:spPr bwMode="auto">
          <a:xfrm rot="771150">
            <a:off x="4051300" y="5080000"/>
            <a:ext cx="188913" cy="19685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55407" name="Freeform 79"/>
          <p:cNvSpPr>
            <a:spLocks/>
          </p:cNvSpPr>
          <p:nvPr/>
        </p:nvSpPr>
        <p:spPr bwMode="auto">
          <a:xfrm rot="2782742">
            <a:off x="2616993" y="5625307"/>
            <a:ext cx="188913" cy="19685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88" y="0"/>
              </a:cxn>
              <a:cxn ang="0">
                <a:pos x="240" y="24"/>
              </a:cxn>
              <a:cxn ang="0">
                <a:pos x="136" y="72"/>
              </a:cxn>
              <a:cxn ang="0">
                <a:pos x="0" y="104"/>
              </a:cxn>
            </a:cxnLst>
            <a:rect l="0" t="0" r="r" b="b"/>
            <a:pathLst>
              <a:path w="240" h="104">
                <a:moveTo>
                  <a:pt x="0" y="104"/>
                </a:moveTo>
                <a:lnTo>
                  <a:pt x="88" y="0"/>
                </a:lnTo>
                <a:lnTo>
                  <a:pt x="240" y="24"/>
                </a:lnTo>
                <a:lnTo>
                  <a:pt x="136" y="72"/>
                </a:lnTo>
                <a:lnTo>
                  <a:pt x="0" y="104"/>
                </a:lnTo>
                <a:close/>
              </a:path>
            </a:pathLst>
          </a:custGeom>
          <a:solidFill>
            <a:srgbClr val="777777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55370" name="Picture 42" descr="1f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3288" y="3849688"/>
            <a:ext cx="3476625" cy="9525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355368" name="Picture 40" descr="4f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0188" y="4332288"/>
            <a:ext cx="952500" cy="9525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55409" name="Rectangle 81"/>
          <p:cNvSpPr>
            <a:spLocks noChangeArrowheads="1"/>
          </p:cNvSpPr>
          <p:nvPr/>
        </p:nvSpPr>
        <p:spPr bwMode="auto">
          <a:xfrm>
            <a:off x="4348163" y="2439988"/>
            <a:ext cx="159691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10см</a:t>
            </a:r>
            <a:r>
              <a:rPr lang="ru-RU" sz="4800">
                <a:latin typeface="Bookman Old Style" pitchFamily="18" charset="0"/>
                <a:cs typeface="+mn-cs"/>
              </a:rPr>
              <a:t>  </a:t>
            </a:r>
          </a:p>
        </p:txBody>
      </p:sp>
      <p:sp>
        <p:nvSpPr>
          <p:cNvPr id="5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4282" y="129581"/>
            <a:ext cx="3550972" cy="584775"/>
          </a:xfrm>
          <a:prstGeom prst="rect">
            <a:avLst/>
          </a:prstGeom>
          <a:gradFill rotWithShape="1">
            <a:gsLst>
              <a:gs pos="0">
                <a:srgbClr val="A5C249">
                  <a:tint val="30000"/>
                  <a:satMod val="250000"/>
                </a:srgbClr>
              </a:gs>
              <a:gs pos="72000">
                <a:srgbClr val="A5C249">
                  <a:tint val="75000"/>
                  <a:satMod val="210000"/>
                </a:srgbClr>
              </a:gs>
              <a:gs pos="100000">
                <a:srgbClr val="A5C249">
                  <a:tint val="85000"/>
                  <a:satMod val="210000"/>
                </a:srgbClr>
              </a:gs>
            </a:gsLst>
            <a:lin ang="5400000" scaled="1"/>
          </a:gradFill>
          <a:ln w="57150" cap="flat" cmpd="sng" algn="ctr">
            <a:solidFill>
              <a:srgbClr val="0F6FC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  <a:cs typeface="+mn-cs"/>
              </a:rPr>
              <a:t>Задача № 827.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C -0.00816 0.01898 -0.01598 0.0382 -0.02483 0.0463 C -0.03386 0.0544 -0.04132 0.05301 -0.05313 0.04815 C -0.06493 0.04329 -0.08872 0.02199 -0.09584 0.01667 " pathEditMode="relative" rAng="0" ptsTypes="aaaA">
                                      <p:cBhvr>
                                        <p:cTn id="6" dur="5000" fill="hold"/>
                                        <p:tgtEl>
                                          <p:spTgt spid="35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0" y="2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9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19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0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29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30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" fill="hold"/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5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39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40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300" fill="hold"/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55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animClr clrSpc="rgb" dir="cw">
                                      <p:cBhvr>
                                        <p:cTn id="49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0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94" grpId="0" animBg="1"/>
      <p:bldP spid="355395" grpId="0" animBg="1"/>
      <p:bldP spid="3553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Freeform 2"/>
          <p:cNvSpPr>
            <a:spLocks/>
          </p:cNvSpPr>
          <p:nvPr/>
        </p:nvSpPr>
        <p:spPr bwMode="auto">
          <a:xfrm>
            <a:off x="749300" y="2540000"/>
            <a:ext cx="12700" cy="660400"/>
          </a:xfrm>
          <a:custGeom>
            <a:avLst/>
            <a:gdLst/>
            <a:ahLst/>
            <a:cxnLst>
              <a:cxn ang="0">
                <a:pos x="0" y="416"/>
              </a:cxn>
              <a:cxn ang="0">
                <a:pos x="8" y="0"/>
              </a:cxn>
            </a:cxnLst>
            <a:rect l="0" t="0" r="r" b="b"/>
            <a:pathLst>
              <a:path w="8" h="416">
                <a:moveTo>
                  <a:pt x="0" y="416"/>
                </a:moveTo>
                <a:lnTo>
                  <a:pt x="8" y="0"/>
                </a:lnTo>
              </a:path>
            </a:pathLst>
          </a:custGeom>
          <a:noFill/>
          <a:ln w="76200" cmpd="tri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87" name="AutoShape 3"/>
          <p:cNvSpPr>
            <a:spLocks noChangeArrowheads="1"/>
          </p:cNvSpPr>
          <p:nvPr/>
        </p:nvSpPr>
        <p:spPr bwMode="auto">
          <a:xfrm>
            <a:off x="901700" y="1384300"/>
            <a:ext cx="6134100" cy="4699000"/>
          </a:xfrm>
          <a:prstGeom prst="cube">
            <a:avLst>
              <a:gd name="adj" fmla="val 2500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88" name="Freeform 4"/>
          <p:cNvSpPr>
            <a:spLocks/>
          </p:cNvSpPr>
          <p:nvPr/>
        </p:nvSpPr>
        <p:spPr bwMode="auto">
          <a:xfrm>
            <a:off x="647700" y="482600"/>
            <a:ext cx="6946900" cy="2247900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1536" y="896"/>
              </a:cxn>
              <a:cxn ang="0">
                <a:pos x="1544" y="896"/>
              </a:cxn>
              <a:cxn ang="0">
                <a:pos x="3648" y="1416"/>
              </a:cxn>
              <a:cxn ang="0">
                <a:pos x="4376" y="592"/>
              </a:cxn>
              <a:cxn ang="0">
                <a:pos x="1744" y="8"/>
              </a:cxn>
              <a:cxn ang="0">
                <a:pos x="1520" y="912"/>
              </a:cxn>
              <a:cxn ang="0">
                <a:pos x="1664" y="344"/>
              </a:cxn>
              <a:cxn ang="0">
                <a:pos x="1744" y="0"/>
              </a:cxn>
              <a:cxn ang="0">
                <a:pos x="288" y="744"/>
              </a:cxn>
              <a:cxn ang="0">
                <a:pos x="0" y="1376"/>
              </a:cxn>
            </a:cxnLst>
            <a:rect l="0" t="0" r="r" b="b"/>
            <a:pathLst>
              <a:path w="4376" h="1416">
                <a:moveTo>
                  <a:pt x="0" y="1376"/>
                </a:moveTo>
                <a:lnTo>
                  <a:pt x="1536" y="896"/>
                </a:lnTo>
                <a:lnTo>
                  <a:pt x="1544" y="896"/>
                </a:lnTo>
                <a:lnTo>
                  <a:pt x="3648" y="1416"/>
                </a:lnTo>
                <a:lnTo>
                  <a:pt x="4376" y="592"/>
                </a:lnTo>
                <a:lnTo>
                  <a:pt x="1744" y="8"/>
                </a:lnTo>
                <a:lnTo>
                  <a:pt x="1520" y="912"/>
                </a:lnTo>
                <a:lnTo>
                  <a:pt x="1664" y="344"/>
                </a:lnTo>
                <a:lnTo>
                  <a:pt x="1744" y="0"/>
                </a:lnTo>
                <a:lnTo>
                  <a:pt x="288" y="744"/>
                </a:lnTo>
                <a:lnTo>
                  <a:pt x="0" y="1376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89" name="Freeform 5"/>
          <p:cNvSpPr>
            <a:spLocks/>
          </p:cNvSpPr>
          <p:nvPr/>
        </p:nvSpPr>
        <p:spPr bwMode="auto">
          <a:xfrm>
            <a:off x="1397000" y="2527300"/>
            <a:ext cx="25400" cy="3543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2232"/>
              </a:cxn>
            </a:cxnLst>
            <a:rect l="0" t="0" r="r" b="b"/>
            <a:pathLst>
              <a:path w="16" h="2232">
                <a:moveTo>
                  <a:pt x="0" y="0"/>
                </a:moveTo>
                <a:lnTo>
                  <a:pt x="16" y="2232"/>
                </a:lnTo>
              </a:path>
            </a:pathLst>
          </a:custGeom>
          <a:noFill/>
          <a:ln w="9525">
            <a:solidFill>
              <a:srgbClr val="6633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0" name="Freeform 6"/>
          <p:cNvSpPr>
            <a:spLocks/>
          </p:cNvSpPr>
          <p:nvPr/>
        </p:nvSpPr>
        <p:spPr bwMode="auto">
          <a:xfrm>
            <a:off x="2870200" y="2540000"/>
            <a:ext cx="38100" cy="3581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2256"/>
              </a:cxn>
            </a:cxnLst>
            <a:rect l="0" t="0" r="r" b="b"/>
            <a:pathLst>
              <a:path w="24" h="2256">
                <a:moveTo>
                  <a:pt x="0" y="0"/>
                </a:moveTo>
                <a:lnTo>
                  <a:pt x="24" y="2256"/>
                </a:lnTo>
              </a:path>
            </a:pathLst>
          </a:custGeom>
          <a:noFill/>
          <a:ln w="9525">
            <a:solidFill>
              <a:srgbClr val="6633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1" name="Freeform 7"/>
          <p:cNvSpPr>
            <a:spLocks/>
          </p:cNvSpPr>
          <p:nvPr/>
        </p:nvSpPr>
        <p:spPr bwMode="auto">
          <a:xfrm>
            <a:off x="3429000" y="2527300"/>
            <a:ext cx="1588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08"/>
              </a:cxn>
            </a:cxnLst>
            <a:rect l="0" t="0" r="r" b="b"/>
            <a:pathLst>
              <a:path w="1" h="2208">
                <a:moveTo>
                  <a:pt x="0" y="0"/>
                </a:moveTo>
                <a:lnTo>
                  <a:pt x="0" y="220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2" name="Freeform 8"/>
          <p:cNvSpPr>
            <a:spLocks/>
          </p:cNvSpPr>
          <p:nvPr/>
        </p:nvSpPr>
        <p:spPr bwMode="auto">
          <a:xfrm>
            <a:off x="4038600" y="2540000"/>
            <a:ext cx="50800" cy="350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" y="2208"/>
              </a:cxn>
            </a:cxnLst>
            <a:rect l="0" t="0" r="r" b="b"/>
            <a:pathLst>
              <a:path w="32" h="2208">
                <a:moveTo>
                  <a:pt x="0" y="0"/>
                </a:moveTo>
                <a:lnTo>
                  <a:pt x="32" y="220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3" name="Freeform 9"/>
          <p:cNvSpPr>
            <a:spLocks/>
          </p:cNvSpPr>
          <p:nvPr/>
        </p:nvSpPr>
        <p:spPr bwMode="auto">
          <a:xfrm>
            <a:off x="4546600" y="4000500"/>
            <a:ext cx="12700" cy="15113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952"/>
              </a:cxn>
            </a:cxnLst>
            <a:rect l="0" t="0" r="r" b="b"/>
            <a:pathLst>
              <a:path w="8" h="952">
                <a:moveTo>
                  <a:pt x="8" y="0"/>
                </a:moveTo>
                <a:lnTo>
                  <a:pt x="0" y="952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4" name="Freeform 10"/>
          <p:cNvSpPr>
            <a:spLocks/>
          </p:cNvSpPr>
          <p:nvPr/>
        </p:nvSpPr>
        <p:spPr bwMode="auto">
          <a:xfrm>
            <a:off x="4749800" y="3276600"/>
            <a:ext cx="114300" cy="2044700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0" y="1288"/>
              </a:cxn>
            </a:cxnLst>
            <a:rect l="0" t="0" r="r" b="b"/>
            <a:pathLst>
              <a:path w="72" h="1288">
                <a:moveTo>
                  <a:pt x="72" y="0"/>
                </a:moveTo>
                <a:lnTo>
                  <a:pt x="0" y="128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5" name="Freeform 11"/>
          <p:cNvSpPr>
            <a:spLocks/>
          </p:cNvSpPr>
          <p:nvPr/>
        </p:nvSpPr>
        <p:spPr bwMode="auto">
          <a:xfrm>
            <a:off x="2336800" y="2514600"/>
            <a:ext cx="25400" cy="1993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1256"/>
              </a:cxn>
            </a:cxnLst>
            <a:rect l="0" t="0" r="r" b="b"/>
            <a:pathLst>
              <a:path w="16" h="1256">
                <a:moveTo>
                  <a:pt x="0" y="0"/>
                </a:moveTo>
                <a:lnTo>
                  <a:pt x="16" y="1256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6" name="Freeform 12"/>
          <p:cNvSpPr>
            <a:spLocks/>
          </p:cNvSpPr>
          <p:nvPr/>
        </p:nvSpPr>
        <p:spPr bwMode="auto">
          <a:xfrm>
            <a:off x="3162300" y="1511300"/>
            <a:ext cx="3390900" cy="1079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216"/>
              </a:cxn>
              <a:cxn ang="0">
                <a:pos x="2136" y="680"/>
              </a:cxn>
            </a:cxnLst>
            <a:rect l="0" t="0" r="r" b="b"/>
            <a:pathLst>
              <a:path w="2136" h="680">
                <a:moveTo>
                  <a:pt x="0" y="0"/>
                </a:moveTo>
                <a:lnTo>
                  <a:pt x="624" y="216"/>
                </a:lnTo>
                <a:lnTo>
                  <a:pt x="2136" y="680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7" name="Freeform 13"/>
          <p:cNvSpPr>
            <a:spLocks/>
          </p:cNvSpPr>
          <p:nvPr/>
        </p:nvSpPr>
        <p:spPr bwMode="auto">
          <a:xfrm>
            <a:off x="3251200" y="1231900"/>
            <a:ext cx="3581400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44" y="328"/>
              </a:cxn>
              <a:cxn ang="0">
                <a:pos x="2256" y="608"/>
              </a:cxn>
            </a:cxnLst>
            <a:rect l="0" t="0" r="r" b="b"/>
            <a:pathLst>
              <a:path w="2256" h="608">
                <a:moveTo>
                  <a:pt x="0" y="0"/>
                </a:moveTo>
                <a:lnTo>
                  <a:pt x="1144" y="328"/>
                </a:lnTo>
                <a:lnTo>
                  <a:pt x="2256" y="60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8" name="Freeform 14"/>
          <p:cNvSpPr>
            <a:spLocks/>
          </p:cNvSpPr>
          <p:nvPr/>
        </p:nvSpPr>
        <p:spPr bwMode="auto">
          <a:xfrm>
            <a:off x="3390900" y="850900"/>
            <a:ext cx="37465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" y="208"/>
              </a:cxn>
              <a:cxn ang="0">
                <a:pos x="2360" y="672"/>
              </a:cxn>
            </a:cxnLst>
            <a:rect l="0" t="0" r="r" b="b"/>
            <a:pathLst>
              <a:path w="2360" h="672">
                <a:moveTo>
                  <a:pt x="0" y="0"/>
                </a:moveTo>
                <a:lnTo>
                  <a:pt x="504" y="208"/>
                </a:lnTo>
                <a:lnTo>
                  <a:pt x="2360" y="672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199" name="Freeform 15"/>
          <p:cNvSpPr>
            <a:spLocks/>
          </p:cNvSpPr>
          <p:nvPr/>
        </p:nvSpPr>
        <p:spPr bwMode="auto">
          <a:xfrm>
            <a:off x="685800" y="1600200"/>
            <a:ext cx="2425700" cy="901700"/>
          </a:xfrm>
          <a:custGeom>
            <a:avLst/>
            <a:gdLst/>
            <a:ahLst/>
            <a:cxnLst>
              <a:cxn ang="0">
                <a:pos x="1528" y="0"/>
              </a:cxn>
              <a:cxn ang="0">
                <a:pos x="776" y="256"/>
              </a:cxn>
              <a:cxn ang="0">
                <a:pos x="0" y="568"/>
              </a:cxn>
            </a:cxnLst>
            <a:rect l="0" t="0" r="r" b="b"/>
            <a:pathLst>
              <a:path w="1528" h="568">
                <a:moveTo>
                  <a:pt x="1528" y="0"/>
                </a:moveTo>
                <a:lnTo>
                  <a:pt x="776" y="256"/>
                </a:lnTo>
                <a:lnTo>
                  <a:pt x="0" y="56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200" name="Freeform 16"/>
          <p:cNvSpPr>
            <a:spLocks/>
          </p:cNvSpPr>
          <p:nvPr/>
        </p:nvSpPr>
        <p:spPr bwMode="auto">
          <a:xfrm>
            <a:off x="850900" y="1231900"/>
            <a:ext cx="2349500" cy="914400"/>
          </a:xfrm>
          <a:custGeom>
            <a:avLst/>
            <a:gdLst/>
            <a:ahLst/>
            <a:cxnLst>
              <a:cxn ang="0">
                <a:pos x="1480" y="0"/>
              </a:cxn>
              <a:cxn ang="0">
                <a:pos x="672" y="312"/>
              </a:cxn>
              <a:cxn ang="0">
                <a:pos x="0" y="576"/>
              </a:cxn>
            </a:cxnLst>
            <a:rect l="0" t="0" r="r" b="b"/>
            <a:pathLst>
              <a:path w="1480" h="576">
                <a:moveTo>
                  <a:pt x="1480" y="0"/>
                </a:moveTo>
                <a:lnTo>
                  <a:pt x="672" y="312"/>
                </a:lnTo>
                <a:lnTo>
                  <a:pt x="0" y="576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201" name="Freeform 17"/>
          <p:cNvSpPr>
            <a:spLocks/>
          </p:cNvSpPr>
          <p:nvPr/>
        </p:nvSpPr>
        <p:spPr bwMode="auto">
          <a:xfrm>
            <a:off x="965200" y="863600"/>
            <a:ext cx="2349500" cy="1092200"/>
          </a:xfrm>
          <a:custGeom>
            <a:avLst/>
            <a:gdLst/>
            <a:ahLst/>
            <a:cxnLst>
              <a:cxn ang="0">
                <a:pos x="1480" y="0"/>
              </a:cxn>
              <a:cxn ang="0">
                <a:pos x="1432" y="16"/>
              </a:cxn>
              <a:cxn ang="0">
                <a:pos x="768" y="272"/>
              </a:cxn>
              <a:cxn ang="0">
                <a:pos x="0" y="688"/>
              </a:cxn>
            </a:cxnLst>
            <a:rect l="0" t="0" r="r" b="b"/>
            <a:pathLst>
              <a:path w="1480" h="688">
                <a:moveTo>
                  <a:pt x="1480" y="0"/>
                </a:moveTo>
                <a:lnTo>
                  <a:pt x="1432" y="16"/>
                </a:lnTo>
                <a:lnTo>
                  <a:pt x="768" y="272"/>
                </a:lnTo>
                <a:lnTo>
                  <a:pt x="0" y="688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523163" y="42799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5" name="Group 2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06" name="Freeform 2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07" name="Freeform 2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6" name="Group 2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09" name="Freeform 2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10" name="Freeform 2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7" name="Group 2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12" name="Freeform 2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13" name="Freeform 2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8" name="Group 30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9" name="Group 3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16" name="Freeform 3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17" name="Freeform 3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0" name="Group 3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19" name="Freeform 3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20" name="Freeform 3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1" name="Group 3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22" name="Freeform 3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23" name="Freeform 3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12" name="Group 40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13" name="Group 41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4" name="Group 42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27" name="Freeform 4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28" name="Freeform 4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5" name="Group 45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30" name="Freeform 4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31" name="Freeform 4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6" name="Group 48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33" name="Freeform 4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34" name="Freeform 5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7" name="Group 51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18" name="Group 52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37" name="Freeform 5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38" name="Freeform 5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9" name="Group 55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40" name="Freeform 5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41" name="Freeform 5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0" name="Group 58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43" name="Freeform 5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44" name="Freeform 6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21" name="Group 61"/>
          <p:cNvGrpSpPr>
            <a:grpSpLocks/>
          </p:cNvGrpSpPr>
          <p:nvPr/>
        </p:nvGrpSpPr>
        <p:grpSpPr bwMode="auto">
          <a:xfrm>
            <a:off x="3287713" y="56896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2" name="Group 62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23" name="Group 63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24" name="Group 6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49" name="Freeform 6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50" name="Freeform 6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5" name="Group 6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52" name="Freeform 6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53" name="Freeform 6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6" name="Group 7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55" name="Freeform 7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56" name="Freeform 7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7" name="Group 73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59" name="Freeform 7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60" name="Freeform 7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62" name="Freeform 7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63" name="Freeform 7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" name="Group 8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65" name="Freeform 8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66" name="Freeform 8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31" name="Group 83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288" name="Group 84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289" name="Group 8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70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71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90" name="Group 8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73" name="Freeform 8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74" name="Freeform 9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91" name="Group 9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76" name="Freeform 9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77" name="Freeform 9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92" name="Group 94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293" name="Group 9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80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81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94" name="Group 9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83" name="Freeform 9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84" name="Freeform 10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95" name="Group 10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86" name="Freeform 10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87" name="Freeform 10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296" name="Group 104"/>
          <p:cNvGrpSpPr>
            <a:grpSpLocks/>
          </p:cNvGrpSpPr>
          <p:nvPr/>
        </p:nvGrpSpPr>
        <p:grpSpPr bwMode="auto">
          <a:xfrm>
            <a:off x="7523163" y="50419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97" name="Group 105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298" name="Group 10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299" name="Group 10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292" name="Freeform 10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93" name="Freeform 10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0" name="Group 11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295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96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1" name="Group 11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298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299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02" name="Group 116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03" name="Group 11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02" name="Freeform 11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03" name="Freeform 11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4" name="Group 12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05" name="Freeform 12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06" name="Freeform 12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5" name="Group 12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08" name="Freeform 12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09" name="Freeform 12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306" name="Group 126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307" name="Group 127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08" name="Group 12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13" name="Freeform 12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14" name="Freeform 13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09" name="Group 13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16" name="Freeform 13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17" name="Freeform 13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10" name="Group 13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19" name="Freeform 13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20" name="Freeform 13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11" name="Group 137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12" name="Group 13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23" name="Freeform 13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24" name="Freeform 14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13" name="Group 14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26" name="Freeform 14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27" name="Freeform 14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14" name="Group 14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29" name="Freeform 14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30" name="Freeform 14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315" name="Group 147"/>
          <p:cNvGrpSpPr>
            <a:grpSpLocks/>
          </p:cNvGrpSpPr>
          <p:nvPr/>
        </p:nvGrpSpPr>
        <p:grpSpPr bwMode="auto">
          <a:xfrm rot="-254485">
            <a:off x="7523163" y="46609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16" name="Group 148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317" name="Group 14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18" name="Group 15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35" name="Freeform 15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36" name="Freeform 15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21" name="Group 15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38" name="Freeform 15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39" name="Freeform 15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22" name="Group 15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41" name="Freeform 15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42" name="Freeform 15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23" name="Group 159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24" name="Group 16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45" name="Freeform 16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46" name="Freeform 16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25" name="Group 16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48" name="Freeform 16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49" name="Freeform 16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26" name="Group 16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51" name="Freeform 16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52" name="Freeform 16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327" name="Group 169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328" name="Group 170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29" name="Group 17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56" name="Freeform 17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57" name="Freeform 17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30" name="Group 17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59" name="Freeform 17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60" name="Freeform 17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31" name="Group 17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62" name="Freeform 17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63" name="Freeform 17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32" name="Group 180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33" name="Group 18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66" name="Freeform 18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67" name="Freeform 18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34" name="Group 18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69" name="Freeform 18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70" name="Freeform 18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35" name="Group 18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72" name="Freeform 18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73" name="Freeform 18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349374" name="Freeform 190"/>
          <p:cNvSpPr>
            <a:spLocks/>
          </p:cNvSpPr>
          <p:nvPr/>
        </p:nvSpPr>
        <p:spPr bwMode="auto">
          <a:xfrm>
            <a:off x="1866900" y="4470400"/>
            <a:ext cx="1028700" cy="1600200"/>
          </a:xfrm>
          <a:custGeom>
            <a:avLst/>
            <a:gdLst/>
            <a:ahLst/>
            <a:cxnLst>
              <a:cxn ang="0">
                <a:pos x="536" y="16"/>
              </a:cxn>
              <a:cxn ang="0">
                <a:pos x="544" y="1008"/>
              </a:cxn>
              <a:cxn ang="0">
                <a:pos x="24" y="998"/>
              </a:cxn>
              <a:cxn ang="0">
                <a:pos x="16" y="264"/>
              </a:cxn>
              <a:cxn ang="0">
                <a:pos x="8" y="88"/>
              </a:cxn>
              <a:cxn ang="0">
                <a:pos x="0" y="20"/>
              </a:cxn>
              <a:cxn ang="0">
                <a:pos x="568" y="24"/>
              </a:cxn>
              <a:cxn ang="0">
                <a:pos x="640" y="0"/>
              </a:cxn>
              <a:cxn ang="0">
                <a:pos x="640" y="39"/>
              </a:cxn>
              <a:cxn ang="0">
                <a:pos x="648" y="29"/>
              </a:cxn>
              <a:cxn ang="0">
                <a:pos x="536" y="16"/>
              </a:cxn>
            </a:cxnLst>
            <a:rect l="0" t="0" r="r" b="b"/>
            <a:pathLst>
              <a:path w="648" h="1008">
                <a:moveTo>
                  <a:pt x="536" y="16"/>
                </a:moveTo>
                <a:lnTo>
                  <a:pt x="544" y="1008"/>
                </a:lnTo>
                <a:lnTo>
                  <a:pt x="24" y="998"/>
                </a:lnTo>
                <a:lnTo>
                  <a:pt x="16" y="264"/>
                </a:lnTo>
                <a:lnTo>
                  <a:pt x="8" y="88"/>
                </a:lnTo>
                <a:lnTo>
                  <a:pt x="0" y="20"/>
                </a:lnTo>
                <a:lnTo>
                  <a:pt x="568" y="24"/>
                </a:lnTo>
                <a:lnTo>
                  <a:pt x="640" y="0"/>
                </a:lnTo>
                <a:lnTo>
                  <a:pt x="640" y="39"/>
                </a:lnTo>
                <a:lnTo>
                  <a:pt x="648" y="29"/>
                </a:lnTo>
                <a:lnTo>
                  <a:pt x="536" y="16"/>
                </a:lnTo>
                <a:close/>
              </a:path>
            </a:pathLst>
          </a:custGeom>
          <a:blipFill dpi="0" rotWithShape="1">
            <a:blip r:embed="rId4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375" name="Freeform 191"/>
          <p:cNvSpPr>
            <a:spLocks/>
          </p:cNvSpPr>
          <p:nvPr/>
        </p:nvSpPr>
        <p:spPr bwMode="auto">
          <a:xfrm>
            <a:off x="1866900" y="2540000"/>
            <a:ext cx="25400" cy="3568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2248"/>
              </a:cxn>
            </a:cxnLst>
            <a:rect l="0" t="0" r="r" b="b"/>
            <a:pathLst>
              <a:path w="16" h="2248">
                <a:moveTo>
                  <a:pt x="0" y="0"/>
                </a:moveTo>
                <a:lnTo>
                  <a:pt x="16" y="2248"/>
                </a:lnTo>
              </a:path>
            </a:pathLst>
          </a:custGeom>
          <a:noFill/>
          <a:ln w="9525">
            <a:solidFill>
              <a:srgbClr val="6633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376" name="Freeform 192"/>
          <p:cNvSpPr>
            <a:spLocks/>
          </p:cNvSpPr>
          <p:nvPr/>
        </p:nvSpPr>
        <p:spPr bwMode="auto">
          <a:xfrm>
            <a:off x="1892300" y="5092700"/>
            <a:ext cx="14288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608"/>
              </a:cxn>
            </a:cxnLst>
            <a:rect l="0" t="0" r="r" b="b"/>
            <a:pathLst>
              <a:path w="9" h="608">
                <a:moveTo>
                  <a:pt x="0" y="0"/>
                </a:moveTo>
                <a:lnTo>
                  <a:pt x="9" y="60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377" name="Freeform 193"/>
          <p:cNvSpPr>
            <a:spLocks/>
          </p:cNvSpPr>
          <p:nvPr/>
        </p:nvSpPr>
        <p:spPr bwMode="auto">
          <a:xfrm>
            <a:off x="1879600" y="4508500"/>
            <a:ext cx="838200" cy="5969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0" y="0"/>
              </a:cxn>
              <a:cxn ang="0">
                <a:pos x="8" y="376"/>
              </a:cxn>
            </a:cxnLst>
            <a:rect l="0" t="0" r="r" b="b"/>
            <a:pathLst>
              <a:path w="528" h="376">
                <a:moveTo>
                  <a:pt x="528" y="0"/>
                </a:moveTo>
                <a:lnTo>
                  <a:pt x="0" y="0"/>
                </a:lnTo>
                <a:lnTo>
                  <a:pt x="8" y="37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336" name="Group 194"/>
          <p:cNvGrpSpPr>
            <a:grpSpLocks/>
          </p:cNvGrpSpPr>
          <p:nvPr/>
        </p:nvGrpSpPr>
        <p:grpSpPr bwMode="auto">
          <a:xfrm>
            <a:off x="1052513" y="57912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37" name="Group 195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338" name="Group 19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39" name="Group 19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82" name="Freeform 19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83" name="Freeform 19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0" name="Group 20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85" name="Freeform 2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86" name="Freeform 2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1" name="Group 20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88" name="Freeform 2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89" name="Freeform 2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42" name="Group 206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43" name="Group 20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392" name="Freeform 20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93" name="Freeform 20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4" name="Group 21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395" name="Freeform 2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96" name="Freeform 2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5" name="Group 21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398" name="Freeform 2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399" name="Freeform 2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346" name="Group 216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347" name="Group 217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48" name="Group 21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03" name="Freeform 21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04" name="Freeform 22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" name="Group 22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06" name="Freeform 22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07" name="Freeform 22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50" name="Group 22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09" name="Freeform 22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10" name="Freeform 22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51" name="Group 227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49184" name="Group 22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13" name="Freeform 22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14" name="Freeform 23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185" name="Group 23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16" name="Freeform 23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17" name="Freeform 23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02" name="Group 23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19" name="Freeform 23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20" name="Freeform 23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sp>
        <p:nvSpPr>
          <p:cNvPr id="349421" name="Oval 237"/>
          <p:cNvSpPr>
            <a:spLocks noChangeArrowheads="1"/>
          </p:cNvSpPr>
          <p:nvPr/>
        </p:nvSpPr>
        <p:spPr bwMode="auto">
          <a:xfrm>
            <a:off x="2946400" y="14478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2" name="Oval 238"/>
          <p:cNvSpPr>
            <a:spLocks noChangeArrowheads="1"/>
          </p:cNvSpPr>
          <p:nvPr/>
        </p:nvSpPr>
        <p:spPr bwMode="auto">
          <a:xfrm>
            <a:off x="3009900" y="9906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3" name="Oval 239"/>
          <p:cNvSpPr>
            <a:spLocks noChangeArrowheads="1"/>
          </p:cNvSpPr>
          <p:nvPr/>
        </p:nvSpPr>
        <p:spPr bwMode="auto">
          <a:xfrm>
            <a:off x="3200400" y="6223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4" name="Oval 240"/>
          <p:cNvSpPr>
            <a:spLocks noChangeArrowheads="1"/>
          </p:cNvSpPr>
          <p:nvPr/>
        </p:nvSpPr>
        <p:spPr bwMode="auto">
          <a:xfrm>
            <a:off x="1079500" y="26543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5" name="Oval 241"/>
          <p:cNvSpPr>
            <a:spLocks noChangeArrowheads="1"/>
          </p:cNvSpPr>
          <p:nvPr/>
        </p:nvSpPr>
        <p:spPr bwMode="auto">
          <a:xfrm>
            <a:off x="1562100" y="26924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6" name="Oval 242"/>
          <p:cNvSpPr>
            <a:spLocks noChangeArrowheads="1"/>
          </p:cNvSpPr>
          <p:nvPr/>
        </p:nvSpPr>
        <p:spPr bwMode="auto">
          <a:xfrm>
            <a:off x="2108200" y="26924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7" name="Oval 243"/>
          <p:cNvSpPr>
            <a:spLocks noChangeArrowheads="1"/>
          </p:cNvSpPr>
          <p:nvPr/>
        </p:nvSpPr>
        <p:spPr bwMode="auto">
          <a:xfrm>
            <a:off x="2616200" y="27559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8" name="Oval 244"/>
          <p:cNvSpPr>
            <a:spLocks noChangeArrowheads="1"/>
          </p:cNvSpPr>
          <p:nvPr/>
        </p:nvSpPr>
        <p:spPr bwMode="auto">
          <a:xfrm>
            <a:off x="3175000" y="27051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29" name="Oval 245"/>
          <p:cNvSpPr>
            <a:spLocks noChangeArrowheads="1"/>
          </p:cNvSpPr>
          <p:nvPr/>
        </p:nvSpPr>
        <p:spPr bwMode="auto">
          <a:xfrm>
            <a:off x="3746500" y="26416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0" name="Oval 246"/>
          <p:cNvSpPr>
            <a:spLocks noChangeArrowheads="1"/>
          </p:cNvSpPr>
          <p:nvPr/>
        </p:nvSpPr>
        <p:spPr bwMode="auto">
          <a:xfrm>
            <a:off x="3708400" y="57912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1" name="Oval 247"/>
          <p:cNvSpPr>
            <a:spLocks noChangeArrowheads="1"/>
          </p:cNvSpPr>
          <p:nvPr/>
        </p:nvSpPr>
        <p:spPr bwMode="auto">
          <a:xfrm>
            <a:off x="1041400" y="58039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2" name="Oval 248"/>
          <p:cNvSpPr>
            <a:spLocks noChangeArrowheads="1"/>
          </p:cNvSpPr>
          <p:nvPr/>
        </p:nvSpPr>
        <p:spPr bwMode="auto">
          <a:xfrm>
            <a:off x="3289300" y="17272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3" name="Oval 249"/>
          <p:cNvSpPr>
            <a:spLocks noChangeArrowheads="1"/>
          </p:cNvSpPr>
          <p:nvPr/>
        </p:nvSpPr>
        <p:spPr bwMode="auto">
          <a:xfrm>
            <a:off x="3467100" y="10795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4" name="Oval 250"/>
          <p:cNvSpPr>
            <a:spLocks noChangeArrowheads="1"/>
          </p:cNvSpPr>
          <p:nvPr/>
        </p:nvSpPr>
        <p:spPr bwMode="auto">
          <a:xfrm>
            <a:off x="2921000" y="17526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35" name="Text Box 251"/>
          <p:cNvSpPr txBox="1">
            <a:spLocks noChangeArrowheads="1"/>
          </p:cNvSpPr>
          <p:nvPr/>
        </p:nvSpPr>
        <p:spPr bwMode="auto">
          <a:xfrm>
            <a:off x="4660900" y="11113"/>
            <a:ext cx="40158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1м</a:t>
            </a:r>
            <a:r>
              <a:rPr lang="ru-RU" sz="2800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3</a:t>
            </a: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сена весит </a:t>
            </a:r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6</a:t>
            </a: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ц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49436" name="Text Box 252"/>
          <p:cNvSpPr txBox="1">
            <a:spLocks noChangeArrowheads="1"/>
          </p:cNvSpPr>
          <p:nvPr/>
        </p:nvSpPr>
        <p:spPr bwMode="auto">
          <a:xfrm>
            <a:off x="6429388" y="5351048"/>
            <a:ext cx="156324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ширина</a:t>
            </a:r>
          </a:p>
          <a:p>
            <a:pPr>
              <a:defRPr/>
            </a:pP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</a:rPr>
              <a:t>6 </a:t>
            </a:r>
            <a:r>
              <a:rPr lang="ru-RU" sz="4800" dirty="0">
                <a:solidFill>
                  <a:srgbClr val="0000FF"/>
                </a:solidFill>
                <a:latin typeface="Bookman Old Style" pitchFamily="18" charset="0"/>
              </a:rPr>
              <a:t>м</a:t>
            </a:r>
            <a:r>
              <a:rPr lang="ru-RU" sz="3600" dirty="0">
                <a:solidFill>
                  <a:srgbClr val="0000FF"/>
                </a:solidFill>
                <a:latin typeface="Bookman Old Style" pitchFamily="18" charset="0"/>
              </a:rPr>
              <a:t> </a:t>
            </a:r>
          </a:p>
        </p:txBody>
      </p:sp>
      <p:grpSp>
        <p:nvGrpSpPr>
          <p:cNvPr id="349203" name="Group 253"/>
          <p:cNvGrpSpPr>
            <a:grpSpLocks/>
          </p:cNvGrpSpPr>
          <p:nvPr/>
        </p:nvGrpSpPr>
        <p:grpSpPr bwMode="auto">
          <a:xfrm>
            <a:off x="4837113" y="5918200"/>
            <a:ext cx="1620837" cy="469900"/>
            <a:chOff x="3353" y="4024"/>
            <a:chExt cx="1021" cy="2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49204" name="Group 254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349205" name="Group 255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49208" name="Group 256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41" name="Freeform 25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42" name="Freeform 25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11" name="Group 259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44" name="Freeform 26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45" name="Freeform 26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14" name="Group 262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47" name="Freeform 26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48" name="Freeform 26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49215" name="Group 265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49218" name="Group 266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51" name="Freeform 26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52" name="Freeform 26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21" name="Group 269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54" name="Freeform 27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55" name="Freeform 27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24" name="Group 272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57" name="Freeform 27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58" name="Freeform 27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349225" name="Group 275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349226" name="Group 27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349229" name="Group 27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62" name="Freeform 27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63" name="Freeform 27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32" name="Group 28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65" name="Freeform 28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66" name="Freeform 28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35" name="Group 28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68" name="Freeform 28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69" name="Freeform 28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49236" name="Group 286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349239" name="Group 28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349472" name="Freeform 28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73" name="Freeform 28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42" name="Group 29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349475" name="Freeform 29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76" name="Freeform 29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349245" name="Group 29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349478" name="Freeform 29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349479" name="Freeform 29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solidFill>
                      <a:srgbClr val="33CC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prst="angle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pic>
        <p:nvPicPr>
          <p:cNvPr id="349480" name="Picture 296" descr="B_Fly0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1524000" cy="1524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349481" name="Picture 297" descr="crow21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85925" y="165100"/>
            <a:ext cx="2533650" cy="1905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49482" name="Freeform 298"/>
          <p:cNvSpPr>
            <a:spLocks/>
          </p:cNvSpPr>
          <p:nvPr/>
        </p:nvSpPr>
        <p:spPr bwMode="auto">
          <a:xfrm>
            <a:off x="6096000" y="2641600"/>
            <a:ext cx="12700" cy="3111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1960"/>
              </a:cxn>
            </a:cxnLst>
            <a:rect l="0" t="0" r="r" b="b"/>
            <a:pathLst>
              <a:path w="8" h="1960">
                <a:moveTo>
                  <a:pt x="0" y="0"/>
                </a:moveTo>
                <a:lnTo>
                  <a:pt x="8" y="1960"/>
                </a:lnTo>
              </a:path>
            </a:pathLst>
          </a:custGeom>
          <a:noFill/>
          <a:ln w="952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83" name="Freeform 299"/>
          <p:cNvSpPr>
            <a:spLocks/>
          </p:cNvSpPr>
          <p:nvPr/>
        </p:nvSpPr>
        <p:spPr bwMode="auto">
          <a:xfrm>
            <a:off x="2717800" y="4483100"/>
            <a:ext cx="25400" cy="156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984"/>
              </a:cxn>
            </a:cxnLst>
            <a:rect l="0" t="0" r="r" b="b"/>
            <a:pathLst>
              <a:path w="16" h="984">
                <a:moveTo>
                  <a:pt x="0" y="0"/>
                </a:moveTo>
                <a:lnTo>
                  <a:pt x="16" y="98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49484" name="Picture 300" descr="h051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9538" y="4564063"/>
            <a:ext cx="2168525" cy="1701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49485" name="Rectangle 301"/>
          <p:cNvSpPr>
            <a:spLocks noChangeArrowheads="1"/>
          </p:cNvSpPr>
          <p:nvPr/>
        </p:nvSpPr>
        <p:spPr bwMode="auto">
          <a:xfrm>
            <a:off x="4330700" y="3962400"/>
            <a:ext cx="609600" cy="863600"/>
          </a:xfrm>
          <a:prstGeom prst="rect">
            <a:avLst/>
          </a:prstGeom>
          <a:pattFill prst="openDmnd">
            <a:fgClr>
              <a:schemeClr val="bg2"/>
            </a:fgClr>
            <a:bgClr>
              <a:schemeClr val="bg1"/>
            </a:bgClr>
          </a:pattFill>
          <a:ln w="9525" algn="ctr">
            <a:solidFill>
              <a:srgbClr val="9966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86" name="Litebulb"/>
          <p:cNvSpPr>
            <a:spLocks noEditPoints="1" noChangeArrowheads="1"/>
          </p:cNvSpPr>
          <p:nvPr/>
        </p:nvSpPr>
        <p:spPr bwMode="auto">
          <a:xfrm rot="10800000">
            <a:off x="533400" y="3194050"/>
            <a:ext cx="439738" cy="538163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tint val="66667"/>
                  <a:invGamma/>
                </a:srgbClr>
              </a:gs>
            </a:gsLst>
            <a:lin ang="5400000" scaled="1"/>
          </a:gradFill>
          <a:ln w="63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49487" name="Freeform 303"/>
          <p:cNvSpPr>
            <a:spLocks/>
          </p:cNvSpPr>
          <p:nvPr/>
        </p:nvSpPr>
        <p:spPr bwMode="auto">
          <a:xfrm>
            <a:off x="654050" y="3197225"/>
            <a:ext cx="188913" cy="138113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64" y="96"/>
              </a:cxn>
              <a:cxn ang="0">
                <a:pos x="136" y="48"/>
              </a:cxn>
              <a:cxn ang="0">
                <a:pos x="72" y="0"/>
              </a:cxn>
              <a:cxn ang="0">
                <a:pos x="0" y="48"/>
              </a:cxn>
            </a:cxnLst>
            <a:rect l="0" t="0" r="r" b="b"/>
            <a:pathLst>
              <a:path w="136" h="96">
                <a:moveTo>
                  <a:pt x="0" y="48"/>
                </a:moveTo>
                <a:lnTo>
                  <a:pt x="64" y="96"/>
                </a:lnTo>
                <a:lnTo>
                  <a:pt x="136" y="48"/>
                </a:lnTo>
                <a:lnTo>
                  <a:pt x="72" y="0"/>
                </a:lnTo>
                <a:lnTo>
                  <a:pt x="0" y="48"/>
                </a:lnTo>
                <a:close/>
              </a:path>
            </a:pathLst>
          </a:custGeom>
          <a:solidFill>
            <a:srgbClr val="996600"/>
          </a:solidFill>
          <a:ln w="3175" cap="flat" cmpd="sng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49488" name="Picture 304" descr="61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4088" y="4159250"/>
            <a:ext cx="2235200" cy="21542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49489" name="Text Box 305"/>
          <p:cNvSpPr txBox="1">
            <a:spLocks noChangeArrowheads="1"/>
          </p:cNvSpPr>
          <p:nvPr/>
        </p:nvSpPr>
        <p:spPr bwMode="auto">
          <a:xfrm>
            <a:off x="2106613" y="6100763"/>
            <a:ext cx="36311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0000FF"/>
                </a:solidFill>
                <a:latin typeface="Bookman Old Style" pitchFamily="18" charset="0"/>
              </a:rPr>
              <a:t>Длина 10 м</a:t>
            </a:r>
            <a:r>
              <a:rPr lang="ru-RU" sz="4000" dirty="0">
                <a:latin typeface="Bookman Old Style" pitchFamily="18" charset="0"/>
              </a:rPr>
              <a:t> </a:t>
            </a:r>
          </a:p>
        </p:txBody>
      </p:sp>
      <p:sp>
        <p:nvSpPr>
          <p:cNvPr id="349490" name="Text Box 306"/>
          <p:cNvSpPr txBox="1">
            <a:spLocks noChangeArrowheads="1"/>
          </p:cNvSpPr>
          <p:nvPr/>
        </p:nvSpPr>
        <p:spPr bwMode="auto">
          <a:xfrm>
            <a:off x="7204075" y="1639888"/>
            <a:ext cx="175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высота </a:t>
            </a:r>
          </a:p>
          <a:p>
            <a:pPr>
              <a:defRPr/>
            </a:pPr>
            <a:r>
              <a:rPr lang="ru-RU" sz="4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 4 м</a:t>
            </a:r>
          </a:p>
        </p:txBody>
      </p:sp>
      <p:sp>
        <p:nvSpPr>
          <p:cNvPr id="349491" name="AutoShape 307"/>
          <p:cNvSpPr>
            <a:spLocks noChangeArrowheads="1"/>
          </p:cNvSpPr>
          <p:nvPr/>
        </p:nvSpPr>
        <p:spPr bwMode="auto">
          <a:xfrm>
            <a:off x="5410200" y="2908300"/>
            <a:ext cx="2162196" cy="1270000"/>
          </a:xfrm>
          <a:prstGeom prst="wedgeEllipseCallout">
            <a:avLst>
              <a:gd name="adj1" fmla="val -56991"/>
              <a:gd name="adj2" fmla="val 145625"/>
            </a:avLst>
          </a:prstGeom>
          <a:gradFill rotWithShape="1">
            <a:gsLst>
              <a:gs pos="0">
                <a:schemeClr val="bg1"/>
              </a:gs>
              <a:gs pos="100000">
                <a:srgbClr val="99FFCC"/>
              </a:gs>
            </a:gsLst>
            <a:path path="rect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>
              <a:defRPr/>
            </a:pPr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V-</a:t>
            </a: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?</a:t>
            </a:r>
          </a:p>
        </p:txBody>
      </p:sp>
      <p:pic>
        <p:nvPicPr>
          <p:cNvPr id="349492" name="Picture 308" descr="h02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207250" y="3424238"/>
            <a:ext cx="1936750" cy="23066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20" name="Прямоугольник 319"/>
          <p:cNvSpPr/>
          <p:nvPr/>
        </p:nvSpPr>
        <p:spPr>
          <a:xfrm>
            <a:off x="214282" y="129581"/>
            <a:ext cx="3550972" cy="584775"/>
          </a:xfrm>
          <a:prstGeom prst="rect">
            <a:avLst/>
          </a:prstGeom>
          <a:gradFill rotWithShape="1">
            <a:gsLst>
              <a:gs pos="0">
                <a:srgbClr val="A5C249">
                  <a:tint val="30000"/>
                  <a:satMod val="250000"/>
                </a:srgbClr>
              </a:gs>
              <a:gs pos="72000">
                <a:srgbClr val="A5C249">
                  <a:tint val="75000"/>
                  <a:satMod val="210000"/>
                </a:srgbClr>
              </a:gs>
              <a:gs pos="100000">
                <a:srgbClr val="A5C249">
                  <a:tint val="85000"/>
                  <a:satMod val="210000"/>
                </a:srgbClr>
              </a:gs>
            </a:gsLst>
            <a:lin ang="5400000" scaled="1"/>
          </a:gradFill>
          <a:ln w="57150" cap="flat" cmpd="sng" algn="ctr">
            <a:solidFill>
              <a:srgbClr val="0F6FC6"/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  <a:cs typeface="+mn-cs"/>
              </a:rPr>
              <a:t>Задача № 843.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38195 0.4925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49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24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6.2963E-6 C 0.03541 -0.01296 0.071 -0.02592 0.10138 -0.02777 C 0.13176 -0.02962 0.15433 -0.01573 0.18194 -0.0111 C 0.20954 -0.00647 0.24044 0.00394 0.26666 6.2963E-6 C 0.29287 -0.00393 0.31527 -0.01481 0.33888 -0.03518 C 0.36249 -0.05555 0.38315 -0.09652 0.40833 -0.12222 C 0.4335 -0.14791 0.44669 -0.1368 0.49027 -0.18888 C 0.53385 -0.24073 0.60155 -0.33819 0.66944 -0.43518 " pathEditMode="relative" ptsTypes="aaaaaaaA">
                                      <p:cBhvr>
                                        <p:cTn id="8" dur="5000" fill="hold"/>
                                        <p:tgtEl>
                                          <p:spTgt spid="3494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4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4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34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4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49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435" grpId="0"/>
      <p:bldP spid="3494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4"/>
          <p:cNvSpPr>
            <a:spLocks noChangeArrowheads="1"/>
          </p:cNvSpPr>
          <p:nvPr/>
        </p:nvSpPr>
        <p:spPr bwMode="auto">
          <a:xfrm>
            <a:off x="-71438" y="5543550"/>
            <a:ext cx="104868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chemeClr val="tx2"/>
                </a:solidFill>
                <a:latin typeface="Bookman Old Style" pitchFamily="18" charset="0"/>
              </a:rPr>
              <a:t>В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395271" name="AutoShape 7"/>
          <p:cNvSpPr>
            <a:spLocks noChangeArrowheads="1"/>
          </p:cNvSpPr>
          <p:nvPr/>
        </p:nvSpPr>
        <p:spPr bwMode="auto">
          <a:xfrm>
            <a:off x="841375" y="1550988"/>
            <a:ext cx="4862513" cy="4687887"/>
          </a:xfrm>
          <a:prstGeom prst="cube">
            <a:avLst>
              <a:gd name="adj" fmla="val 25000"/>
            </a:avLst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272" name="Line 8"/>
          <p:cNvSpPr>
            <a:spLocks noChangeShapeType="1"/>
          </p:cNvSpPr>
          <p:nvPr/>
        </p:nvSpPr>
        <p:spPr bwMode="auto">
          <a:xfrm>
            <a:off x="2051050" y="1533525"/>
            <a:ext cx="0" cy="3478213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273" name="Freeform 9"/>
          <p:cNvSpPr>
            <a:spLocks/>
          </p:cNvSpPr>
          <p:nvPr/>
        </p:nvSpPr>
        <p:spPr bwMode="auto">
          <a:xfrm>
            <a:off x="860425" y="5084763"/>
            <a:ext cx="4843463" cy="1135062"/>
          </a:xfrm>
          <a:custGeom>
            <a:avLst/>
            <a:gdLst/>
            <a:ahLst/>
            <a:cxnLst>
              <a:cxn ang="0">
                <a:pos x="1984" y="8"/>
              </a:cxn>
              <a:cxn ang="0">
                <a:pos x="496" y="0"/>
              </a:cxn>
              <a:cxn ang="0">
                <a:pos x="0" y="496"/>
              </a:cxn>
            </a:cxnLst>
            <a:rect l="0" t="0" r="r" b="b"/>
            <a:pathLst>
              <a:path w="1984" h="496">
                <a:moveTo>
                  <a:pt x="1984" y="8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7414" name="Rectangle 35"/>
          <p:cNvSpPr>
            <a:spLocks noChangeArrowheads="1"/>
          </p:cNvSpPr>
          <p:nvPr/>
        </p:nvSpPr>
        <p:spPr bwMode="auto">
          <a:xfrm>
            <a:off x="5880100" y="1149350"/>
            <a:ext cx="104868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chemeClr val="tx2"/>
                </a:solidFill>
                <a:latin typeface="Bookman Old Style" pitchFamily="18" charset="0"/>
              </a:rPr>
              <a:t>А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7415" name="Oval 36"/>
          <p:cNvSpPr>
            <a:spLocks noChangeArrowheads="1"/>
          </p:cNvSpPr>
          <p:nvPr/>
        </p:nvSpPr>
        <p:spPr bwMode="auto">
          <a:xfrm>
            <a:off x="5586413" y="1458913"/>
            <a:ext cx="214312" cy="2016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C70000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7416" name="Oval 37"/>
          <p:cNvSpPr>
            <a:spLocks noChangeArrowheads="1"/>
          </p:cNvSpPr>
          <p:nvPr/>
        </p:nvSpPr>
        <p:spPr bwMode="auto">
          <a:xfrm>
            <a:off x="723900" y="6110288"/>
            <a:ext cx="214313" cy="2016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C70000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pic>
        <p:nvPicPr>
          <p:cNvPr id="395302" name="Picture 38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2466120">
            <a:off x="4810125" y="11731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303" name="Freeform 39"/>
          <p:cNvSpPr>
            <a:spLocks/>
          </p:cNvSpPr>
          <p:nvPr/>
        </p:nvSpPr>
        <p:spPr bwMode="auto">
          <a:xfrm>
            <a:off x="4503705" y="1562100"/>
            <a:ext cx="1198562" cy="1171575"/>
          </a:xfrm>
          <a:custGeom>
            <a:avLst/>
            <a:gdLst/>
            <a:ahLst/>
            <a:cxnLst>
              <a:cxn ang="0">
                <a:pos x="755" y="0"/>
              </a:cxn>
              <a:cxn ang="0">
                <a:pos x="0" y="738"/>
              </a:cxn>
            </a:cxnLst>
            <a:rect l="0" t="0" r="r" b="b"/>
            <a:pathLst>
              <a:path w="755" h="738">
                <a:moveTo>
                  <a:pt x="755" y="0"/>
                </a:moveTo>
                <a:lnTo>
                  <a:pt x="0" y="738"/>
                </a:lnTo>
              </a:path>
            </a:pathLst>
          </a:custGeom>
          <a:solidFill>
            <a:srgbClr val="0000FF"/>
          </a:solidFill>
          <a:ln w="101600">
            <a:solidFill>
              <a:srgbClr val="0066FF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05" name="Freeform 41"/>
          <p:cNvSpPr>
            <a:spLocks/>
          </p:cNvSpPr>
          <p:nvPr/>
        </p:nvSpPr>
        <p:spPr bwMode="auto">
          <a:xfrm>
            <a:off x="812767" y="2730500"/>
            <a:ext cx="3695700" cy="3479800"/>
          </a:xfrm>
          <a:custGeom>
            <a:avLst/>
            <a:gdLst/>
            <a:ahLst/>
            <a:cxnLst>
              <a:cxn ang="0">
                <a:pos x="2328" y="0"/>
              </a:cxn>
              <a:cxn ang="0">
                <a:pos x="0" y="2192"/>
              </a:cxn>
            </a:cxnLst>
            <a:rect l="0" t="0" r="r" b="b"/>
            <a:pathLst>
              <a:path w="2328" h="2192">
                <a:moveTo>
                  <a:pt x="2328" y="0"/>
                </a:moveTo>
                <a:lnTo>
                  <a:pt x="0" y="2192"/>
                </a:lnTo>
              </a:path>
            </a:pathLst>
          </a:custGeom>
          <a:solidFill>
            <a:srgbClr val="0000FF"/>
          </a:solidFill>
          <a:ln w="101600">
            <a:solidFill>
              <a:srgbClr val="0066FF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7424" name="Text Box 42"/>
          <p:cNvSpPr txBox="1">
            <a:spLocks noChangeArrowheads="1"/>
          </p:cNvSpPr>
          <p:nvPr/>
        </p:nvSpPr>
        <p:spPr bwMode="auto">
          <a:xfrm>
            <a:off x="533400" y="142875"/>
            <a:ext cx="8420100" cy="12001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Bookman Old Style" pitchFamily="18" charset="0"/>
              </a:rPr>
              <a:t>Как пауку быстрее навести порядок на кухне</a:t>
            </a:r>
          </a:p>
          <a:p>
            <a:r>
              <a:rPr lang="ru-RU" sz="2400">
                <a:latin typeface="Bookman Old Style" pitchFamily="18" charset="0"/>
              </a:rPr>
              <a:t> и поймать злополучную муху?</a:t>
            </a:r>
          </a:p>
          <a:p>
            <a:r>
              <a:rPr lang="ru-RU" sz="2400">
                <a:latin typeface="Bookman Old Style" pitchFamily="18" charset="0"/>
              </a:rPr>
              <a:t> Сколько таких путей можно найти?</a:t>
            </a:r>
          </a:p>
        </p:txBody>
      </p:sp>
      <p:sp>
        <p:nvSpPr>
          <p:cNvPr id="395307" name="Freeform 43"/>
          <p:cNvSpPr>
            <a:spLocks/>
          </p:cNvSpPr>
          <p:nvPr/>
        </p:nvSpPr>
        <p:spPr bwMode="auto">
          <a:xfrm>
            <a:off x="825467" y="1562100"/>
            <a:ext cx="4851400" cy="1168400"/>
          </a:xfrm>
          <a:custGeom>
            <a:avLst/>
            <a:gdLst/>
            <a:ahLst/>
            <a:cxnLst>
              <a:cxn ang="0">
                <a:pos x="3056" y="0"/>
              </a:cxn>
              <a:cxn ang="0">
                <a:pos x="0" y="736"/>
              </a:cxn>
            </a:cxnLst>
            <a:rect l="0" t="0" r="r" b="b"/>
            <a:pathLst>
              <a:path w="3056" h="736">
                <a:moveTo>
                  <a:pt x="3056" y="0"/>
                </a:moveTo>
                <a:lnTo>
                  <a:pt x="0" y="736"/>
                </a:lnTo>
              </a:path>
            </a:pathLst>
          </a:custGeom>
          <a:noFill/>
          <a:ln w="101600">
            <a:solidFill>
              <a:srgbClr val="00CC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08" name="Freeform 44"/>
          <p:cNvSpPr>
            <a:spLocks/>
          </p:cNvSpPr>
          <p:nvPr/>
        </p:nvSpPr>
        <p:spPr bwMode="auto">
          <a:xfrm>
            <a:off x="825467" y="2755900"/>
            <a:ext cx="1588" cy="3492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00"/>
              </a:cxn>
            </a:cxnLst>
            <a:rect l="0" t="0" r="r" b="b"/>
            <a:pathLst>
              <a:path w="1" h="2200">
                <a:moveTo>
                  <a:pt x="0" y="0"/>
                </a:moveTo>
                <a:lnTo>
                  <a:pt x="0" y="2200"/>
                </a:lnTo>
              </a:path>
            </a:pathLst>
          </a:custGeom>
          <a:noFill/>
          <a:ln w="101600">
            <a:solidFill>
              <a:srgbClr val="00CC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95309" name="Picture 45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006378">
            <a:off x="4784725" y="10715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311" name="Freeform 47"/>
          <p:cNvSpPr>
            <a:spLocks/>
          </p:cNvSpPr>
          <p:nvPr/>
        </p:nvSpPr>
        <p:spPr bwMode="auto">
          <a:xfrm flipH="1" flipV="1">
            <a:off x="2693945" y="1571612"/>
            <a:ext cx="2995622" cy="1143008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2208"/>
              </a:cxn>
            </a:cxnLst>
            <a:rect l="0" t="0" r="r" b="b"/>
            <a:pathLst>
              <a:path w="16" h="2208">
                <a:moveTo>
                  <a:pt x="16" y="0"/>
                </a:moveTo>
                <a:lnTo>
                  <a:pt x="0" y="2208"/>
                </a:lnTo>
              </a:path>
            </a:pathLst>
          </a:custGeom>
          <a:noFill/>
          <a:ln w="101600">
            <a:solidFill>
              <a:srgbClr val="FF00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12" name="Freeform 48"/>
          <p:cNvSpPr>
            <a:spLocks/>
          </p:cNvSpPr>
          <p:nvPr/>
        </p:nvSpPr>
        <p:spPr bwMode="auto">
          <a:xfrm>
            <a:off x="787367" y="2714620"/>
            <a:ext cx="1906578" cy="3546480"/>
          </a:xfrm>
          <a:custGeom>
            <a:avLst/>
            <a:gdLst/>
            <a:ahLst/>
            <a:cxnLst>
              <a:cxn ang="0">
                <a:pos x="3072" y="0"/>
              </a:cxn>
              <a:cxn ang="0">
                <a:pos x="0" y="728"/>
              </a:cxn>
            </a:cxnLst>
            <a:rect l="0" t="0" r="r" b="b"/>
            <a:pathLst>
              <a:path w="3072" h="728">
                <a:moveTo>
                  <a:pt x="3072" y="0"/>
                </a:moveTo>
                <a:lnTo>
                  <a:pt x="0" y="728"/>
                </a:lnTo>
              </a:path>
            </a:pathLst>
          </a:custGeom>
          <a:noFill/>
          <a:ln w="101600">
            <a:solidFill>
              <a:srgbClr val="FF00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95310" name="Picture 46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454896">
            <a:off x="5089525" y="13382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22300" y="5715000"/>
            <a:ext cx="528638" cy="641350"/>
            <a:chOff x="1066" y="2461"/>
            <a:chExt cx="92" cy="96"/>
          </a:xfrm>
        </p:grpSpPr>
        <p:sp>
          <p:nvSpPr>
            <p:cNvPr id="17473" name="Freeform 38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4" name="Freeform 39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5" name="Freeform 40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6" name="Freeform 41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7" name="Freeform 42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8" name="Freeform 43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9" name="Freeform 44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80" name="Freeform 45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</p:grp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6650084" y="2133600"/>
            <a:ext cx="1936750" cy="19367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6643702" y="4071942"/>
            <a:ext cx="1936750" cy="19367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6643702" y="5786454"/>
            <a:ext cx="219075" cy="296862"/>
            <a:chOff x="1066" y="2461"/>
            <a:chExt cx="92" cy="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51" name="Text Box 55"/>
          <p:cNvSpPr txBox="1">
            <a:spLocks noChangeArrowheads="1"/>
          </p:cNvSpPr>
          <p:nvPr/>
        </p:nvSpPr>
        <p:spPr bwMode="auto">
          <a:xfrm>
            <a:off x="6072198" y="6000768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52" name="Text Box 56"/>
          <p:cNvSpPr txBox="1">
            <a:spLocks noChangeArrowheads="1"/>
          </p:cNvSpPr>
          <p:nvPr/>
        </p:nvSpPr>
        <p:spPr bwMode="auto">
          <a:xfrm>
            <a:off x="8072462" y="1500174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53" name="Line 57"/>
          <p:cNvSpPr>
            <a:spLocks noChangeShapeType="1"/>
          </p:cNvSpPr>
          <p:nvPr/>
        </p:nvSpPr>
        <p:spPr bwMode="auto">
          <a:xfrm flipV="1">
            <a:off x="6715140" y="2143116"/>
            <a:ext cx="1857388" cy="3857651"/>
          </a:xfrm>
          <a:prstGeom prst="line">
            <a:avLst/>
          </a:prstGeom>
          <a:noFill/>
          <a:ln w="104775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4" name="Line 58"/>
          <p:cNvSpPr>
            <a:spLocks noChangeShapeType="1"/>
          </p:cNvSpPr>
          <p:nvPr/>
        </p:nvSpPr>
        <p:spPr bwMode="auto">
          <a:xfrm>
            <a:off x="8542703" y="2143116"/>
            <a:ext cx="45719" cy="1933584"/>
          </a:xfrm>
          <a:prstGeom prst="line">
            <a:avLst/>
          </a:prstGeom>
          <a:noFill/>
          <a:ln w="104775">
            <a:solidFill>
              <a:srgbClr val="00B0F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 flipH="1">
            <a:off x="6715138" y="4071942"/>
            <a:ext cx="1857390" cy="1928826"/>
          </a:xfrm>
          <a:prstGeom prst="line">
            <a:avLst/>
          </a:prstGeom>
          <a:noFill/>
          <a:ln w="104775">
            <a:solidFill>
              <a:srgbClr val="00B0F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6" name="AutoShape 68"/>
          <p:cNvSpPr>
            <a:spLocks noChangeArrowheads="1"/>
          </p:cNvSpPr>
          <p:nvPr/>
        </p:nvSpPr>
        <p:spPr bwMode="auto">
          <a:xfrm>
            <a:off x="7572396" y="4000504"/>
            <a:ext cx="142876" cy="142876"/>
          </a:xfrm>
          <a:prstGeom prst="flowChartConnector">
            <a:avLst/>
          </a:prstGeom>
          <a:solidFill>
            <a:srgbClr val="FFFF99"/>
          </a:solidFill>
          <a:ln w="9525">
            <a:solidFill>
              <a:srgbClr val="003399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pic>
        <p:nvPicPr>
          <p:cNvPr id="57" name="Picture 46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148876">
            <a:off x="7959725" y="17573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AutoShape 48"/>
          <p:cNvSpPr>
            <a:spLocks noChangeArrowheads="1"/>
          </p:cNvSpPr>
          <p:nvPr/>
        </p:nvSpPr>
        <p:spPr bwMode="auto">
          <a:xfrm>
            <a:off x="1643042" y="260350"/>
            <a:ext cx="6500858" cy="1168386"/>
          </a:xfrm>
          <a:prstGeom prst="wedgeRoundRectCallout">
            <a:avLst>
              <a:gd name="adj1" fmla="val -39120"/>
              <a:gd name="adj2" fmla="val 259004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Любую гипотезу</a:t>
            </a:r>
          </a:p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необходимо доказывать!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96762E-6 L -0.12083 0.161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95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8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39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16111 L -0.52083 0.6425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395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4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39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0"/>
                                        <p:tgtEl>
                                          <p:spTgt spid="39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50469 0.1666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69 0.16667 L -0.50886 0.69977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66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0"/>
                                        <p:tgtEl>
                                          <p:spTgt spid="39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49" dur="1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4716 L -0.32465 0.14151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94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0"/>
                                        <p:tgtEl>
                                          <p:spTgt spid="39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86 0.15194 L -0.53247 0.66836 " pathEditMode="relative" rAng="0" ptsTypes="AA">
                                      <p:cBhvr>
                                        <p:cTn id="57" dur="5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0" y="258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0"/>
                                        <p:tgtEl>
                                          <p:spTgt spid="39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95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95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03" grpId="0" animBg="1"/>
      <p:bldP spid="395305" grpId="0" animBg="1"/>
      <p:bldP spid="395307" grpId="0" animBg="1"/>
      <p:bldP spid="395308" grpId="0" animBg="1"/>
      <p:bldP spid="395312" grpId="0" animBg="1"/>
      <p:bldP spid="31" grpId="0" animBg="1"/>
      <p:bldP spid="32" grpId="0" animBg="1"/>
      <p:bldP spid="51" grpId="0" autoUpdateAnimBg="0"/>
      <p:bldP spid="53" grpId="0" animBg="1"/>
      <p:bldP spid="54" grpId="0" animBg="1"/>
      <p:bldP spid="55" grpId="0" animBg="1"/>
      <p:bldP spid="56" grpId="0" animBg="1"/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43000" y="1476797"/>
            <a:ext cx="79576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>
              <a:defRPr/>
            </a:pP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</a:rPr>
              <a:t>500 – 360</a:t>
            </a: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:(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у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</a:rPr>
              <a:t> – 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4</a:t>
            </a: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)=460</a:t>
            </a:r>
            <a:endParaRPr lang="ru-RU" sz="54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27" name="AutoShape 156"/>
          <p:cNvSpPr>
            <a:spLocks noChangeArrowheads="1"/>
          </p:cNvSpPr>
          <p:nvPr/>
        </p:nvSpPr>
        <p:spPr bwMode="auto">
          <a:xfrm>
            <a:off x="1259632" y="5157192"/>
            <a:ext cx="6121400" cy="647700"/>
          </a:xfrm>
          <a:prstGeom prst="wedgeRoundRectCallout">
            <a:avLst>
              <a:gd name="adj1" fmla="val 53055"/>
              <a:gd name="adj2" fmla="val -24107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уравнения:</a:t>
            </a:r>
          </a:p>
        </p:txBody>
      </p:sp>
      <p:sp>
        <p:nvSpPr>
          <p:cNvPr id="7" name="Овал 6"/>
          <p:cNvSpPr/>
          <p:nvPr/>
        </p:nvSpPr>
        <p:spPr>
          <a:xfrm>
            <a:off x="214282" y="548096"/>
            <a:ext cx="857256" cy="82230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469" name="Text Box 5"/>
          <p:cNvSpPr txBox="1">
            <a:spLocks noChangeArrowheads="1"/>
          </p:cNvSpPr>
          <p:nvPr/>
        </p:nvSpPr>
        <p:spPr bwMode="auto">
          <a:xfrm>
            <a:off x="1071563" y="476672"/>
            <a:ext cx="6280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</a:rPr>
              <a:t>(80х+240):180=4</a:t>
            </a:r>
          </a:p>
        </p:txBody>
      </p:sp>
      <p:sp>
        <p:nvSpPr>
          <p:cNvPr id="9" name="Овал 8"/>
          <p:cNvSpPr/>
          <p:nvPr/>
        </p:nvSpPr>
        <p:spPr>
          <a:xfrm>
            <a:off x="214282" y="1548228"/>
            <a:ext cx="857256" cy="82230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auto">
          <a:xfrm>
            <a:off x="5364088" y="188640"/>
            <a:ext cx="3421063" cy="1490663"/>
          </a:xfrm>
          <a:prstGeom prst="irregularSeal1">
            <a:avLst/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х=6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" name="AutoShape 90"/>
          <p:cNvSpPr>
            <a:spLocks noChangeArrowheads="1"/>
          </p:cNvSpPr>
          <p:nvPr/>
        </p:nvSpPr>
        <p:spPr bwMode="auto">
          <a:xfrm>
            <a:off x="683568" y="2276872"/>
            <a:ext cx="3421063" cy="1490663"/>
          </a:xfrm>
          <a:prstGeom prst="irregularSeal1">
            <a:avLst/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у=13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70761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П.21,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842,                 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831,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848 (а).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27384"/>
            <a:ext cx="9194868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313" y="214313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FF0000"/>
                </a:solidFill>
                <a:latin typeface="Bookman Old Style" pitchFamily="18" charset="0"/>
              </a:rPr>
              <a:t>Что такое объем?</a:t>
            </a:r>
          </a:p>
        </p:txBody>
      </p:sp>
      <p:pic>
        <p:nvPicPr>
          <p:cNvPr id="5123" name="Picture 3" descr="FISHT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5395913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MU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75" y="714375"/>
            <a:ext cx="1309688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BUCK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06813"/>
            <a:ext cx="2824163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CU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88" y="214313"/>
            <a:ext cx="1717675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2824163" y="4005064"/>
            <a:ext cx="5929353" cy="1882766"/>
          </a:xfrm>
          <a:prstGeom prst="wedgeRoundRectCallout">
            <a:avLst>
              <a:gd name="adj1" fmla="val 54457"/>
              <a:gd name="adj2" fmla="val -8697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Важным свойством тела является его </a:t>
            </a:r>
            <a:r>
              <a:rPr lang="ru-RU" sz="2600" dirty="0">
                <a:solidFill>
                  <a:srgbClr val="990099"/>
                </a:solidFill>
                <a:latin typeface="Bookman Old Style" pitchFamily="18" charset="0"/>
                <a:cs typeface="+mn-cs"/>
              </a:rPr>
              <a:t>вместимость</a:t>
            </a: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.</a:t>
            </a:r>
          </a:p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    Вместимость фигуры характеризуют </a:t>
            </a:r>
            <a:r>
              <a:rPr lang="ru-RU" sz="2600" dirty="0">
                <a:solidFill>
                  <a:srgbClr val="990099"/>
                </a:solidFill>
                <a:latin typeface="Bookman Old Style" pitchFamily="18" charset="0"/>
                <a:cs typeface="+mn-cs"/>
              </a:rPr>
              <a:t>объемом</a:t>
            </a: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8018" name="Rectangle 130"/>
          <p:cNvSpPr>
            <a:spLocks noChangeArrowheads="1"/>
          </p:cNvSpPr>
          <p:nvPr/>
        </p:nvSpPr>
        <p:spPr bwMode="auto">
          <a:xfrm>
            <a:off x="2209800" y="609600"/>
            <a:ext cx="643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006E"/>
                </a:solidFill>
                <a:latin typeface="Bookman Old Style" pitchFamily="18" charset="0"/>
              </a:rPr>
              <a:t>Единица измерения объёма – куб со стороной</a:t>
            </a:r>
            <a:r>
              <a:rPr lang="ru-RU" sz="3200">
                <a:latin typeface="Bookman Old Style" pitchFamily="18" charset="0"/>
              </a:rPr>
              <a:t> </a:t>
            </a:r>
            <a:r>
              <a:rPr lang="ru-RU" sz="4000">
                <a:solidFill>
                  <a:srgbClr val="FF0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38019" name="AutoShape 131"/>
          <p:cNvSpPr>
            <a:spLocks noChangeArrowheads="1"/>
          </p:cNvSpPr>
          <p:nvPr/>
        </p:nvSpPr>
        <p:spPr bwMode="auto">
          <a:xfrm>
            <a:off x="533400" y="685800"/>
            <a:ext cx="1295400" cy="1303338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 sz="2800">
              <a:latin typeface="Bookman Old Style" pitchFamily="18" charset="0"/>
              <a:cs typeface="+mn-cs"/>
            </a:endParaRPr>
          </a:p>
        </p:txBody>
      </p:sp>
      <p:sp>
        <p:nvSpPr>
          <p:cNvPr id="38022" name="Rectangle 134"/>
          <p:cNvSpPr>
            <a:spLocks noChangeArrowheads="1"/>
          </p:cNvSpPr>
          <p:nvPr/>
        </p:nvSpPr>
        <p:spPr bwMode="auto">
          <a:xfrm>
            <a:off x="1185863" y="4365625"/>
            <a:ext cx="17075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Bookman Old Style" pitchFamily="18" charset="0"/>
              </a:rPr>
              <a:t>1 </a:t>
            </a:r>
            <a:r>
              <a:rPr lang="ru-RU" sz="4400">
                <a:latin typeface="Bookman Old Style" pitchFamily="18" charset="0"/>
              </a:rPr>
              <a:t>см</a:t>
            </a:r>
            <a:r>
              <a:rPr lang="ru-RU" sz="4400" baseline="30000">
                <a:latin typeface="Bookman Old Style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023" name="AutoShape 135"/>
          <p:cNvSpPr>
            <a:spLocks noChangeArrowheads="1"/>
          </p:cNvSpPr>
          <p:nvPr/>
        </p:nvSpPr>
        <p:spPr bwMode="auto">
          <a:xfrm>
            <a:off x="322263" y="4437063"/>
            <a:ext cx="609600" cy="606425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8020" name="Rectangle 132"/>
          <p:cNvSpPr>
            <a:spLocks noChangeArrowheads="1"/>
          </p:cNvSpPr>
          <p:nvPr/>
        </p:nvSpPr>
        <p:spPr bwMode="auto">
          <a:xfrm>
            <a:off x="989013" y="5424488"/>
            <a:ext cx="20233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Bookman Old Style" pitchFamily="18" charset="0"/>
              </a:rPr>
              <a:t>1 </a:t>
            </a:r>
            <a:r>
              <a:rPr lang="ru-RU" sz="4400">
                <a:latin typeface="Bookman Old Style" pitchFamily="18" charset="0"/>
                <a:cs typeface="Times New Roman" pitchFamily="18" charset="0"/>
              </a:rPr>
              <a:t>м</a:t>
            </a:r>
            <a:r>
              <a:rPr lang="ru-RU" sz="4400">
                <a:latin typeface="Bookman Old Style" pitchFamily="18" charset="0"/>
              </a:rPr>
              <a:t>м</a:t>
            </a:r>
            <a:r>
              <a:rPr lang="ru-RU" sz="4400" baseline="30000"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3600">
                <a:latin typeface="Bookman Old Style" pitchFamily="18" charset="0"/>
              </a:rPr>
              <a:t> </a:t>
            </a:r>
          </a:p>
        </p:txBody>
      </p:sp>
      <p:sp>
        <p:nvSpPr>
          <p:cNvPr id="38016" name="AutoShape 128"/>
          <p:cNvSpPr>
            <a:spLocks noChangeArrowheads="1"/>
          </p:cNvSpPr>
          <p:nvPr/>
        </p:nvSpPr>
        <p:spPr bwMode="auto">
          <a:xfrm>
            <a:off x="539750" y="5805488"/>
            <a:ext cx="76200" cy="76200"/>
          </a:xfrm>
          <a:prstGeom prst="cube">
            <a:avLst>
              <a:gd name="adj" fmla="val 25000"/>
            </a:avLst>
          </a:prstGeom>
          <a:solidFill>
            <a:srgbClr val="007CA8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3203575" y="2205038"/>
            <a:ext cx="4105275" cy="4067175"/>
            <a:chOff x="1968" y="1440"/>
            <a:chExt cx="3552" cy="2562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8024" name="AutoShape 136"/>
            <p:cNvSpPr>
              <a:spLocks noChangeArrowheads="1"/>
            </p:cNvSpPr>
            <p:nvPr/>
          </p:nvSpPr>
          <p:spPr bwMode="auto">
            <a:xfrm>
              <a:off x="1968" y="1440"/>
              <a:ext cx="3552" cy="2562"/>
            </a:xfrm>
            <a:prstGeom prst="cube">
              <a:avLst>
                <a:gd name="adj" fmla="val 25000"/>
              </a:avLst>
            </a:prstGeom>
            <a:solidFill>
              <a:srgbClr val="6699FF"/>
            </a:solidFill>
            <a:ln w="38100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38021" name="Rectangle 133"/>
            <p:cNvSpPr>
              <a:spLocks noChangeArrowheads="1"/>
            </p:cNvSpPr>
            <p:nvPr/>
          </p:nvSpPr>
          <p:spPr bwMode="auto">
            <a:xfrm>
              <a:off x="2623" y="2688"/>
              <a:ext cx="1530" cy="485"/>
            </a:xfrm>
            <a:prstGeom prst="rect">
              <a:avLst/>
            </a:prstGeom>
            <a:noFill/>
            <a:ln w="38100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>
                  <a:latin typeface="Bookman Old Style" pitchFamily="18" charset="0"/>
                  <a:cs typeface="+mn-cs"/>
                </a:rPr>
                <a:t>1 </a:t>
              </a:r>
              <a:r>
                <a:rPr lang="ru-RU" sz="4400">
                  <a:latin typeface="Bookman Old Style" pitchFamily="18" charset="0"/>
                  <a:cs typeface="+mn-cs"/>
                </a:rPr>
                <a:t>дм</a:t>
              </a:r>
              <a:r>
                <a:rPr lang="ru-RU" sz="4400" baseline="30000">
                  <a:latin typeface="Bookman Old Style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3" name="Group 158"/>
          <p:cNvGrpSpPr>
            <a:grpSpLocks/>
          </p:cNvGrpSpPr>
          <p:nvPr/>
        </p:nvGrpSpPr>
        <p:grpSpPr bwMode="auto">
          <a:xfrm>
            <a:off x="431800" y="3387725"/>
            <a:ext cx="1992313" cy="769938"/>
            <a:chOff x="576" y="3120"/>
            <a:chExt cx="1255" cy="485"/>
          </a:xfrm>
        </p:grpSpPr>
        <p:sp>
          <p:nvSpPr>
            <p:cNvPr id="6170" name="Rectangle 154"/>
            <p:cNvSpPr>
              <a:spLocks noChangeArrowheads="1"/>
            </p:cNvSpPr>
            <p:nvPr/>
          </p:nvSpPr>
          <p:spPr bwMode="auto">
            <a:xfrm>
              <a:off x="912" y="3120"/>
              <a:ext cx="919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Bookman Old Style" pitchFamily="18" charset="0"/>
                </a:rPr>
                <a:t>1 </a:t>
              </a:r>
              <a:r>
                <a:rPr lang="ru-RU" sz="4400">
                  <a:latin typeface="Bookman Old Style" pitchFamily="18" charset="0"/>
                </a:rPr>
                <a:t>см</a:t>
              </a:r>
              <a:endParaRPr lang="ru-RU" sz="4400" baseline="30000">
                <a:latin typeface="Bookman Old Style" pitchFamily="18" charset="0"/>
                <a:cs typeface="Times New Roman" pitchFamily="18" charset="0"/>
              </a:endParaRPr>
            </a:p>
          </p:txBody>
        </p:sp>
        <p:grpSp>
          <p:nvGrpSpPr>
            <p:cNvPr id="6171" name="Group 157"/>
            <p:cNvGrpSpPr>
              <a:grpSpLocks/>
            </p:cNvGrpSpPr>
            <p:nvPr/>
          </p:nvGrpSpPr>
          <p:grpSpPr bwMode="auto">
            <a:xfrm>
              <a:off x="576" y="3360"/>
              <a:ext cx="288" cy="96"/>
              <a:chOff x="576" y="3360"/>
              <a:chExt cx="288" cy="96"/>
            </a:xfrm>
          </p:grpSpPr>
          <p:sp>
            <p:nvSpPr>
              <p:cNvPr id="6172" name="Line 153"/>
              <p:cNvSpPr>
                <a:spLocks noChangeShapeType="1"/>
              </p:cNvSpPr>
              <p:nvPr/>
            </p:nvSpPr>
            <p:spPr bwMode="auto">
              <a:xfrm>
                <a:off x="576" y="3408"/>
                <a:ext cx="2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6173" name="Line 155"/>
              <p:cNvSpPr>
                <a:spLocks noChangeShapeType="1"/>
              </p:cNvSpPr>
              <p:nvPr/>
            </p:nvSpPr>
            <p:spPr bwMode="auto">
              <a:xfrm>
                <a:off x="576" y="33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6174" name="Line 156"/>
              <p:cNvSpPr>
                <a:spLocks noChangeShapeType="1"/>
              </p:cNvSpPr>
              <p:nvPr/>
            </p:nvSpPr>
            <p:spPr bwMode="auto">
              <a:xfrm>
                <a:off x="864" y="33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5" name="Group 164"/>
          <p:cNvGrpSpPr>
            <a:grpSpLocks/>
          </p:cNvGrpSpPr>
          <p:nvPr/>
        </p:nvGrpSpPr>
        <p:grpSpPr bwMode="auto">
          <a:xfrm>
            <a:off x="900113" y="908050"/>
            <a:ext cx="1363663" cy="1531938"/>
            <a:chOff x="567" y="572"/>
            <a:chExt cx="859" cy="965"/>
          </a:xfrm>
        </p:grpSpPr>
        <p:sp>
          <p:nvSpPr>
            <p:cNvPr id="6167" name="Rectangle 161"/>
            <p:cNvSpPr>
              <a:spLocks noChangeArrowheads="1"/>
            </p:cNvSpPr>
            <p:nvPr/>
          </p:nvSpPr>
          <p:spPr bwMode="auto">
            <a:xfrm>
              <a:off x="567" y="1207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6168" name="Rectangle 162"/>
            <p:cNvSpPr>
              <a:spLocks noChangeArrowheads="1"/>
            </p:cNvSpPr>
            <p:nvPr/>
          </p:nvSpPr>
          <p:spPr bwMode="auto">
            <a:xfrm>
              <a:off x="1020" y="1026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6169" name="Rectangle 163"/>
            <p:cNvSpPr>
              <a:spLocks noChangeArrowheads="1"/>
            </p:cNvSpPr>
            <p:nvPr/>
          </p:nvSpPr>
          <p:spPr bwMode="auto">
            <a:xfrm>
              <a:off x="1156" y="572"/>
              <a:ext cx="27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latin typeface="Bookman Old Style" pitchFamily="18" charset="0"/>
                </a:rPr>
                <a:t>1</a:t>
              </a:r>
            </a:p>
          </p:txBody>
        </p:sp>
      </p:grpSp>
      <p:sp>
        <p:nvSpPr>
          <p:cNvPr id="6164" name="Text Box 166"/>
          <p:cNvSpPr txBox="1">
            <a:spLocks noChangeArrowheads="1"/>
          </p:cNvSpPr>
          <p:nvPr/>
        </p:nvSpPr>
        <p:spPr bwMode="auto">
          <a:xfrm>
            <a:off x="1619250" y="2349500"/>
            <a:ext cx="143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38055" name="Rectangle 167"/>
          <p:cNvSpPr>
            <a:spLocks noChangeArrowheads="1"/>
          </p:cNvSpPr>
          <p:nvPr/>
        </p:nvSpPr>
        <p:spPr bwMode="auto">
          <a:xfrm>
            <a:off x="682625" y="2493963"/>
            <a:ext cx="2403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196A"/>
                </a:solidFill>
                <a:latin typeface="Bookman Old Style" pitchFamily="18" charset="0"/>
              </a:rPr>
              <a:t>V</a:t>
            </a:r>
            <a:r>
              <a:rPr lang="ru-RU" sz="3600">
                <a:solidFill>
                  <a:srgbClr val="00196A"/>
                </a:solidFill>
                <a:latin typeface="Bookman Old Style" pitchFamily="18" charset="0"/>
              </a:rPr>
              <a:t> = </a:t>
            </a:r>
            <a:r>
              <a:rPr lang="ru-RU" sz="3600">
                <a:solidFill>
                  <a:srgbClr val="CC3300"/>
                </a:solidFill>
                <a:latin typeface="Bookman Old Style" pitchFamily="18" charset="0"/>
              </a:rPr>
              <a:t>1</a:t>
            </a:r>
            <a:r>
              <a:rPr lang="ru-RU" sz="3600">
                <a:solidFill>
                  <a:srgbClr val="00196A"/>
                </a:solidFill>
                <a:latin typeface="Bookman Old Style" pitchFamily="18" charset="0"/>
              </a:rPr>
              <a:t> ед</a:t>
            </a:r>
            <a:r>
              <a:rPr lang="ru-RU" sz="4400" baseline="30000">
                <a:solidFill>
                  <a:srgbClr val="00196A"/>
                </a:solidFill>
                <a:latin typeface="Bookman Old Style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8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8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8" grpId="0"/>
      <p:bldP spid="38022" grpId="0"/>
      <p:bldP spid="38020" grpId="0"/>
      <p:bldP spid="38055" grpId="0"/>
      <p:bldP spid="3805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867400" y="4648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5867400" y="3962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867400" y="3276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5867400" y="2590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>
            <a:off x="5867400" y="19050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7" name="AutoShape 9"/>
          <p:cNvSpPr>
            <a:spLocks noChangeArrowheads="1"/>
          </p:cNvSpPr>
          <p:nvPr/>
        </p:nvSpPr>
        <p:spPr bwMode="auto">
          <a:xfrm>
            <a:off x="5867400" y="12192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6553200" y="4648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59" name="AutoShape 11"/>
          <p:cNvSpPr>
            <a:spLocks noChangeArrowheads="1"/>
          </p:cNvSpPr>
          <p:nvPr/>
        </p:nvSpPr>
        <p:spPr bwMode="auto">
          <a:xfrm>
            <a:off x="6553200" y="3962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>
            <a:off x="6553200" y="3276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6553200" y="2590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2" name="AutoShape 14"/>
          <p:cNvSpPr>
            <a:spLocks noChangeArrowheads="1"/>
          </p:cNvSpPr>
          <p:nvPr/>
        </p:nvSpPr>
        <p:spPr bwMode="auto">
          <a:xfrm>
            <a:off x="6553200" y="19050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3" name="AutoShape 15"/>
          <p:cNvSpPr>
            <a:spLocks noChangeArrowheads="1"/>
          </p:cNvSpPr>
          <p:nvPr/>
        </p:nvSpPr>
        <p:spPr bwMode="auto">
          <a:xfrm>
            <a:off x="6553200" y="12192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4" name="AutoShape 16"/>
          <p:cNvSpPr>
            <a:spLocks noChangeArrowheads="1"/>
          </p:cNvSpPr>
          <p:nvPr/>
        </p:nvSpPr>
        <p:spPr bwMode="auto">
          <a:xfrm>
            <a:off x="7239000" y="4648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5" name="AutoShape 17"/>
          <p:cNvSpPr>
            <a:spLocks noChangeArrowheads="1"/>
          </p:cNvSpPr>
          <p:nvPr/>
        </p:nvSpPr>
        <p:spPr bwMode="auto">
          <a:xfrm>
            <a:off x="7239000" y="3962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6" name="AutoShape 18"/>
          <p:cNvSpPr>
            <a:spLocks noChangeArrowheads="1"/>
          </p:cNvSpPr>
          <p:nvPr/>
        </p:nvSpPr>
        <p:spPr bwMode="auto">
          <a:xfrm>
            <a:off x="7239000" y="3276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7" name="AutoShape 19"/>
          <p:cNvSpPr>
            <a:spLocks noChangeArrowheads="1"/>
          </p:cNvSpPr>
          <p:nvPr/>
        </p:nvSpPr>
        <p:spPr bwMode="auto">
          <a:xfrm>
            <a:off x="7239000" y="2590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8" name="AutoShape 20"/>
          <p:cNvSpPr>
            <a:spLocks noChangeArrowheads="1"/>
          </p:cNvSpPr>
          <p:nvPr/>
        </p:nvSpPr>
        <p:spPr bwMode="auto">
          <a:xfrm>
            <a:off x="7239000" y="19050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69" name="AutoShape 21"/>
          <p:cNvSpPr>
            <a:spLocks noChangeArrowheads="1"/>
          </p:cNvSpPr>
          <p:nvPr/>
        </p:nvSpPr>
        <p:spPr bwMode="auto">
          <a:xfrm>
            <a:off x="7239000" y="12192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7924800" y="4648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1" name="AutoShape 23"/>
          <p:cNvSpPr>
            <a:spLocks noChangeArrowheads="1"/>
          </p:cNvSpPr>
          <p:nvPr/>
        </p:nvSpPr>
        <p:spPr bwMode="auto">
          <a:xfrm>
            <a:off x="7924800" y="3962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2" name="AutoShape 24"/>
          <p:cNvSpPr>
            <a:spLocks noChangeArrowheads="1"/>
          </p:cNvSpPr>
          <p:nvPr/>
        </p:nvSpPr>
        <p:spPr bwMode="auto">
          <a:xfrm>
            <a:off x="7924800" y="3276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7924800" y="2590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4" name="AutoShape 26"/>
          <p:cNvSpPr>
            <a:spLocks noChangeArrowheads="1"/>
          </p:cNvSpPr>
          <p:nvPr/>
        </p:nvSpPr>
        <p:spPr bwMode="auto">
          <a:xfrm>
            <a:off x="7924800" y="19050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5" name="AutoShape 27"/>
          <p:cNvSpPr>
            <a:spLocks noChangeArrowheads="1"/>
          </p:cNvSpPr>
          <p:nvPr/>
        </p:nvSpPr>
        <p:spPr bwMode="auto">
          <a:xfrm>
            <a:off x="7924800" y="12192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6" name="AutoShape 28"/>
          <p:cNvSpPr>
            <a:spLocks noChangeArrowheads="1"/>
          </p:cNvSpPr>
          <p:nvPr/>
        </p:nvSpPr>
        <p:spPr bwMode="auto">
          <a:xfrm>
            <a:off x="5638800" y="4876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7" name="AutoShape 29"/>
          <p:cNvSpPr>
            <a:spLocks noChangeArrowheads="1"/>
          </p:cNvSpPr>
          <p:nvPr/>
        </p:nvSpPr>
        <p:spPr bwMode="auto">
          <a:xfrm>
            <a:off x="5638800" y="4191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8" name="AutoShape 30"/>
          <p:cNvSpPr>
            <a:spLocks noChangeArrowheads="1"/>
          </p:cNvSpPr>
          <p:nvPr/>
        </p:nvSpPr>
        <p:spPr bwMode="auto">
          <a:xfrm>
            <a:off x="5638800" y="3505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79" name="AutoShape 31"/>
          <p:cNvSpPr>
            <a:spLocks noChangeArrowheads="1"/>
          </p:cNvSpPr>
          <p:nvPr/>
        </p:nvSpPr>
        <p:spPr bwMode="auto">
          <a:xfrm>
            <a:off x="5638800" y="2819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0" name="AutoShape 32"/>
          <p:cNvSpPr>
            <a:spLocks noChangeArrowheads="1"/>
          </p:cNvSpPr>
          <p:nvPr/>
        </p:nvSpPr>
        <p:spPr bwMode="auto">
          <a:xfrm>
            <a:off x="5638800" y="2133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1" name="AutoShape 33"/>
          <p:cNvSpPr>
            <a:spLocks noChangeArrowheads="1"/>
          </p:cNvSpPr>
          <p:nvPr/>
        </p:nvSpPr>
        <p:spPr bwMode="auto">
          <a:xfrm>
            <a:off x="5638800" y="1447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2" name="AutoShape 34"/>
          <p:cNvSpPr>
            <a:spLocks noChangeArrowheads="1"/>
          </p:cNvSpPr>
          <p:nvPr/>
        </p:nvSpPr>
        <p:spPr bwMode="auto">
          <a:xfrm>
            <a:off x="6324600" y="4876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3" name="AutoShape 35"/>
          <p:cNvSpPr>
            <a:spLocks noChangeArrowheads="1"/>
          </p:cNvSpPr>
          <p:nvPr/>
        </p:nvSpPr>
        <p:spPr bwMode="auto">
          <a:xfrm>
            <a:off x="6324600" y="4191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4" name="AutoShape 36"/>
          <p:cNvSpPr>
            <a:spLocks noChangeArrowheads="1"/>
          </p:cNvSpPr>
          <p:nvPr/>
        </p:nvSpPr>
        <p:spPr bwMode="auto">
          <a:xfrm>
            <a:off x="6324600" y="3505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5" name="AutoShape 37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6" name="AutoShape 38"/>
          <p:cNvSpPr>
            <a:spLocks noChangeArrowheads="1"/>
          </p:cNvSpPr>
          <p:nvPr/>
        </p:nvSpPr>
        <p:spPr bwMode="auto">
          <a:xfrm>
            <a:off x="6324600" y="2133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7" name="AutoShape 39"/>
          <p:cNvSpPr>
            <a:spLocks noChangeArrowheads="1"/>
          </p:cNvSpPr>
          <p:nvPr/>
        </p:nvSpPr>
        <p:spPr bwMode="auto">
          <a:xfrm>
            <a:off x="6324600" y="1447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>
            <a:off x="7010400" y="4876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89" name="AutoShape 41"/>
          <p:cNvSpPr>
            <a:spLocks noChangeArrowheads="1"/>
          </p:cNvSpPr>
          <p:nvPr/>
        </p:nvSpPr>
        <p:spPr bwMode="auto">
          <a:xfrm>
            <a:off x="7010400" y="4191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>
            <a:off x="7010400" y="3505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1" name="AutoShape 43"/>
          <p:cNvSpPr>
            <a:spLocks noChangeArrowheads="1"/>
          </p:cNvSpPr>
          <p:nvPr/>
        </p:nvSpPr>
        <p:spPr bwMode="auto">
          <a:xfrm>
            <a:off x="7010400" y="2819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2" name="AutoShape 44"/>
          <p:cNvSpPr>
            <a:spLocks noChangeArrowheads="1"/>
          </p:cNvSpPr>
          <p:nvPr/>
        </p:nvSpPr>
        <p:spPr bwMode="auto">
          <a:xfrm>
            <a:off x="7010400" y="2133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3" name="AutoShape 45"/>
          <p:cNvSpPr>
            <a:spLocks noChangeArrowheads="1"/>
          </p:cNvSpPr>
          <p:nvPr/>
        </p:nvSpPr>
        <p:spPr bwMode="auto">
          <a:xfrm>
            <a:off x="7010400" y="1447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4" name="AutoShape 46"/>
          <p:cNvSpPr>
            <a:spLocks noChangeArrowheads="1"/>
          </p:cNvSpPr>
          <p:nvPr/>
        </p:nvSpPr>
        <p:spPr bwMode="auto">
          <a:xfrm>
            <a:off x="7696200" y="4876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5" name="AutoShape 47"/>
          <p:cNvSpPr>
            <a:spLocks noChangeArrowheads="1"/>
          </p:cNvSpPr>
          <p:nvPr/>
        </p:nvSpPr>
        <p:spPr bwMode="auto">
          <a:xfrm>
            <a:off x="7696200" y="4191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6" name="AutoShape 48"/>
          <p:cNvSpPr>
            <a:spLocks noChangeArrowheads="1"/>
          </p:cNvSpPr>
          <p:nvPr/>
        </p:nvSpPr>
        <p:spPr bwMode="auto">
          <a:xfrm>
            <a:off x="7696200" y="3505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7" name="AutoShape 49"/>
          <p:cNvSpPr>
            <a:spLocks noChangeArrowheads="1"/>
          </p:cNvSpPr>
          <p:nvPr/>
        </p:nvSpPr>
        <p:spPr bwMode="auto">
          <a:xfrm>
            <a:off x="7696200" y="2819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8" name="AutoShape 50"/>
          <p:cNvSpPr>
            <a:spLocks noChangeArrowheads="1"/>
          </p:cNvSpPr>
          <p:nvPr/>
        </p:nvSpPr>
        <p:spPr bwMode="auto">
          <a:xfrm>
            <a:off x="7696200" y="21336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299" name="AutoShape 51"/>
          <p:cNvSpPr>
            <a:spLocks noChangeArrowheads="1"/>
          </p:cNvSpPr>
          <p:nvPr/>
        </p:nvSpPr>
        <p:spPr bwMode="auto">
          <a:xfrm>
            <a:off x="7696200" y="14478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0" name="AutoShape 52"/>
          <p:cNvSpPr>
            <a:spLocks noChangeArrowheads="1"/>
          </p:cNvSpPr>
          <p:nvPr/>
        </p:nvSpPr>
        <p:spPr bwMode="auto">
          <a:xfrm>
            <a:off x="5410200" y="510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1" name="AutoShape 53"/>
          <p:cNvSpPr>
            <a:spLocks noChangeArrowheads="1"/>
          </p:cNvSpPr>
          <p:nvPr/>
        </p:nvSpPr>
        <p:spPr bwMode="auto">
          <a:xfrm>
            <a:off x="6096000" y="510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2" name="AutoShape 54"/>
          <p:cNvSpPr>
            <a:spLocks noChangeArrowheads="1"/>
          </p:cNvSpPr>
          <p:nvPr/>
        </p:nvSpPr>
        <p:spPr bwMode="auto">
          <a:xfrm>
            <a:off x="6781800" y="510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3" name="AutoShape 55"/>
          <p:cNvSpPr>
            <a:spLocks noChangeArrowheads="1"/>
          </p:cNvSpPr>
          <p:nvPr/>
        </p:nvSpPr>
        <p:spPr bwMode="auto">
          <a:xfrm>
            <a:off x="5410200" y="44196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4" name="AutoShape 56"/>
          <p:cNvSpPr>
            <a:spLocks noChangeArrowheads="1"/>
          </p:cNvSpPr>
          <p:nvPr/>
        </p:nvSpPr>
        <p:spPr bwMode="auto">
          <a:xfrm>
            <a:off x="6096000" y="44196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5" name="AutoShape 57"/>
          <p:cNvSpPr>
            <a:spLocks noChangeArrowheads="1"/>
          </p:cNvSpPr>
          <p:nvPr/>
        </p:nvSpPr>
        <p:spPr bwMode="auto">
          <a:xfrm>
            <a:off x="6781800" y="44196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6" name="AutoShape 58"/>
          <p:cNvSpPr>
            <a:spLocks noChangeArrowheads="1"/>
          </p:cNvSpPr>
          <p:nvPr/>
        </p:nvSpPr>
        <p:spPr bwMode="auto">
          <a:xfrm>
            <a:off x="5410200" y="3733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7" name="AutoShape 59"/>
          <p:cNvSpPr>
            <a:spLocks noChangeArrowheads="1"/>
          </p:cNvSpPr>
          <p:nvPr/>
        </p:nvSpPr>
        <p:spPr bwMode="auto">
          <a:xfrm>
            <a:off x="6096000" y="3733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8" name="AutoShape 60"/>
          <p:cNvSpPr>
            <a:spLocks noChangeArrowheads="1"/>
          </p:cNvSpPr>
          <p:nvPr/>
        </p:nvSpPr>
        <p:spPr bwMode="auto">
          <a:xfrm>
            <a:off x="6781800" y="3733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09" name="AutoShape 61"/>
          <p:cNvSpPr>
            <a:spLocks noChangeArrowheads="1"/>
          </p:cNvSpPr>
          <p:nvPr/>
        </p:nvSpPr>
        <p:spPr bwMode="auto">
          <a:xfrm>
            <a:off x="5410200" y="3048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0" name="AutoShape 62"/>
          <p:cNvSpPr>
            <a:spLocks noChangeArrowheads="1"/>
          </p:cNvSpPr>
          <p:nvPr/>
        </p:nvSpPr>
        <p:spPr bwMode="auto">
          <a:xfrm>
            <a:off x="6096000" y="3048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1" name="AutoShape 63"/>
          <p:cNvSpPr>
            <a:spLocks noChangeArrowheads="1"/>
          </p:cNvSpPr>
          <p:nvPr/>
        </p:nvSpPr>
        <p:spPr bwMode="auto">
          <a:xfrm>
            <a:off x="6781800" y="3048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2" name="AutoShape 64"/>
          <p:cNvSpPr>
            <a:spLocks noChangeArrowheads="1"/>
          </p:cNvSpPr>
          <p:nvPr/>
        </p:nvSpPr>
        <p:spPr bwMode="auto">
          <a:xfrm>
            <a:off x="5410200" y="236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3" name="AutoShape 65"/>
          <p:cNvSpPr>
            <a:spLocks noChangeArrowheads="1"/>
          </p:cNvSpPr>
          <p:nvPr/>
        </p:nvSpPr>
        <p:spPr bwMode="auto">
          <a:xfrm>
            <a:off x="6096000" y="236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4" name="AutoShape 66"/>
          <p:cNvSpPr>
            <a:spLocks noChangeArrowheads="1"/>
          </p:cNvSpPr>
          <p:nvPr/>
        </p:nvSpPr>
        <p:spPr bwMode="auto">
          <a:xfrm>
            <a:off x="6781800" y="236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5" name="AutoShape 67"/>
          <p:cNvSpPr>
            <a:spLocks noChangeArrowheads="1"/>
          </p:cNvSpPr>
          <p:nvPr/>
        </p:nvSpPr>
        <p:spPr bwMode="auto">
          <a:xfrm>
            <a:off x="5410200" y="1676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6" name="AutoShape 68"/>
          <p:cNvSpPr>
            <a:spLocks noChangeArrowheads="1"/>
          </p:cNvSpPr>
          <p:nvPr/>
        </p:nvSpPr>
        <p:spPr bwMode="auto">
          <a:xfrm>
            <a:off x="6096000" y="1676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7" name="AutoShape 69"/>
          <p:cNvSpPr>
            <a:spLocks noChangeArrowheads="1"/>
          </p:cNvSpPr>
          <p:nvPr/>
        </p:nvSpPr>
        <p:spPr bwMode="auto">
          <a:xfrm>
            <a:off x="6781800" y="1676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8" name="AutoShape 70"/>
          <p:cNvSpPr>
            <a:spLocks noChangeArrowheads="1"/>
          </p:cNvSpPr>
          <p:nvPr/>
        </p:nvSpPr>
        <p:spPr bwMode="auto">
          <a:xfrm>
            <a:off x="7467600" y="510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19" name="AutoShape 71"/>
          <p:cNvSpPr>
            <a:spLocks noChangeArrowheads="1"/>
          </p:cNvSpPr>
          <p:nvPr/>
        </p:nvSpPr>
        <p:spPr bwMode="auto">
          <a:xfrm>
            <a:off x="7467600" y="44196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20" name="AutoShape 72"/>
          <p:cNvSpPr>
            <a:spLocks noChangeArrowheads="1"/>
          </p:cNvSpPr>
          <p:nvPr/>
        </p:nvSpPr>
        <p:spPr bwMode="auto">
          <a:xfrm>
            <a:off x="7467600" y="3733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 algn="ctr" eaLnBrk="0" hangingPunct="0"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21" name="AutoShape 73"/>
          <p:cNvSpPr>
            <a:spLocks noChangeArrowheads="1"/>
          </p:cNvSpPr>
          <p:nvPr/>
        </p:nvSpPr>
        <p:spPr bwMode="auto">
          <a:xfrm>
            <a:off x="7467600" y="30480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22" name="AutoShape 74"/>
          <p:cNvSpPr>
            <a:spLocks noChangeArrowheads="1"/>
          </p:cNvSpPr>
          <p:nvPr/>
        </p:nvSpPr>
        <p:spPr bwMode="auto">
          <a:xfrm>
            <a:off x="7467600" y="236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3323" name="AutoShape 75"/>
          <p:cNvSpPr>
            <a:spLocks noChangeArrowheads="1"/>
          </p:cNvSpPr>
          <p:nvPr/>
        </p:nvSpPr>
        <p:spPr bwMode="auto">
          <a:xfrm>
            <a:off x="7467600" y="1676400"/>
            <a:ext cx="914400" cy="914400"/>
          </a:xfrm>
          <a:prstGeom prst="cube">
            <a:avLst>
              <a:gd name="adj" fmla="val 25000"/>
            </a:avLst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77"/>
          <p:cNvGrpSpPr>
            <a:grpSpLocks/>
          </p:cNvGrpSpPr>
          <p:nvPr/>
        </p:nvGrpSpPr>
        <p:grpSpPr bwMode="auto">
          <a:xfrm>
            <a:off x="5410200" y="1219200"/>
            <a:ext cx="3429000" cy="4800600"/>
            <a:chOff x="3408" y="768"/>
            <a:chExt cx="2160" cy="30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326" name="Line 78"/>
            <p:cNvSpPr>
              <a:spLocks noChangeShapeType="1"/>
            </p:cNvSpPr>
            <p:nvPr/>
          </p:nvSpPr>
          <p:spPr bwMode="auto">
            <a:xfrm>
              <a:off x="5568" y="768"/>
              <a:ext cx="0" cy="25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79"/>
            <p:cNvGrpSpPr>
              <a:grpSpLocks/>
            </p:cNvGrpSpPr>
            <p:nvPr/>
          </p:nvGrpSpPr>
          <p:grpSpPr bwMode="auto">
            <a:xfrm>
              <a:off x="3408" y="768"/>
              <a:ext cx="2160" cy="3024"/>
              <a:chOff x="3408" y="768"/>
              <a:chExt cx="2160" cy="3024"/>
            </a:xfrm>
          </p:grpSpPr>
          <p:sp>
            <p:nvSpPr>
              <p:cNvPr id="53328" name="Rectangle 80"/>
              <p:cNvSpPr>
                <a:spLocks noChangeArrowheads="1"/>
              </p:cNvSpPr>
              <p:nvPr/>
            </p:nvSpPr>
            <p:spPr bwMode="auto">
              <a:xfrm>
                <a:off x="3408" y="1200"/>
                <a:ext cx="1728" cy="2592"/>
              </a:xfrm>
              <a:prstGeom prst="rect">
                <a:avLst/>
              </a:prstGeom>
              <a:noFill/>
              <a:ln w="38100">
                <a:solidFill>
                  <a:srgbClr val="CC0000"/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3329" name="AutoShape 81"/>
              <p:cNvSpPr>
                <a:spLocks noChangeArrowheads="1"/>
              </p:cNvSpPr>
              <p:nvPr/>
            </p:nvSpPr>
            <p:spPr bwMode="auto">
              <a:xfrm>
                <a:off x="3408" y="768"/>
                <a:ext cx="2160" cy="432"/>
              </a:xfrm>
              <a:prstGeom prst="parallelogram">
                <a:avLst>
                  <a:gd name="adj" fmla="val 101852"/>
                </a:avLst>
              </a:prstGeom>
              <a:noFill/>
              <a:ln w="38100">
                <a:solidFill>
                  <a:srgbClr val="CC0000"/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3330" name="Line 82"/>
              <p:cNvSpPr>
                <a:spLocks noChangeShapeType="1"/>
              </p:cNvSpPr>
              <p:nvPr/>
            </p:nvSpPr>
            <p:spPr bwMode="auto">
              <a:xfrm flipH="1">
                <a:off x="5136" y="3360"/>
                <a:ext cx="432" cy="432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</p:grpSp>
      <p:sp>
        <p:nvSpPr>
          <p:cNvPr id="53335" name="AutoShape 87"/>
          <p:cNvSpPr>
            <a:spLocks noChangeArrowheads="1"/>
          </p:cNvSpPr>
          <p:nvPr/>
        </p:nvSpPr>
        <p:spPr bwMode="auto">
          <a:xfrm>
            <a:off x="4140200" y="1700213"/>
            <a:ext cx="914400" cy="914400"/>
          </a:xfrm>
          <a:prstGeom prst="cube">
            <a:avLst>
              <a:gd name="adj" fmla="val 25000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7390" name="Прямоугольник 86"/>
          <p:cNvSpPr>
            <a:spLocks noChangeArrowheads="1"/>
          </p:cNvSpPr>
          <p:nvPr/>
        </p:nvSpPr>
        <p:spPr bwMode="auto">
          <a:xfrm>
            <a:off x="2143125" y="214313"/>
            <a:ext cx="56621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00006E"/>
                </a:solidFill>
                <a:latin typeface="Bookman Old Style" pitchFamily="18" charset="0"/>
              </a:rPr>
              <a:t>Измерение объёма </a:t>
            </a:r>
            <a:endParaRPr lang="ru-RU" sz="2400">
              <a:latin typeface="Bookman Old Style" pitchFamily="18" charset="0"/>
            </a:endParaRPr>
          </a:p>
        </p:txBody>
      </p:sp>
      <p:sp>
        <p:nvSpPr>
          <p:cNvPr id="90" name="AutoShape 48"/>
          <p:cNvSpPr>
            <a:spLocks noChangeArrowheads="1"/>
          </p:cNvSpPr>
          <p:nvPr/>
        </p:nvSpPr>
        <p:spPr bwMode="auto">
          <a:xfrm>
            <a:off x="0" y="3929066"/>
            <a:ext cx="5357817" cy="2786082"/>
          </a:xfrm>
          <a:prstGeom prst="wedgeRoundRectCallout">
            <a:avLst>
              <a:gd name="adj1" fmla="val -11546"/>
              <a:gd name="adj2" fmla="val -10984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Измерить объем тела означает найти число, которое показывает, </a:t>
            </a:r>
            <a:b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</a:b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сколько единичных кубов 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содержится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 этом теле.</a:t>
            </a:r>
          </a:p>
        </p:txBody>
      </p:sp>
      <p:sp>
        <p:nvSpPr>
          <p:cNvPr id="8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86" name="AutoShape 90"/>
          <p:cNvSpPr>
            <a:spLocks noChangeArrowheads="1"/>
          </p:cNvSpPr>
          <p:nvPr/>
        </p:nvSpPr>
        <p:spPr bwMode="auto">
          <a:xfrm>
            <a:off x="2285984" y="2500306"/>
            <a:ext cx="3421063" cy="1490663"/>
          </a:xfrm>
          <a:prstGeom prst="irregularSeal1">
            <a:avLst/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объем =72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"/>
                            </p:stCondLst>
                            <p:childTnLst>
                              <p:par>
                                <p:cTn id="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53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" fill="hold"/>
                                        <p:tgtEl>
                                          <p:spTgt spid="53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"/>
                            </p:stCondLst>
                            <p:childTnLst>
                              <p:par>
                                <p:cTn id="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"/>
                            </p:stCondLst>
                            <p:childTnLst>
                              <p:par>
                                <p:cTn id="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00"/>
                            </p:stCondLst>
                            <p:childTnLst>
                              <p:par>
                                <p:cTn id="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400"/>
                            </p:stCondLst>
                            <p:childTnLst>
                              <p:par>
                                <p:cTn id="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600"/>
                            </p:stCondLst>
                            <p:childTnLst>
                              <p:par>
                                <p:cTn id="7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00"/>
                            </p:stCondLst>
                            <p:childTnLst>
                              <p:par>
                                <p:cTn id="8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200"/>
                            </p:stCondLst>
                            <p:childTnLst>
                              <p:par>
                                <p:cTn id="9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400"/>
                            </p:stCondLst>
                            <p:childTnLst>
                              <p:par>
                                <p:cTn id="9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"/>
                            </p:stCondLst>
                            <p:childTnLst>
                              <p:par>
                                <p:cTn id="10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800"/>
                            </p:stCondLst>
                            <p:childTnLst>
                              <p:par>
                                <p:cTn id="10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400"/>
                            </p:stCondLst>
                            <p:childTnLst>
                              <p:par>
                                <p:cTn id="1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600"/>
                            </p:stCondLst>
                            <p:childTnLst>
                              <p:par>
                                <p:cTn id="1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2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2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800"/>
                            </p:stCondLst>
                            <p:childTnLst>
                              <p:par>
                                <p:cTn id="1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" fill="hold"/>
                                        <p:tgtEl>
                                          <p:spTgt spid="53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" fill="hold"/>
                                        <p:tgtEl>
                                          <p:spTgt spid="53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2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2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200"/>
                            </p:stCondLst>
                            <p:childTnLst>
                              <p:par>
                                <p:cTn id="1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2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2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400"/>
                            </p:stCondLst>
                            <p:childTnLst>
                              <p:par>
                                <p:cTn id="1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2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2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600"/>
                            </p:stCondLst>
                            <p:childTnLst>
                              <p:par>
                                <p:cTn id="1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2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800"/>
                            </p:stCondLst>
                            <p:childTnLst>
                              <p:par>
                                <p:cTn id="1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200" fill="hold"/>
                                        <p:tgtEl>
                                          <p:spTgt spid="53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200" fill="hold"/>
                                        <p:tgtEl>
                                          <p:spTgt spid="53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6000"/>
                            </p:stCondLst>
                            <p:childTnLst>
                              <p:par>
                                <p:cTn id="1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200" fill="hold"/>
                                        <p:tgtEl>
                                          <p:spTgt spid="53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200" fill="hold"/>
                                        <p:tgtEl>
                                          <p:spTgt spid="53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200"/>
                            </p:stCondLst>
                            <p:childTnLst>
                              <p:par>
                                <p:cTn id="1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2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2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6400"/>
                            </p:stCondLst>
                            <p:childTnLst>
                              <p:par>
                                <p:cTn id="1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2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2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6600"/>
                            </p:stCondLst>
                            <p:childTnLst>
                              <p:par>
                                <p:cTn id="17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2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2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800"/>
                            </p:stCondLst>
                            <p:childTnLst>
                              <p:par>
                                <p:cTn id="18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200" fill="hold"/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200" fill="hold"/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7000"/>
                            </p:stCondLst>
                            <p:childTnLst>
                              <p:par>
                                <p:cTn id="18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200" fill="hold"/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200" fill="hold"/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200"/>
                            </p:stCondLst>
                            <p:childTnLst>
                              <p:par>
                                <p:cTn id="19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2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2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7400"/>
                            </p:stCondLst>
                            <p:childTnLst>
                              <p:par>
                                <p:cTn id="19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2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2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7600"/>
                            </p:stCondLst>
                            <p:childTnLst>
                              <p:par>
                                <p:cTn id="20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200" fill="hold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200" fill="hold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7800"/>
                            </p:stCondLst>
                            <p:childTnLst>
                              <p:par>
                                <p:cTn id="20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200" fill="hold"/>
                                        <p:tgtEl>
                                          <p:spTgt spid="5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200" fill="hold"/>
                                        <p:tgtEl>
                                          <p:spTgt spid="5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200" fill="hold"/>
                                        <p:tgtEl>
                                          <p:spTgt spid="5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200" fill="hold"/>
                                        <p:tgtEl>
                                          <p:spTgt spid="5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8200"/>
                            </p:stCondLst>
                            <p:childTnLst>
                              <p:par>
                                <p:cTn id="2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2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2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8400"/>
                            </p:stCondLst>
                            <p:childTnLst>
                              <p:par>
                                <p:cTn id="2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200" fill="hold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200" fill="hold"/>
                                        <p:tgtEl>
                                          <p:spTgt spid="53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8600"/>
                            </p:stCondLst>
                            <p:childTnLst>
                              <p:par>
                                <p:cTn id="2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2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2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8800"/>
                            </p:stCondLst>
                            <p:childTnLst>
                              <p:par>
                                <p:cTn id="2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2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2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9000"/>
                            </p:stCondLst>
                            <p:childTnLst>
                              <p:par>
                                <p:cTn id="2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200" fill="hold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200" fill="hold"/>
                                        <p:tgtEl>
                                          <p:spTgt spid="5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9200"/>
                            </p:stCondLst>
                            <p:childTnLst>
                              <p:par>
                                <p:cTn id="2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2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2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9400"/>
                            </p:stCondLst>
                            <p:childTnLst>
                              <p:par>
                                <p:cTn id="2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2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2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9600"/>
                            </p:stCondLst>
                            <p:childTnLst>
                              <p:par>
                                <p:cTn id="2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200" fill="hold"/>
                                        <p:tgtEl>
                                          <p:spTgt spid="5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200" fill="hold"/>
                                        <p:tgtEl>
                                          <p:spTgt spid="5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9800"/>
                            </p:stCondLst>
                            <p:childTnLst>
                              <p:par>
                                <p:cTn id="2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200" fill="hold"/>
                                        <p:tgtEl>
                                          <p:spTgt spid="5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200" fill="hold"/>
                                        <p:tgtEl>
                                          <p:spTgt spid="5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200" fill="hold"/>
                                        <p:tgtEl>
                                          <p:spTgt spid="5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200" fill="hold"/>
                                        <p:tgtEl>
                                          <p:spTgt spid="5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0200"/>
                            </p:stCondLst>
                            <p:childTnLst>
                              <p:par>
                                <p:cTn id="2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200" fill="hold"/>
                                        <p:tgtEl>
                                          <p:spTgt spid="5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200" fill="hold"/>
                                        <p:tgtEl>
                                          <p:spTgt spid="5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400"/>
                            </p:stCondLst>
                            <p:childTnLst>
                              <p:par>
                                <p:cTn id="2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200" fill="hold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200" fill="hold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600"/>
                            </p:stCondLst>
                            <p:childTnLst>
                              <p:par>
                                <p:cTn id="27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200" fill="hold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200" fill="hold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0800"/>
                            </p:stCondLst>
                            <p:childTnLst>
                              <p:par>
                                <p:cTn id="28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200" fill="hold"/>
                                        <p:tgtEl>
                                          <p:spTgt spid="53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200" fill="hold"/>
                                        <p:tgtEl>
                                          <p:spTgt spid="53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200" fill="hold"/>
                                        <p:tgtEl>
                                          <p:spTgt spid="53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200" fill="hold"/>
                                        <p:tgtEl>
                                          <p:spTgt spid="53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1200"/>
                            </p:stCondLst>
                            <p:childTnLst>
                              <p:par>
                                <p:cTn id="29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2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2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1400"/>
                            </p:stCondLst>
                            <p:childTnLst>
                              <p:par>
                                <p:cTn id="29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200" fill="hold"/>
                                        <p:tgtEl>
                                          <p:spTgt spid="53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200" fill="hold"/>
                                        <p:tgtEl>
                                          <p:spTgt spid="53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1600"/>
                            </p:stCondLst>
                            <p:childTnLst>
                              <p:par>
                                <p:cTn id="30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2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2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1800"/>
                            </p:stCondLst>
                            <p:childTnLst>
                              <p:par>
                                <p:cTn id="30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2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2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200" fill="hold"/>
                                        <p:tgtEl>
                                          <p:spTgt spid="53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200" fill="hold"/>
                                        <p:tgtEl>
                                          <p:spTgt spid="53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2200"/>
                            </p:stCondLst>
                            <p:childTnLst>
                              <p:par>
                                <p:cTn id="3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200" fill="hold"/>
                                        <p:tgtEl>
                                          <p:spTgt spid="5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200" fill="hold"/>
                                        <p:tgtEl>
                                          <p:spTgt spid="5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2400"/>
                            </p:stCondLst>
                            <p:childTnLst>
                              <p:par>
                                <p:cTn id="3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200" fill="hold"/>
                                        <p:tgtEl>
                                          <p:spTgt spid="53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200" fill="hold"/>
                                        <p:tgtEl>
                                          <p:spTgt spid="53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2600"/>
                            </p:stCondLst>
                            <p:childTnLst>
                              <p:par>
                                <p:cTn id="3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200" fill="hold"/>
                                        <p:tgtEl>
                                          <p:spTgt spid="53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200" fill="hold"/>
                                        <p:tgtEl>
                                          <p:spTgt spid="5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2800"/>
                            </p:stCondLst>
                            <p:childTnLst>
                              <p:par>
                                <p:cTn id="33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200" fill="hold"/>
                                        <p:tgtEl>
                                          <p:spTgt spid="53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200" fill="hold"/>
                                        <p:tgtEl>
                                          <p:spTgt spid="5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200" fill="hold"/>
                                        <p:tgtEl>
                                          <p:spTgt spid="53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200" fill="hold"/>
                                        <p:tgtEl>
                                          <p:spTgt spid="5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3200"/>
                            </p:stCondLst>
                            <p:childTnLst>
                              <p:par>
                                <p:cTn id="34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200" fill="hold"/>
                                        <p:tgtEl>
                                          <p:spTgt spid="5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200" fill="hold"/>
                                        <p:tgtEl>
                                          <p:spTgt spid="5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3400"/>
                            </p:stCondLst>
                            <p:childTnLst>
                              <p:par>
                                <p:cTn id="34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200" fill="hold"/>
                                        <p:tgtEl>
                                          <p:spTgt spid="5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200" fill="hold"/>
                                        <p:tgtEl>
                                          <p:spTgt spid="5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3600"/>
                            </p:stCondLst>
                            <p:childTnLst>
                              <p:par>
                                <p:cTn id="35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200" fill="hold"/>
                                        <p:tgtEl>
                                          <p:spTgt spid="53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200" fill="hold"/>
                                        <p:tgtEl>
                                          <p:spTgt spid="53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3800"/>
                            </p:stCondLst>
                            <p:childTnLst>
                              <p:par>
                                <p:cTn id="35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200" fill="hold"/>
                                        <p:tgtEl>
                                          <p:spTgt spid="5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200" fill="hold"/>
                                        <p:tgtEl>
                                          <p:spTgt spid="5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2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2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4200"/>
                            </p:stCondLst>
                            <p:childTnLst>
                              <p:par>
                                <p:cTn id="3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200" fill="hold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200" fill="hold"/>
                                        <p:tgtEl>
                                          <p:spTgt spid="5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06950" y="1556792"/>
            <a:ext cx="3263900" cy="2279650"/>
            <a:chOff x="484" y="2400"/>
            <a:chExt cx="2056" cy="143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8915" name="Freeform 3"/>
            <p:cNvSpPr>
              <a:spLocks/>
            </p:cNvSpPr>
            <p:nvPr/>
          </p:nvSpPr>
          <p:spPr bwMode="auto">
            <a:xfrm>
              <a:off x="872" y="3428"/>
              <a:ext cx="1668" cy="8"/>
            </a:xfrm>
            <a:custGeom>
              <a:avLst/>
              <a:gdLst/>
              <a:ahLst/>
              <a:cxnLst>
                <a:cxn ang="0">
                  <a:pos x="1668" y="0"/>
                </a:cxn>
                <a:cxn ang="0">
                  <a:pos x="0" y="8"/>
                </a:cxn>
              </a:cxnLst>
              <a:rect l="0" t="0" r="r" b="b"/>
              <a:pathLst>
                <a:path w="1668" h="8">
                  <a:moveTo>
                    <a:pt x="1668" y="0"/>
                  </a:moveTo>
                  <a:lnTo>
                    <a:pt x="0" y="8"/>
                  </a:lnTo>
                </a:path>
              </a:pathLst>
            </a:custGeom>
            <a:noFill/>
            <a:ln w="28575" cap="rnd" cmpd="sng">
              <a:solidFill>
                <a:srgbClr val="000099"/>
              </a:solidFill>
              <a:prstDash val="sysDot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auto">
            <a:xfrm>
              <a:off x="868" y="2400"/>
              <a:ext cx="4" cy="10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040"/>
                </a:cxn>
              </a:cxnLst>
              <a:rect l="0" t="0" r="r" b="b"/>
              <a:pathLst>
                <a:path w="4" h="1040">
                  <a:moveTo>
                    <a:pt x="0" y="0"/>
                  </a:moveTo>
                  <a:lnTo>
                    <a:pt x="4" y="1040"/>
                  </a:lnTo>
                </a:path>
              </a:pathLst>
            </a:custGeom>
            <a:noFill/>
            <a:ln w="28575" cap="rnd" cmpd="sng">
              <a:solidFill>
                <a:srgbClr val="000099"/>
              </a:solidFill>
              <a:prstDash val="sysDot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auto">
            <a:xfrm>
              <a:off x="484" y="3432"/>
              <a:ext cx="396" cy="404"/>
            </a:xfrm>
            <a:custGeom>
              <a:avLst/>
              <a:gdLst/>
              <a:ahLst/>
              <a:cxnLst>
                <a:cxn ang="0">
                  <a:pos x="0" y="404"/>
                </a:cxn>
                <a:cxn ang="0">
                  <a:pos x="396" y="0"/>
                </a:cxn>
              </a:cxnLst>
              <a:rect l="0" t="0" r="r" b="b"/>
              <a:pathLst>
                <a:path w="396" h="404">
                  <a:moveTo>
                    <a:pt x="0" y="404"/>
                  </a:moveTo>
                  <a:lnTo>
                    <a:pt x="396" y="0"/>
                  </a:lnTo>
                </a:path>
              </a:pathLst>
            </a:custGeom>
            <a:noFill/>
            <a:ln w="28575" cap="rnd" cmpd="sng">
              <a:solidFill>
                <a:srgbClr val="000099"/>
              </a:solidFill>
              <a:prstDash val="sysDot"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4495800" y="116632"/>
            <a:ext cx="3657600" cy="1066800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600" kern="10" dirty="0">
                <a:solidFill>
                  <a:srgbClr val="C00000"/>
                </a:solidFill>
                <a:latin typeface="Bookman Old Style" pitchFamily="18" charset="0"/>
              </a:rPr>
              <a:t>Объём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5257800" y="2623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5105400" y="2775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4953000" y="2928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5791200" y="2623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5638800" y="2775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5486400" y="2928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6324600" y="2623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6172200" y="2775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6019800" y="2928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6858000" y="2623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6705600" y="2775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6553200" y="2928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794250" y="1556792"/>
            <a:ext cx="4197350" cy="2971800"/>
            <a:chOff x="2684" y="1632"/>
            <a:chExt cx="2644" cy="1872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8932" name="Freeform 20"/>
            <p:cNvSpPr>
              <a:spLocks/>
            </p:cNvSpPr>
            <p:nvPr/>
          </p:nvSpPr>
          <p:spPr bwMode="auto">
            <a:xfrm>
              <a:off x="4752" y="1632"/>
              <a:ext cx="30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4" y="0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33" name="Freeform 21"/>
            <p:cNvSpPr>
              <a:spLocks/>
            </p:cNvSpPr>
            <p:nvPr/>
          </p:nvSpPr>
          <p:spPr bwMode="auto">
            <a:xfrm>
              <a:off x="4756" y="2676"/>
              <a:ext cx="28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4" y="0"/>
                </a:cxn>
              </a:cxnLst>
              <a:rect l="0" t="0" r="r" b="b"/>
              <a:pathLst>
                <a:path w="284" h="1">
                  <a:moveTo>
                    <a:pt x="0" y="0"/>
                  </a:moveTo>
                  <a:lnTo>
                    <a:pt x="284" y="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34" name="Freeform 22"/>
            <p:cNvSpPr>
              <a:spLocks/>
            </p:cNvSpPr>
            <p:nvPr/>
          </p:nvSpPr>
          <p:spPr bwMode="auto">
            <a:xfrm>
              <a:off x="5000" y="1632"/>
              <a:ext cx="1" cy="10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44"/>
                </a:cxn>
              </a:cxnLst>
              <a:rect l="0" t="0" r="r" b="b"/>
              <a:pathLst>
                <a:path w="1" h="1044">
                  <a:moveTo>
                    <a:pt x="0" y="0"/>
                  </a:moveTo>
                  <a:lnTo>
                    <a:pt x="0" y="1044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35" name="Freeform 23"/>
            <p:cNvSpPr>
              <a:spLocks/>
            </p:cNvSpPr>
            <p:nvPr/>
          </p:nvSpPr>
          <p:spPr bwMode="auto">
            <a:xfrm>
              <a:off x="4348" y="3072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36" name="Freeform 24"/>
            <p:cNvSpPr>
              <a:spLocks/>
            </p:cNvSpPr>
            <p:nvPr/>
          </p:nvSpPr>
          <p:spPr bwMode="auto">
            <a:xfrm>
              <a:off x="4544" y="2676"/>
              <a:ext cx="400" cy="396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396"/>
                </a:cxn>
              </a:cxnLst>
              <a:rect l="0" t="0" r="r" b="b"/>
              <a:pathLst>
                <a:path w="400" h="396">
                  <a:moveTo>
                    <a:pt x="400" y="0"/>
                  </a:moveTo>
                  <a:lnTo>
                    <a:pt x="0" y="396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37" name="Text Box 25"/>
            <p:cNvSpPr txBox="1">
              <a:spLocks noChangeArrowheads="1"/>
            </p:cNvSpPr>
            <p:nvPr/>
          </p:nvSpPr>
          <p:spPr bwMode="auto">
            <a:xfrm rot="-5400000">
              <a:off x="5054" y="2014"/>
              <a:ext cx="1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36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с</a:t>
              </a:r>
              <a:endPara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4799" y="2711"/>
              <a:ext cx="19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6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b</a:t>
              </a:r>
              <a:endPara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38939" name="Freeform 27"/>
            <p:cNvSpPr>
              <a:spLocks/>
            </p:cNvSpPr>
            <p:nvPr/>
          </p:nvSpPr>
          <p:spPr bwMode="auto">
            <a:xfrm>
              <a:off x="4348" y="3080"/>
              <a:ext cx="1" cy="2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2"/>
                </a:cxn>
              </a:cxnLst>
              <a:rect l="0" t="0" r="r" b="b"/>
              <a:pathLst>
                <a:path w="1" h="252">
                  <a:moveTo>
                    <a:pt x="0" y="0"/>
                  </a:moveTo>
                  <a:lnTo>
                    <a:pt x="0" y="252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40" name="Freeform 28"/>
            <p:cNvSpPr>
              <a:spLocks/>
            </p:cNvSpPr>
            <p:nvPr/>
          </p:nvSpPr>
          <p:spPr bwMode="auto">
            <a:xfrm>
              <a:off x="2684" y="3068"/>
              <a:ext cx="1" cy="2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4"/>
                </a:cxn>
              </a:cxnLst>
              <a:rect l="0" t="0" r="r" b="b"/>
              <a:pathLst>
                <a:path w="1" h="264">
                  <a:moveTo>
                    <a:pt x="0" y="0"/>
                  </a:moveTo>
                  <a:lnTo>
                    <a:pt x="0" y="264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41" name="Freeform 29"/>
            <p:cNvSpPr>
              <a:spLocks/>
            </p:cNvSpPr>
            <p:nvPr/>
          </p:nvSpPr>
          <p:spPr bwMode="auto">
            <a:xfrm>
              <a:off x="2692" y="3214"/>
              <a:ext cx="165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52" y="2"/>
                </a:cxn>
              </a:cxnLst>
              <a:rect l="0" t="0" r="r" b="b"/>
              <a:pathLst>
                <a:path w="1652" h="2">
                  <a:moveTo>
                    <a:pt x="0" y="0"/>
                  </a:moveTo>
                  <a:lnTo>
                    <a:pt x="1652" y="2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8942" name="Text Box 30"/>
            <p:cNvSpPr txBox="1">
              <a:spLocks noChangeArrowheads="1"/>
            </p:cNvSpPr>
            <p:nvPr/>
          </p:nvSpPr>
          <p:spPr bwMode="auto">
            <a:xfrm>
              <a:off x="3264" y="3100"/>
              <a:ext cx="43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3600" dirty="0" err="1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a</a:t>
              </a:r>
              <a:endPara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457200" y="2924944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4 </a:t>
            </a:r>
            <a:r>
              <a:rPr lang="en-US" dirty="0">
                <a:solidFill>
                  <a:srgbClr val="000099"/>
                </a:solidFill>
                <a:latin typeface="Bookman Old Style" pitchFamily="18" charset="0"/>
              </a:rPr>
              <a:t>x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5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 (</a:t>
            </a: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см</a:t>
            </a:r>
            <a:r>
              <a:rPr lang="ru-RU" sz="4400" baseline="300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457200" y="4221088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4 </a:t>
            </a:r>
            <a:r>
              <a:rPr lang="en-US" dirty="0">
                <a:solidFill>
                  <a:srgbClr val="000099"/>
                </a:solidFill>
                <a:latin typeface="Bookman Old Style" pitchFamily="18" charset="0"/>
              </a:rPr>
              <a:t>x</a:t>
            </a:r>
            <a:r>
              <a:rPr lang="ru-RU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5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0 (</a:t>
            </a: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см</a:t>
            </a:r>
            <a:r>
              <a:rPr lang="ru-RU" sz="4400" baseline="300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</a:p>
        </p:txBody>
      </p:sp>
      <p:sp>
        <p:nvSpPr>
          <p:cNvPr id="38946" name="Rectangle 34"/>
          <p:cNvSpPr>
            <a:spLocks noChangeArrowheads="1"/>
          </p:cNvSpPr>
          <p:nvPr/>
        </p:nvSpPr>
        <p:spPr bwMode="auto">
          <a:xfrm>
            <a:off x="457200" y="1223963"/>
            <a:ext cx="42588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u="sng" dirty="0">
                <a:solidFill>
                  <a:srgbClr val="0038EC"/>
                </a:solidFill>
                <a:latin typeface="Bookman Old Style" pitchFamily="18" charset="0"/>
              </a:rPr>
              <a:t>1 слой :</a:t>
            </a:r>
          </a:p>
          <a:p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4 </a:t>
            </a:r>
            <a:r>
              <a:rPr lang="en-US" dirty="0">
                <a:solidFill>
                  <a:srgbClr val="000099"/>
                </a:solidFill>
                <a:latin typeface="Bookman Old Style" pitchFamily="18" charset="0"/>
              </a:rPr>
              <a:t>x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5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20 ( </a:t>
            </a: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см</a:t>
            </a:r>
            <a:r>
              <a:rPr lang="ru-RU" sz="4400" baseline="300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</a:rPr>
              <a:t>)</a:t>
            </a:r>
            <a:endParaRPr lang="ru-RU" sz="3600" u="sng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947" name="Rectangle 35"/>
          <p:cNvSpPr>
            <a:spLocks noChangeArrowheads="1"/>
          </p:cNvSpPr>
          <p:nvPr/>
        </p:nvSpPr>
        <p:spPr bwMode="auto">
          <a:xfrm>
            <a:off x="457200" y="2492896"/>
            <a:ext cx="20970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u="sng" dirty="0">
                <a:solidFill>
                  <a:srgbClr val="C00000"/>
                </a:solidFill>
                <a:latin typeface="Bookman Old Style" pitchFamily="18" charset="0"/>
              </a:rPr>
              <a:t>2 слой?</a:t>
            </a:r>
          </a:p>
        </p:txBody>
      </p:sp>
      <p:sp>
        <p:nvSpPr>
          <p:cNvPr id="38948" name="Rectangle 36"/>
          <p:cNvSpPr>
            <a:spLocks noChangeArrowheads="1"/>
          </p:cNvSpPr>
          <p:nvPr/>
        </p:nvSpPr>
        <p:spPr bwMode="auto">
          <a:xfrm>
            <a:off x="457200" y="3717032"/>
            <a:ext cx="20970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u="sng" dirty="0">
                <a:solidFill>
                  <a:srgbClr val="C00000"/>
                </a:solidFill>
                <a:latin typeface="Bookman Old Style" pitchFamily="18" charset="0"/>
              </a:rPr>
              <a:t>3 слой?</a:t>
            </a:r>
          </a:p>
        </p:txBody>
      </p:sp>
      <p:sp>
        <p:nvSpPr>
          <p:cNvPr id="38949" name="Rectangle 37"/>
          <p:cNvSpPr>
            <a:spLocks noChangeArrowheads="1"/>
          </p:cNvSpPr>
          <p:nvPr/>
        </p:nvSpPr>
        <p:spPr bwMode="auto">
          <a:xfrm>
            <a:off x="457200" y="5296864"/>
            <a:ext cx="4757738" cy="108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ru-RU" sz="3600" u="sng" dirty="0">
                <a:solidFill>
                  <a:srgbClr val="C00000"/>
                </a:solidFill>
                <a:latin typeface="Bookman Old Style" pitchFamily="18" charset="0"/>
              </a:rPr>
              <a:t>Всего:</a:t>
            </a:r>
          </a:p>
          <a:p>
            <a:pPr>
              <a:lnSpc>
                <a:spcPct val="60000"/>
              </a:lnSpc>
            </a:pPr>
            <a:r>
              <a:rPr lang="ru-RU" dirty="0">
                <a:latin typeface="Bookman Old Style" pitchFamily="18" charset="0"/>
              </a:rPr>
              <a:t>                                      </a:t>
            </a:r>
            <a:r>
              <a:rPr lang="en-US" dirty="0">
                <a:latin typeface="Bookman Old Style" pitchFamily="18" charset="0"/>
              </a:rPr>
              <a:t>                                                               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4 </a:t>
            </a:r>
            <a:r>
              <a:rPr lang="en-US" dirty="0">
                <a:solidFill>
                  <a:srgbClr val="000099"/>
                </a:solidFill>
                <a:latin typeface="Bookman Old Style" pitchFamily="18" charset="0"/>
              </a:rPr>
              <a:t>x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5 </a:t>
            </a:r>
            <a:r>
              <a:rPr lang="en-US" dirty="0">
                <a:solidFill>
                  <a:srgbClr val="000099"/>
                </a:solidFill>
                <a:latin typeface="Bookman Old Style" pitchFamily="18" charset="0"/>
              </a:rPr>
              <a:t>x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6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0 </a:t>
            </a:r>
            <a:r>
              <a:rPr lang="en-US" sz="3600" dirty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см</a:t>
            </a:r>
            <a:r>
              <a:rPr lang="ru-RU" sz="4400" baseline="300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</a:t>
            </a: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</a:p>
        </p:txBody>
      </p:sp>
      <p:sp>
        <p:nvSpPr>
          <p:cNvPr id="38955" name="AutoShape 43"/>
          <p:cNvSpPr>
            <a:spLocks noChangeArrowheads="1"/>
          </p:cNvSpPr>
          <p:nvPr/>
        </p:nvSpPr>
        <p:spPr bwMode="auto">
          <a:xfrm>
            <a:off x="7391400" y="2623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56" name="AutoShape 44"/>
          <p:cNvSpPr>
            <a:spLocks noChangeArrowheads="1"/>
          </p:cNvSpPr>
          <p:nvPr/>
        </p:nvSpPr>
        <p:spPr bwMode="auto">
          <a:xfrm>
            <a:off x="7239000" y="2775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57" name="AutoShape 45"/>
          <p:cNvSpPr>
            <a:spLocks noChangeArrowheads="1"/>
          </p:cNvSpPr>
          <p:nvPr/>
        </p:nvSpPr>
        <p:spPr bwMode="auto">
          <a:xfrm>
            <a:off x="7086600" y="2928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58" name="AutoShape 46"/>
          <p:cNvSpPr>
            <a:spLocks noChangeArrowheads="1"/>
          </p:cNvSpPr>
          <p:nvPr/>
        </p:nvSpPr>
        <p:spPr bwMode="auto">
          <a:xfrm>
            <a:off x="4800600" y="3080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59" name="AutoShape 47"/>
          <p:cNvSpPr>
            <a:spLocks noChangeArrowheads="1"/>
          </p:cNvSpPr>
          <p:nvPr/>
        </p:nvSpPr>
        <p:spPr bwMode="auto">
          <a:xfrm>
            <a:off x="5334000" y="3080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0" name="AutoShape 48"/>
          <p:cNvSpPr>
            <a:spLocks noChangeArrowheads="1"/>
          </p:cNvSpPr>
          <p:nvPr/>
        </p:nvSpPr>
        <p:spPr bwMode="auto">
          <a:xfrm>
            <a:off x="5867400" y="3080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1" name="AutoShape 49"/>
          <p:cNvSpPr>
            <a:spLocks noChangeArrowheads="1"/>
          </p:cNvSpPr>
          <p:nvPr/>
        </p:nvSpPr>
        <p:spPr bwMode="auto">
          <a:xfrm>
            <a:off x="6400800" y="3080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2" name="AutoShape 50"/>
          <p:cNvSpPr>
            <a:spLocks noChangeArrowheads="1"/>
          </p:cNvSpPr>
          <p:nvPr/>
        </p:nvSpPr>
        <p:spPr bwMode="auto">
          <a:xfrm>
            <a:off x="6934200" y="3080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3" name="AutoShape 51"/>
          <p:cNvSpPr>
            <a:spLocks noChangeArrowheads="1"/>
          </p:cNvSpPr>
          <p:nvPr/>
        </p:nvSpPr>
        <p:spPr bwMode="auto">
          <a:xfrm>
            <a:off x="5257800" y="2090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4" name="AutoShape 52"/>
          <p:cNvSpPr>
            <a:spLocks noChangeArrowheads="1"/>
          </p:cNvSpPr>
          <p:nvPr/>
        </p:nvSpPr>
        <p:spPr bwMode="auto">
          <a:xfrm>
            <a:off x="5105400" y="2242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5" name="AutoShape 53"/>
          <p:cNvSpPr>
            <a:spLocks noChangeArrowheads="1"/>
          </p:cNvSpPr>
          <p:nvPr/>
        </p:nvSpPr>
        <p:spPr bwMode="auto">
          <a:xfrm>
            <a:off x="5791200" y="2090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6" name="AutoShape 54"/>
          <p:cNvSpPr>
            <a:spLocks noChangeArrowheads="1"/>
          </p:cNvSpPr>
          <p:nvPr/>
        </p:nvSpPr>
        <p:spPr bwMode="auto">
          <a:xfrm>
            <a:off x="5638800" y="2242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7" name="AutoShape 55"/>
          <p:cNvSpPr>
            <a:spLocks noChangeArrowheads="1"/>
          </p:cNvSpPr>
          <p:nvPr/>
        </p:nvSpPr>
        <p:spPr bwMode="auto">
          <a:xfrm>
            <a:off x="6324600" y="2090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8" name="AutoShape 56"/>
          <p:cNvSpPr>
            <a:spLocks noChangeArrowheads="1"/>
          </p:cNvSpPr>
          <p:nvPr/>
        </p:nvSpPr>
        <p:spPr bwMode="auto">
          <a:xfrm>
            <a:off x="6172200" y="2242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69" name="AutoShape 57"/>
          <p:cNvSpPr>
            <a:spLocks noChangeArrowheads="1"/>
          </p:cNvSpPr>
          <p:nvPr/>
        </p:nvSpPr>
        <p:spPr bwMode="auto">
          <a:xfrm>
            <a:off x="6858000" y="2090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0" name="AutoShape 58"/>
          <p:cNvSpPr>
            <a:spLocks noChangeArrowheads="1"/>
          </p:cNvSpPr>
          <p:nvPr/>
        </p:nvSpPr>
        <p:spPr bwMode="auto">
          <a:xfrm>
            <a:off x="6705600" y="2242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1" name="AutoShape 59"/>
          <p:cNvSpPr>
            <a:spLocks noChangeArrowheads="1"/>
          </p:cNvSpPr>
          <p:nvPr/>
        </p:nvSpPr>
        <p:spPr bwMode="auto">
          <a:xfrm>
            <a:off x="7391400" y="2090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2" name="AutoShape 60"/>
          <p:cNvSpPr>
            <a:spLocks noChangeArrowheads="1"/>
          </p:cNvSpPr>
          <p:nvPr/>
        </p:nvSpPr>
        <p:spPr bwMode="auto">
          <a:xfrm>
            <a:off x="4953000" y="2394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3" name="AutoShape 61"/>
          <p:cNvSpPr>
            <a:spLocks noChangeArrowheads="1"/>
          </p:cNvSpPr>
          <p:nvPr/>
        </p:nvSpPr>
        <p:spPr bwMode="auto">
          <a:xfrm>
            <a:off x="5486400" y="2394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4" name="AutoShape 62"/>
          <p:cNvSpPr>
            <a:spLocks noChangeArrowheads="1"/>
          </p:cNvSpPr>
          <p:nvPr/>
        </p:nvSpPr>
        <p:spPr bwMode="auto">
          <a:xfrm>
            <a:off x="6019800" y="2394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5" name="AutoShape 63"/>
          <p:cNvSpPr>
            <a:spLocks noChangeArrowheads="1"/>
          </p:cNvSpPr>
          <p:nvPr/>
        </p:nvSpPr>
        <p:spPr bwMode="auto">
          <a:xfrm>
            <a:off x="6553200" y="2394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6" name="AutoShape 64"/>
          <p:cNvSpPr>
            <a:spLocks noChangeArrowheads="1"/>
          </p:cNvSpPr>
          <p:nvPr/>
        </p:nvSpPr>
        <p:spPr bwMode="auto">
          <a:xfrm>
            <a:off x="7239000" y="2242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7" name="AutoShape 65"/>
          <p:cNvSpPr>
            <a:spLocks noChangeArrowheads="1"/>
          </p:cNvSpPr>
          <p:nvPr/>
        </p:nvSpPr>
        <p:spPr bwMode="auto">
          <a:xfrm>
            <a:off x="7086600" y="2394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8" name="AutoShape 66"/>
          <p:cNvSpPr>
            <a:spLocks noChangeArrowheads="1"/>
          </p:cNvSpPr>
          <p:nvPr/>
        </p:nvSpPr>
        <p:spPr bwMode="auto">
          <a:xfrm>
            <a:off x="4800600" y="2547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79" name="AutoShape 67"/>
          <p:cNvSpPr>
            <a:spLocks noChangeArrowheads="1"/>
          </p:cNvSpPr>
          <p:nvPr/>
        </p:nvSpPr>
        <p:spPr bwMode="auto">
          <a:xfrm>
            <a:off x="5334000" y="2547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0" name="AutoShape 68"/>
          <p:cNvSpPr>
            <a:spLocks noChangeArrowheads="1"/>
          </p:cNvSpPr>
          <p:nvPr/>
        </p:nvSpPr>
        <p:spPr bwMode="auto">
          <a:xfrm>
            <a:off x="5867400" y="2547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1" name="AutoShape 69"/>
          <p:cNvSpPr>
            <a:spLocks noChangeArrowheads="1"/>
          </p:cNvSpPr>
          <p:nvPr/>
        </p:nvSpPr>
        <p:spPr bwMode="auto">
          <a:xfrm>
            <a:off x="6400800" y="2547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2" name="AutoShape 70"/>
          <p:cNvSpPr>
            <a:spLocks noChangeArrowheads="1"/>
          </p:cNvSpPr>
          <p:nvPr/>
        </p:nvSpPr>
        <p:spPr bwMode="auto">
          <a:xfrm>
            <a:off x="6934200" y="25473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3" name="AutoShape 71"/>
          <p:cNvSpPr>
            <a:spLocks noChangeArrowheads="1"/>
          </p:cNvSpPr>
          <p:nvPr/>
        </p:nvSpPr>
        <p:spPr bwMode="auto">
          <a:xfrm>
            <a:off x="5257800" y="1556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4" name="AutoShape 72"/>
          <p:cNvSpPr>
            <a:spLocks noChangeArrowheads="1"/>
          </p:cNvSpPr>
          <p:nvPr/>
        </p:nvSpPr>
        <p:spPr bwMode="auto">
          <a:xfrm>
            <a:off x="5105400" y="1709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5" name="AutoShape 73"/>
          <p:cNvSpPr>
            <a:spLocks noChangeArrowheads="1"/>
          </p:cNvSpPr>
          <p:nvPr/>
        </p:nvSpPr>
        <p:spPr bwMode="auto">
          <a:xfrm>
            <a:off x="5791200" y="1556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6" name="AutoShape 74"/>
          <p:cNvSpPr>
            <a:spLocks noChangeArrowheads="1"/>
          </p:cNvSpPr>
          <p:nvPr/>
        </p:nvSpPr>
        <p:spPr bwMode="auto">
          <a:xfrm>
            <a:off x="4953000" y="1861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7" name="AutoShape 75"/>
          <p:cNvSpPr>
            <a:spLocks noChangeArrowheads="1"/>
          </p:cNvSpPr>
          <p:nvPr/>
        </p:nvSpPr>
        <p:spPr bwMode="auto">
          <a:xfrm>
            <a:off x="5638800" y="1709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8" name="AutoShape 76"/>
          <p:cNvSpPr>
            <a:spLocks noChangeArrowheads="1"/>
          </p:cNvSpPr>
          <p:nvPr/>
        </p:nvSpPr>
        <p:spPr bwMode="auto">
          <a:xfrm>
            <a:off x="6324600" y="1556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89" name="AutoShape 77"/>
          <p:cNvSpPr>
            <a:spLocks noChangeArrowheads="1"/>
          </p:cNvSpPr>
          <p:nvPr/>
        </p:nvSpPr>
        <p:spPr bwMode="auto">
          <a:xfrm>
            <a:off x="5486400" y="1861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0" name="AutoShape 78"/>
          <p:cNvSpPr>
            <a:spLocks noChangeArrowheads="1"/>
          </p:cNvSpPr>
          <p:nvPr/>
        </p:nvSpPr>
        <p:spPr bwMode="auto">
          <a:xfrm>
            <a:off x="6172200" y="1709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1" name="AutoShape 79"/>
          <p:cNvSpPr>
            <a:spLocks noChangeArrowheads="1"/>
          </p:cNvSpPr>
          <p:nvPr/>
        </p:nvSpPr>
        <p:spPr bwMode="auto">
          <a:xfrm>
            <a:off x="6858000" y="1556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2" name="AutoShape 80"/>
          <p:cNvSpPr>
            <a:spLocks noChangeArrowheads="1"/>
          </p:cNvSpPr>
          <p:nvPr/>
        </p:nvSpPr>
        <p:spPr bwMode="auto">
          <a:xfrm>
            <a:off x="6019800" y="1861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3" name="AutoShape 81"/>
          <p:cNvSpPr>
            <a:spLocks noChangeArrowheads="1"/>
          </p:cNvSpPr>
          <p:nvPr/>
        </p:nvSpPr>
        <p:spPr bwMode="auto">
          <a:xfrm>
            <a:off x="6705600" y="1709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4" name="AutoShape 82"/>
          <p:cNvSpPr>
            <a:spLocks noChangeArrowheads="1"/>
          </p:cNvSpPr>
          <p:nvPr/>
        </p:nvSpPr>
        <p:spPr bwMode="auto">
          <a:xfrm>
            <a:off x="6553200" y="1861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5" name="AutoShape 83"/>
          <p:cNvSpPr>
            <a:spLocks noChangeArrowheads="1"/>
          </p:cNvSpPr>
          <p:nvPr/>
        </p:nvSpPr>
        <p:spPr bwMode="auto">
          <a:xfrm>
            <a:off x="7391400" y="15567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6" name="AutoShape 84"/>
          <p:cNvSpPr>
            <a:spLocks noChangeArrowheads="1"/>
          </p:cNvSpPr>
          <p:nvPr/>
        </p:nvSpPr>
        <p:spPr bwMode="auto">
          <a:xfrm>
            <a:off x="4800600" y="2013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7" name="AutoShape 85"/>
          <p:cNvSpPr>
            <a:spLocks noChangeArrowheads="1"/>
          </p:cNvSpPr>
          <p:nvPr/>
        </p:nvSpPr>
        <p:spPr bwMode="auto">
          <a:xfrm>
            <a:off x="5334000" y="2013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8" name="AutoShape 86"/>
          <p:cNvSpPr>
            <a:spLocks noChangeArrowheads="1"/>
          </p:cNvSpPr>
          <p:nvPr/>
        </p:nvSpPr>
        <p:spPr bwMode="auto">
          <a:xfrm>
            <a:off x="5867400" y="2013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999" name="AutoShape 87"/>
          <p:cNvSpPr>
            <a:spLocks noChangeArrowheads="1"/>
          </p:cNvSpPr>
          <p:nvPr/>
        </p:nvSpPr>
        <p:spPr bwMode="auto">
          <a:xfrm>
            <a:off x="6400800" y="2013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000" name="AutoShape 88"/>
          <p:cNvSpPr>
            <a:spLocks noChangeArrowheads="1"/>
          </p:cNvSpPr>
          <p:nvPr/>
        </p:nvSpPr>
        <p:spPr bwMode="auto">
          <a:xfrm>
            <a:off x="7239000" y="17091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001" name="AutoShape 89"/>
          <p:cNvSpPr>
            <a:spLocks noChangeArrowheads="1"/>
          </p:cNvSpPr>
          <p:nvPr/>
        </p:nvSpPr>
        <p:spPr bwMode="auto">
          <a:xfrm>
            <a:off x="7086600" y="18615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002" name="AutoShape 90"/>
          <p:cNvSpPr>
            <a:spLocks noChangeArrowheads="1"/>
          </p:cNvSpPr>
          <p:nvPr/>
        </p:nvSpPr>
        <p:spPr bwMode="auto">
          <a:xfrm>
            <a:off x="6934200" y="2013992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007" name="AutoShape 95"/>
          <p:cNvSpPr>
            <a:spLocks noChangeArrowheads="1"/>
          </p:cNvSpPr>
          <p:nvPr/>
        </p:nvSpPr>
        <p:spPr bwMode="auto">
          <a:xfrm>
            <a:off x="838200" y="457200"/>
            <a:ext cx="762000" cy="7620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008" name="Rectangle 96"/>
          <p:cNvSpPr>
            <a:spLocks noChangeArrowheads="1"/>
          </p:cNvSpPr>
          <p:nvPr/>
        </p:nvSpPr>
        <p:spPr bwMode="auto">
          <a:xfrm>
            <a:off x="1676400" y="381000"/>
            <a:ext cx="17075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  <a:latin typeface="Bookman Old Style" pitchFamily="18" charset="0"/>
              </a:rPr>
              <a:t>1 </a:t>
            </a:r>
            <a:r>
              <a:rPr lang="ru-RU" sz="4400">
                <a:solidFill>
                  <a:srgbClr val="FF0000"/>
                </a:solidFill>
                <a:latin typeface="Bookman Old Style" pitchFamily="18" charset="0"/>
              </a:rPr>
              <a:t>см</a:t>
            </a:r>
            <a:r>
              <a:rPr lang="ru-RU" sz="4400" baseline="3000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9009" name="AutoShape 97"/>
          <p:cNvSpPr>
            <a:spLocks noChangeArrowheads="1"/>
          </p:cNvSpPr>
          <p:nvPr/>
        </p:nvSpPr>
        <p:spPr bwMode="auto">
          <a:xfrm>
            <a:off x="4786314" y="1556792"/>
            <a:ext cx="3352800" cy="2286000"/>
          </a:xfrm>
          <a:prstGeom prst="cube">
            <a:avLst>
              <a:gd name="adj" fmla="val 27639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9010" name="AutoShape 98"/>
          <p:cNvSpPr>
            <a:spLocks noChangeArrowheads="1"/>
          </p:cNvSpPr>
          <p:nvPr/>
        </p:nvSpPr>
        <p:spPr bwMode="auto">
          <a:xfrm>
            <a:off x="4800600" y="1556792"/>
            <a:ext cx="3352800" cy="2286000"/>
          </a:xfrm>
          <a:prstGeom prst="cube">
            <a:avLst>
              <a:gd name="adj" fmla="val 27639"/>
            </a:avLst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9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4" name="AutoShape 6"/>
          <p:cNvSpPr>
            <a:spLocks noChangeArrowheads="1"/>
          </p:cNvSpPr>
          <p:nvPr/>
        </p:nvSpPr>
        <p:spPr bwMode="auto">
          <a:xfrm>
            <a:off x="4499992" y="4725144"/>
            <a:ext cx="4393010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206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 smtClean="0">
                <a:latin typeface="Bookman Old Style" pitchFamily="18" charset="0"/>
                <a:cs typeface="Times New Roman" pitchFamily="18" charset="0"/>
              </a:rPr>
              <a:t>V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4800" dirty="0">
                <a:latin typeface="Bookman Old Style" pitchFamily="18" charset="0"/>
                <a:cs typeface="Times New Roman" pitchFamily="18" charset="0"/>
              </a:rPr>
              <a:t>= </a:t>
            </a:r>
            <a:r>
              <a:rPr lang="ru-RU" sz="4800" dirty="0" err="1">
                <a:latin typeface="Bookman Old Style" pitchFamily="18" charset="0"/>
                <a:cs typeface="Times New Roman" pitchFamily="18" charset="0"/>
              </a:rPr>
              <a:t>a</a:t>
            </a:r>
            <a:r>
              <a:rPr lang="ru-RU" sz="4800" dirty="0">
                <a:latin typeface="Bookman Old Style" pitchFamily="18" charset="0"/>
                <a:cs typeface="Times New Roman" pitchFamily="18" charset="0"/>
              </a:rPr>
              <a:t> ∙ </a:t>
            </a:r>
            <a:r>
              <a:rPr lang="ru-RU" sz="4800" dirty="0" err="1" smtClean="0">
                <a:latin typeface="Bookman Old Style" pitchFamily="18" charset="0"/>
                <a:cs typeface="Times New Roman" pitchFamily="18" charset="0"/>
              </a:rPr>
              <a:t>b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</a:rPr>
              <a:t> ∙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  <a:sym typeface="Symbol"/>
              </a:rPr>
              <a:t> с</a:t>
            </a:r>
            <a:r>
              <a:rPr lang="ru-RU" sz="2400" dirty="0" smtClean="0">
                <a:latin typeface="Bookman Old Style" pitchFamily="18" charset="0"/>
                <a:cs typeface="+mn-cs"/>
              </a:rPr>
              <a:t> </a:t>
            </a:r>
            <a:endParaRPr lang="ru-RU" sz="2400" dirty="0"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200"/>
                            </p:stCondLst>
                            <p:childTnLst>
                              <p:par>
                                <p:cTn id="7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400"/>
                            </p:stCondLst>
                            <p:childTnLst>
                              <p:par>
                                <p:cTn id="8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6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800"/>
                            </p:stCondLst>
                            <p:childTnLst>
                              <p:par>
                                <p:cTn id="9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200"/>
                            </p:stCondLst>
                            <p:childTnLst>
                              <p:par>
                                <p:cTn id="10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400"/>
                            </p:stCondLst>
                            <p:childTnLst>
                              <p:par>
                                <p:cTn id="10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600"/>
                            </p:stCondLst>
                            <p:childTnLst>
                              <p:par>
                                <p:cTn id="1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" fill="hold"/>
                                        <p:tgtEl>
                                          <p:spTgt spid="38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" fill="hold"/>
                                        <p:tgtEl>
                                          <p:spTgt spid="38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800"/>
                            </p:stCondLst>
                            <p:childTnLst>
                              <p:par>
                                <p:cTn id="1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2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2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"/>
                            </p:stCondLst>
                            <p:childTnLst>
                              <p:par>
                                <p:cTn id="1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2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2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00"/>
                            </p:stCondLst>
                            <p:childTnLst>
                              <p:par>
                                <p:cTn id="1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2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2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0"/>
                            </p:stCondLst>
                            <p:childTnLst>
                              <p:par>
                                <p:cTn id="1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2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2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"/>
                            </p:stCondLst>
                            <p:childTnLst>
                              <p:par>
                                <p:cTn id="1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2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2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2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2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200"/>
                            </p:stCondLst>
                            <p:childTnLst>
                              <p:par>
                                <p:cTn id="1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2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2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400"/>
                            </p:stCondLst>
                            <p:childTnLst>
                              <p:par>
                                <p:cTn id="1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2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2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600"/>
                            </p:stCondLst>
                            <p:childTnLst>
                              <p:par>
                                <p:cTn id="16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2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2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800"/>
                            </p:stCondLst>
                            <p:childTnLst>
                              <p:par>
                                <p:cTn id="17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2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2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200"/>
                            </p:stCondLst>
                            <p:childTnLst>
                              <p:par>
                                <p:cTn id="18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2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2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400"/>
                            </p:stCondLst>
                            <p:childTnLst>
                              <p:par>
                                <p:cTn id="18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2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2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600"/>
                            </p:stCondLst>
                            <p:childTnLst>
                              <p:par>
                                <p:cTn id="19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2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2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800"/>
                            </p:stCondLst>
                            <p:childTnLst>
                              <p:par>
                                <p:cTn id="19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2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2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"/>
                            </p:stCondLst>
                            <p:childTnLst>
                              <p:par>
                                <p:cTn id="20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2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2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200"/>
                            </p:stCondLst>
                            <p:childTnLst>
                              <p:par>
                                <p:cTn id="2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2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2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400"/>
                            </p:stCondLst>
                            <p:childTnLst>
                              <p:par>
                                <p:cTn id="2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2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2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600"/>
                            </p:stCondLst>
                            <p:childTnLst>
                              <p:par>
                                <p:cTn id="2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2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2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3800"/>
                            </p:stCondLst>
                            <p:childTnLst>
                              <p:par>
                                <p:cTn id="2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200" fill="hold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200" fill="hold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200" fill="hold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200" fill="hold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00"/>
                            </p:stCondLst>
                            <p:childTnLst>
                              <p:par>
                                <p:cTn id="2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2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200" fill="hold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400"/>
                            </p:stCondLst>
                            <p:childTnLst>
                              <p:par>
                                <p:cTn id="2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200" fill="hold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200" fill="hold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00"/>
                            </p:stCondLst>
                            <p:childTnLst>
                              <p:par>
                                <p:cTn id="2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200" fill="hold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200" fill="hold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800"/>
                            </p:stCondLst>
                            <p:childTnLst>
                              <p:par>
                                <p:cTn id="2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2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2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000"/>
                            </p:stCondLst>
                            <p:childTnLst>
                              <p:par>
                                <p:cTn id="26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2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2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200"/>
                            </p:stCondLst>
                            <p:childTnLst>
                              <p:par>
                                <p:cTn id="2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200" fill="hold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200" fill="hold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400"/>
                            </p:stCondLst>
                            <p:childTnLst>
                              <p:par>
                                <p:cTn id="27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200" fill="hold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200" fill="hold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600"/>
                            </p:stCondLst>
                            <p:childTnLst>
                              <p:par>
                                <p:cTn id="27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200" fill="hold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200" fill="hold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800"/>
                            </p:stCondLst>
                            <p:childTnLst>
                              <p:par>
                                <p:cTn id="28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200" fill="hold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200" fill="hold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200" fill="hold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200" fill="hold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200"/>
                            </p:stCondLst>
                            <p:childTnLst>
                              <p:par>
                                <p:cTn id="29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200" fill="hold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200" fill="hold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2400"/>
                            </p:stCondLst>
                            <p:childTnLst>
                              <p:par>
                                <p:cTn id="29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200" fill="hold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200" fill="hold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2600"/>
                            </p:stCondLst>
                            <p:childTnLst>
                              <p:par>
                                <p:cTn id="30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200" fill="hold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200" fill="hold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800"/>
                            </p:stCondLst>
                            <p:childTnLst>
                              <p:par>
                                <p:cTn id="30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200" fill="hold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200" fill="hold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3000"/>
                            </p:stCondLst>
                            <p:childTnLst>
                              <p:par>
                                <p:cTn id="3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200" fill="hold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200" fill="hold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3200"/>
                            </p:stCondLst>
                            <p:childTnLst>
                              <p:par>
                                <p:cTn id="3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200" fill="hold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200" fill="hold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400"/>
                            </p:stCondLst>
                            <p:childTnLst>
                              <p:par>
                                <p:cTn id="3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900"/>
                            </p:stCondLst>
                            <p:childTnLst>
                              <p:par>
                                <p:cTn id="3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4400"/>
                            </p:stCondLst>
                            <p:childTnLst>
                              <p:par>
                                <p:cTn id="3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4" grpId="0" autoUpdateAnimBg="0"/>
      <p:bldP spid="38945" grpId="0" autoUpdateAnimBg="0"/>
      <p:bldP spid="38946" grpId="0" autoUpdateAnimBg="0"/>
      <p:bldP spid="38947" grpId="0" autoUpdateAnimBg="0"/>
      <p:bldP spid="38948" grpId="0" autoUpdateAnimBg="0"/>
      <p:bldP spid="38949" grpId="0" autoUpdateAnimBg="0"/>
      <p:bldP spid="390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3"/>
          <p:cNvGrpSpPr>
            <a:grpSpLocks/>
          </p:cNvGrpSpPr>
          <p:nvPr/>
        </p:nvGrpSpPr>
        <p:grpSpPr bwMode="auto">
          <a:xfrm>
            <a:off x="531813" y="2971800"/>
            <a:ext cx="763587" cy="3430588"/>
            <a:chOff x="4847" y="1199"/>
            <a:chExt cx="481" cy="2161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 rot="5400000" flipH="1" flipV="1">
              <a:off x="4344" y="2376"/>
              <a:ext cx="1488" cy="480"/>
              <a:chOff x="960" y="1968"/>
              <a:chExt cx="1488" cy="480"/>
            </a:xfrm>
            <a:grpFill/>
          </p:grpSpPr>
          <p:sp>
            <p:nvSpPr>
              <p:cNvPr id="26723" name="AutoShape 99"/>
              <p:cNvSpPr>
                <a:spLocks noChangeArrowheads="1"/>
              </p:cNvSpPr>
              <p:nvPr/>
            </p:nvSpPr>
            <p:spPr bwMode="auto">
              <a:xfrm>
                <a:off x="960" y="196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4" name="AutoShape 100"/>
              <p:cNvSpPr>
                <a:spLocks noChangeArrowheads="1"/>
              </p:cNvSpPr>
              <p:nvPr/>
            </p:nvSpPr>
            <p:spPr bwMode="auto">
              <a:xfrm>
                <a:off x="1296" y="196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5" name="AutoShape 101"/>
              <p:cNvSpPr>
                <a:spLocks noChangeArrowheads="1"/>
              </p:cNvSpPr>
              <p:nvPr/>
            </p:nvSpPr>
            <p:spPr bwMode="auto">
              <a:xfrm>
                <a:off x="1632" y="196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6" name="AutoShape 102"/>
              <p:cNvSpPr>
                <a:spLocks noChangeArrowheads="1"/>
              </p:cNvSpPr>
              <p:nvPr/>
            </p:nvSpPr>
            <p:spPr bwMode="auto">
              <a:xfrm>
                <a:off x="1968" y="196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</p:grpSp>
        <p:sp>
          <p:nvSpPr>
            <p:cNvPr id="26727" name="AutoShape 103"/>
            <p:cNvSpPr>
              <a:spLocks noChangeArrowheads="1"/>
            </p:cNvSpPr>
            <p:nvPr/>
          </p:nvSpPr>
          <p:spPr bwMode="auto">
            <a:xfrm rot="-5400000">
              <a:off x="4847" y="1535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728" name="AutoShape 104"/>
            <p:cNvSpPr>
              <a:spLocks noChangeArrowheads="1"/>
            </p:cNvSpPr>
            <p:nvPr/>
          </p:nvSpPr>
          <p:spPr bwMode="auto">
            <a:xfrm rot="-5400000">
              <a:off x="4847" y="1199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</p:grpSp>
      <p:sp>
        <p:nvSpPr>
          <p:cNvPr id="26734" name="AutoShape 110"/>
          <p:cNvSpPr>
            <a:spLocks noChangeArrowheads="1"/>
          </p:cNvSpPr>
          <p:nvPr/>
        </p:nvSpPr>
        <p:spPr bwMode="auto">
          <a:xfrm>
            <a:off x="5638800" y="1676400"/>
            <a:ext cx="762000" cy="7620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 i="0">
              <a:latin typeface="Georgia" pitchFamily="18" charset="0"/>
              <a:cs typeface="+mn-cs"/>
            </a:endParaRPr>
          </a:p>
        </p:txBody>
      </p:sp>
      <p:grpSp>
        <p:nvGrpSpPr>
          <p:cNvPr id="4" name="Group 152"/>
          <p:cNvGrpSpPr>
            <a:grpSpLocks/>
          </p:cNvGrpSpPr>
          <p:nvPr/>
        </p:nvGrpSpPr>
        <p:grpSpPr bwMode="auto">
          <a:xfrm>
            <a:off x="1905000" y="4038600"/>
            <a:ext cx="1295400" cy="2362200"/>
            <a:chOff x="3408" y="1680"/>
            <a:chExt cx="816" cy="1488"/>
          </a:xfrm>
          <a:solidFill>
            <a:srgbClr val="66FF66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5" name="Group 146"/>
            <p:cNvGrpSpPr>
              <a:grpSpLocks/>
            </p:cNvGrpSpPr>
            <p:nvPr/>
          </p:nvGrpSpPr>
          <p:grpSpPr bwMode="auto">
            <a:xfrm>
              <a:off x="3744" y="1680"/>
              <a:ext cx="480" cy="1488"/>
              <a:chOff x="4631" y="1319"/>
              <a:chExt cx="480" cy="1488"/>
            </a:xfrm>
            <a:grpFill/>
          </p:grpSpPr>
          <p:sp>
            <p:nvSpPr>
              <p:cNvPr id="26719" name="AutoShape 95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0" name="AutoShape 96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1" name="AutoShape 97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22" name="AutoShape 98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</p:grpSp>
        <p:grpSp>
          <p:nvGrpSpPr>
            <p:cNvPr id="6" name="Group 147"/>
            <p:cNvGrpSpPr>
              <a:grpSpLocks/>
            </p:cNvGrpSpPr>
            <p:nvPr/>
          </p:nvGrpSpPr>
          <p:grpSpPr bwMode="auto">
            <a:xfrm>
              <a:off x="3408" y="1680"/>
              <a:ext cx="480" cy="1488"/>
              <a:chOff x="4631" y="1319"/>
              <a:chExt cx="480" cy="1488"/>
            </a:xfrm>
            <a:grpFill/>
          </p:grpSpPr>
          <p:sp>
            <p:nvSpPr>
              <p:cNvPr id="26772" name="AutoShape 148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2327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73" name="AutoShape 149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991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74" name="AutoShape 150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655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775" name="AutoShape 151"/>
              <p:cNvSpPr>
                <a:spLocks noChangeArrowheads="1"/>
              </p:cNvSpPr>
              <p:nvPr/>
            </p:nvSpPr>
            <p:spPr bwMode="auto">
              <a:xfrm rot="5400000" flipH="1" flipV="1">
                <a:off x="4631" y="1319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3810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</p:grpSp>
      </p:grpSp>
      <p:grpSp>
        <p:nvGrpSpPr>
          <p:cNvPr id="7" name="Group 226"/>
          <p:cNvGrpSpPr>
            <a:grpSpLocks/>
          </p:cNvGrpSpPr>
          <p:nvPr/>
        </p:nvGrpSpPr>
        <p:grpSpPr bwMode="auto">
          <a:xfrm>
            <a:off x="3810000" y="4191000"/>
            <a:ext cx="4800600" cy="2133600"/>
            <a:chOff x="2400" y="2640"/>
            <a:chExt cx="3024" cy="1344"/>
          </a:xfrm>
          <a:solidFill>
            <a:srgbClr val="33CCFF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8" name="Group 195"/>
            <p:cNvGrpSpPr>
              <a:grpSpLocks/>
            </p:cNvGrpSpPr>
            <p:nvPr/>
          </p:nvGrpSpPr>
          <p:grpSpPr bwMode="auto">
            <a:xfrm>
              <a:off x="2400" y="3312"/>
              <a:ext cx="3024" cy="672"/>
              <a:chOff x="960" y="2688"/>
              <a:chExt cx="3024" cy="672"/>
            </a:xfrm>
            <a:grpFill/>
          </p:grpSpPr>
          <p:grpSp>
            <p:nvGrpSpPr>
              <p:cNvPr id="9" name="Group 119"/>
              <p:cNvGrpSpPr>
                <a:grpSpLocks/>
              </p:cNvGrpSpPr>
              <p:nvPr/>
            </p:nvGrpSpPr>
            <p:grpSpPr bwMode="auto">
              <a:xfrm>
                <a:off x="960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741" name="AutoShape 117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2" name="AutoShape 118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0" name="AutoShape 116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38" name="AutoShape 114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39" name="AutoShape 115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33" name="AutoShape 109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32" name="AutoShape 108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31" name="AutoShape 107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15" name="AutoShape 91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16" name="AutoShape 92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17" name="AutoShape 93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18" name="AutoShape 94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  <p:grpSp>
            <p:nvGrpSpPr>
              <p:cNvPr id="10" name="Group 179"/>
              <p:cNvGrpSpPr>
                <a:grpSpLocks/>
              </p:cNvGrpSpPr>
              <p:nvPr/>
            </p:nvGrpSpPr>
            <p:grpSpPr bwMode="auto">
              <a:xfrm>
                <a:off x="2304" y="2688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804" name="AutoShape 180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5" name="AutoShape 181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6" name="AutoShape 182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7" name="AutoShape 183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8" name="AutoShape 184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9" name="AutoShape 185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0" name="AutoShape 186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1" name="AutoShape 187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2" name="AutoShape 188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3" name="AutoShape 189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4" name="AutoShape 190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15" name="AutoShape 191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</p:grpSp>
        <p:grpSp>
          <p:nvGrpSpPr>
            <p:cNvPr id="11" name="Group 194"/>
            <p:cNvGrpSpPr>
              <a:grpSpLocks/>
            </p:cNvGrpSpPr>
            <p:nvPr/>
          </p:nvGrpSpPr>
          <p:grpSpPr bwMode="auto">
            <a:xfrm>
              <a:off x="2400" y="2976"/>
              <a:ext cx="3024" cy="672"/>
              <a:chOff x="960" y="2352"/>
              <a:chExt cx="3024" cy="672"/>
            </a:xfrm>
            <a:grpFill/>
          </p:grpSpPr>
          <p:grpSp>
            <p:nvGrpSpPr>
              <p:cNvPr id="12" name="Group 120"/>
              <p:cNvGrpSpPr>
                <a:grpSpLocks/>
              </p:cNvGrpSpPr>
              <p:nvPr/>
            </p:nvGrpSpPr>
            <p:grpSpPr bwMode="auto">
              <a:xfrm>
                <a:off x="960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745" name="AutoShape 121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6" name="AutoShape 122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7" name="AutoShape 123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8" name="AutoShape 124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49" name="AutoShape 125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0" name="AutoShape 126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1" name="AutoShape 127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2" name="AutoShape 128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3" name="AutoShape 129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4" name="AutoShape 130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5" name="AutoShape 131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6" name="AutoShape 132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  <p:grpSp>
            <p:nvGrpSpPr>
              <p:cNvPr id="13" name="Group 166"/>
              <p:cNvGrpSpPr>
                <a:grpSpLocks/>
              </p:cNvGrpSpPr>
              <p:nvPr/>
            </p:nvGrpSpPr>
            <p:grpSpPr bwMode="auto">
              <a:xfrm>
                <a:off x="2304" y="2352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791" name="AutoShape 167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2" name="AutoShape 168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3" name="AutoShape 169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4" name="AutoShape 170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5" name="AutoShape 171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6" name="AutoShape 172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7" name="AutoShape 173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8" name="AutoShape 174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99" name="AutoShape 175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0" name="AutoShape 176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1" name="AutoShape 177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802" name="AutoShape 178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</p:grpSp>
        <p:grpSp>
          <p:nvGrpSpPr>
            <p:cNvPr id="14" name="Group 193"/>
            <p:cNvGrpSpPr>
              <a:grpSpLocks/>
            </p:cNvGrpSpPr>
            <p:nvPr/>
          </p:nvGrpSpPr>
          <p:grpSpPr bwMode="auto">
            <a:xfrm>
              <a:off x="2400" y="2640"/>
              <a:ext cx="3024" cy="672"/>
              <a:chOff x="960" y="2016"/>
              <a:chExt cx="3024" cy="672"/>
            </a:xfrm>
            <a:grpFill/>
          </p:grpSpPr>
          <p:grpSp>
            <p:nvGrpSpPr>
              <p:cNvPr id="15" name="Group 133"/>
              <p:cNvGrpSpPr>
                <a:grpSpLocks/>
              </p:cNvGrpSpPr>
              <p:nvPr/>
            </p:nvGrpSpPr>
            <p:grpSpPr bwMode="auto">
              <a:xfrm>
                <a:off x="960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758" name="AutoShape 134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59" name="AutoShape 135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0" name="AutoShape 136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1" name="AutoShape 137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2" name="AutoShape 138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3" name="AutoShape 139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4" name="AutoShape 140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5" name="AutoShape 141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6" name="AutoShape 142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7" name="AutoShape 143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8" name="AutoShape 144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69" name="AutoShape 145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  <p:grpSp>
            <p:nvGrpSpPr>
              <p:cNvPr id="16" name="Group 153"/>
              <p:cNvGrpSpPr>
                <a:grpSpLocks/>
              </p:cNvGrpSpPr>
              <p:nvPr/>
            </p:nvGrpSpPr>
            <p:grpSpPr bwMode="auto">
              <a:xfrm>
                <a:off x="2304" y="2016"/>
                <a:ext cx="1680" cy="672"/>
                <a:chOff x="960" y="2448"/>
                <a:chExt cx="1680" cy="672"/>
              </a:xfrm>
              <a:grpFill/>
            </p:grpSpPr>
            <p:sp>
              <p:nvSpPr>
                <p:cNvPr id="26778" name="AutoShape 154"/>
                <p:cNvSpPr>
                  <a:spLocks noChangeArrowheads="1"/>
                </p:cNvSpPr>
                <p:nvPr/>
              </p:nvSpPr>
              <p:spPr bwMode="auto">
                <a:xfrm>
                  <a:off x="1152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79" name="AutoShape 155"/>
                <p:cNvSpPr>
                  <a:spLocks noChangeArrowheads="1"/>
                </p:cNvSpPr>
                <p:nvPr/>
              </p:nvSpPr>
              <p:spPr bwMode="auto">
                <a:xfrm>
                  <a:off x="1488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0" name="AutoShape 156"/>
                <p:cNvSpPr>
                  <a:spLocks noChangeArrowheads="1"/>
                </p:cNvSpPr>
                <p:nvPr/>
              </p:nvSpPr>
              <p:spPr bwMode="auto">
                <a:xfrm>
                  <a:off x="1824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1" name="AutoShape 157"/>
                <p:cNvSpPr>
                  <a:spLocks noChangeArrowheads="1"/>
                </p:cNvSpPr>
                <p:nvPr/>
              </p:nvSpPr>
              <p:spPr bwMode="auto">
                <a:xfrm>
                  <a:off x="1056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2" name="AutoShape 158"/>
                <p:cNvSpPr>
                  <a:spLocks noChangeArrowheads="1"/>
                </p:cNvSpPr>
                <p:nvPr/>
              </p:nvSpPr>
              <p:spPr bwMode="auto">
                <a:xfrm>
                  <a:off x="1392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3" name="AutoShape 159"/>
                <p:cNvSpPr>
                  <a:spLocks noChangeArrowheads="1"/>
                </p:cNvSpPr>
                <p:nvPr/>
              </p:nvSpPr>
              <p:spPr bwMode="auto">
                <a:xfrm>
                  <a:off x="1728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4" name="AutoShape 160"/>
                <p:cNvSpPr>
                  <a:spLocks noChangeArrowheads="1"/>
                </p:cNvSpPr>
                <p:nvPr/>
              </p:nvSpPr>
              <p:spPr bwMode="auto">
                <a:xfrm>
                  <a:off x="2160" y="2448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5" name="AutoShape 161"/>
                <p:cNvSpPr>
                  <a:spLocks noChangeArrowheads="1"/>
                </p:cNvSpPr>
                <p:nvPr/>
              </p:nvSpPr>
              <p:spPr bwMode="auto">
                <a:xfrm>
                  <a:off x="2064" y="2544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6" name="AutoShape 162"/>
                <p:cNvSpPr>
                  <a:spLocks noChangeArrowheads="1"/>
                </p:cNvSpPr>
                <p:nvPr/>
              </p:nvSpPr>
              <p:spPr bwMode="auto">
                <a:xfrm>
                  <a:off x="960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7" name="AutoShape 163"/>
                <p:cNvSpPr>
                  <a:spLocks noChangeArrowheads="1"/>
                </p:cNvSpPr>
                <p:nvPr/>
              </p:nvSpPr>
              <p:spPr bwMode="auto">
                <a:xfrm>
                  <a:off x="1296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8" name="AutoShape 164"/>
                <p:cNvSpPr>
                  <a:spLocks noChangeArrowheads="1"/>
                </p:cNvSpPr>
                <p:nvPr/>
              </p:nvSpPr>
              <p:spPr bwMode="auto">
                <a:xfrm>
                  <a:off x="1632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sp>
              <p:nvSpPr>
                <p:cNvPr id="26789" name="AutoShape 165"/>
                <p:cNvSpPr>
                  <a:spLocks noChangeArrowheads="1"/>
                </p:cNvSpPr>
                <p:nvPr/>
              </p:nvSpPr>
              <p:spPr bwMode="auto">
                <a:xfrm>
                  <a:off x="1968" y="2640"/>
                  <a:ext cx="480" cy="480"/>
                </a:xfrm>
                <a:prstGeom prst="cube">
                  <a:avLst>
                    <a:gd name="adj" fmla="val 25000"/>
                  </a:avLst>
                </a:prstGeom>
                <a:grpFill/>
                <a:ln w="28575">
                  <a:solidFill>
                    <a:srgbClr val="000099"/>
                  </a:solidFill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p3d prstMaterial="metal"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</p:grpSp>
        </p:grpSp>
      </p:grpSp>
      <p:grpSp>
        <p:nvGrpSpPr>
          <p:cNvPr id="17" name="Group 224"/>
          <p:cNvGrpSpPr>
            <a:grpSpLocks/>
          </p:cNvGrpSpPr>
          <p:nvPr/>
        </p:nvGrpSpPr>
        <p:grpSpPr bwMode="auto">
          <a:xfrm flipH="1">
            <a:off x="4953000" y="2667000"/>
            <a:ext cx="3733800" cy="1066800"/>
            <a:chOff x="384" y="3456"/>
            <a:chExt cx="2352" cy="672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18" name="Group 197" descr="chocolate"/>
            <p:cNvGrpSpPr>
              <a:grpSpLocks/>
            </p:cNvGrpSpPr>
            <p:nvPr/>
          </p:nvGrpSpPr>
          <p:grpSpPr bwMode="auto">
            <a:xfrm>
              <a:off x="384" y="3456"/>
              <a:ext cx="1680" cy="672"/>
              <a:chOff x="960" y="2448"/>
              <a:chExt cx="1680" cy="672"/>
            </a:xfrm>
            <a:grpFill/>
          </p:grpSpPr>
          <p:sp>
            <p:nvSpPr>
              <p:cNvPr id="26822" name="AutoShape 198" descr="chocolate"/>
              <p:cNvSpPr>
                <a:spLocks noChangeArrowheads="1"/>
              </p:cNvSpPr>
              <p:nvPr/>
            </p:nvSpPr>
            <p:spPr bwMode="auto">
              <a:xfrm>
                <a:off x="1152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3" name="AutoShape 199" descr="chocolate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4" name="AutoShape 200" descr="chocolate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5" name="AutoShape 201" descr="chocolate"/>
              <p:cNvSpPr>
                <a:spLocks noChangeArrowheads="1"/>
              </p:cNvSpPr>
              <p:nvPr/>
            </p:nvSpPr>
            <p:spPr bwMode="auto">
              <a:xfrm>
                <a:off x="1056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6" name="AutoShape 202" descr="chocolate"/>
              <p:cNvSpPr>
                <a:spLocks noChangeArrowheads="1"/>
              </p:cNvSpPr>
              <p:nvPr/>
            </p:nvSpPr>
            <p:spPr bwMode="auto">
              <a:xfrm>
                <a:off x="1392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7" name="AutoShape 203" descr="chocolate"/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8" name="AutoShape 204" descr="chocolate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29" name="AutoShape 205" descr="chocolate"/>
              <p:cNvSpPr>
                <a:spLocks noChangeArrowheads="1"/>
              </p:cNvSpPr>
              <p:nvPr/>
            </p:nvSpPr>
            <p:spPr bwMode="auto">
              <a:xfrm>
                <a:off x="2064" y="2544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30" name="AutoShape 206" descr="chocolate"/>
              <p:cNvSpPr>
                <a:spLocks noChangeArrowheads="1"/>
              </p:cNvSpPr>
              <p:nvPr/>
            </p:nvSpPr>
            <p:spPr bwMode="auto">
              <a:xfrm>
                <a:off x="960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31" name="AutoShape 207" descr="chocolate"/>
              <p:cNvSpPr>
                <a:spLocks noChangeArrowheads="1"/>
              </p:cNvSpPr>
              <p:nvPr/>
            </p:nvSpPr>
            <p:spPr bwMode="auto">
              <a:xfrm>
                <a:off x="1296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32" name="AutoShape 208" descr="chocolate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26833" name="AutoShape 209" descr="chocolate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480" cy="480"/>
              </a:xfrm>
              <a:prstGeom prst="cube">
                <a:avLst>
                  <a:gd name="adj" fmla="val 25000"/>
                </a:avLst>
              </a:prstGeom>
              <a:grpFill/>
              <a:ln w="28575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/>
            </p:spPr>
            <p:txBody>
              <a:bodyPr wrap="none" anchor="ctr"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</p:grpSp>
        <p:sp>
          <p:nvSpPr>
            <p:cNvPr id="26835" name="AutoShape 211" descr="chocolate"/>
            <p:cNvSpPr>
              <a:spLocks noChangeArrowheads="1"/>
            </p:cNvSpPr>
            <p:nvPr/>
          </p:nvSpPr>
          <p:spPr bwMode="auto">
            <a:xfrm>
              <a:off x="1920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36" name="AutoShape 212" descr="chocolate"/>
            <p:cNvSpPr>
              <a:spLocks noChangeArrowheads="1"/>
            </p:cNvSpPr>
            <p:nvPr/>
          </p:nvSpPr>
          <p:spPr bwMode="auto">
            <a:xfrm>
              <a:off x="2256" y="3456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38" name="AutoShape 214" descr="chocolate"/>
            <p:cNvSpPr>
              <a:spLocks noChangeArrowheads="1"/>
            </p:cNvSpPr>
            <p:nvPr/>
          </p:nvSpPr>
          <p:spPr bwMode="auto">
            <a:xfrm>
              <a:off x="1824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39" name="AutoShape 215" descr="chocolate"/>
            <p:cNvSpPr>
              <a:spLocks noChangeArrowheads="1"/>
            </p:cNvSpPr>
            <p:nvPr/>
          </p:nvSpPr>
          <p:spPr bwMode="auto">
            <a:xfrm>
              <a:off x="2160" y="3552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43" name="AutoShape 219" descr="chocolate"/>
            <p:cNvSpPr>
              <a:spLocks noChangeArrowheads="1"/>
            </p:cNvSpPr>
            <p:nvPr/>
          </p:nvSpPr>
          <p:spPr bwMode="auto">
            <a:xfrm>
              <a:off x="1728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44" name="AutoShape 220" descr="chocolate"/>
            <p:cNvSpPr>
              <a:spLocks noChangeArrowheads="1"/>
            </p:cNvSpPr>
            <p:nvPr/>
          </p:nvSpPr>
          <p:spPr bwMode="auto">
            <a:xfrm>
              <a:off x="2064" y="3648"/>
              <a:ext cx="480" cy="480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</p:grpSp>
      <p:sp>
        <p:nvSpPr>
          <p:cNvPr id="26849" name="WordArt 225"/>
          <p:cNvSpPr>
            <a:spLocks noChangeArrowheads="1" noChangeShapeType="1" noTextEdit="1"/>
          </p:cNvSpPr>
          <p:nvPr/>
        </p:nvSpPr>
        <p:spPr bwMode="auto">
          <a:xfrm>
            <a:off x="2042864" y="457200"/>
            <a:ext cx="6705600" cy="914400"/>
          </a:xfrm>
          <a:prstGeom prst="rect">
            <a:avLst/>
          </a:prstGeom>
        </p:spPr>
        <p:txBody>
          <a:bodyPr wrap="none" fromWordArt="1"/>
          <a:lstStyle/>
          <a:p>
            <a:r>
              <a:rPr lang="ru-RU" sz="4400" kern="10" dirty="0">
                <a:solidFill>
                  <a:srgbClr val="C00000"/>
                </a:solidFill>
                <a:latin typeface="Bookman Old Style" pitchFamily="18" charset="0"/>
              </a:rPr>
              <a:t>Найти объём фигур</a:t>
            </a:r>
          </a:p>
        </p:txBody>
      </p:sp>
      <p:grpSp>
        <p:nvGrpSpPr>
          <p:cNvPr id="19" name="Group 232"/>
          <p:cNvGrpSpPr>
            <a:grpSpLocks/>
          </p:cNvGrpSpPr>
          <p:nvPr/>
        </p:nvGrpSpPr>
        <p:grpSpPr bwMode="auto">
          <a:xfrm>
            <a:off x="2667000" y="1676400"/>
            <a:ext cx="1676400" cy="2057400"/>
            <a:chOff x="1920" y="2880"/>
            <a:chExt cx="1056" cy="1296"/>
          </a:xfrm>
          <a:solidFill>
            <a:srgbClr val="FF66FF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6857" name="AutoShape 233" descr="aqua"/>
            <p:cNvSpPr>
              <a:spLocks noChangeArrowheads="1"/>
            </p:cNvSpPr>
            <p:nvPr/>
          </p:nvSpPr>
          <p:spPr bwMode="auto">
            <a:xfrm>
              <a:off x="2208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58" name="AutoShape 234" descr="aqua"/>
            <p:cNvSpPr>
              <a:spLocks noChangeArrowheads="1"/>
            </p:cNvSpPr>
            <p:nvPr/>
          </p:nvSpPr>
          <p:spPr bwMode="auto">
            <a:xfrm>
              <a:off x="2112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59" name="AutoShape 235" descr="aqua"/>
            <p:cNvSpPr>
              <a:spLocks noChangeArrowheads="1"/>
            </p:cNvSpPr>
            <p:nvPr/>
          </p:nvSpPr>
          <p:spPr bwMode="auto">
            <a:xfrm>
              <a:off x="2016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0" name="AutoShape 236" descr="aqua"/>
            <p:cNvSpPr>
              <a:spLocks noChangeArrowheads="1"/>
            </p:cNvSpPr>
            <p:nvPr/>
          </p:nvSpPr>
          <p:spPr bwMode="auto">
            <a:xfrm>
              <a:off x="2208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1" name="AutoShape 237" descr="aqua"/>
            <p:cNvSpPr>
              <a:spLocks noChangeArrowheads="1"/>
            </p:cNvSpPr>
            <p:nvPr/>
          </p:nvSpPr>
          <p:spPr bwMode="auto">
            <a:xfrm>
              <a:off x="2112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2" name="AutoShape 238" descr="aqua"/>
            <p:cNvSpPr>
              <a:spLocks noChangeArrowheads="1"/>
            </p:cNvSpPr>
            <p:nvPr/>
          </p:nvSpPr>
          <p:spPr bwMode="auto">
            <a:xfrm>
              <a:off x="2016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3" name="AutoShape 239" descr="aqua"/>
            <p:cNvSpPr>
              <a:spLocks noChangeArrowheads="1"/>
            </p:cNvSpPr>
            <p:nvPr/>
          </p:nvSpPr>
          <p:spPr bwMode="auto">
            <a:xfrm>
              <a:off x="1920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4" name="AutoShape 240" descr="aqua"/>
            <p:cNvSpPr>
              <a:spLocks noChangeArrowheads="1"/>
            </p:cNvSpPr>
            <p:nvPr/>
          </p:nvSpPr>
          <p:spPr bwMode="auto">
            <a:xfrm>
              <a:off x="2544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5" name="AutoShape 241" descr="aqua"/>
            <p:cNvSpPr>
              <a:spLocks noChangeArrowheads="1"/>
            </p:cNvSpPr>
            <p:nvPr/>
          </p:nvSpPr>
          <p:spPr bwMode="auto">
            <a:xfrm>
              <a:off x="2448" y="355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6" name="AutoShape 242" descr="aqua"/>
            <p:cNvSpPr>
              <a:spLocks noChangeArrowheads="1"/>
            </p:cNvSpPr>
            <p:nvPr/>
          </p:nvSpPr>
          <p:spPr bwMode="auto">
            <a:xfrm>
              <a:off x="2352" y="364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7" name="AutoShape 243" descr="aqua"/>
            <p:cNvSpPr>
              <a:spLocks noChangeArrowheads="1"/>
            </p:cNvSpPr>
            <p:nvPr/>
          </p:nvSpPr>
          <p:spPr bwMode="auto">
            <a:xfrm>
              <a:off x="2256" y="374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8" name="AutoShape 244" descr="aqua"/>
            <p:cNvSpPr>
              <a:spLocks noChangeArrowheads="1"/>
            </p:cNvSpPr>
            <p:nvPr/>
          </p:nvSpPr>
          <p:spPr bwMode="auto">
            <a:xfrm>
              <a:off x="2544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69" name="AutoShape 245" descr="aqua"/>
            <p:cNvSpPr>
              <a:spLocks noChangeArrowheads="1"/>
            </p:cNvSpPr>
            <p:nvPr/>
          </p:nvSpPr>
          <p:spPr bwMode="auto">
            <a:xfrm>
              <a:off x="2448" y="3264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0" name="AutoShape 246" descr="aqua"/>
            <p:cNvSpPr>
              <a:spLocks noChangeArrowheads="1"/>
            </p:cNvSpPr>
            <p:nvPr/>
          </p:nvSpPr>
          <p:spPr bwMode="auto">
            <a:xfrm>
              <a:off x="2352" y="336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1" name="AutoShape 247" descr="aqua"/>
            <p:cNvSpPr>
              <a:spLocks noChangeArrowheads="1"/>
            </p:cNvSpPr>
            <p:nvPr/>
          </p:nvSpPr>
          <p:spPr bwMode="auto">
            <a:xfrm>
              <a:off x="2208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2" name="AutoShape 248" descr="aqua"/>
            <p:cNvSpPr>
              <a:spLocks noChangeArrowheads="1"/>
            </p:cNvSpPr>
            <p:nvPr/>
          </p:nvSpPr>
          <p:spPr bwMode="auto">
            <a:xfrm>
              <a:off x="2112" y="321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3" name="AutoShape 249" descr="aqua"/>
            <p:cNvSpPr>
              <a:spLocks noChangeArrowheads="1"/>
            </p:cNvSpPr>
            <p:nvPr/>
          </p:nvSpPr>
          <p:spPr bwMode="auto">
            <a:xfrm>
              <a:off x="2016" y="331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4" name="AutoShape 250" descr="aqua"/>
            <p:cNvSpPr>
              <a:spLocks noChangeArrowheads="1"/>
            </p:cNvSpPr>
            <p:nvPr/>
          </p:nvSpPr>
          <p:spPr bwMode="auto">
            <a:xfrm>
              <a:off x="1920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5" name="AutoShape 251" descr="aqua"/>
            <p:cNvSpPr>
              <a:spLocks noChangeArrowheads="1"/>
            </p:cNvSpPr>
            <p:nvPr/>
          </p:nvSpPr>
          <p:spPr bwMode="auto">
            <a:xfrm>
              <a:off x="2256" y="345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6" name="AutoShape 252" descr="aqua"/>
            <p:cNvSpPr>
              <a:spLocks noChangeArrowheads="1"/>
            </p:cNvSpPr>
            <p:nvPr/>
          </p:nvSpPr>
          <p:spPr bwMode="auto">
            <a:xfrm>
              <a:off x="2544" y="2880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7" name="AutoShape 253" descr="aqua"/>
            <p:cNvSpPr>
              <a:spLocks noChangeArrowheads="1"/>
            </p:cNvSpPr>
            <p:nvPr/>
          </p:nvSpPr>
          <p:spPr bwMode="auto">
            <a:xfrm>
              <a:off x="2448" y="2976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8" name="AutoShape 254" descr="aqua"/>
            <p:cNvSpPr>
              <a:spLocks noChangeArrowheads="1"/>
            </p:cNvSpPr>
            <p:nvPr/>
          </p:nvSpPr>
          <p:spPr bwMode="auto">
            <a:xfrm>
              <a:off x="2352" y="3072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79" name="AutoShape 255" descr="aqua"/>
            <p:cNvSpPr>
              <a:spLocks noChangeArrowheads="1"/>
            </p:cNvSpPr>
            <p:nvPr/>
          </p:nvSpPr>
          <p:spPr bwMode="auto">
            <a:xfrm>
              <a:off x="1920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80" name="AutoShape 256" descr="aqua"/>
            <p:cNvSpPr>
              <a:spLocks noChangeArrowheads="1"/>
            </p:cNvSpPr>
            <p:nvPr/>
          </p:nvSpPr>
          <p:spPr bwMode="auto">
            <a:xfrm>
              <a:off x="2256" y="3168"/>
              <a:ext cx="432" cy="432"/>
            </a:xfrm>
            <a:prstGeom prst="cube">
              <a:avLst>
                <a:gd name="adj" fmla="val 25000"/>
              </a:avLst>
            </a:prstGeom>
            <a:grpFill/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</p:grpSp>
      <p:grpSp>
        <p:nvGrpSpPr>
          <p:cNvPr id="20" name="Group 266"/>
          <p:cNvGrpSpPr>
            <a:grpSpLocks/>
          </p:cNvGrpSpPr>
          <p:nvPr/>
        </p:nvGrpSpPr>
        <p:grpSpPr bwMode="auto">
          <a:xfrm>
            <a:off x="533400" y="1447800"/>
            <a:ext cx="1295400" cy="1295400"/>
            <a:chOff x="432" y="1008"/>
            <a:chExt cx="816" cy="81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6891" name="AutoShape 267"/>
            <p:cNvSpPr>
              <a:spLocks noChangeArrowheads="1"/>
            </p:cNvSpPr>
            <p:nvPr/>
          </p:nvSpPr>
          <p:spPr bwMode="auto">
            <a:xfrm>
              <a:off x="528" y="1296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2" name="AutoShape 268"/>
            <p:cNvSpPr>
              <a:spLocks noChangeArrowheads="1"/>
            </p:cNvSpPr>
            <p:nvPr/>
          </p:nvSpPr>
          <p:spPr bwMode="auto">
            <a:xfrm>
              <a:off x="432" y="1392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3" name="AutoShape 269"/>
            <p:cNvSpPr>
              <a:spLocks noChangeArrowheads="1"/>
            </p:cNvSpPr>
            <p:nvPr/>
          </p:nvSpPr>
          <p:spPr bwMode="auto">
            <a:xfrm>
              <a:off x="528" y="1008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4" name="AutoShape 270"/>
            <p:cNvSpPr>
              <a:spLocks noChangeArrowheads="1"/>
            </p:cNvSpPr>
            <p:nvPr/>
          </p:nvSpPr>
          <p:spPr bwMode="auto">
            <a:xfrm>
              <a:off x="816" y="1296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5" name="AutoShape 271"/>
            <p:cNvSpPr>
              <a:spLocks noChangeArrowheads="1"/>
            </p:cNvSpPr>
            <p:nvPr/>
          </p:nvSpPr>
          <p:spPr bwMode="auto">
            <a:xfrm>
              <a:off x="720" y="1392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6" name="AutoShape 272"/>
            <p:cNvSpPr>
              <a:spLocks noChangeArrowheads="1"/>
            </p:cNvSpPr>
            <p:nvPr/>
          </p:nvSpPr>
          <p:spPr bwMode="auto">
            <a:xfrm>
              <a:off x="816" y="1008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7" name="AutoShape 273"/>
            <p:cNvSpPr>
              <a:spLocks noChangeArrowheads="1"/>
            </p:cNvSpPr>
            <p:nvPr/>
          </p:nvSpPr>
          <p:spPr bwMode="auto">
            <a:xfrm>
              <a:off x="432" y="1104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  <p:sp>
          <p:nvSpPr>
            <p:cNvPr id="26898" name="AutoShape 274"/>
            <p:cNvSpPr>
              <a:spLocks noChangeArrowheads="1"/>
            </p:cNvSpPr>
            <p:nvPr/>
          </p:nvSpPr>
          <p:spPr bwMode="auto">
            <a:xfrm>
              <a:off x="720" y="1104"/>
              <a:ext cx="432" cy="432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FFCC99"/>
                </a:gs>
                <a:gs pos="100000">
                  <a:srgbClr val="FFCC99">
                    <a:gamma/>
                    <a:tint val="54510"/>
                    <a:invGamma/>
                  </a:srgbClr>
                </a:gs>
              </a:gsLst>
              <a:path path="rect">
                <a:fillToRect r="100000" b="100000"/>
              </a:path>
            </a:gradFill>
            <a:ln w="28575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i="0">
                <a:latin typeface="Georgia" pitchFamily="18" charset="0"/>
                <a:cs typeface="+mn-cs"/>
              </a:endParaRPr>
            </a:p>
          </p:txBody>
        </p:sp>
      </p:grpSp>
      <p:sp>
        <p:nvSpPr>
          <p:cNvPr id="15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60" name="AutoShape 36"/>
          <p:cNvSpPr>
            <a:spLocks noChangeArrowheads="1"/>
          </p:cNvSpPr>
          <p:nvPr/>
        </p:nvSpPr>
        <p:spPr bwMode="auto">
          <a:xfrm>
            <a:off x="251520" y="404664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1" name="AutoShape 36"/>
          <p:cNvSpPr>
            <a:spLocks noChangeArrowheads="1"/>
          </p:cNvSpPr>
          <p:nvPr/>
        </p:nvSpPr>
        <p:spPr bwMode="auto">
          <a:xfrm>
            <a:off x="0" y="5517232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6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2" name="AutoShape 36"/>
          <p:cNvSpPr>
            <a:spLocks noChangeArrowheads="1"/>
          </p:cNvSpPr>
          <p:nvPr/>
        </p:nvSpPr>
        <p:spPr bwMode="auto">
          <a:xfrm>
            <a:off x="2267744" y="1700808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24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3" name="AutoShape 36"/>
          <p:cNvSpPr>
            <a:spLocks noChangeArrowheads="1"/>
          </p:cNvSpPr>
          <p:nvPr/>
        </p:nvSpPr>
        <p:spPr bwMode="auto">
          <a:xfrm>
            <a:off x="1907704" y="5301208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4" name="AutoShape 36"/>
          <p:cNvSpPr>
            <a:spLocks noChangeArrowheads="1"/>
          </p:cNvSpPr>
          <p:nvPr/>
        </p:nvSpPr>
        <p:spPr bwMode="auto">
          <a:xfrm>
            <a:off x="7308304" y="2708920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18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5" name="AutoShape 36"/>
          <p:cNvSpPr>
            <a:spLocks noChangeArrowheads="1"/>
          </p:cNvSpPr>
          <p:nvPr/>
        </p:nvSpPr>
        <p:spPr bwMode="auto">
          <a:xfrm>
            <a:off x="6804248" y="5085184"/>
            <a:ext cx="1294534" cy="105789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72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323528" y="404366"/>
            <a:ext cx="3723896" cy="648370"/>
          </a:xfrm>
          <a:prstGeom prst="wedgeRoundRectCallout">
            <a:avLst>
              <a:gd name="adj1" fmla="val -39901"/>
              <a:gd name="adj2" fmla="val 33859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Решите задачу: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AutoShape 48"/>
          <p:cNvSpPr>
            <a:spLocks noChangeArrowheads="1"/>
          </p:cNvSpPr>
          <p:nvPr/>
        </p:nvSpPr>
        <p:spPr bwMode="auto">
          <a:xfrm>
            <a:off x="323528" y="4797152"/>
            <a:ext cx="6840760" cy="1308684"/>
          </a:xfrm>
          <a:prstGeom prst="wedgeRoundRectCallout">
            <a:avLst>
              <a:gd name="adj1" fmla="val 41812"/>
              <a:gd name="adj2" fmla="val -12585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Внимание! При вычислениях все измерения должны быть  выражены в одинаковых единицах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907704" y="2365583"/>
            <a:ext cx="4393010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206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 smtClean="0">
                <a:latin typeface="Bookman Old Style" pitchFamily="18" charset="0"/>
                <a:cs typeface="Times New Roman" pitchFamily="18" charset="0"/>
              </a:rPr>
              <a:t>V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4800" dirty="0">
                <a:latin typeface="Bookman Old Style" pitchFamily="18" charset="0"/>
                <a:cs typeface="Times New Roman" pitchFamily="18" charset="0"/>
              </a:rPr>
              <a:t>= </a:t>
            </a:r>
            <a:r>
              <a:rPr lang="ru-RU" sz="4800" dirty="0" err="1">
                <a:latin typeface="Bookman Old Style" pitchFamily="18" charset="0"/>
                <a:cs typeface="Times New Roman" pitchFamily="18" charset="0"/>
              </a:rPr>
              <a:t>a</a:t>
            </a:r>
            <a:r>
              <a:rPr lang="ru-RU" sz="4800" dirty="0">
                <a:latin typeface="Bookman Old Style" pitchFamily="18" charset="0"/>
                <a:cs typeface="Times New Roman" pitchFamily="18" charset="0"/>
              </a:rPr>
              <a:t> ∙ </a:t>
            </a:r>
            <a:r>
              <a:rPr lang="ru-RU" sz="4800" dirty="0" err="1" smtClean="0">
                <a:latin typeface="Bookman Old Style" pitchFamily="18" charset="0"/>
                <a:cs typeface="Times New Roman" pitchFamily="18" charset="0"/>
              </a:rPr>
              <a:t>b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</a:rPr>
              <a:t> ∙</a:t>
            </a:r>
            <a:r>
              <a:rPr lang="ru-RU" sz="4800" dirty="0" smtClean="0">
                <a:latin typeface="Bookman Old Style" pitchFamily="18" charset="0"/>
                <a:cs typeface="Times New Roman" pitchFamily="18" charset="0"/>
                <a:sym typeface="Symbol"/>
              </a:rPr>
              <a:t> с</a:t>
            </a:r>
            <a:r>
              <a:rPr lang="ru-RU" sz="2400" dirty="0" smtClean="0">
                <a:latin typeface="Bookman Old Style" pitchFamily="18" charset="0"/>
                <a:cs typeface="+mn-cs"/>
              </a:rPr>
              <a:t> </a:t>
            </a:r>
            <a:endParaRPr lang="ru-RU" sz="2400" dirty="0">
              <a:latin typeface="Bookman Old Style" pitchFamily="18" charset="0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1056218"/>
            <a:ext cx="59766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</a:rPr>
              <a:t>Найти объём прямоугольного параллелепипеда, если его измерения 6см, 3см, 4см.</a:t>
            </a:r>
            <a:endParaRPr lang="ru-RU" sz="2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" name="WordArt 14"/>
          <p:cNvSpPr>
            <a:spLocks noChangeArrowheads="1" noChangeShapeType="1" noTextEdit="1"/>
          </p:cNvSpPr>
          <p:nvPr/>
        </p:nvSpPr>
        <p:spPr bwMode="auto">
          <a:xfrm>
            <a:off x="1835696" y="3428926"/>
            <a:ext cx="5616623" cy="7921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4400" kern="10" dirty="0" smtClean="0">
                <a:solidFill>
                  <a:srgbClr val="000099"/>
                </a:solidFill>
                <a:latin typeface="Bookman Old Style" pitchFamily="18" charset="0"/>
              </a:rPr>
              <a:t>V = </a:t>
            </a: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6</a:t>
            </a:r>
            <a:r>
              <a:rPr lang="en-US" sz="4400" kern="10" dirty="0" smtClean="0">
                <a:solidFill>
                  <a:srgbClr val="000099"/>
                </a:solidFill>
                <a:latin typeface="Bookman Old Style" pitchFamily="18" charset="0"/>
              </a:rPr>
              <a:t>∙</a:t>
            </a: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en-US" sz="4400" kern="10" dirty="0" smtClean="0">
                <a:solidFill>
                  <a:srgbClr val="000099"/>
                </a:solidFill>
                <a:latin typeface="Bookman Old Style" pitchFamily="18" charset="0"/>
              </a:rPr>
              <a:t>∙</a:t>
            </a: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4=72 см</a:t>
            </a:r>
            <a:r>
              <a:rPr lang="ru-RU" sz="4400" kern="10" baseline="30000" dirty="0" smtClean="0">
                <a:solidFill>
                  <a:srgbClr val="000099"/>
                </a:solidFill>
                <a:latin typeface="Bookman Old Style" pitchFamily="18" charset="0"/>
              </a:rPr>
              <a:t>3</a:t>
            </a: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endParaRPr lang="ru-RU" sz="44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5389604" y="1917576"/>
            <a:ext cx="2362200" cy="12954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89604" y="1917576"/>
            <a:ext cx="2362200" cy="12954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4737142" y="4292600"/>
            <a:ext cx="1828800" cy="2286000"/>
          </a:xfrm>
          <a:prstGeom prst="cube">
            <a:avLst>
              <a:gd name="adj" fmla="val 25000"/>
            </a:avLst>
          </a:prstGeom>
          <a:solidFill>
            <a:srgbClr val="66FF66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6108742" y="4292600"/>
            <a:ext cx="2057400" cy="2286000"/>
          </a:xfrm>
          <a:prstGeom prst="cube">
            <a:avLst>
              <a:gd name="adj" fmla="val 23301"/>
            </a:avLst>
          </a:prstGeom>
          <a:solidFill>
            <a:srgbClr val="33CCFF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737142" y="4292600"/>
            <a:ext cx="3429000" cy="2286000"/>
            <a:chOff x="1728" y="2544"/>
            <a:chExt cx="2160" cy="144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6329" name="Line 9"/>
            <p:cNvSpPr>
              <a:spLocks noChangeShapeType="1"/>
            </p:cNvSpPr>
            <p:nvPr/>
          </p:nvSpPr>
          <p:spPr bwMode="auto">
            <a:xfrm flipV="1">
              <a:off x="3600" y="2544"/>
              <a:ext cx="288" cy="288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728" y="2544"/>
              <a:ext cx="2160" cy="1440"/>
              <a:chOff x="1728" y="2544"/>
              <a:chExt cx="2160" cy="1440"/>
            </a:xfrm>
          </p:grpSpPr>
          <p:sp>
            <p:nvSpPr>
              <p:cNvPr id="56331" name="Rectangle 11"/>
              <p:cNvSpPr>
                <a:spLocks noChangeArrowheads="1"/>
              </p:cNvSpPr>
              <p:nvPr/>
            </p:nvSpPr>
            <p:spPr bwMode="auto">
              <a:xfrm>
                <a:off x="1728" y="2832"/>
                <a:ext cx="1872" cy="1152"/>
              </a:xfrm>
              <a:prstGeom prst="rect">
                <a:avLst/>
              </a:prstGeom>
              <a:noFill/>
              <a:ln w="5715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6332" name="Line 12"/>
              <p:cNvSpPr>
                <a:spLocks noChangeShapeType="1"/>
              </p:cNvSpPr>
              <p:nvPr/>
            </p:nvSpPr>
            <p:spPr bwMode="auto">
              <a:xfrm flipV="1">
                <a:off x="1728" y="2544"/>
                <a:ext cx="288" cy="288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6333" name="Line 13"/>
              <p:cNvSpPr>
                <a:spLocks noChangeShapeType="1"/>
              </p:cNvSpPr>
              <p:nvPr/>
            </p:nvSpPr>
            <p:spPr bwMode="auto">
              <a:xfrm>
                <a:off x="2016" y="2544"/>
                <a:ext cx="1872" cy="0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6334" name="Line 14"/>
              <p:cNvSpPr>
                <a:spLocks noChangeShapeType="1"/>
              </p:cNvSpPr>
              <p:nvPr/>
            </p:nvSpPr>
            <p:spPr bwMode="auto">
              <a:xfrm>
                <a:off x="3888" y="2544"/>
                <a:ext cx="0" cy="1152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6335" name="Line 15"/>
              <p:cNvSpPr>
                <a:spLocks noChangeShapeType="1"/>
              </p:cNvSpPr>
              <p:nvPr/>
            </p:nvSpPr>
            <p:spPr bwMode="auto">
              <a:xfrm flipH="1">
                <a:off x="3600" y="3696"/>
                <a:ext cx="288" cy="288"/>
              </a:xfrm>
              <a:prstGeom prst="line">
                <a:avLst/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  <p:sp>
        <p:nvSpPr>
          <p:cNvPr id="17" name="AutoShape 48"/>
          <p:cNvSpPr>
            <a:spLocks noChangeArrowheads="1"/>
          </p:cNvSpPr>
          <p:nvPr/>
        </p:nvSpPr>
        <p:spPr bwMode="auto">
          <a:xfrm>
            <a:off x="251520" y="260648"/>
            <a:ext cx="4752528" cy="739758"/>
          </a:xfrm>
          <a:prstGeom prst="wedgeRoundRectCallout">
            <a:avLst>
              <a:gd name="adj1" fmla="val -44847"/>
              <a:gd name="adj2" fmla="val 27181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Свойства объемов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1560" y="1086579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387026"/>
              </a:buClr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1. Равные фигуры имеют равные объемы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40698" y="3390091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387026"/>
              </a:buClr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2. Объем фигуры равен объему частей, на которые она разделена.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4927</TotalTime>
  <Words>414</Words>
  <Application>Microsoft Office PowerPoint</Application>
  <PresentationFormat>Экран (4:3)</PresentationFormat>
  <Paragraphs>119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Шаблон оформления с нарциссами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627</cp:revision>
  <dcterms:created xsi:type="dcterms:W3CDTF">2007-07-13T07:27:52Z</dcterms:created>
  <dcterms:modified xsi:type="dcterms:W3CDTF">2015-12-17T13:02:11Z</dcterms:modified>
</cp:coreProperties>
</file>