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0"/>
  </p:notesMasterIdLst>
  <p:handoutMasterIdLst>
    <p:handoutMasterId r:id="rId21"/>
  </p:handoutMasterIdLst>
  <p:sldIdLst>
    <p:sldId id="750" r:id="rId2"/>
    <p:sldId id="751" r:id="rId3"/>
    <p:sldId id="752" r:id="rId4"/>
    <p:sldId id="753" r:id="rId5"/>
    <p:sldId id="754" r:id="rId6"/>
    <p:sldId id="755" r:id="rId7"/>
    <p:sldId id="749" r:id="rId8"/>
    <p:sldId id="729" r:id="rId9"/>
    <p:sldId id="756" r:id="rId10"/>
    <p:sldId id="728" r:id="rId11"/>
    <p:sldId id="712" r:id="rId12"/>
    <p:sldId id="713" r:id="rId13"/>
    <p:sldId id="714" r:id="rId14"/>
    <p:sldId id="731" r:id="rId15"/>
    <p:sldId id="732" r:id="rId16"/>
    <p:sldId id="716" r:id="rId17"/>
    <p:sldId id="592" r:id="rId18"/>
    <p:sldId id="74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FF66"/>
    <a:srgbClr val="33CCFF"/>
    <a:srgbClr val="CC00FF"/>
    <a:srgbClr val="800000"/>
    <a:srgbClr val="0000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6FC4E5-38E1-4D8B-8141-2BEF7CD2FD0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2AE58F-7343-44D7-8842-35013CA0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434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174202-99CB-45C7-B6BC-7751ECD1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83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C293D-448A-4E22-A256-15F763E20FB0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9F404-F45E-4257-9DEA-72EF50634706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 №1</a:t>
            </a:r>
            <a:r>
              <a:rPr lang="en-US" dirty="0" smtClean="0"/>
              <a:t>411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 Математика 5 класс. </a:t>
            </a:r>
            <a:r>
              <a:rPr lang="ru-RU" dirty="0" err="1" smtClean="0"/>
              <a:t>Н.Я.Виленкин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3472A-FD8B-4CDE-9177-79C2BF9C7FE7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9A17-CFD9-4DA1-8C4B-8D67953B7E42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8F21-C61D-4D06-9B43-191A93483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CBFE-661D-4D29-8608-EB9A8151D4A8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9855-0393-4A19-8875-E2D0C608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2094-F37A-4605-96B7-6FA2F66CCB5B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33C0-85BD-4BDD-8F6A-1052D953E6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D9D-631E-4E64-A03F-450474978805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68BE-1834-49F0-9B5C-9BB1881236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0247-A0F8-4D41-ADC5-1EC12C0E8420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6E03-7A32-4BF0-9B01-13A5E77A19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A60C-76A5-45B6-87DA-24F01734F5FD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30C7-8026-4B61-B0C6-54CD0834B1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B4D7-10C9-47CB-87B0-3BF64F5F64AB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CBCC-BFDF-4D25-A799-B90242703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0CC8-6152-4722-A4A8-656758C4E8DA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2A1-01EF-4E3F-A8F9-DC9B9E139D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4B26-CE20-474E-9F67-18DB452D8A89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28F6-AE23-41C1-A63F-6DAD2B5FD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48625-C666-42E1-BC0C-E2EA09CEC337}" type="datetime1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F4356-C29F-4CE0-B9EB-2327DC089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wm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image" Target="../media/image17.wm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857256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+mn-cs"/>
              </a:rPr>
              <a:t>Устный счет.</a:t>
            </a:r>
            <a:endParaRPr lang="ru-RU" sz="8800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15.12.2015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817563" y="5986463"/>
            <a:ext cx="830677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А  </a:t>
            </a:r>
          </a:p>
        </p:txBody>
      </p:sp>
      <p:sp>
        <p:nvSpPr>
          <p:cNvPr id="365619" name="Rectangle 51"/>
          <p:cNvSpPr>
            <a:spLocks noChangeArrowheads="1"/>
          </p:cNvSpPr>
          <p:nvPr/>
        </p:nvSpPr>
        <p:spPr bwMode="auto">
          <a:xfrm>
            <a:off x="3116263" y="5986463"/>
            <a:ext cx="830677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В  </a:t>
            </a:r>
          </a:p>
        </p:txBody>
      </p:sp>
      <p:sp>
        <p:nvSpPr>
          <p:cNvPr id="365620" name="Rectangle 52"/>
          <p:cNvSpPr>
            <a:spLocks noChangeArrowheads="1"/>
          </p:cNvSpPr>
          <p:nvPr/>
        </p:nvSpPr>
        <p:spPr bwMode="auto">
          <a:xfrm>
            <a:off x="4208463" y="4957763"/>
            <a:ext cx="526106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С</a:t>
            </a:r>
          </a:p>
        </p:txBody>
      </p:sp>
      <p:sp>
        <p:nvSpPr>
          <p:cNvPr id="365626" name="Rectangle 58"/>
          <p:cNvSpPr>
            <a:spLocks noChangeArrowheads="1"/>
          </p:cNvSpPr>
          <p:nvPr/>
        </p:nvSpPr>
        <p:spPr bwMode="auto">
          <a:xfrm>
            <a:off x="1414463" y="1909763"/>
            <a:ext cx="902811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D</a:t>
            </a:r>
            <a:r>
              <a:rPr lang="en-US" sz="3600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</p:txBody>
      </p:sp>
      <p:sp>
        <p:nvSpPr>
          <p:cNvPr id="365621" name="Rectangle 53"/>
          <p:cNvSpPr>
            <a:spLocks noChangeArrowheads="1"/>
          </p:cNvSpPr>
          <p:nvPr/>
        </p:nvSpPr>
        <p:spPr bwMode="auto">
          <a:xfrm>
            <a:off x="3954463" y="2011363"/>
            <a:ext cx="718466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С</a:t>
            </a:r>
            <a:r>
              <a:rPr lang="ru-RU" sz="3600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1</a:t>
            </a:r>
          </a:p>
        </p:txBody>
      </p:sp>
      <p:sp>
        <p:nvSpPr>
          <p:cNvPr id="365570" name="Freeform 2"/>
          <p:cNvSpPr>
            <a:spLocks/>
          </p:cNvSpPr>
          <p:nvPr/>
        </p:nvSpPr>
        <p:spPr bwMode="auto">
          <a:xfrm>
            <a:off x="1092200" y="2654300"/>
            <a:ext cx="7747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488" y="1536"/>
              </a:cxn>
              <a:cxn ang="0">
                <a:pos x="488" y="0"/>
              </a:cxn>
              <a:cxn ang="0">
                <a:pos x="0" y="512"/>
              </a:cxn>
              <a:cxn ang="0">
                <a:pos x="0" y="2040"/>
              </a:cxn>
            </a:cxnLst>
            <a:rect l="0" t="0" r="r" b="b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solidFill>
            <a:srgbClr val="FFCCFF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5571" name="Freeform 3"/>
          <p:cNvSpPr>
            <a:spLocks/>
          </p:cNvSpPr>
          <p:nvPr/>
        </p:nvSpPr>
        <p:spPr bwMode="auto">
          <a:xfrm>
            <a:off x="1854200" y="2616200"/>
            <a:ext cx="2374900" cy="246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6" y="8"/>
              </a:cxn>
              <a:cxn ang="0">
                <a:pos x="1496" y="1544"/>
              </a:cxn>
              <a:cxn ang="0">
                <a:pos x="0" y="1552"/>
              </a:cxn>
              <a:cxn ang="0">
                <a:pos x="0" y="0"/>
              </a:cxn>
            </a:cxnLst>
            <a:rect l="0" t="0" r="r" b="b"/>
            <a:pathLst>
              <a:path w="1496" h="1552">
                <a:moveTo>
                  <a:pt x="0" y="0"/>
                </a:moveTo>
                <a:lnTo>
                  <a:pt x="1496" y="8"/>
                </a:lnTo>
                <a:lnTo>
                  <a:pt x="1496" y="1544"/>
                </a:lnTo>
                <a:lnTo>
                  <a:pt x="0" y="1552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2616200"/>
            <a:ext cx="3225800" cy="3251200"/>
            <a:chOff x="312" y="1896"/>
            <a:chExt cx="2032" cy="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5573" name="Freeform 5" descr="Контурные ромбики"/>
            <p:cNvSpPr>
              <a:spLocks/>
            </p:cNvSpPr>
            <p:nvPr/>
          </p:nvSpPr>
          <p:spPr bwMode="auto">
            <a:xfrm>
              <a:off x="320" y="1896"/>
              <a:ext cx="2024" cy="504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2024" y="0"/>
                </a:cxn>
                <a:cxn ang="0">
                  <a:pos x="1480" y="504"/>
                </a:cxn>
                <a:cxn ang="0">
                  <a:pos x="0" y="504"/>
                </a:cxn>
                <a:cxn ang="0">
                  <a:pos x="528" y="0"/>
                </a:cxn>
              </a:cxnLst>
              <a:rect l="0" t="0" r="r" b="b"/>
              <a:pathLst>
                <a:path w="2024" h="504">
                  <a:moveTo>
                    <a:pt x="528" y="0"/>
                  </a:moveTo>
                  <a:lnTo>
                    <a:pt x="2024" y="0"/>
                  </a:lnTo>
                  <a:lnTo>
                    <a:pt x="1480" y="504"/>
                  </a:lnTo>
                  <a:lnTo>
                    <a:pt x="0" y="50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574" name="Freeform 6" descr="Контурные ромбики"/>
            <p:cNvSpPr>
              <a:spLocks/>
            </p:cNvSpPr>
            <p:nvPr/>
          </p:nvSpPr>
          <p:spPr bwMode="auto">
            <a:xfrm>
              <a:off x="312" y="3440"/>
              <a:ext cx="2024" cy="504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2024" y="0"/>
                </a:cxn>
                <a:cxn ang="0">
                  <a:pos x="1480" y="504"/>
                </a:cxn>
                <a:cxn ang="0">
                  <a:pos x="0" y="504"/>
                </a:cxn>
                <a:cxn ang="0">
                  <a:pos x="528" y="0"/>
                </a:cxn>
              </a:cxnLst>
              <a:rect l="0" t="0" r="r" b="b"/>
              <a:pathLst>
                <a:path w="2024" h="504">
                  <a:moveTo>
                    <a:pt x="528" y="0"/>
                  </a:moveTo>
                  <a:lnTo>
                    <a:pt x="2024" y="0"/>
                  </a:lnTo>
                  <a:lnTo>
                    <a:pt x="1480" y="504"/>
                  </a:lnTo>
                  <a:lnTo>
                    <a:pt x="0" y="50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65575" name="AutoShape 7"/>
          <p:cNvSpPr>
            <a:spLocks noChangeArrowheads="1"/>
          </p:cNvSpPr>
          <p:nvPr/>
        </p:nvSpPr>
        <p:spPr bwMode="auto">
          <a:xfrm>
            <a:off x="1079500" y="2628900"/>
            <a:ext cx="3162300" cy="3251200"/>
          </a:xfrm>
          <a:prstGeom prst="cube">
            <a:avLst>
              <a:gd name="adj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none" anchor="ctr"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>
            <a:off x="1835696" y="2616200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5577" name="Freeform 9"/>
          <p:cNvSpPr>
            <a:spLocks/>
          </p:cNvSpPr>
          <p:nvPr/>
        </p:nvSpPr>
        <p:spPr bwMode="auto">
          <a:xfrm>
            <a:off x="1092200" y="5080000"/>
            <a:ext cx="3149600" cy="787400"/>
          </a:xfrm>
          <a:custGeom>
            <a:avLst/>
            <a:gdLst/>
            <a:ahLst/>
            <a:cxnLst>
              <a:cxn ang="0">
                <a:pos x="1984" y="8"/>
              </a:cxn>
              <a:cxn ang="0">
                <a:pos x="496" y="0"/>
              </a:cxn>
              <a:cxn ang="0">
                <a:pos x="0" y="496"/>
              </a:cxn>
            </a:cxnLst>
            <a:rect l="0" t="0" r="r" b="b"/>
            <a:pathLst>
              <a:path w="1984" h="496">
                <a:moveTo>
                  <a:pt x="1984" y="8"/>
                </a:moveTo>
                <a:lnTo>
                  <a:pt x="496" y="0"/>
                </a:lnTo>
                <a:lnTo>
                  <a:pt x="0" y="4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>
            <a:off x="785813" y="285750"/>
            <a:ext cx="369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Bookman Old Style" pitchFamily="18" charset="0"/>
              </a:rPr>
              <a:t>Вершины</a:t>
            </a:r>
            <a:r>
              <a:rPr lang="en-US" sz="2800">
                <a:solidFill>
                  <a:srgbClr val="0000FF"/>
                </a:solidFill>
                <a:latin typeface="Bookman Old Style" pitchFamily="18" charset="0"/>
              </a:rPr>
              <a:t> - </a:t>
            </a:r>
            <a:r>
              <a:rPr lang="ru-RU" sz="2800">
                <a:solidFill>
                  <a:srgbClr val="0000FF"/>
                </a:solidFill>
                <a:latin typeface="Bookman Old Style" pitchFamily="18" charset="0"/>
              </a:rPr>
              <a:t>точки</a:t>
            </a:r>
            <a:endParaRPr lang="ru-RU" sz="2800">
              <a:latin typeface="Bookman Old Style" pitchFamily="18" charset="0"/>
            </a:endParaRPr>
          </a:p>
        </p:txBody>
      </p:sp>
      <p:sp>
        <p:nvSpPr>
          <p:cNvPr id="365581" name="Freeform 13"/>
          <p:cNvSpPr>
            <a:spLocks/>
          </p:cNvSpPr>
          <p:nvPr/>
        </p:nvSpPr>
        <p:spPr bwMode="auto">
          <a:xfrm>
            <a:off x="3428992" y="2619392"/>
            <a:ext cx="7747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488" y="1536"/>
              </a:cxn>
              <a:cxn ang="0">
                <a:pos x="488" y="0"/>
              </a:cxn>
              <a:cxn ang="0">
                <a:pos x="0" y="512"/>
              </a:cxn>
              <a:cxn ang="0">
                <a:pos x="0" y="2040"/>
              </a:cxn>
            </a:cxnLst>
            <a:rect l="0" t="0" r="r" b="b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solidFill>
            <a:srgbClr val="FFCCFF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714375" y="857250"/>
            <a:ext cx="5043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Bookman Old Style" pitchFamily="18" charset="0"/>
              </a:rPr>
              <a:t>Грани - прямоугольники</a:t>
            </a:r>
            <a:endParaRPr lang="ru-RU" sz="2800">
              <a:latin typeface="Bookman Old Style" pitchFamily="18" charset="0"/>
            </a:endParaRP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3000375" y="1357313"/>
            <a:ext cx="3357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FF"/>
                </a:solidFill>
                <a:latin typeface="Bookman Old Style" pitchFamily="18" charset="0"/>
              </a:rPr>
              <a:t>Ребра - отрезки</a:t>
            </a:r>
            <a:endParaRPr lang="ru-RU" sz="2800">
              <a:latin typeface="Bookman Old Style" pitchFamily="18" charset="0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977900" y="2527300"/>
            <a:ext cx="3365500" cy="3416300"/>
            <a:chOff x="272" y="1592"/>
            <a:chExt cx="2120" cy="21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5611" name="Oval 43"/>
            <p:cNvSpPr>
              <a:spLocks noChangeArrowheads="1"/>
            </p:cNvSpPr>
            <p:nvPr/>
          </p:nvSpPr>
          <p:spPr bwMode="auto">
            <a:xfrm>
              <a:off x="1784" y="3640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2" name="Oval 44"/>
            <p:cNvSpPr>
              <a:spLocks noChangeArrowheads="1"/>
            </p:cNvSpPr>
            <p:nvPr/>
          </p:nvSpPr>
          <p:spPr bwMode="auto">
            <a:xfrm>
              <a:off x="2296" y="3136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3" name="Oval 45"/>
            <p:cNvSpPr>
              <a:spLocks noChangeArrowheads="1"/>
            </p:cNvSpPr>
            <p:nvPr/>
          </p:nvSpPr>
          <p:spPr bwMode="auto">
            <a:xfrm>
              <a:off x="2272" y="1592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4" name="Oval 46"/>
            <p:cNvSpPr>
              <a:spLocks noChangeArrowheads="1"/>
            </p:cNvSpPr>
            <p:nvPr/>
          </p:nvSpPr>
          <p:spPr bwMode="auto">
            <a:xfrm>
              <a:off x="1792" y="2088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5" name="Oval 47"/>
            <p:cNvSpPr>
              <a:spLocks noChangeArrowheads="1"/>
            </p:cNvSpPr>
            <p:nvPr/>
          </p:nvSpPr>
          <p:spPr bwMode="auto">
            <a:xfrm>
              <a:off x="784" y="1592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6" name="Oval 48"/>
            <p:cNvSpPr>
              <a:spLocks noChangeArrowheads="1"/>
            </p:cNvSpPr>
            <p:nvPr/>
          </p:nvSpPr>
          <p:spPr bwMode="auto">
            <a:xfrm>
              <a:off x="288" y="2096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7" name="Oval 49"/>
            <p:cNvSpPr>
              <a:spLocks noChangeArrowheads="1"/>
            </p:cNvSpPr>
            <p:nvPr/>
          </p:nvSpPr>
          <p:spPr bwMode="auto">
            <a:xfrm>
              <a:off x="784" y="3136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18" name="Oval 50"/>
            <p:cNvSpPr>
              <a:spLocks noChangeArrowheads="1"/>
            </p:cNvSpPr>
            <p:nvPr/>
          </p:nvSpPr>
          <p:spPr bwMode="auto">
            <a:xfrm>
              <a:off x="272" y="3640"/>
              <a:ext cx="96" cy="10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65623" name="Rectangle 55"/>
          <p:cNvSpPr>
            <a:spLocks noChangeArrowheads="1"/>
          </p:cNvSpPr>
          <p:nvPr/>
        </p:nvSpPr>
        <p:spPr bwMode="auto">
          <a:xfrm>
            <a:off x="546100" y="2620963"/>
            <a:ext cx="1040670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А</a:t>
            </a:r>
            <a:r>
              <a:rPr lang="ru-RU" sz="3600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  </a:t>
            </a:r>
          </a:p>
        </p:txBody>
      </p:sp>
      <p:sp>
        <p:nvSpPr>
          <p:cNvPr id="365624" name="Rectangle 56"/>
          <p:cNvSpPr>
            <a:spLocks noChangeArrowheads="1"/>
          </p:cNvSpPr>
          <p:nvPr/>
        </p:nvSpPr>
        <p:spPr bwMode="auto">
          <a:xfrm>
            <a:off x="1751013" y="4475163"/>
            <a:ext cx="859531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D</a:t>
            </a: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  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054100" y="2616200"/>
            <a:ext cx="3200400" cy="3276600"/>
            <a:chOff x="320" y="1904"/>
            <a:chExt cx="2016" cy="2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5606" name="Line 38"/>
            <p:cNvSpPr>
              <a:spLocks noChangeShapeType="1"/>
            </p:cNvSpPr>
            <p:nvPr/>
          </p:nvSpPr>
          <p:spPr bwMode="auto">
            <a:xfrm>
              <a:off x="2328" y="1904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07" name="Line 39"/>
            <p:cNvSpPr>
              <a:spLocks noChangeShapeType="1"/>
            </p:cNvSpPr>
            <p:nvPr/>
          </p:nvSpPr>
          <p:spPr bwMode="auto">
            <a:xfrm>
              <a:off x="1832" y="2352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08" name="Line 40"/>
            <p:cNvSpPr>
              <a:spLocks noChangeShapeType="1"/>
            </p:cNvSpPr>
            <p:nvPr/>
          </p:nvSpPr>
          <p:spPr bwMode="auto">
            <a:xfrm>
              <a:off x="320" y="2416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09" name="Line 41"/>
            <p:cNvSpPr>
              <a:spLocks noChangeShapeType="1"/>
            </p:cNvSpPr>
            <p:nvPr/>
          </p:nvSpPr>
          <p:spPr bwMode="auto">
            <a:xfrm>
              <a:off x="832" y="1904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54100" y="2616200"/>
            <a:ext cx="3251200" cy="3276600"/>
            <a:chOff x="304" y="1880"/>
            <a:chExt cx="2048" cy="2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5601" name="Line 33"/>
            <p:cNvSpPr>
              <a:spLocks noChangeShapeType="1"/>
            </p:cNvSpPr>
            <p:nvPr/>
          </p:nvSpPr>
          <p:spPr bwMode="auto">
            <a:xfrm flipH="1">
              <a:off x="1848" y="3424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02" name="Line 34"/>
            <p:cNvSpPr>
              <a:spLocks noChangeShapeType="1"/>
            </p:cNvSpPr>
            <p:nvPr/>
          </p:nvSpPr>
          <p:spPr bwMode="auto">
            <a:xfrm flipH="1">
              <a:off x="1832" y="1880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03" name="Line 35"/>
            <p:cNvSpPr>
              <a:spLocks noChangeShapeType="1"/>
            </p:cNvSpPr>
            <p:nvPr/>
          </p:nvSpPr>
          <p:spPr bwMode="auto">
            <a:xfrm flipH="1">
              <a:off x="336" y="1880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604" name="Line 36"/>
            <p:cNvSpPr>
              <a:spLocks noChangeShapeType="1"/>
            </p:cNvSpPr>
            <p:nvPr/>
          </p:nvSpPr>
          <p:spPr bwMode="auto">
            <a:xfrm flipH="1">
              <a:off x="304" y="3448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65582" name="Freeform 14"/>
          <p:cNvSpPr>
            <a:spLocks/>
          </p:cNvSpPr>
          <p:nvPr/>
        </p:nvSpPr>
        <p:spPr bwMode="auto">
          <a:xfrm>
            <a:off x="1085842" y="3429000"/>
            <a:ext cx="2343150" cy="24384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472" y="0"/>
              </a:cxn>
              <a:cxn ang="0">
                <a:pos x="1476" y="1528"/>
              </a:cxn>
              <a:cxn ang="0">
                <a:pos x="0" y="1536"/>
              </a:cxn>
              <a:cxn ang="0">
                <a:pos x="4" y="0"/>
              </a:cxn>
            </a:cxnLst>
            <a:rect l="0" t="0" r="r" b="b"/>
            <a:pathLst>
              <a:path w="1476" h="1536">
                <a:moveTo>
                  <a:pt x="4" y="0"/>
                </a:moveTo>
                <a:lnTo>
                  <a:pt x="1472" y="0"/>
                </a:lnTo>
                <a:lnTo>
                  <a:pt x="1476" y="1528"/>
                </a:lnTo>
                <a:lnTo>
                  <a:pt x="0" y="1536"/>
                </a:lnTo>
                <a:lnTo>
                  <a:pt x="4" y="0"/>
                </a:ln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5622" name="Rectangle 54"/>
          <p:cNvSpPr>
            <a:spLocks noChangeArrowheads="1"/>
          </p:cNvSpPr>
          <p:nvPr/>
        </p:nvSpPr>
        <p:spPr bwMode="auto">
          <a:xfrm>
            <a:off x="2798763" y="3484563"/>
            <a:ext cx="1040670" cy="64633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В</a:t>
            </a:r>
            <a:r>
              <a:rPr lang="ru-RU" sz="3600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1</a:t>
            </a:r>
            <a:r>
              <a:rPr lang="ru-RU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+mn-cs"/>
              </a:rPr>
              <a:t>  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028700" y="2603500"/>
            <a:ext cx="3187700" cy="3276600"/>
            <a:chOff x="328" y="1880"/>
            <a:chExt cx="2008" cy="2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5594" name="Line 26"/>
            <p:cNvSpPr>
              <a:spLocks noChangeShapeType="1"/>
            </p:cNvSpPr>
            <p:nvPr/>
          </p:nvSpPr>
          <p:spPr bwMode="auto">
            <a:xfrm flipV="1">
              <a:off x="328" y="3936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595" name="Line 27"/>
            <p:cNvSpPr>
              <a:spLocks noChangeShapeType="1"/>
            </p:cNvSpPr>
            <p:nvPr/>
          </p:nvSpPr>
          <p:spPr bwMode="auto">
            <a:xfrm flipV="1">
              <a:off x="832" y="1880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596" name="Line 28"/>
            <p:cNvSpPr>
              <a:spLocks noChangeShapeType="1"/>
            </p:cNvSpPr>
            <p:nvPr/>
          </p:nvSpPr>
          <p:spPr bwMode="auto">
            <a:xfrm flipV="1">
              <a:off x="352" y="2392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5597" name="Line 29"/>
            <p:cNvSpPr>
              <a:spLocks noChangeShapeType="1"/>
            </p:cNvSpPr>
            <p:nvPr/>
          </p:nvSpPr>
          <p:spPr bwMode="auto">
            <a:xfrm flipV="1">
              <a:off x="832" y="3432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56" name="Text Box 67"/>
          <p:cNvSpPr txBox="1">
            <a:spLocks noChangeArrowheads="1"/>
          </p:cNvSpPr>
          <p:nvPr/>
        </p:nvSpPr>
        <p:spPr bwMode="auto">
          <a:xfrm>
            <a:off x="4929188" y="2357438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5D9C"/>
                </a:solidFill>
                <a:latin typeface="Bookman Old Style" pitchFamily="18" charset="0"/>
              </a:rPr>
              <a:t>длина</a:t>
            </a:r>
          </a:p>
        </p:txBody>
      </p:sp>
      <p:sp>
        <p:nvSpPr>
          <p:cNvPr id="57" name="Text Box 68"/>
          <p:cNvSpPr txBox="1">
            <a:spLocks noChangeArrowheads="1"/>
          </p:cNvSpPr>
          <p:nvPr/>
        </p:nvSpPr>
        <p:spPr bwMode="auto">
          <a:xfrm>
            <a:off x="4857750" y="28575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5D9C"/>
                </a:solidFill>
                <a:latin typeface="Bookman Old Style" pitchFamily="18" charset="0"/>
              </a:rPr>
              <a:t>ширина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4929188" y="32861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5D9C"/>
                </a:solidFill>
                <a:latin typeface="Bookman Old Style" pitchFamily="18" charset="0"/>
              </a:rPr>
              <a:t>высота</a:t>
            </a:r>
          </a:p>
        </p:txBody>
      </p:sp>
      <p:sp>
        <p:nvSpPr>
          <p:cNvPr id="59" name="Text Box 79"/>
          <p:cNvSpPr txBox="1">
            <a:spLocks noChangeArrowheads="1"/>
          </p:cNvSpPr>
          <p:nvPr/>
        </p:nvSpPr>
        <p:spPr bwMode="auto">
          <a:xfrm>
            <a:off x="4857750" y="185737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>
                <a:solidFill>
                  <a:srgbClr val="A50021"/>
                </a:solidFill>
                <a:latin typeface="Bookman Old Style" pitchFamily="18" charset="0"/>
              </a:rPr>
              <a:t>ИЗМЕРЕНИЯ</a:t>
            </a: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3714750" y="5572125"/>
            <a:ext cx="51054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99"/>
                </a:solidFill>
                <a:latin typeface="Bookman Old Style" pitchFamily="18" charset="0"/>
              </a:rPr>
              <a:t>Противолежащие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>
                <a:solidFill>
                  <a:srgbClr val="000099"/>
                </a:solidFill>
                <a:latin typeface="Bookman Old Style" pitchFamily="18" charset="0"/>
              </a:rPr>
              <a:t>грани равны !</a:t>
            </a:r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0" grpId="0"/>
      <p:bldP spid="365583" grpId="0"/>
      <p:bldP spid="365586" grpId="0"/>
      <p:bldP spid="56" grpId="0" autoUpdateAnimBg="0"/>
      <p:bldP spid="57" grpId="0" autoUpdateAnimBg="0"/>
      <p:bldP spid="58" grpId="0" autoUpdateAnimBg="0"/>
      <p:bldP spid="59" grpId="0" autoUpdateAnimBg="0"/>
      <p:bldP spid="6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11188" y="3000828"/>
            <a:ext cx="6019800" cy="3714750"/>
            <a:chOff x="384" y="1774"/>
            <a:chExt cx="3984" cy="252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656" name="Rectangle 56"/>
            <p:cNvSpPr>
              <a:spLocks noChangeArrowheads="1"/>
            </p:cNvSpPr>
            <p:nvPr/>
          </p:nvSpPr>
          <p:spPr bwMode="auto">
            <a:xfrm>
              <a:off x="2400" y="2496"/>
              <a:ext cx="1296" cy="1056"/>
            </a:xfrm>
            <a:prstGeom prst="rect">
              <a:avLst/>
            </a:prstGeom>
            <a:solidFill>
              <a:srgbClr val="E9600B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57" name="Rectangle 57"/>
            <p:cNvSpPr>
              <a:spLocks noChangeArrowheads="1"/>
            </p:cNvSpPr>
            <p:nvPr/>
          </p:nvSpPr>
          <p:spPr bwMode="auto">
            <a:xfrm>
              <a:off x="384" y="2496"/>
              <a:ext cx="1296" cy="1056"/>
            </a:xfrm>
            <a:prstGeom prst="rect">
              <a:avLst/>
            </a:prstGeom>
            <a:solidFill>
              <a:srgbClr val="E9600B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59" name="Rectangle 59"/>
            <p:cNvSpPr>
              <a:spLocks noChangeArrowheads="1"/>
            </p:cNvSpPr>
            <p:nvPr/>
          </p:nvSpPr>
          <p:spPr bwMode="auto">
            <a:xfrm>
              <a:off x="2400" y="1774"/>
              <a:ext cx="1296" cy="722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60" name="Rectangle 60"/>
            <p:cNvSpPr>
              <a:spLocks noChangeArrowheads="1"/>
            </p:cNvSpPr>
            <p:nvPr/>
          </p:nvSpPr>
          <p:spPr bwMode="auto">
            <a:xfrm>
              <a:off x="2400" y="3552"/>
              <a:ext cx="1296" cy="742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62" name="Rectangle 62"/>
            <p:cNvSpPr>
              <a:spLocks noChangeArrowheads="1"/>
            </p:cNvSpPr>
            <p:nvPr/>
          </p:nvSpPr>
          <p:spPr bwMode="auto">
            <a:xfrm>
              <a:off x="3696" y="2496"/>
              <a:ext cx="672" cy="105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63" name="Rectangle 63"/>
            <p:cNvSpPr>
              <a:spLocks noChangeArrowheads="1"/>
            </p:cNvSpPr>
            <p:nvPr/>
          </p:nvSpPr>
          <p:spPr bwMode="auto">
            <a:xfrm>
              <a:off x="1680" y="2496"/>
              <a:ext cx="720" cy="105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762000" y="838200"/>
            <a:ext cx="2667000" cy="2362200"/>
            <a:chOff x="384" y="288"/>
            <a:chExt cx="1776" cy="158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1776" y="288"/>
              <a:ext cx="384" cy="15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1584"/>
                </a:cxn>
                <a:cxn ang="0">
                  <a:pos x="384" y="1200"/>
                </a:cxn>
                <a:cxn ang="0">
                  <a:pos x="384" y="0"/>
                </a:cxn>
                <a:cxn ang="0">
                  <a:pos x="0" y="384"/>
                </a:cxn>
              </a:cxnLst>
              <a:rect l="0" t="0" r="r" b="b"/>
              <a:pathLst>
                <a:path w="384" h="1584">
                  <a:moveTo>
                    <a:pt x="0" y="384"/>
                  </a:moveTo>
                  <a:lnTo>
                    <a:pt x="0" y="1584"/>
                  </a:lnTo>
                  <a:lnTo>
                    <a:pt x="384" y="1200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rgbClr val="000099"/>
              </a:solidFill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65" name="Freeform 65"/>
            <p:cNvSpPr>
              <a:spLocks/>
            </p:cNvSpPr>
            <p:nvPr/>
          </p:nvSpPr>
          <p:spPr bwMode="auto">
            <a:xfrm>
              <a:off x="384" y="288"/>
              <a:ext cx="1776" cy="384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1776" y="0"/>
                </a:cxn>
                <a:cxn ang="0">
                  <a:pos x="1392" y="384"/>
                </a:cxn>
                <a:cxn ang="0">
                  <a:pos x="0" y="384"/>
                </a:cxn>
                <a:cxn ang="0">
                  <a:pos x="384" y="0"/>
                </a:cxn>
              </a:cxnLst>
              <a:rect l="0" t="0" r="r" b="b"/>
              <a:pathLst>
                <a:path w="1776" h="384">
                  <a:moveTo>
                    <a:pt x="384" y="0"/>
                  </a:moveTo>
                  <a:lnTo>
                    <a:pt x="1776" y="0"/>
                  </a:lnTo>
                  <a:lnTo>
                    <a:pt x="1392" y="384"/>
                  </a:lnTo>
                  <a:lnTo>
                    <a:pt x="0" y="38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000099"/>
              </a:solidFill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25666" name="Freeform 66"/>
            <p:cNvSpPr>
              <a:spLocks/>
            </p:cNvSpPr>
            <p:nvPr/>
          </p:nvSpPr>
          <p:spPr bwMode="auto">
            <a:xfrm>
              <a:off x="384" y="672"/>
              <a:ext cx="1392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2" y="0"/>
                </a:cxn>
                <a:cxn ang="0">
                  <a:pos x="1392" y="1200"/>
                </a:cxn>
                <a:cxn ang="0">
                  <a:pos x="0" y="1200"/>
                </a:cxn>
                <a:cxn ang="0">
                  <a:pos x="0" y="0"/>
                </a:cxn>
              </a:cxnLst>
              <a:rect l="0" t="0" r="r" b="b"/>
              <a:pathLst>
                <a:path w="1392" h="1200">
                  <a:moveTo>
                    <a:pt x="0" y="0"/>
                  </a:moveTo>
                  <a:lnTo>
                    <a:pt x="1392" y="0"/>
                  </a:lnTo>
                  <a:lnTo>
                    <a:pt x="1392" y="1200"/>
                  </a:lnTo>
                  <a:lnTo>
                    <a:pt x="0" y="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28575">
              <a:solidFill>
                <a:srgbClr val="000099"/>
              </a:solidFill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 i="0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25670" name="WordArt 70"/>
          <p:cNvSpPr>
            <a:spLocks noChangeArrowheads="1" noChangeShapeType="1" noTextEdit="1"/>
          </p:cNvSpPr>
          <p:nvPr/>
        </p:nvSpPr>
        <p:spPr bwMode="auto">
          <a:xfrm>
            <a:off x="4419600" y="990600"/>
            <a:ext cx="3886200" cy="1143000"/>
          </a:xfrm>
          <a:prstGeom prst="rect">
            <a:avLst/>
          </a:prstGeom>
        </p:spPr>
        <p:txBody>
          <a:bodyPr wrap="none" fromWordArt="1"/>
          <a:lstStyle/>
          <a:p>
            <a:r>
              <a:rPr lang="ru-RU" sz="5400" kern="10" dirty="0" smtClean="0">
                <a:solidFill>
                  <a:srgbClr val="000099"/>
                </a:solidFill>
                <a:latin typeface="Bookman Old Style" pitchFamily="18" charset="0"/>
              </a:rPr>
              <a:t>Развёртка</a:t>
            </a:r>
            <a:endParaRPr lang="ru-RU" sz="5400" kern="1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2"/>
          <p:cNvGrpSpPr>
            <a:grpSpLocks/>
          </p:cNvGrpSpPr>
          <p:nvPr/>
        </p:nvGrpSpPr>
        <p:grpSpPr bwMode="auto">
          <a:xfrm>
            <a:off x="2576513" y="2928938"/>
            <a:ext cx="4495800" cy="3429000"/>
            <a:chOff x="1632" y="960"/>
            <a:chExt cx="3216" cy="2592"/>
          </a:xfrm>
        </p:grpSpPr>
        <p:sp>
          <p:nvSpPr>
            <p:cNvPr id="34845" name="Rectangle 29"/>
            <p:cNvSpPr>
              <a:spLocks noChangeArrowheads="1"/>
            </p:cNvSpPr>
            <p:nvPr/>
          </p:nvSpPr>
          <p:spPr bwMode="auto">
            <a:xfrm>
              <a:off x="1632" y="2064"/>
              <a:ext cx="1344" cy="38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2976" y="2064"/>
              <a:ext cx="384" cy="38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/>
          </p:nvSpPr>
          <p:spPr bwMode="auto">
            <a:xfrm>
              <a:off x="3360" y="2064"/>
              <a:ext cx="1344" cy="38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/>
          </p:nvSpPr>
          <p:spPr bwMode="auto">
            <a:xfrm>
              <a:off x="2976" y="960"/>
              <a:ext cx="384" cy="11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auto">
            <a:xfrm>
              <a:off x="2976" y="2448"/>
              <a:ext cx="384" cy="110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/>
          </p:nvSpPr>
          <p:spPr bwMode="auto">
            <a:xfrm>
              <a:off x="4439" y="2064"/>
              <a:ext cx="409" cy="384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5795963" y="5157788"/>
            <a:ext cx="3048000" cy="1524000"/>
            <a:chOff x="2496" y="2976"/>
            <a:chExt cx="1920" cy="96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4855" name="Rectangle 39"/>
            <p:cNvSpPr>
              <a:spLocks noChangeArrowheads="1"/>
            </p:cNvSpPr>
            <p:nvPr/>
          </p:nvSpPr>
          <p:spPr bwMode="auto">
            <a:xfrm rot="-5400000">
              <a:off x="2400" y="3312"/>
              <a:ext cx="480" cy="288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 rot="-10800000">
              <a:off x="2784" y="3696"/>
              <a:ext cx="672" cy="24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7" name="Rectangle 41"/>
            <p:cNvSpPr>
              <a:spLocks noChangeArrowheads="1"/>
            </p:cNvSpPr>
            <p:nvPr/>
          </p:nvSpPr>
          <p:spPr bwMode="auto">
            <a:xfrm rot="-10800000">
              <a:off x="2784" y="3216"/>
              <a:ext cx="672" cy="48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 rot="-10800000">
              <a:off x="3456" y="3216"/>
              <a:ext cx="672" cy="48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 rot="-10800000">
              <a:off x="2784" y="2976"/>
              <a:ext cx="672" cy="24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60" name="Rectangle 44"/>
            <p:cNvSpPr>
              <a:spLocks noChangeArrowheads="1"/>
            </p:cNvSpPr>
            <p:nvPr/>
          </p:nvSpPr>
          <p:spPr bwMode="auto">
            <a:xfrm rot="-10800000">
              <a:off x="4128" y="3216"/>
              <a:ext cx="288" cy="48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1452562" y="1657352"/>
            <a:ext cx="3048000" cy="2057400"/>
            <a:chOff x="288" y="2544"/>
            <a:chExt cx="1920" cy="1296"/>
          </a:xfrm>
          <a:solidFill>
            <a:srgbClr val="66FF66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4849" name="Rectangle 33"/>
            <p:cNvSpPr>
              <a:spLocks noChangeArrowheads="1"/>
            </p:cNvSpPr>
            <p:nvPr/>
          </p:nvSpPr>
          <p:spPr bwMode="auto">
            <a:xfrm flipH="1">
              <a:off x="768" y="2832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/>
          </p:nvSpPr>
          <p:spPr bwMode="auto">
            <a:xfrm flipH="1">
              <a:off x="288" y="2832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1" name="Rectangle 35"/>
            <p:cNvSpPr>
              <a:spLocks noChangeArrowheads="1"/>
            </p:cNvSpPr>
            <p:nvPr/>
          </p:nvSpPr>
          <p:spPr bwMode="auto">
            <a:xfrm flipH="1">
              <a:off x="1248" y="2832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2" name="Rectangle 36"/>
            <p:cNvSpPr>
              <a:spLocks noChangeArrowheads="1"/>
            </p:cNvSpPr>
            <p:nvPr/>
          </p:nvSpPr>
          <p:spPr bwMode="auto">
            <a:xfrm flipH="1">
              <a:off x="1728" y="2832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3" name="Rectangle 37"/>
            <p:cNvSpPr>
              <a:spLocks noChangeArrowheads="1"/>
            </p:cNvSpPr>
            <p:nvPr/>
          </p:nvSpPr>
          <p:spPr bwMode="auto">
            <a:xfrm flipH="1">
              <a:off x="768" y="2544"/>
              <a:ext cx="480" cy="288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54" name="Rectangle 38"/>
            <p:cNvSpPr>
              <a:spLocks noChangeArrowheads="1"/>
            </p:cNvSpPr>
            <p:nvPr/>
          </p:nvSpPr>
          <p:spPr bwMode="auto">
            <a:xfrm flipH="1">
              <a:off x="768" y="3552"/>
              <a:ext cx="480" cy="288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857250" y="2071688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Bookman Old Style" pitchFamily="18" charset="0"/>
              </a:rPr>
              <a:t>1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5508625" y="6338888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Bookman Old Style" pitchFamily="18" charset="0"/>
              </a:rPr>
              <a:t>2</a:t>
            </a:r>
          </a:p>
        </p:txBody>
      </p:sp>
      <p:sp>
        <p:nvSpPr>
          <p:cNvPr id="7175" name="Text Box 65"/>
          <p:cNvSpPr txBox="1">
            <a:spLocks noChangeArrowheads="1"/>
          </p:cNvSpPr>
          <p:nvPr/>
        </p:nvSpPr>
        <p:spPr bwMode="auto">
          <a:xfrm>
            <a:off x="3563938" y="4797425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Bookman Old Style" pitchFamily="18" charset="0"/>
              </a:rPr>
              <a:t>3</a:t>
            </a:r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6804025" y="1916113"/>
            <a:ext cx="2057400" cy="3048000"/>
            <a:chOff x="384" y="287"/>
            <a:chExt cx="1296" cy="192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4891" name="Rectangle 75"/>
            <p:cNvSpPr>
              <a:spLocks noChangeArrowheads="1"/>
            </p:cNvSpPr>
            <p:nvPr/>
          </p:nvSpPr>
          <p:spPr bwMode="auto">
            <a:xfrm rot="16200000" flipH="1">
              <a:off x="791" y="1127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92" name="Rectangle 76"/>
            <p:cNvSpPr>
              <a:spLocks noChangeArrowheads="1"/>
            </p:cNvSpPr>
            <p:nvPr/>
          </p:nvSpPr>
          <p:spPr bwMode="auto">
            <a:xfrm rot="16200000" flipH="1">
              <a:off x="791" y="1607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93" name="Rectangle 77"/>
            <p:cNvSpPr>
              <a:spLocks noChangeArrowheads="1"/>
            </p:cNvSpPr>
            <p:nvPr/>
          </p:nvSpPr>
          <p:spPr bwMode="auto">
            <a:xfrm rot="16200000" flipH="1">
              <a:off x="791" y="647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94" name="Rectangle 78"/>
            <p:cNvSpPr>
              <a:spLocks noChangeArrowheads="1"/>
            </p:cNvSpPr>
            <p:nvPr/>
          </p:nvSpPr>
          <p:spPr bwMode="auto">
            <a:xfrm rot="16200000" flipH="1">
              <a:off x="791" y="167"/>
              <a:ext cx="480" cy="720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95" name="Rectangle 79"/>
            <p:cNvSpPr>
              <a:spLocks noChangeArrowheads="1"/>
            </p:cNvSpPr>
            <p:nvPr/>
          </p:nvSpPr>
          <p:spPr bwMode="auto">
            <a:xfrm rot="16200000" flipH="1">
              <a:off x="288" y="864"/>
              <a:ext cx="480" cy="288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  <p:sp>
          <p:nvSpPr>
            <p:cNvPr id="34896" name="Rectangle 80"/>
            <p:cNvSpPr>
              <a:spLocks noChangeArrowheads="1"/>
            </p:cNvSpPr>
            <p:nvPr/>
          </p:nvSpPr>
          <p:spPr bwMode="auto">
            <a:xfrm rot="16200000" flipH="1">
              <a:off x="1296" y="1344"/>
              <a:ext cx="480" cy="288"/>
            </a:xfrm>
            <a:prstGeom prst="rect">
              <a:avLst/>
            </a:prstGeom>
            <a:grpFill/>
            <a:ln w="38100">
              <a:solidFill>
                <a:srgbClr val="000099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ru-RU" sz="3200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4900" name="Text Box 84"/>
          <p:cNvSpPr txBox="1">
            <a:spLocks noChangeArrowheads="1"/>
          </p:cNvSpPr>
          <p:nvPr/>
        </p:nvSpPr>
        <p:spPr bwMode="auto">
          <a:xfrm>
            <a:off x="6516688" y="1989138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Bookman Old Style" pitchFamily="18" charset="0"/>
              </a:rPr>
              <a:t>4</a:t>
            </a:r>
          </a:p>
        </p:txBody>
      </p:sp>
      <p:sp>
        <p:nvSpPr>
          <p:cNvPr id="36" name="AutoShape 48"/>
          <p:cNvSpPr>
            <a:spLocks noChangeArrowheads="1"/>
          </p:cNvSpPr>
          <p:nvPr/>
        </p:nvSpPr>
        <p:spPr bwMode="auto">
          <a:xfrm>
            <a:off x="2000232" y="260350"/>
            <a:ext cx="6858047" cy="1239824"/>
          </a:xfrm>
          <a:prstGeom prst="wedgeRoundRectCallout">
            <a:avLst>
              <a:gd name="adj1" fmla="val -62505"/>
              <a:gd name="adj2" fmla="val 5904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Какие из фигур </a:t>
            </a:r>
          </a:p>
          <a:p>
            <a:pPr algn="ctr">
              <a:defRPr/>
            </a:pPr>
            <a:r>
              <a:rPr lang="ru-RU" sz="24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могут быть развёртками </a:t>
            </a:r>
          </a:p>
          <a:p>
            <a:pPr algn="ctr">
              <a:defRPr/>
            </a:pPr>
            <a:r>
              <a:rPr lang="ru-RU" sz="24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прямоугольного параллелепипеда?</a:t>
            </a: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879" grpId="0"/>
      <p:bldP spid="34880" grpId="0"/>
      <p:bldP spid="349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0505" name="AutoShape 25" descr="blow_green"/>
          <p:cNvSpPr>
            <a:spLocks noChangeArrowheads="1"/>
          </p:cNvSpPr>
          <p:nvPr/>
        </p:nvSpPr>
        <p:spPr bwMode="auto">
          <a:xfrm>
            <a:off x="3357563" y="2500313"/>
            <a:ext cx="2057400" cy="2057400"/>
          </a:xfrm>
          <a:prstGeom prst="cube">
            <a:avLst>
              <a:gd name="adj" fmla="val 25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>
              <a:latin typeface="Bookman Old Style" pitchFamily="18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357563" y="3005138"/>
            <a:ext cx="2063750" cy="1587500"/>
            <a:chOff x="1200" y="1632"/>
            <a:chExt cx="1300" cy="1000"/>
          </a:xfrm>
        </p:grpSpPr>
        <p:sp>
          <p:nvSpPr>
            <p:cNvPr id="8207" name="Freeform 27" descr="chocolate"/>
            <p:cNvSpPr>
              <a:spLocks/>
            </p:cNvSpPr>
            <p:nvPr/>
          </p:nvSpPr>
          <p:spPr bwMode="auto">
            <a:xfrm>
              <a:off x="1200" y="2600"/>
              <a:ext cx="972" cy="4"/>
            </a:xfrm>
            <a:custGeom>
              <a:avLst/>
              <a:gdLst>
                <a:gd name="T0" fmla="*/ 0 w 972"/>
                <a:gd name="T1" fmla="*/ 4 h 4"/>
                <a:gd name="T2" fmla="*/ 972 w 972"/>
                <a:gd name="T3" fmla="*/ 0 h 4"/>
                <a:gd name="T4" fmla="*/ 0 60000 65536"/>
                <a:gd name="T5" fmla="*/ 0 60000 65536"/>
                <a:gd name="T6" fmla="*/ 0 w 972"/>
                <a:gd name="T7" fmla="*/ 0 h 4"/>
                <a:gd name="T8" fmla="*/ 972 w 97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72" h="4">
                  <a:moveTo>
                    <a:pt x="0" y="4"/>
                  </a:moveTo>
                  <a:lnTo>
                    <a:pt x="972" y="0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76200">
              <a:solidFill>
                <a:srgbClr val="CC00FF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ru-RU" sz="3200">
                <a:latin typeface="Bookman Old Style" pitchFamily="18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auto">
            <a:xfrm>
              <a:off x="2160" y="2264"/>
              <a:ext cx="340" cy="340"/>
            </a:xfrm>
            <a:custGeom>
              <a:avLst/>
              <a:gdLst>
                <a:gd name="T0" fmla="*/ 340 w 340"/>
                <a:gd name="T1" fmla="*/ 0 h 340"/>
                <a:gd name="T2" fmla="*/ 0 w 340"/>
                <a:gd name="T3" fmla="*/ 340 h 340"/>
                <a:gd name="T4" fmla="*/ 0 60000 65536"/>
                <a:gd name="T5" fmla="*/ 0 60000 65536"/>
                <a:gd name="T6" fmla="*/ 0 w 340"/>
                <a:gd name="T7" fmla="*/ 0 h 340"/>
                <a:gd name="T8" fmla="*/ 340 w 340"/>
                <a:gd name="T9" fmla="*/ 340 h 3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" h="340">
                  <a:moveTo>
                    <a:pt x="340" y="0"/>
                  </a:moveTo>
                  <a:lnTo>
                    <a:pt x="0" y="340"/>
                  </a:lnTo>
                </a:path>
              </a:pathLst>
            </a:custGeom>
            <a:noFill/>
            <a:ln w="76200">
              <a:solidFill>
                <a:srgbClr val="CC00FF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ru-RU" sz="3200">
                <a:latin typeface="Bookman Old Style" pitchFamily="18" charset="0"/>
              </a:endParaRPr>
            </a:p>
          </p:txBody>
        </p:sp>
        <p:sp>
          <p:nvSpPr>
            <p:cNvPr id="8209" name="Freeform 29"/>
            <p:cNvSpPr>
              <a:spLocks/>
            </p:cNvSpPr>
            <p:nvPr/>
          </p:nvSpPr>
          <p:spPr bwMode="auto">
            <a:xfrm>
              <a:off x="2160" y="1632"/>
              <a:ext cx="1" cy="1000"/>
            </a:xfrm>
            <a:custGeom>
              <a:avLst/>
              <a:gdLst>
                <a:gd name="T0" fmla="*/ 0 w 1"/>
                <a:gd name="T1" fmla="*/ 0 h 1000"/>
                <a:gd name="T2" fmla="*/ 0 w 1"/>
                <a:gd name="T3" fmla="*/ 1000 h 1000"/>
                <a:gd name="T4" fmla="*/ 0 60000 65536"/>
                <a:gd name="T5" fmla="*/ 0 60000 65536"/>
                <a:gd name="T6" fmla="*/ 0 w 1"/>
                <a:gd name="T7" fmla="*/ 0 h 1000"/>
                <a:gd name="T8" fmla="*/ 1 w 1"/>
                <a:gd name="T9" fmla="*/ 1000 h 10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00">
                  <a:moveTo>
                    <a:pt x="0" y="0"/>
                  </a:moveTo>
                  <a:lnTo>
                    <a:pt x="0" y="1000"/>
                  </a:lnTo>
                </a:path>
              </a:pathLst>
            </a:custGeom>
            <a:noFill/>
            <a:ln w="76200">
              <a:solidFill>
                <a:srgbClr val="CC00FF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ru-RU" sz="3200">
                <a:latin typeface="Bookman Old Style" pitchFamily="18" charset="0"/>
              </a:endParaRPr>
            </a:p>
          </p:txBody>
        </p:sp>
      </p:grpSp>
      <p:sp>
        <p:nvSpPr>
          <p:cNvPr id="13" name="AutoShape 48"/>
          <p:cNvSpPr>
            <a:spLocks noChangeArrowheads="1"/>
          </p:cNvSpPr>
          <p:nvPr/>
        </p:nvSpPr>
        <p:spPr bwMode="auto">
          <a:xfrm>
            <a:off x="467544" y="260350"/>
            <a:ext cx="8390735" cy="1597014"/>
          </a:xfrm>
          <a:prstGeom prst="wedgeRoundRectCallout">
            <a:avLst>
              <a:gd name="adj1" fmla="val -63140"/>
              <a:gd name="adj2" fmla="val 109704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Куб - прямоугольный параллелепипед, у которого все измерения равны</a:t>
            </a: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0" y="5143512"/>
            <a:ext cx="6961975" cy="1444614"/>
          </a:xfrm>
          <a:prstGeom prst="wedgeRoundRectCallout">
            <a:avLst>
              <a:gd name="adj1" fmla="val 47382"/>
              <a:gd name="adj2" fmla="val -118166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Какими геометрическими фигурами являются грани куба?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/>
          <p:cNvSpPr>
            <a:spLocks/>
          </p:cNvSpPr>
          <p:nvPr/>
        </p:nvSpPr>
        <p:spPr bwMode="auto">
          <a:xfrm>
            <a:off x="546100" y="3009900"/>
            <a:ext cx="7747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488" y="1536"/>
              </a:cxn>
              <a:cxn ang="0">
                <a:pos x="488" y="0"/>
              </a:cxn>
              <a:cxn ang="0">
                <a:pos x="0" y="512"/>
              </a:cxn>
              <a:cxn ang="0">
                <a:pos x="0" y="2040"/>
              </a:cxn>
            </a:cxnLst>
            <a:rect l="0" t="0" r="r" b="b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solidFill>
            <a:srgbClr val="66FF66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3523" name="Freeform 3"/>
          <p:cNvSpPr>
            <a:spLocks/>
          </p:cNvSpPr>
          <p:nvPr/>
        </p:nvSpPr>
        <p:spPr bwMode="auto">
          <a:xfrm>
            <a:off x="1308100" y="3009900"/>
            <a:ext cx="3594100" cy="246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6" y="8"/>
              </a:cxn>
              <a:cxn ang="0">
                <a:pos x="1496" y="1544"/>
              </a:cxn>
              <a:cxn ang="0">
                <a:pos x="0" y="1552"/>
              </a:cxn>
              <a:cxn ang="0">
                <a:pos x="0" y="0"/>
              </a:cxn>
            </a:cxnLst>
            <a:rect l="0" t="0" r="r" b="b"/>
            <a:pathLst>
              <a:path w="1496" h="1552">
                <a:moveTo>
                  <a:pt x="0" y="0"/>
                </a:moveTo>
                <a:lnTo>
                  <a:pt x="1496" y="8"/>
                </a:lnTo>
                <a:lnTo>
                  <a:pt x="1496" y="1544"/>
                </a:lnTo>
                <a:lnTo>
                  <a:pt x="0" y="15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8000" y="3000378"/>
            <a:ext cx="4356100" cy="3248028"/>
            <a:chOff x="320" y="1890"/>
            <a:chExt cx="2744" cy="20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3525" name="Freeform 5" descr="Контурные ромбики"/>
            <p:cNvSpPr>
              <a:spLocks/>
            </p:cNvSpPr>
            <p:nvPr/>
          </p:nvSpPr>
          <p:spPr bwMode="auto">
            <a:xfrm>
              <a:off x="331" y="1890"/>
              <a:ext cx="2733" cy="504"/>
            </a:xfrm>
            <a:custGeom>
              <a:avLst/>
              <a:gdLst/>
              <a:ahLst/>
              <a:cxnLst>
                <a:cxn ang="0">
                  <a:pos x="501" y="0"/>
                </a:cxn>
                <a:cxn ang="0">
                  <a:pos x="2733" y="8"/>
                </a:cxn>
                <a:cxn ang="0">
                  <a:pos x="2221" y="496"/>
                </a:cxn>
                <a:cxn ang="0">
                  <a:pos x="0" y="504"/>
                </a:cxn>
                <a:cxn ang="0">
                  <a:pos x="501" y="0"/>
                </a:cxn>
              </a:cxnLst>
              <a:rect l="0" t="0" r="r" b="b"/>
              <a:pathLst>
                <a:path w="2733" h="504">
                  <a:moveTo>
                    <a:pt x="501" y="0"/>
                  </a:moveTo>
                  <a:lnTo>
                    <a:pt x="2733" y="8"/>
                  </a:lnTo>
                  <a:lnTo>
                    <a:pt x="2221" y="496"/>
                  </a:lnTo>
                  <a:lnTo>
                    <a:pt x="0" y="50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26" name="Freeform 6" descr="Контурные ромбики"/>
            <p:cNvSpPr>
              <a:spLocks/>
            </p:cNvSpPr>
            <p:nvPr/>
          </p:nvSpPr>
          <p:spPr bwMode="auto">
            <a:xfrm>
              <a:off x="320" y="3424"/>
              <a:ext cx="2728" cy="512"/>
            </a:xfrm>
            <a:custGeom>
              <a:avLst/>
              <a:gdLst/>
              <a:ahLst/>
              <a:cxnLst>
                <a:cxn ang="0">
                  <a:pos x="520" y="16"/>
                </a:cxn>
                <a:cxn ang="0">
                  <a:pos x="2728" y="0"/>
                </a:cxn>
                <a:cxn ang="0">
                  <a:pos x="2256" y="512"/>
                </a:cxn>
                <a:cxn ang="0">
                  <a:pos x="0" y="496"/>
                </a:cxn>
                <a:cxn ang="0">
                  <a:pos x="520" y="16"/>
                </a:cxn>
              </a:cxnLst>
              <a:rect l="0" t="0" r="r" b="b"/>
              <a:pathLst>
                <a:path w="2728" h="512">
                  <a:moveTo>
                    <a:pt x="520" y="16"/>
                  </a:moveTo>
                  <a:lnTo>
                    <a:pt x="2728" y="0"/>
                  </a:lnTo>
                  <a:lnTo>
                    <a:pt x="2256" y="512"/>
                  </a:lnTo>
                  <a:lnTo>
                    <a:pt x="0" y="496"/>
                  </a:lnTo>
                  <a:lnTo>
                    <a:pt x="520" y="16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63527" name="AutoShape 7"/>
          <p:cNvSpPr>
            <a:spLocks noChangeArrowheads="1"/>
          </p:cNvSpPr>
          <p:nvPr/>
        </p:nvSpPr>
        <p:spPr bwMode="auto">
          <a:xfrm>
            <a:off x="533400" y="3009900"/>
            <a:ext cx="4356100" cy="3251200"/>
          </a:xfrm>
          <a:prstGeom prst="cube">
            <a:avLst>
              <a:gd name="adj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none" anchor="ctr"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3528" name="Line 8"/>
          <p:cNvSpPr>
            <a:spLocks noChangeShapeType="1"/>
          </p:cNvSpPr>
          <p:nvPr/>
        </p:nvSpPr>
        <p:spPr bwMode="auto">
          <a:xfrm>
            <a:off x="1331640" y="3032224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3529" name="Freeform 9"/>
          <p:cNvSpPr>
            <a:spLocks/>
          </p:cNvSpPr>
          <p:nvPr/>
        </p:nvSpPr>
        <p:spPr bwMode="auto">
          <a:xfrm>
            <a:off x="546100" y="5461000"/>
            <a:ext cx="4343400" cy="787400"/>
          </a:xfrm>
          <a:custGeom>
            <a:avLst/>
            <a:gdLst/>
            <a:ahLst/>
            <a:cxnLst>
              <a:cxn ang="0">
                <a:pos x="2736" y="0"/>
              </a:cxn>
              <a:cxn ang="0">
                <a:pos x="496" y="0"/>
              </a:cxn>
              <a:cxn ang="0">
                <a:pos x="0" y="496"/>
              </a:cxn>
            </a:cxnLst>
            <a:rect l="0" t="0" r="r" b="b"/>
            <a:pathLst>
              <a:path w="2736" h="496">
                <a:moveTo>
                  <a:pt x="2736" y="0"/>
                </a:moveTo>
                <a:lnTo>
                  <a:pt x="496" y="0"/>
                </a:lnTo>
                <a:lnTo>
                  <a:pt x="0" y="4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2163763" y="6142038"/>
            <a:ext cx="883575" cy="70788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man Old Style" pitchFamily="18" charset="0"/>
              </a:rPr>
              <a:t>a</a:t>
            </a:r>
            <a:r>
              <a:rPr lang="ru-RU" sz="4000">
                <a:latin typeface="Bookman Old Style" pitchFamily="18" charset="0"/>
              </a:rPr>
              <a:t>  </a:t>
            </a:r>
          </a:p>
        </p:txBody>
      </p:sp>
      <p:sp>
        <p:nvSpPr>
          <p:cNvPr id="9235" name="Rectangle 11"/>
          <p:cNvSpPr>
            <a:spLocks noChangeArrowheads="1"/>
          </p:cNvSpPr>
          <p:nvPr/>
        </p:nvSpPr>
        <p:spPr bwMode="auto">
          <a:xfrm>
            <a:off x="4875213" y="3827463"/>
            <a:ext cx="657552" cy="70788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man Old Style" pitchFamily="18" charset="0"/>
              </a:rPr>
              <a:t>c</a:t>
            </a:r>
            <a:r>
              <a:rPr lang="ru-RU" sz="4000">
                <a:latin typeface="Bookman Old Style" pitchFamily="18" charset="0"/>
              </a:rPr>
              <a:t> </a:t>
            </a:r>
          </a:p>
        </p:txBody>
      </p:sp>
      <p:sp>
        <p:nvSpPr>
          <p:cNvPr id="363533" name="Freeform 13"/>
          <p:cNvSpPr>
            <a:spLocks/>
          </p:cNvSpPr>
          <p:nvPr/>
        </p:nvSpPr>
        <p:spPr bwMode="auto">
          <a:xfrm>
            <a:off x="4089400" y="3022600"/>
            <a:ext cx="7747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488" y="1536"/>
              </a:cxn>
              <a:cxn ang="0">
                <a:pos x="488" y="0"/>
              </a:cxn>
              <a:cxn ang="0">
                <a:pos x="0" y="512"/>
              </a:cxn>
              <a:cxn ang="0">
                <a:pos x="0" y="2040"/>
              </a:cxn>
            </a:cxnLst>
            <a:rect l="0" t="0" r="r" b="b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solidFill>
            <a:srgbClr val="66FF66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3534" name="Freeform 14"/>
          <p:cNvSpPr>
            <a:spLocks/>
          </p:cNvSpPr>
          <p:nvPr/>
        </p:nvSpPr>
        <p:spPr bwMode="auto">
          <a:xfrm>
            <a:off x="533400" y="3857628"/>
            <a:ext cx="3536950" cy="24130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472" y="0"/>
              </a:cxn>
              <a:cxn ang="0">
                <a:pos x="1476" y="1528"/>
              </a:cxn>
              <a:cxn ang="0">
                <a:pos x="0" y="1536"/>
              </a:cxn>
              <a:cxn ang="0">
                <a:pos x="4" y="0"/>
              </a:cxn>
            </a:cxnLst>
            <a:rect l="0" t="0" r="r" b="b"/>
            <a:pathLst>
              <a:path w="1476" h="1536">
                <a:moveTo>
                  <a:pt x="4" y="0"/>
                </a:moveTo>
                <a:lnTo>
                  <a:pt x="1472" y="0"/>
                </a:lnTo>
                <a:lnTo>
                  <a:pt x="1476" y="1528"/>
                </a:lnTo>
                <a:lnTo>
                  <a:pt x="0" y="153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2428875" y="71438"/>
            <a:ext cx="20217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S=2ab</a:t>
            </a:r>
            <a:endParaRPr lang="ru-RU" sz="440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2928938" y="642938"/>
            <a:ext cx="4342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S=2(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ab+ac+bc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)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4786313" y="2143125"/>
            <a:ext cx="32864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L=4(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a+b+c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)</a:t>
            </a:r>
            <a:endParaRPr lang="ru-RU" sz="4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2928938" y="1428750"/>
            <a:ext cx="16498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L=4a</a:t>
            </a:r>
            <a:endParaRPr lang="ru-RU" sz="440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46" name="Rectangle 19"/>
          <p:cNvSpPr>
            <a:spLocks noChangeArrowheads="1"/>
          </p:cNvSpPr>
          <p:nvPr/>
        </p:nvSpPr>
        <p:spPr bwMode="auto">
          <a:xfrm>
            <a:off x="4492625" y="5699125"/>
            <a:ext cx="841897" cy="707886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Bookman Old Style" pitchFamily="18" charset="0"/>
              </a:rPr>
              <a:t>b</a:t>
            </a:r>
            <a:r>
              <a:rPr lang="ru-RU" sz="4000">
                <a:latin typeface="Bookman Old Style" pitchFamily="18" charset="0"/>
              </a:rPr>
              <a:t>  </a:t>
            </a:r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214313" y="214313"/>
            <a:ext cx="27655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Площадь</a:t>
            </a:r>
          </a:p>
          <a:p>
            <a:pPr>
              <a:defRPr/>
            </a:pPr>
            <a:r>
              <a:rPr lang="ru-RU" sz="28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поверхности</a:t>
            </a:r>
          </a:p>
        </p:txBody>
      </p:sp>
      <p:sp>
        <p:nvSpPr>
          <p:cNvPr id="363542" name="Text Box 22"/>
          <p:cNvSpPr txBox="1">
            <a:spLocks noChangeArrowheads="1"/>
          </p:cNvSpPr>
          <p:nvPr/>
        </p:nvSpPr>
        <p:spPr bwMode="auto">
          <a:xfrm>
            <a:off x="285750" y="1571625"/>
            <a:ext cx="262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Длина ребер</a:t>
            </a:r>
          </a:p>
        </p:txBody>
      </p:sp>
      <p:sp>
        <p:nvSpPr>
          <p:cNvPr id="363543" name="Text Box 23"/>
          <p:cNvSpPr txBox="1">
            <a:spLocks noChangeArrowheads="1"/>
          </p:cNvSpPr>
          <p:nvPr/>
        </p:nvSpPr>
        <p:spPr bwMode="auto">
          <a:xfrm>
            <a:off x="5622925" y="160338"/>
            <a:ext cx="1604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2bc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4259263" y="122238"/>
            <a:ext cx="16049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+2ac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33400" y="3022600"/>
            <a:ext cx="4305300" cy="3214688"/>
            <a:chOff x="336" y="1904"/>
            <a:chExt cx="2712" cy="2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3546" name="Freeform 26"/>
            <p:cNvSpPr>
              <a:spLocks/>
            </p:cNvSpPr>
            <p:nvPr/>
          </p:nvSpPr>
          <p:spPr bwMode="auto">
            <a:xfrm>
              <a:off x="344" y="3928"/>
              <a:ext cx="222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4" y="0"/>
                </a:cxn>
              </a:cxnLst>
              <a:rect l="0" t="0" r="r" b="b"/>
              <a:pathLst>
                <a:path w="2224" h="1">
                  <a:moveTo>
                    <a:pt x="0" y="0"/>
                  </a:moveTo>
                  <a:lnTo>
                    <a:pt x="2224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47" name="Freeform 27"/>
            <p:cNvSpPr>
              <a:spLocks/>
            </p:cNvSpPr>
            <p:nvPr/>
          </p:nvSpPr>
          <p:spPr bwMode="auto">
            <a:xfrm>
              <a:off x="832" y="1904"/>
              <a:ext cx="22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6" y="0"/>
                </a:cxn>
              </a:cxnLst>
              <a:rect l="0" t="0" r="r" b="b"/>
              <a:pathLst>
                <a:path w="2216" h="1">
                  <a:moveTo>
                    <a:pt x="0" y="0"/>
                  </a:moveTo>
                  <a:lnTo>
                    <a:pt x="2216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48" name="Freeform 28"/>
            <p:cNvSpPr>
              <a:spLocks/>
            </p:cNvSpPr>
            <p:nvPr/>
          </p:nvSpPr>
          <p:spPr bwMode="auto">
            <a:xfrm>
              <a:off x="336" y="2400"/>
              <a:ext cx="222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24" y="0"/>
                </a:cxn>
              </a:cxnLst>
              <a:rect l="0" t="0" r="r" b="b"/>
              <a:pathLst>
                <a:path w="2224" h="8">
                  <a:moveTo>
                    <a:pt x="0" y="8"/>
                  </a:moveTo>
                  <a:lnTo>
                    <a:pt x="2224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49" name="Freeform 29"/>
            <p:cNvSpPr>
              <a:spLocks/>
            </p:cNvSpPr>
            <p:nvPr/>
          </p:nvSpPr>
          <p:spPr bwMode="auto">
            <a:xfrm>
              <a:off x="848" y="3432"/>
              <a:ext cx="2200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200" y="0"/>
                </a:cxn>
              </a:cxnLst>
              <a:rect l="0" t="0" r="r" b="b"/>
              <a:pathLst>
                <a:path w="2200" h="16">
                  <a:moveTo>
                    <a:pt x="0" y="16"/>
                  </a:moveTo>
                  <a:lnTo>
                    <a:pt x="220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63550" name="Text Box 30"/>
          <p:cNvSpPr txBox="1">
            <a:spLocks noChangeArrowheads="1"/>
          </p:cNvSpPr>
          <p:nvPr/>
        </p:nvSpPr>
        <p:spPr bwMode="auto">
          <a:xfrm>
            <a:off x="4384675" y="1441450"/>
            <a:ext cx="12330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+4b</a:t>
            </a:r>
            <a:endParaRPr lang="ru-RU" sz="4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3551" name="Text Box 31"/>
          <p:cNvSpPr txBox="1">
            <a:spLocks noChangeArrowheads="1"/>
          </p:cNvSpPr>
          <p:nvPr/>
        </p:nvSpPr>
        <p:spPr bwMode="auto">
          <a:xfrm>
            <a:off x="5446713" y="1454150"/>
            <a:ext cx="1252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+4c</a:t>
            </a:r>
            <a:endParaRPr lang="ru-RU" sz="4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20700" y="3022600"/>
            <a:ext cx="4381500" cy="3238500"/>
            <a:chOff x="328" y="1904"/>
            <a:chExt cx="2760" cy="2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3558" name="Line 38"/>
            <p:cNvSpPr>
              <a:spLocks noChangeShapeType="1"/>
            </p:cNvSpPr>
            <p:nvPr/>
          </p:nvSpPr>
          <p:spPr bwMode="auto">
            <a:xfrm>
              <a:off x="3077" y="1904"/>
              <a:ext cx="11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59" name="Line 39"/>
            <p:cNvSpPr>
              <a:spLocks noChangeShapeType="1"/>
            </p:cNvSpPr>
            <p:nvPr/>
          </p:nvSpPr>
          <p:spPr bwMode="auto">
            <a:xfrm>
              <a:off x="2558" y="2392"/>
              <a:ext cx="11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60" name="Freeform 40"/>
            <p:cNvSpPr>
              <a:spLocks/>
            </p:cNvSpPr>
            <p:nvPr/>
          </p:nvSpPr>
          <p:spPr bwMode="auto">
            <a:xfrm>
              <a:off x="328" y="2416"/>
              <a:ext cx="16" cy="1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520"/>
                </a:cxn>
              </a:cxnLst>
              <a:rect l="0" t="0" r="r" b="b"/>
              <a:pathLst>
                <a:path w="16" h="1520">
                  <a:moveTo>
                    <a:pt x="0" y="0"/>
                  </a:moveTo>
                  <a:lnTo>
                    <a:pt x="16" y="152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61" name="Freeform 41"/>
            <p:cNvSpPr>
              <a:spLocks/>
            </p:cNvSpPr>
            <p:nvPr/>
          </p:nvSpPr>
          <p:spPr bwMode="auto">
            <a:xfrm>
              <a:off x="829" y="1920"/>
              <a:ext cx="11" cy="15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520"/>
                </a:cxn>
              </a:cxnLst>
              <a:rect l="0" t="0" r="r" b="b"/>
              <a:pathLst>
                <a:path w="11" h="1520">
                  <a:moveTo>
                    <a:pt x="0" y="0"/>
                  </a:moveTo>
                  <a:lnTo>
                    <a:pt x="11" y="152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46100" y="2997200"/>
            <a:ext cx="4343400" cy="3251200"/>
            <a:chOff x="344" y="1888"/>
            <a:chExt cx="2736" cy="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3553" name="Freeform 33"/>
            <p:cNvSpPr>
              <a:spLocks/>
            </p:cNvSpPr>
            <p:nvPr/>
          </p:nvSpPr>
          <p:spPr bwMode="auto">
            <a:xfrm>
              <a:off x="2560" y="3424"/>
              <a:ext cx="520" cy="512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0" y="512"/>
                </a:cxn>
              </a:cxnLst>
              <a:rect l="0" t="0" r="r" b="b"/>
              <a:pathLst>
                <a:path w="520" h="512">
                  <a:moveTo>
                    <a:pt x="520" y="0"/>
                  </a:moveTo>
                  <a:lnTo>
                    <a:pt x="0" y="512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54" name="Freeform 34"/>
            <p:cNvSpPr>
              <a:spLocks/>
            </p:cNvSpPr>
            <p:nvPr/>
          </p:nvSpPr>
          <p:spPr bwMode="auto">
            <a:xfrm>
              <a:off x="2553" y="1888"/>
              <a:ext cx="519" cy="528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0" y="528"/>
                </a:cxn>
              </a:cxnLst>
              <a:rect l="0" t="0" r="r" b="b"/>
              <a:pathLst>
                <a:path w="519" h="528">
                  <a:moveTo>
                    <a:pt x="519" y="0"/>
                  </a:moveTo>
                  <a:lnTo>
                    <a:pt x="0" y="528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55" name="Freeform 35"/>
            <p:cNvSpPr>
              <a:spLocks/>
            </p:cNvSpPr>
            <p:nvPr/>
          </p:nvSpPr>
          <p:spPr bwMode="auto">
            <a:xfrm>
              <a:off x="344" y="1912"/>
              <a:ext cx="496" cy="488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488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lnTo>
                    <a:pt x="0" y="488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63563" name="Freeform 43"/>
            <p:cNvSpPr>
              <a:spLocks/>
            </p:cNvSpPr>
            <p:nvPr/>
          </p:nvSpPr>
          <p:spPr bwMode="auto">
            <a:xfrm>
              <a:off x="344" y="3416"/>
              <a:ext cx="520" cy="512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0" y="512"/>
                </a:cxn>
              </a:cxnLst>
              <a:rect l="0" t="0" r="r" b="b"/>
              <a:pathLst>
                <a:path w="520" h="512">
                  <a:moveTo>
                    <a:pt x="520" y="0"/>
                  </a:moveTo>
                  <a:lnTo>
                    <a:pt x="0" y="512"/>
                  </a:lnTo>
                </a:path>
              </a:pathLst>
            </a:custGeom>
            <a:noFill/>
            <a:ln w="57150" cap="flat">
              <a:solidFill>
                <a:srgbClr val="008000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5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5" grpId="0"/>
      <p:bldP spid="363536" grpId="0"/>
      <p:bldP spid="363537" grpId="0"/>
      <p:bldP spid="363538" grpId="0"/>
      <p:bldP spid="363541" grpId="0"/>
      <p:bldP spid="363542" grpId="0"/>
      <p:bldP spid="363543" grpId="0"/>
      <p:bldP spid="363544" grpId="0"/>
      <p:bldP spid="363550" grpId="0"/>
      <p:bldP spid="3635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Freeform 2"/>
          <p:cNvSpPr>
            <a:spLocks/>
          </p:cNvSpPr>
          <p:nvPr/>
        </p:nvSpPr>
        <p:spPr bwMode="auto">
          <a:xfrm>
            <a:off x="1649238" y="2895600"/>
            <a:ext cx="7747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488" y="1536"/>
              </a:cxn>
              <a:cxn ang="0">
                <a:pos x="488" y="0"/>
              </a:cxn>
              <a:cxn ang="0">
                <a:pos x="0" y="512"/>
              </a:cxn>
              <a:cxn ang="0">
                <a:pos x="0" y="2040"/>
              </a:cxn>
            </a:cxnLst>
            <a:rect l="0" t="0" r="r" b="b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pattFill prst="openDmnd">
            <a:fgClr>
              <a:srgbClr val="CC00CC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81955" name="Freeform 3"/>
          <p:cNvSpPr>
            <a:spLocks/>
          </p:cNvSpPr>
          <p:nvPr/>
        </p:nvSpPr>
        <p:spPr bwMode="auto">
          <a:xfrm>
            <a:off x="2411238" y="2857500"/>
            <a:ext cx="2374900" cy="246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6" y="8"/>
              </a:cxn>
              <a:cxn ang="0">
                <a:pos x="1496" y="1544"/>
              </a:cxn>
              <a:cxn ang="0">
                <a:pos x="0" y="1552"/>
              </a:cxn>
              <a:cxn ang="0">
                <a:pos x="0" y="0"/>
              </a:cxn>
            </a:cxnLst>
            <a:rect l="0" t="0" r="r" b="b"/>
            <a:pathLst>
              <a:path w="1496" h="1552">
                <a:moveTo>
                  <a:pt x="0" y="0"/>
                </a:moveTo>
                <a:lnTo>
                  <a:pt x="1496" y="8"/>
                </a:lnTo>
                <a:lnTo>
                  <a:pt x="1496" y="1544"/>
                </a:lnTo>
                <a:lnTo>
                  <a:pt x="0" y="1552"/>
                </a:lnTo>
                <a:lnTo>
                  <a:pt x="0" y="0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23838" y="2857500"/>
            <a:ext cx="3225800" cy="3251200"/>
            <a:chOff x="312" y="1896"/>
            <a:chExt cx="2032" cy="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1957" name="Freeform 5" descr="Контурные ромбики"/>
            <p:cNvSpPr>
              <a:spLocks/>
            </p:cNvSpPr>
            <p:nvPr/>
          </p:nvSpPr>
          <p:spPr bwMode="auto">
            <a:xfrm>
              <a:off x="320" y="1896"/>
              <a:ext cx="2024" cy="504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2024" y="0"/>
                </a:cxn>
                <a:cxn ang="0">
                  <a:pos x="1480" y="504"/>
                </a:cxn>
                <a:cxn ang="0">
                  <a:pos x="0" y="504"/>
                </a:cxn>
                <a:cxn ang="0">
                  <a:pos x="528" y="0"/>
                </a:cxn>
              </a:cxnLst>
              <a:rect l="0" t="0" r="r" b="b"/>
              <a:pathLst>
                <a:path w="2024" h="504">
                  <a:moveTo>
                    <a:pt x="528" y="0"/>
                  </a:moveTo>
                  <a:lnTo>
                    <a:pt x="2024" y="0"/>
                  </a:lnTo>
                  <a:lnTo>
                    <a:pt x="1480" y="504"/>
                  </a:lnTo>
                  <a:lnTo>
                    <a:pt x="0" y="504"/>
                  </a:lnTo>
                  <a:lnTo>
                    <a:pt x="528" y="0"/>
                  </a:lnTo>
                  <a:close/>
                </a:path>
              </a:pathLst>
            </a:custGeom>
            <a:pattFill prst="openDmnd">
              <a:fgClr>
                <a:srgbClr val="0099FF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58" name="Freeform 6" descr="Контурные ромбики"/>
            <p:cNvSpPr>
              <a:spLocks/>
            </p:cNvSpPr>
            <p:nvPr/>
          </p:nvSpPr>
          <p:spPr bwMode="auto">
            <a:xfrm>
              <a:off x="312" y="3440"/>
              <a:ext cx="2024" cy="504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2024" y="0"/>
                </a:cxn>
                <a:cxn ang="0">
                  <a:pos x="1480" y="504"/>
                </a:cxn>
                <a:cxn ang="0">
                  <a:pos x="0" y="504"/>
                </a:cxn>
                <a:cxn ang="0">
                  <a:pos x="528" y="0"/>
                </a:cxn>
              </a:cxnLst>
              <a:rect l="0" t="0" r="r" b="b"/>
              <a:pathLst>
                <a:path w="2024" h="504">
                  <a:moveTo>
                    <a:pt x="528" y="0"/>
                  </a:moveTo>
                  <a:lnTo>
                    <a:pt x="2024" y="0"/>
                  </a:lnTo>
                  <a:lnTo>
                    <a:pt x="1480" y="504"/>
                  </a:lnTo>
                  <a:lnTo>
                    <a:pt x="0" y="504"/>
                  </a:lnTo>
                  <a:lnTo>
                    <a:pt x="528" y="0"/>
                  </a:lnTo>
                  <a:close/>
                </a:path>
              </a:pathLst>
            </a:custGeom>
            <a:pattFill prst="openDmnd">
              <a:fgClr>
                <a:srgbClr val="0099FF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381959" name="AutoShape 7"/>
          <p:cNvSpPr>
            <a:spLocks noChangeArrowheads="1"/>
          </p:cNvSpPr>
          <p:nvPr/>
        </p:nvSpPr>
        <p:spPr bwMode="auto">
          <a:xfrm>
            <a:off x="1636538" y="2870200"/>
            <a:ext cx="3162300" cy="3251200"/>
          </a:xfrm>
          <a:prstGeom prst="cube">
            <a:avLst>
              <a:gd name="adj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none" anchor="ctr"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81960" name="Line 8"/>
          <p:cNvSpPr>
            <a:spLocks noChangeShapeType="1"/>
          </p:cNvSpPr>
          <p:nvPr/>
        </p:nvSpPr>
        <p:spPr bwMode="auto">
          <a:xfrm>
            <a:off x="2411760" y="2888208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81961" name="Freeform 9"/>
          <p:cNvSpPr>
            <a:spLocks/>
          </p:cNvSpPr>
          <p:nvPr/>
        </p:nvSpPr>
        <p:spPr bwMode="auto">
          <a:xfrm>
            <a:off x="1649238" y="5321300"/>
            <a:ext cx="3149600" cy="787400"/>
          </a:xfrm>
          <a:custGeom>
            <a:avLst/>
            <a:gdLst/>
            <a:ahLst/>
            <a:cxnLst>
              <a:cxn ang="0">
                <a:pos x="1984" y="8"/>
              </a:cxn>
              <a:cxn ang="0">
                <a:pos x="496" y="0"/>
              </a:cxn>
              <a:cxn ang="0">
                <a:pos x="0" y="496"/>
              </a:cxn>
            </a:cxnLst>
            <a:rect l="0" t="0" r="r" b="b"/>
            <a:pathLst>
              <a:path w="1984" h="496">
                <a:moveTo>
                  <a:pt x="1984" y="8"/>
                </a:moveTo>
                <a:lnTo>
                  <a:pt x="496" y="0"/>
                </a:lnTo>
                <a:lnTo>
                  <a:pt x="0" y="4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10258" name="Rectangle 10"/>
          <p:cNvSpPr>
            <a:spLocks noChangeArrowheads="1"/>
          </p:cNvSpPr>
          <p:nvPr/>
        </p:nvSpPr>
        <p:spPr bwMode="auto">
          <a:xfrm>
            <a:off x="2606675" y="5889625"/>
            <a:ext cx="952505" cy="76944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latin typeface="Bookman Old Style" pitchFamily="18" charset="0"/>
              </a:rPr>
              <a:t>a</a:t>
            </a:r>
            <a:r>
              <a:rPr lang="ru-RU" sz="4400" dirty="0">
                <a:solidFill>
                  <a:srgbClr val="000099"/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381965" name="Freeform 13"/>
          <p:cNvSpPr>
            <a:spLocks/>
          </p:cNvSpPr>
          <p:nvPr/>
        </p:nvSpPr>
        <p:spPr bwMode="auto">
          <a:xfrm>
            <a:off x="4024138" y="2870200"/>
            <a:ext cx="7747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488" y="1536"/>
              </a:cxn>
              <a:cxn ang="0">
                <a:pos x="488" y="0"/>
              </a:cxn>
              <a:cxn ang="0">
                <a:pos x="0" y="512"/>
              </a:cxn>
              <a:cxn ang="0">
                <a:pos x="0" y="2040"/>
              </a:cxn>
            </a:cxnLst>
            <a:rect l="0" t="0" r="r" b="b"/>
            <a:pathLst>
              <a:path w="488" h="2040">
                <a:moveTo>
                  <a:pt x="0" y="2040"/>
                </a:moveTo>
                <a:lnTo>
                  <a:pt x="488" y="1536"/>
                </a:lnTo>
                <a:lnTo>
                  <a:pt x="488" y="0"/>
                </a:lnTo>
                <a:lnTo>
                  <a:pt x="0" y="512"/>
                </a:lnTo>
                <a:lnTo>
                  <a:pt x="0" y="2040"/>
                </a:lnTo>
                <a:close/>
              </a:path>
            </a:pathLst>
          </a:custGeom>
          <a:pattFill prst="openDmnd">
            <a:fgClr>
              <a:srgbClr val="CC00CC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81966" name="Freeform 14"/>
          <p:cNvSpPr>
            <a:spLocks/>
          </p:cNvSpPr>
          <p:nvPr/>
        </p:nvSpPr>
        <p:spPr bwMode="auto">
          <a:xfrm>
            <a:off x="1649238" y="3689350"/>
            <a:ext cx="2343150" cy="24384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472" y="0"/>
              </a:cxn>
              <a:cxn ang="0">
                <a:pos x="1476" y="1528"/>
              </a:cxn>
              <a:cxn ang="0">
                <a:pos x="0" y="1536"/>
              </a:cxn>
              <a:cxn ang="0">
                <a:pos x="4" y="0"/>
              </a:cxn>
            </a:cxnLst>
            <a:rect l="0" t="0" r="r" b="b"/>
            <a:pathLst>
              <a:path w="1476" h="1536">
                <a:moveTo>
                  <a:pt x="4" y="0"/>
                </a:moveTo>
                <a:lnTo>
                  <a:pt x="1472" y="0"/>
                </a:lnTo>
                <a:lnTo>
                  <a:pt x="1476" y="1528"/>
                </a:lnTo>
                <a:lnTo>
                  <a:pt x="0" y="1536"/>
                </a:lnTo>
                <a:lnTo>
                  <a:pt x="4" y="0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>
              <a:latin typeface="Bookman Old Style" pitchFamily="18" charset="0"/>
              <a:cs typeface="+mn-cs"/>
            </a:endParaRPr>
          </a:p>
        </p:txBody>
      </p:sp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4071938" y="285750"/>
            <a:ext cx="25330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</a:t>
            </a:r>
            <a:r>
              <a:rPr lang="ru-RU" sz="36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куб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=</a:t>
            </a:r>
            <a:r>
              <a:rPr lang="ru-RU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6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</a:t>
            </a:r>
            <a:r>
              <a:rPr lang="ru-RU" sz="4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81970" name="Text Box 18"/>
          <p:cNvSpPr txBox="1">
            <a:spLocks noChangeArrowheads="1"/>
          </p:cNvSpPr>
          <p:nvPr/>
        </p:nvSpPr>
        <p:spPr bwMode="auto">
          <a:xfrm>
            <a:off x="4071938" y="1214438"/>
            <a:ext cx="2626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L</a:t>
            </a:r>
            <a:r>
              <a:rPr lang="ru-RU" sz="36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куб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=</a:t>
            </a:r>
            <a:r>
              <a:rPr lang="ru-RU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12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81973" name="Text Box 21"/>
          <p:cNvSpPr txBox="1">
            <a:spLocks noChangeArrowheads="1"/>
          </p:cNvSpPr>
          <p:nvPr/>
        </p:nvSpPr>
        <p:spPr bwMode="auto">
          <a:xfrm>
            <a:off x="285750" y="214313"/>
            <a:ext cx="38250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Площадь</a:t>
            </a:r>
          </a:p>
          <a:p>
            <a:pPr>
              <a:defRPr/>
            </a:pPr>
            <a:r>
              <a:rPr lang="ru-RU" sz="28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поверхности куба</a:t>
            </a:r>
          </a:p>
        </p:txBody>
      </p:sp>
      <p:sp>
        <p:nvSpPr>
          <p:cNvPr id="381974" name="Text Box 22"/>
          <p:cNvSpPr txBox="1">
            <a:spLocks noChangeArrowheads="1"/>
          </p:cNvSpPr>
          <p:nvPr/>
        </p:nvSpPr>
        <p:spPr bwMode="auto">
          <a:xfrm>
            <a:off x="285750" y="1428750"/>
            <a:ext cx="3709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Длина ребер куба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623838" y="2844800"/>
            <a:ext cx="3187700" cy="3276600"/>
            <a:chOff x="328" y="1880"/>
            <a:chExt cx="2008" cy="2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1978" name="Line 26"/>
            <p:cNvSpPr>
              <a:spLocks noChangeShapeType="1"/>
            </p:cNvSpPr>
            <p:nvPr/>
          </p:nvSpPr>
          <p:spPr bwMode="auto">
            <a:xfrm flipV="1">
              <a:off x="328" y="3936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79" name="Line 27"/>
            <p:cNvSpPr>
              <a:spLocks noChangeShapeType="1"/>
            </p:cNvSpPr>
            <p:nvPr/>
          </p:nvSpPr>
          <p:spPr bwMode="auto">
            <a:xfrm flipV="1">
              <a:off x="832" y="1880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80" name="Line 28"/>
            <p:cNvSpPr>
              <a:spLocks noChangeShapeType="1"/>
            </p:cNvSpPr>
            <p:nvPr/>
          </p:nvSpPr>
          <p:spPr bwMode="auto">
            <a:xfrm flipV="1">
              <a:off x="352" y="2392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81" name="Line 29"/>
            <p:cNvSpPr>
              <a:spLocks noChangeShapeType="1"/>
            </p:cNvSpPr>
            <p:nvPr/>
          </p:nvSpPr>
          <p:spPr bwMode="auto">
            <a:xfrm flipV="1">
              <a:off x="832" y="3432"/>
              <a:ext cx="150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85738" y="2844800"/>
            <a:ext cx="3251200" cy="3276600"/>
            <a:chOff x="304" y="1880"/>
            <a:chExt cx="2048" cy="2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1985" name="Line 33"/>
            <p:cNvSpPr>
              <a:spLocks noChangeShapeType="1"/>
            </p:cNvSpPr>
            <p:nvPr/>
          </p:nvSpPr>
          <p:spPr bwMode="auto">
            <a:xfrm flipH="1">
              <a:off x="1848" y="3424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86" name="Line 34"/>
            <p:cNvSpPr>
              <a:spLocks noChangeShapeType="1"/>
            </p:cNvSpPr>
            <p:nvPr/>
          </p:nvSpPr>
          <p:spPr bwMode="auto">
            <a:xfrm flipH="1">
              <a:off x="1832" y="1880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87" name="Line 35"/>
            <p:cNvSpPr>
              <a:spLocks noChangeShapeType="1"/>
            </p:cNvSpPr>
            <p:nvPr/>
          </p:nvSpPr>
          <p:spPr bwMode="auto">
            <a:xfrm flipH="1">
              <a:off x="336" y="1880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88" name="Line 36"/>
            <p:cNvSpPr>
              <a:spLocks noChangeShapeType="1"/>
            </p:cNvSpPr>
            <p:nvPr/>
          </p:nvSpPr>
          <p:spPr bwMode="auto">
            <a:xfrm flipH="1">
              <a:off x="304" y="3448"/>
              <a:ext cx="504" cy="49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11138" y="2882900"/>
            <a:ext cx="3200400" cy="3276600"/>
            <a:chOff x="320" y="1904"/>
            <a:chExt cx="2016" cy="2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1990" name="Line 38"/>
            <p:cNvSpPr>
              <a:spLocks noChangeShapeType="1"/>
            </p:cNvSpPr>
            <p:nvPr/>
          </p:nvSpPr>
          <p:spPr bwMode="auto">
            <a:xfrm>
              <a:off x="2328" y="1904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91" name="Line 39"/>
            <p:cNvSpPr>
              <a:spLocks noChangeShapeType="1"/>
            </p:cNvSpPr>
            <p:nvPr/>
          </p:nvSpPr>
          <p:spPr bwMode="auto">
            <a:xfrm>
              <a:off x="1832" y="2352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92" name="Line 40"/>
            <p:cNvSpPr>
              <a:spLocks noChangeShapeType="1"/>
            </p:cNvSpPr>
            <p:nvPr/>
          </p:nvSpPr>
          <p:spPr bwMode="auto">
            <a:xfrm>
              <a:off x="320" y="2416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381993" name="Line 41"/>
            <p:cNvSpPr>
              <a:spLocks noChangeShapeType="1"/>
            </p:cNvSpPr>
            <p:nvPr/>
          </p:nvSpPr>
          <p:spPr bwMode="auto">
            <a:xfrm>
              <a:off x="832" y="1904"/>
              <a:ext cx="8" cy="1552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prstDash val="dash"/>
              <a:round/>
              <a:headEnd type="oval" w="med" len="med"/>
              <a:tailEnd type="oval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10272" name="Rectangle 42"/>
          <p:cNvSpPr>
            <a:spLocks noChangeArrowheads="1"/>
          </p:cNvSpPr>
          <p:nvPr/>
        </p:nvSpPr>
        <p:spPr bwMode="auto">
          <a:xfrm>
            <a:off x="4321175" y="5457825"/>
            <a:ext cx="952505" cy="76944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latin typeface="Bookman Old Style" pitchFamily="18" charset="0"/>
              </a:rPr>
              <a:t>a</a:t>
            </a:r>
            <a:r>
              <a:rPr lang="ru-RU" sz="4400" dirty="0">
                <a:solidFill>
                  <a:srgbClr val="000099"/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10273" name="Rectangle 43"/>
          <p:cNvSpPr>
            <a:spLocks noChangeArrowheads="1"/>
          </p:cNvSpPr>
          <p:nvPr/>
        </p:nvSpPr>
        <p:spPr bwMode="auto">
          <a:xfrm>
            <a:off x="4765675" y="3552825"/>
            <a:ext cx="952505" cy="769441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99"/>
                </a:solidFill>
                <a:latin typeface="Bookman Old Style" pitchFamily="18" charset="0"/>
              </a:rPr>
              <a:t>a</a:t>
            </a:r>
            <a:r>
              <a:rPr lang="ru-RU" sz="4400">
                <a:solidFill>
                  <a:srgbClr val="000099"/>
                </a:solidFill>
                <a:latin typeface="Bookman Old Style" pitchFamily="18" charset="0"/>
              </a:rPr>
              <a:t>  </a:t>
            </a:r>
          </a:p>
        </p:txBody>
      </p:sp>
      <p:sp>
        <p:nvSpPr>
          <p:cNvPr id="4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7" grpId="0"/>
      <p:bldP spid="381970" grpId="0"/>
      <p:bldP spid="381973" grpId="0"/>
      <p:bldP spid="381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3286125" y="332656"/>
            <a:ext cx="5857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66"/>
                </a:solidFill>
                <a:latin typeface="Bookman Old Style" pitchFamily="18" charset="0"/>
              </a:rPr>
              <a:t>Вычислить общую длину всех рёбер и площадь поверхности прямоугольного параллелепипеда, если его измерения 10см, 5см, 4см.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84213" y="934889"/>
            <a:ext cx="2133600" cy="1787525"/>
            <a:chOff x="1104" y="1200"/>
            <a:chExt cx="2928" cy="2544"/>
          </a:xfrm>
        </p:grpSpPr>
        <p:sp>
          <p:nvSpPr>
            <p:cNvPr id="11304" name="AutoShape 41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05" name="Freeform 42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06" name="Line 43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07" name="Line 44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08" name="Line 45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09" name="Line 46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0" name="Line 47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1" name="Line 48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2" name="Freeform 49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3" name="Line 50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11314" name="Line 51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Bookman Old Style" pitchFamily="18" charset="0"/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28600" y="404664"/>
            <a:ext cx="2986088" cy="2660650"/>
            <a:chOff x="384" y="-58"/>
            <a:chExt cx="2022" cy="1568"/>
          </a:xfrm>
        </p:grpSpPr>
        <p:sp>
          <p:nvSpPr>
            <p:cNvPr id="11296" name="Text Box 53"/>
            <p:cNvSpPr txBox="1">
              <a:spLocks noChangeArrowheads="1"/>
            </p:cNvSpPr>
            <p:nvPr/>
          </p:nvSpPr>
          <p:spPr bwMode="auto">
            <a:xfrm>
              <a:off x="816" y="-58"/>
              <a:ext cx="36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A</a:t>
              </a:r>
            </a:p>
          </p:txBody>
        </p:sp>
        <p:sp>
          <p:nvSpPr>
            <p:cNvPr id="11297" name="Text Box 54"/>
            <p:cNvSpPr txBox="1">
              <a:spLocks noChangeArrowheads="1"/>
            </p:cNvSpPr>
            <p:nvPr/>
          </p:nvSpPr>
          <p:spPr bwMode="auto">
            <a:xfrm>
              <a:off x="1997" y="-48"/>
              <a:ext cx="2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B</a:t>
              </a:r>
            </a:p>
          </p:txBody>
        </p:sp>
        <p:sp>
          <p:nvSpPr>
            <p:cNvPr id="11298" name="Text Box 55"/>
            <p:cNvSpPr txBox="1">
              <a:spLocks noChangeArrowheads="1"/>
            </p:cNvSpPr>
            <p:nvPr/>
          </p:nvSpPr>
          <p:spPr bwMode="auto">
            <a:xfrm>
              <a:off x="1537" y="230"/>
              <a:ext cx="3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C</a:t>
              </a:r>
            </a:p>
          </p:txBody>
        </p:sp>
        <p:sp>
          <p:nvSpPr>
            <p:cNvPr id="11299" name="Text Box 56"/>
            <p:cNvSpPr txBox="1">
              <a:spLocks noChangeArrowheads="1"/>
            </p:cNvSpPr>
            <p:nvPr/>
          </p:nvSpPr>
          <p:spPr bwMode="auto">
            <a:xfrm>
              <a:off x="384" y="288"/>
              <a:ext cx="28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D</a:t>
              </a:r>
            </a:p>
          </p:txBody>
        </p:sp>
        <p:sp>
          <p:nvSpPr>
            <p:cNvPr id="11300" name="Text Box 57"/>
            <p:cNvSpPr txBox="1">
              <a:spLocks noChangeArrowheads="1"/>
            </p:cNvSpPr>
            <p:nvPr/>
          </p:nvSpPr>
          <p:spPr bwMode="auto">
            <a:xfrm>
              <a:off x="977" y="768"/>
              <a:ext cx="27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К</a:t>
              </a:r>
            </a:p>
          </p:txBody>
        </p:sp>
        <p:sp>
          <p:nvSpPr>
            <p:cNvPr id="11301" name="Text Box 58"/>
            <p:cNvSpPr txBox="1">
              <a:spLocks noChangeArrowheads="1"/>
            </p:cNvSpPr>
            <p:nvPr/>
          </p:nvSpPr>
          <p:spPr bwMode="auto">
            <a:xfrm>
              <a:off x="2064" y="816"/>
              <a:ext cx="34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F </a:t>
              </a:r>
            </a:p>
          </p:txBody>
        </p:sp>
        <p:sp>
          <p:nvSpPr>
            <p:cNvPr id="11302" name="Text Box 59"/>
            <p:cNvSpPr txBox="1">
              <a:spLocks noChangeArrowheads="1"/>
            </p:cNvSpPr>
            <p:nvPr/>
          </p:nvSpPr>
          <p:spPr bwMode="auto">
            <a:xfrm>
              <a:off x="1776" y="1238"/>
              <a:ext cx="3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М</a:t>
              </a:r>
            </a:p>
          </p:txBody>
        </p:sp>
        <p:sp>
          <p:nvSpPr>
            <p:cNvPr id="11303" name="Text Box 60"/>
            <p:cNvSpPr txBox="1">
              <a:spLocks noChangeArrowheads="1"/>
            </p:cNvSpPr>
            <p:nvPr/>
          </p:nvSpPr>
          <p:spPr bwMode="auto">
            <a:xfrm>
              <a:off x="384" y="1238"/>
              <a:ext cx="34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Bookman Old Style" pitchFamily="18" charset="0"/>
                </a:rPr>
                <a:t>H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50825" y="1654026"/>
            <a:ext cx="2816226" cy="1636713"/>
            <a:chOff x="124" y="2688"/>
            <a:chExt cx="1774" cy="1031"/>
          </a:xfrm>
        </p:grpSpPr>
        <p:sp>
          <p:nvSpPr>
            <p:cNvPr id="11293" name="Rectangle 68"/>
            <p:cNvSpPr>
              <a:spLocks noChangeArrowheads="1"/>
            </p:cNvSpPr>
            <p:nvPr/>
          </p:nvSpPr>
          <p:spPr bwMode="auto">
            <a:xfrm>
              <a:off x="720" y="3312"/>
              <a:ext cx="51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FF0000"/>
                  </a:solidFill>
                  <a:latin typeface="Bookman Old Style" pitchFamily="18" charset="0"/>
                </a:rPr>
                <a:t>10</a:t>
              </a:r>
            </a:p>
          </p:txBody>
        </p:sp>
        <p:sp>
          <p:nvSpPr>
            <p:cNvPr id="11294" name="Rectangle 69"/>
            <p:cNvSpPr>
              <a:spLocks noChangeArrowheads="1"/>
            </p:cNvSpPr>
            <p:nvPr/>
          </p:nvSpPr>
          <p:spPr bwMode="auto">
            <a:xfrm>
              <a:off x="124" y="2688"/>
              <a:ext cx="3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FF0000"/>
                  </a:solidFill>
                  <a:latin typeface="Bookman Old Style" pitchFamily="18" charset="0"/>
                </a:rPr>
                <a:t>5</a:t>
              </a:r>
            </a:p>
          </p:txBody>
        </p:sp>
        <p:sp>
          <p:nvSpPr>
            <p:cNvPr id="11295" name="Rectangle 70"/>
            <p:cNvSpPr>
              <a:spLocks noChangeArrowheads="1"/>
            </p:cNvSpPr>
            <p:nvPr/>
          </p:nvSpPr>
          <p:spPr bwMode="auto">
            <a:xfrm>
              <a:off x="1584" y="3007"/>
              <a:ext cx="3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FF0000"/>
                  </a:solidFill>
                  <a:latin typeface="Bookman Old Style" pitchFamily="18" charset="0"/>
                </a:rPr>
                <a:t>4</a:t>
              </a:r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642938" y="946001"/>
            <a:ext cx="2166937" cy="1766888"/>
            <a:chOff x="369" y="2247"/>
            <a:chExt cx="1365" cy="1113"/>
          </a:xfrm>
        </p:grpSpPr>
        <p:sp>
          <p:nvSpPr>
            <p:cNvPr id="11285" name="Freeform 81"/>
            <p:cNvSpPr>
              <a:spLocks/>
            </p:cNvSpPr>
            <p:nvPr/>
          </p:nvSpPr>
          <p:spPr bwMode="auto">
            <a:xfrm>
              <a:off x="384" y="2544"/>
              <a:ext cx="1056" cy="816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  <a:gd name="T6" fmla="*/ 0 w 1056"/>
                <a:gd name="T7" fmla="*/ 816 h 816"/>
                <a:gd name="T8" fmla="*/ 0 w 1056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816"/>
                <a:gd name="T17" fmla="*/ 1056 w 10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  <a:lnTo>
                    <a:pt x="0" y="81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Bookman Old Style" pitchFamily="18" charset="0"/>
              </a:endParaRPr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369" y="2247"/>
              <a:ext cx="136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300" y="0"/>
                </a:cxn>
                <a:cxn ang="0">
                  <a:pos x="1365" y="0"/>
                </a:cxn>
                <a:cxn ang="0">
                  <a:pos x="1080" y="279"/>
                </a:cxn>
                <a:cxn ang="0">
                  <a:pos x="0" y="285"/>
                </a:cxn>
              </a:cxnLst>
              <a:rect l="0" t="0" r="r" b="b"/>
              <a:pathLst>
                <a:path w="1365" h="285">
                  <a:moveTo>
                    <a:pt x="0" y="285"/>
                  </a:moveTo>
                  <a:lnTo>
                    <a:pt x="300" y="0"/>
                  </a:lnTo>
                  <a:lnTo>
                    <a:pt x="1365" y="0"/>
                  </a:lnTo>
                  <a:lnTo>
                    <a:pt x="1080" y="279"/>
                  </a:lnTo>
                  <a:lnTo>
                    <a:pt x="0" y="285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50000">
                  <a:schemeClr val="bg1"/>
                </a:gs>
                <a:gs pos="100000">
                  <a:srgbClr val="33CCFF"/>
                </a:gs>
              </a:gsLst>
              <a:lin ang="5400000" scaled="1"/>
            </a:gra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1440" y="2256"/>
              <a:ext cx="288" cy="1104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0" y="288"/>
                </a:cxn>
                <a:cxn ang="0">
                  <a:pos x="288" y="0"/>
                </a:cxn>
                <a:cxn ang="0">
                  <a:pos x="288" y="816"/>
                </a:cxn>
                <a:cxn ang="0">
                  <a:pos x="0" y="1104"/>
                </a:cxn>
              </a:cxnLst>
              <a:rect l="0" t="0" r="r" b="b"/>
              <a:pathLst>
                <a:path w="288" h="1104">
                  <a:moveTo>
                    <a:pt x="0" y="1104"/>
                  </a:moveTo>
                  <a:lnTo>
                    <a:pt x="0" y="288"/>
                  </a:lnTo>
                  <a:lnTo>
                    <a:pt x="288" y="0"/>
                  </a:lnTo>
                  <a:lnTo>
                    <a:pt x="288" y="816"/>
                  </a:lnTo>
                  <a:lnTo>
                    <a:pt x="0" y="1104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50000">
                  <a:schemeClr val="bg1"/>
                </a:gs>
                <a:gs pos="100000">
                  <a:srgbClr val="33CCFF"/>
                </a:gs>
              </a:gsLst>
              <a:lin ang="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Bookman Old Style" pitchFamily="18" charset="0"/>
                <a:cs typeface="+mn-cs"/>
              </a:endParaRPr>
            </a:p>
          </p:txBody>
        </p:sp>
      </p:grpSp>
      <p:sp>
        <p:nvSpPr>
          <p:cNvPr id="29786" name="AutoShape 90"/>
          <p:cNvSpPr>
            <a:spLocks noChangeArrowheads="1"/>
          </p:cNvSpPr>
          <p:nvPr/>
        </p:nvSpPr>
        <p:spPr bwMode="auto">
          <a:xfrm>
            <a:off x="4067944" y="2924944"/>
            <a:ext cx="2664296" cy="1490663"/>
          </a:xfrm>
          <a:prstGeom prst="irregularSeal1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76</a:t>
            </a:r>
          </a:p>
        </p:txBody>
      </p:sp>
      <p:sp>
        <p:nvSpPr>
          <p:cNvPr id="29787" name="AutoShape 91"/>
          <p:cNvSpPr>
            <a:spLocks noChangeArrowheads="1"/>
          </p:cNvSpPr>
          <p:nvPr/>
        </p:nvSpPr>
        <p:spPr bwMode="auto">
          <a:xfrm>
            <a:off x="4067945" y="5157192"/>
            <a:ext cx="2952328" cy="1490662"/>
          </a:xfrm>
          <a:prstGeom prst="irregularSeal1">
            <a:avLst/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220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251520" y="4653136"/>
            <a:ext cx="917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=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79512" y="3356992"/>
            <a:ext cx="883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L</a:t>
            </a:r>
            <a:r>
              <a:rPr lang="ru-RU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=</a:t>
            </a:r>
            <a:endParaRPr lang="ru-RU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899592" y="3356992"/>
            <a:ext cx="362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</a:t>
            </a: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sym typeface="Symbol"/>
              </a:rPr>
              <a:t>·</a:t>
            </a: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</a:t>
            </a:r>
            <a:r>
              <a:rPr lang="ru-RU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10</a:t>
            </a: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</a:t>
            </a:r>
            <a:r>
              <a:rPr lang="ru-RU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5</a:t>
            </a: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</a:t>
            </a:r>
            <a:r>
              <a:rPr lang="ru-RU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</a:t>
            </a: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)</a:t>
            </a:r>
            <a:r>
              <a:rPr lang="ru-RU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=</a:t>
            </a:r>
            <a:endParaRPr lang="ru-RU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115616" y="4653136"/>
            <a:ext cx="55835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2(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10·5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10·4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+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5·4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)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=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Повторяем: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81710"/>
            <a:ext cx="6269665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i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№ 809(1)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i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978" y="1777154"/>
            <a:ext cx="5286412" cy="4214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П.20,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791,                  </a:t>
            </a:r>
          </a:p>
          <a:p>
            <a:pPr>
              <a:defRPr/>
            </a:pPr>
            <a:r>
              <a:rPr lang="ru-RU" sz="4800" i="0" smtClean="0">
                <a:solidFill>
                  <a:srgbClr val="000099"/>
                </a:solidFill>
                <a:latin typeface="Georgia" pitchFamily="18" charset="0"/>
              </a:rPr>
              <a:t>№ 813, </a:t>
            </a:r>
            <a:endParaRPr lang="ru-RU" sz="4800" i="0" dirty="0" smtClean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817 (а).</a:t>
            </a:r>
          </a:p>
        </p:txBody>
      </p:sp>
      <p:sp>
        <p:nvSpPr>
          <p:cNvPr id="25608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22E8C-0FEA-45FF-8E5A-9544C1F6203F}" type="slidenum">
              <a:rPr lang="ru-RU" smtClean="0">
                <a:solidFill>
                  <a:srgbClr val="898989"/>
                </a:solidFill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solidFill>
                <a:srgbClr val="898989"/>
              </a:solidFill>
              <a:latin typeface="Georgia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491880" y="1484784"/>
            <a:ext cx="3240087" cy="3241675"/>
            <a:chOff x="1655" y="618"/>
            <a:chExt cx="2041" cy="2042"/>
          </a:xfrm>
          <a:solidFill>
            <a:srgbClr val="FFC000"/>
          </a:solidFill>
        </p:grpSpPr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2336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8000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7419" name="Rectangle 21"/>
            <p:cNvSpPr>
              <a:spLocks noChangeArrowheads="1"/>
            </p:cNvSpPr>
            <p:nvPr/>
          </p:nvSpPr>
          <p:spPr bwMode="auto">
            <a:xfrm>
              <a:off x="2336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7420" name="Rectangle 23"/>
            <p:cNvSpPr>
              <a:spLocks noChangeArrowheads="1"/>
            </p:cNvSpPr>
            <p:nvPr/>
          </p:nvSpPr>
          <p:spPr bwMode="auto">
            <a:xfrm>
              <a:off x="2336" y="1979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7421" name="AutoShape 24"/>
            <p:cNvSpPr>
              <a:spLocks noChangeArrowheads="1"/>
            </p:cNvSpPr>
            <p:nvPr/>
          </p:nvSpPr>
          <p:spPr bwMode="auto">
            <a:xfrm rot="5400000">
              <a:off x="3015" y="1299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7422" name="AutoShape 25"/>
            <p:cNvSpPr>
              <a:spLocks noChangeArrowheads="1"/>
            </p:cNvSpPr>
            <p:nvPr/>
          </p:nvSpPr>
          <p:spPr bwMode="auto">
            <a:xfrm rot="10800000">
              <a:off x="1655" y="1298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2563" y="5157192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3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9763" y="5157192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4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5375" y="5165129"/>
            <a:ext cx="2859088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5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7" name="Улыбающееся лицо 26"/>
          <p:cNvSpPr/>
          <p:nvPr/>
        </p:nvSpPr>
        <p:spPr>
          <a:xfrm>
            <a:off x="182563" y="5157192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3179763" y="5165129"/>
            <a:ext cx="508000" cy="508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175375" y="5157192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1619672" y="260648"/>
            <a:ext cx="4752528" cy="720080"/>
          </a:xfrm>
          <a:prstGeom prst="wedgeRoundRectCallout">
            <a:avLst>
              <a:gd name="adj1" fmla="val -44921"/>
              <a:gd name="adj2" fmla="val 16999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Найдите площади фигур :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6165304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Площадь 1 клетки равна 1 см</a:t>
            </a:r>
            <a:r>
              <a:rPr lang="ru-RU" sz="2600" baseline="300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2</a:t>
            </a:r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.</a:t>
            </a:r>
            <a:endParaRPr lang="ru-RU" sz="2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531869" y="908720"/>
            <a:ext cx="1223515" cy="1151433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7410" name="Рисунок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50" r="26630"/>
          <a:stretch>
            <a:fillRect/>
          </a:stretch>
        </p:blipFill>
        <p:spPr bwMode="auto">
          <a:xfrm>
            <a:off x="8035925" y="188640"/>
            <a:ext cx="1108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63" y="5141367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3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9763" y="5141367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4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5375" y="5149304"/>
            <a:ext cx="2859088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5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7" name="Улыбающееся лицо 26"/>
          <p:cNvSpPr/>
          <p:nvPr/>
        </p:nvSpPr>
        <p:spPr>
          <a:xfrm>
            <a:off x="182563" y="5141367"/>
            <a:ext cx="508000" cy="508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3179763" y="5149304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175375" y="5141367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716983" y="2706985"/>
            <a:ext cx="1081088" cy="108108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000099"/>
              </a:solidFill>
              <a:latin typeface="Bookman Old Style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635896" y="1627485"/>
            <a:ext cx="3240087" cy="3241675"/>
            <a:chOff x="1655" y="618"/>
            <a:chExt cx="2041" cy="2042"/>
          </a:xfrm>
          <a:solidFill>
            <a:srgbClr val="FFC000"/>
          </a:solidFill>
        </p:grpSpPr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 rot="5400000">
              <a:off x="2335" y="1980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8444" name="AutoShape 14"/>
            <p:cNvSpPr>
              <a:spLocks noChangeArrowheads="1"/>
            </p:cNvSpPr>
            <p:nvPr/>
          </p:nvSpPr>
          <p:spPr bwMode="auto">
            <a:xfrm rot="10800000">
              <a:off x="1655" y="1298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8445" name="AutoShape 25"/>
            <p:cNvSpPr>
              <a:spLocks noChangeArrowheads="1"/>
            </p:cNvSpPr>
            <p:nvPr/>
          </p:nvSpPr>
          <p:spPr bwMode="auto">
            <a:xfrm rot="-5400000">
              <a:off x="2336" y="618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18446" name="AutoShape 26"/>
            <p:cNvSpPr>
              <a:spLocks noChangeArrowheads="1"/>
            </p:cNvSpPr>
            <p:nvPr/>
          </p:nvSpPr>
          <p:spPr bwMode="auto">
            <a:xfrm>
              <a:off x="3016" y="1298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1619672" y="260648"/>
            <a:ext cx="4752528" cy="720080"/>
          </a:xfrm>
          <a:prstGeom prst="wedgeRoundRectCallout">
            <a:avLst>
              <a:gd name="adj1" fmla="val -44921"/>
              <a:gd name="adj2" fmla="val 16999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Найдите площади фигур :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531869" y="908720"/>
            <a:ext cx="1223515" cy="1151433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21" name="Рисунок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50" r="26630"/>
          <a:stretch>
            <a:fillRect/>
          </a:stretch>
        </p:blipFill>
        <p:spPr bwMode="auto">
          <a:xfrm>
            <a:off x="8035925" y="188640"/>
            <a:ext cx="1108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627784" y="6165304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Площадь 1 клетки равна 1 см</a:t>
            </a:r>
            <a:r>
              <a:rPr lang="ru-RU" sz="2600" baseline="300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2</a:t>
            </a:r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.</a:t>
            </a:r>
            <a:endParaRPr lang="ru-RU" sz="2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63" y="5141367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7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9763" y="5141367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8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5375" y="5149304"/>
            <a:ext cx="2859088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9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7" name="Улыбающееся лицо 26"/>
          <p:cNvSpPr/>
          <p:nvPr/>
        </p:nvSpPr>
        <p:spPr>
          <a:xfrm>
            <a:off x="182563" y="5141367"/>
            <a:ext cx="508000" cy="508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3179763" y="5149304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175375" y="5141367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50605" y="1771501"/>
            <a:ext cx="3241675" cy="3241675"/>
            <a:chOff x="1655" y="618"/>
            <a:chExt cx="2042" cy="2042"/>
          </a:xfrm>
          <a:solidFill>
            <a:srgbClr val="FFC000"/>
          </a:solidFill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2336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8000">
                <a:latin typeface="Engravers MT" pitchFamily="18" charset="0"/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2336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2336" y="1979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 rot="5400000">
              <a:off x="3015" y="1980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 rot="10800000">
              <a:off x="1655" y="1979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Rectangle 24"/>
            <p:cNvSpPr>
              <a:spLocks noChangeArrowheads="1"/>
            </p:cNvSpPr>
            <p:nvPr/>
          </p:nvSpPr>
          <p:spPr bwMode="auto">
            <a:xfrm>
              <a:off x="3016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2" name="Rectangle 25"/>
            <p:cNvSpPr>
              <a:spLocks noChangeArrowheads="1"/>
            </p:cNvSpPr>
            <p:nvPr/>
          </p:nvSpPr>
          <p:spPr bwMode="auto">
            <a:xfrm>
              <a:off x="1655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3" name="AutoShape 26"/>
            <p:cNvSpPr>
              <a:spLocks noChangeArrowheads="1"/>
            </p:cNvSpPr>
            <p:nvPr/>
          </p:nvSpPr>
          <p:spPr bwMode="auto">
            <a:xfrm rot="-5400000">
              <a:off x="1654" y="619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4" name="AutoShape 27"/>
            <p:cNvSpPr>
              <a:spLocks noChangeArrowheads="1"/>
            </p:cNvSpPr>
            <p:nvPr/>
          </p:nvSpPr>
          <p:spPr bwMode="auto">
            <a:xfrm>
              <a:off x="3016" y="618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1619672" y="260648"/>
            <a:ext cx="4752528" cy="720080"/>
          </a:xfrm>
          <a:prstGeom prst="wedgeRoundRectCallout">
            <a:avLst>
              <a:gd name="adj1" fmla="val -44921"/>
              <a:gd name="adj2" fmla="val 16999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Найдите площади фигур :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6165304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Площадь 1 клетки равна 1 см</a:t>
            </a:r>
            <a:r>
              <a:rPr lang="ru-RU" sz="2600" baseline="300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2</a:t>
            </a:r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.</a:t>
            </a:r>
            <a:endParaRPr lang="ru-RU" sz="2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531869" y="908720"/>
            <a:ext cx="1223515" cy="1151433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2" name="Рисунок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50" r="26630"/>
          <a:stretch>
            <a:fillRect/>
          </a:stretch>
        </p:blipFill>
        <p:spPr bwMode="auto">
          <a:xfrm>
            <a:off x="8035925" y="188640"/>
            <a:ext cx="1108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63" y="5141704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6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9763" y="5141704"/>
            <a:ext cx="2859087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8 см</a:t>
            </a:r>
            <a:r>
              <a:rPr lang="ru-RU" sz="60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5375" y="5149641"/>
            <a:ext cx="285908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4800" b="1" dirty="0">
                <a:solidFill>
                  <a:srgbClr val="000099"/>
                </a:solidFill>
                <a:latin typeface="Bookman Old Style" pitchFamily="18" charset="0"/>
              </a:rPr>
              <a:t>10</a:t>
            </a:r>
            <a:r>
              <a:rPr lang="ru-RU" sz="5400" b="1" dirty="0">
                <a:solidFill>
                  <a:srgbClr val="000099"/>
                </a:solidFill>
                <a:latin typeface="Bookman Old Style" pitchFamily="18" charset="0"/>
              </a:rPr>
              <a:t> см</a:t>
            </a:r>
            <a:r>
              <a:rPr lang="ru-RU" sz="54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  <a:endParaRPr lang="ru-RU" sz="6000" b="1" baseline="300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7" name="Улыбающееся лицо 26"/>
          <p:cNvSpPr/>
          <p:nvPr/>
        </p:nvSpPr>
        <p:spPr>
          <a:xfrm>
            <a:off x="182563" y="5141704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3179763" y="5149641"/>
            <a:ext cx="508000" cy="508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175375" y="5141704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Bookman Old Style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89597" y="1627485"/>
            <a:ext cx="4322763" cy="3241675"/>
            <a:chOff x="1292" y="618"/>
            <a:chExt cx="2723" cy="2042"/>
          </a:xfrm>
          <a:solidFill>
            <a:srgbClr val="FFC000"/>
          </a:solidFill>
        </p:grpSpPr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972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8000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2653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653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972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2653" y="1979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1972" y="1979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 rot="5400000">
              <a:off x="3333" y="1979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10800000">
              <a:off x="1292" y="1979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34" y="618"/>
              <a:ext cx="681" cy="1361"/>
              <a:chOff x="4694" y="618"/>
              <a:chExt cx="681" cy="1361"/>
            </a:xfrm>
            <a:grpFill/>
          </p:grpSpPr>
          <p:sp>
            <p:nvSpPr>
              <p:cNvPr id="20499" name="AutoShape 19"/>
              <p:cNvSpPr>
                <a:spLocks noChangeArrowheads="1"/>
              </p:cNvSpPr>
              <p:nvPr/>
            </p:nvSpPr>
            <p:spPr bwMode="auto">
              <a:xfrm rot="5400000">
                <a:off x="4693" y="1299"/>
                <a:ext cx="681" cy="680"/>
              </a:xfrm>
              <a:prstGeom prst="rtTriangl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0500" name="AutoShape 20"/>
              <p:cNvSpPr>
                <a:spLocks noChangeArrowheads="1"/>
              </p:cNvSpPr>
              <p:nvPr/>
            </p:nvSpPr>
            <p:spPr bwMode="auto">
              <a:xfrm>
                <a:off x="4694" y="618"/>
                <a:ext cx="681" cy="680"/>
              </a:xfrm>
              <a:prstGeom prst="rtTriangl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</p:grpSp>
      </p:grpSp>
      <p:sp>
        <p:nvSpPr>
          <p:cNvPr id="2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1619672" y="260648"/>
            <a:ext cx="4752528" cy="720080"/>
          </a:xfrm>
          <a:prstGeom prst="wedgeRoundRectCallout">
            <a:avLst>
              <a:gd name="adj1" fmla="val -44921"/>
              <a:gd name="adj2" fmla="val 16999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Найдите площади фигур :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6165304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Площадь 1 клетки равна 1 см</a:t>
            </a:r>
            <a:r>
              <a:rPr lang="ru-RU" sz="2600" baseline="300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2</a:t>
            </a:r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.</a:t>
            </a:r>
            <a:endParaRPr lang="ru-RU" sz="2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7531869" y="908720"/>
            <a:ext cx="1223515" cy="1151433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4" name="Рисунок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50" r="26630"/>
          <a:stretch>
            <a:fillRect/>
          </a:stretch>
        </p:blipFill>
        <p:spPr bwMode="auto">
          <a:xfrm>
            <a:off x="8035925" y="188640"/>
            <a:ext cx="1108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63" y="5373216"/>
            <a:ext cx="285908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0099"/>
                </a:solidFill>
                <a:latin typeface="Bookman Old Style" pitchFamily="18" charset="0"/>
              </a:rPr>
              <a:t> 15 см</a:t>
            </a:r>
            <a:r>
              <a:rPr lang="ru-RU" sz="48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9763" y="5373216"/>
            <a:ext cx="285908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0099"/>
                </a:solidFill>
                <a:latin typeface="Bookman Old Style" pitchFamily="18" charset="0"/>
              </a:rPr>
              <a:t> 16 см</a:t>
            </a:r>
            <a:r>
              <a:rPr lang="ru-RU" sz="48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5375" y="5381153"/>
            <a:ext cx="2859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0099"/>
                </a:solidFill>
                <a:latin typeface="Bookman Old Style" pitchFamily="18" charset="0"/>
              </a:rPr>
              <a:t> 17 см</a:t>
            </a:r>
            <a:r>
              <a:rPr lang="ru-RU" sz="4800" b="1" baseline="30000" dirty="0">
                <a:solidFill>
                  <a:srgbClr val="000099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7" name="Улыбающееся лицо 26"/>
          <p:cNvSpPr/>
          <p:nvPr/>
        </p:nvSpPr>
        <p:spPr>
          <a:xfrm>
            <a:off x="182563" y="5373216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3179763" y="5381153"/>
            <a:ext cx="508000" cy="508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175375" y="5373216"/>
            <a:ext cx="508000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000099"/>
              </a:solidFill>
              <a:latin typeface="Bookman Old Style" pitchFamily="18" charset="0"/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 flipV="1">
            <a:off x="1331217" y="1771501"/>
            <a:ext cx="7561263" cy="3241675"/>
            <a:chOff x="567" y="618"/>
            <a:chExt cx="4763" cy="2042"/>
          </a:xfrm>
          <a:solidFill>
            <a:srgbClr val="FFC000"/>
          </a:solidFill>
        </p:grpSpPr>
        <p:sp>
          <p:nvSpPr>
            <p:cNvPr id="21514" name="Rectangle 44"/>
            <p:cNvSpPr>
              <a:spLocks noChangeArrowheads="1"/>
            </p:cNvSpPr>
            <p:nvPr/>
          </p:nvSpPr>
          <p:spPr bwMode="auto">
            <a:xfrm>
              <a:off x="567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5" name="Rectangle 45"/>
            <p:cNvSpPr>
              <a:spLocks noChangeArrowheads="1"/>
            </p:cNvSpPr>
            <p:nvPr/>
          </p:nvSpPr>
          <p:spPr bwMode="auto">
            <a:xfrm>
              <a:off x="1247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6" name="Rectangle 46"/>
            <p:cNvSpPr>
              <a:spLocks noChangeArrowheads="1"/>
            </p:cNvSpPr>
            <p:nvPr/>
          </p:nvSpPr>
          <p:spPr bwMode="auto">
            <a:xfrm>
              <a:off x="1927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8000">
                <a:latin typeface="Engravers MT" pitchFamily="18" charset="0"/>
              </a:endParaRPr>
            </a:p>
          </p:txBody>
        </p:sp>
        <p:sp>
          <p:nvSpPr>
            <p:cNvPr id="21517" name="Rectangle 63"/>
            <p:cNvSpPr>
              <a:spLocks noChangeArrowheads="1"/>
            </p:cNvSpPr>
            <p:nvPr/>
          </p:nvSpPr>
          <p:spPr bwMode="auto">
            <a:xfrm>
              <a:off x="2608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Rectangle 64"/>
            <p:cNvSpPr>
              <a:spLocks noChangeArrowheads="1"/>
            </p:cNvSpPr>
            <p:nvPr/>
          </p:nvSpPr>
          <p:spPr bwMode="auto">
            <a:xfrm>
              <a:off x="3288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Rectangle 65"/>
            <p:cNvSpPr>
              <a:spLocks noChangeArrowheads="1"/>
            </p:cNvSpPr>
            <p:nvPr/>
          </p:nvSpPr>
          <p:spPr bwMode="auto">
            <a:xfrm>
              <a:off x="3969" y="61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Rectangle 66"/>
            <p:cNvSpPr>
              <a:spLocks noChangeArrowheads="1"/>
            </p:cNvSpPr>
            <p:nvPr/>
          </p:nvSpPr>
          <p:spPr bwMode="auto">
            <a:xfrm>
              <a:off x="2608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Rectangle 67"/>
            <p:cNvSpPr>
              <a:spLocks noChangeArrowheads="1"/>
            </p:cNvSpPr>
            <p:nvPr/>
          </p:nvSpPr>
          <p:spPr bwMode="auto">
            <a:xfrm>
              <a:off x="3288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Rectangle 68"/>
            <p:cNvSpPr>
              <a:spLocks noChangeArrowheads="1"/>
            </p:cNvSpPr>
            <p:nvPr/>
          </p:nvSpPr>
          <p:spPr bwMode="auto">
            <a:xfrm>
              <a:off x="3969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Rectangle 69"/>
            <p:cNvSpPr>
              <a:spLocks noChangeArrowheads="1"/>
            </p:cNvSpPr>
            <p:nvPr/>
          </p:nvSpPr>
          <p:spPr bwMode="auto">
            <a:xfrm>
              <a:off x="1247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Rectangle 70"/>
            <p:cNvSpPr>
              <a:spLocks noChangeArrowheads="1"/>
            </p:cNvSpPr>
            <p:nvPr/>
          </p:nvSpPr>
          <p:spPr bwMode="auto">
            <a:xfrm>
              <a:off x="567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Rectangle 71"/>
            <p:cNvSpPr>
              <a:spLocks noChangeArrowheads="1"/>
            </p:cNvSpPr>
            <p:nvPr/>
          </p:nvSpPr>
          <p:spPr bwMode="auto">
            <a:xfrm>
              <a:off x="1927" y="1298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Rectangle 72"/>
            <p:cNvSpPr>
              <a:spLocks noChangeArrowheads="1"/>
            </p:cNvSpPr>
            <p:nvPr/>
          </p:nvSpPr>
          <p:spPr bwMode="auto">
            <a:xfrm>
              <a:off x="2608" y="1979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7" name="Rectangle 73"/>
            <p:cNvSpPr>
              <a:spLocks noChangeArrowheads="1"/>
            </p:cNvSpPr>
            <p:nvPr/>
          </p:nvSpPr>
          <p:spPr bwMode="auto">
            <a:xfrm>
              <a:off x="1927" y="1979"/>
              <a:ext cx="681" cy="6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AutoShape 75"/>
            <p:cNvSpPr>
              <a:spLocks noChangeArrowheads="1"/>
            </p:cNvSpPr>
            <p:nvPr/>
          </p:nvSpPr>
          <p:spPr bwMode="auto">
            <a:xfrm rot="5400000">
              <a:off x="3288" y="1979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9" name="AutoShape 76"/>
            <p:cNvSpPr>
              <a:spLocks noChangeArrowheads="1"/>
            </p:cNvSpPr>
            <p:nvPr/>
          </p:nvSpPr>
          <p:spPr bwMode="auto">
            <a:xfrm rot="10800000">
              <a:off x="1247" y="1979"/>
              <a:ext cx="680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AutoShape 77"/>
            <p:cNvSpPr>
              <a:spLocks noChangeArrowheads="1"/>
            </p:cNvSpPr>
            <p:nvPr/>
          </p:nvSpPr>
          <p:spPr bwMode="auto">
            <a:xfrm rot="5400000">
              <a:off x="4648" y="1299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AutoShape 78"/>
            <p:cNvSpPr>
              <a:spLocks noChangeArrowheads="1"/>
            </p:cNvSpPr>
            <p:nvPr/>
          </p:nvSpPr>
          <p:spPr bwMode="auto">
            <a:xfrm>
              <a:off x="4649" y="618"/>
              <a:ext cx="681" cy="68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1619672" y="260648"/>
            <a:ext cx="4752528" cy="720080"/>
          </a:xfrm>
          <a:prstGeom prst="wedgeRoundRectCallout">
            <a:avLst>
              <a:gd name="adj1" fmla="val -44921"/>
              <a:gd name="adj2" fmla="val 169993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Найдите площади фигур :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7784" y="6165304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Площадь 1 клетки равна 1 см</a:t>
            </a:r>
            <a:r>
              <a:rPr lang="ru-RU" sz="2600" baseline="300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2</a:t>
            </a:r>
            <a:r>
              <a:rPr lang="ru-RU" sz="2600" dirty="0" smtClean="0">
                <a:solidFill>
                  <a:srgbClr val="000099"/>
                </a:solidFill>
                <a:latin typeface="Bookman Old Style" pitchFamily="18" charset="0"/>
                <a:ea typeface="+mj-ea"/>
              </a:rPr>
              <a:t>.</a:t>
            </a:r>
            <a:endParaRPr lang="ru-RU" sz="2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531869" y="908720"/>
            <a:ext cx="1223515" cy="1151433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7" name="Рисунок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50" r="26630"/>
          <a:stretch>
            <a:fillRect/>
          </a:stretch>
        </p:blipFill>
        <p:spPr bwMode="auto">
          <a:xfrm>
            <a:off x="8035925" y="188640"/>
            <a:ext cx="1108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68760"/>
            <a:ext cx="8028000" cy="2874620"/>
          </a:xfrm>
          <a:solidFill>
            <a:schemeClr val="accent6">
              <a:lumMod val="60000"/>
              <a:lumOff val="40000"/>
            </a:schemeClr>
          </a:solidFill>
          <a:ln w="76200" cap="rnd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Тема урока: </a:t>
            </a:r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15.12.2015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888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solidFill>
                  <a:srgbClr val="000099"/>
                </a:solidFill>
                <a:latin typeface="Bookman Old Style" pitchFamily="18" charset="0"/>
              </a:rPr>
              <a:t>Прямоугольный</a:t>
            </a:r>
          </a:p>
          <a:p>
            <a:pPr algn="ctr"/>
            <a:r>
              <a:rPr lang="ru-RU" sz="5400" kern="10" dirty="0" smtClean="0">
                <a:solidFill>
                  <a:srgbClr val="000099"/>
                </a:solidFill>
                <a:latin typeface="Bookman Old Style" pitchFamily="18" charset="0"/>
              </a:rPr>
              <a:t>параллелепипед</a:t>
            </a:r>
            <a:r>
              <a:rPr lang="ru-RU" sz="5400" dirty="0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5400" b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Рисунок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188" y="5716588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6"/>
          <p:cNvSpPr txBox="1">
            <a:spLocks noChangeArrowheads="1"/>
          </p:cNvSpPr>
          <p:nvPr/>
        </p:nvSpPr>
        <p:spPr bwMode="auto">
          <a:xfrm>
            <a:off x="393700" y="142875"/>
            <a:ext cx="3492500" cy="15700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Bookman Old Style" pitchFamily="18" charset="0"/>
              </a:rPr>
              <a:t>Какие предметы имеют форму прямоугольного </a:t>
            </a:r>
          </a:p>
          <a:p>
            <a:r>
              <a:rPr lang="ru-RU" sz="2400">
                <a:solidFill>
                  <a:srgbClr val="000099"/>
                </a:solidFill>
                <a:latin typeface="Bookman Old Style" pitchFamily="18" charset="0"/>
              </a:rPr>
              <a:t>параллелепипеда?</a:t>
            </a:r>
          </a:p>
        </p:txBody>
      </p:sp>
      <p:grpSp>
        <p:nvGrpSpPr>
          <p:cNvPr id="4100" name="Group 197"/>
          <p:cNvGrpSpPr>
            <a:grpSpLocks/>
          </p:cNvGrpSpPr>
          <p:nvPr/>
        </p:nvGrpSpPr>
        <p:grpSpPr bwMode="auto">
          <a:xfrm>
            <a:off x="5600700" y="3962400"/>
            <a:ext cx="1993900" cy="2024063"/>
            <a:chOff x="3528" y="2496"/>
            <a:chExt cx="1256" cy="1275"/>
          </a:xfrm>
        </p:grpSpPr>
        <p:grpSp>
          <p:nvGrpSpPr>
            <p:cNvPr id="4244" name="Group 19"/>
            <p:cNvGrpSpPr>
              <a:grpSpLocks/>
            </p:cNvGrpSpPr>
            <p:nvPr/>
          </p:nvGrpSpPr>
          <p:grpSpPr bwMode="auto">
            <a:xfrm>
              <a:off x="3528" y="2496"/>
              <a:ext cx="1256" cy="1272"/>
              <a:chOff x="376" y="1256"/>
              <a:chExt cx="2080" cy="2296"/>
            </a:xfrm>
          </p:grpSpPr>
          <p:sp>
            <p:nvSpPr>
              <p:cNvPr id="353300" name="Freeform 20"/>
              <p:cNvSpPr>
                <a:spLocks/>
              </p:cNvSpPr>
              <p:nvPr/>
            </p:nvSpPr>
            <p:spPr bwMode="auto">
              <a:xfrm>
                <a:off x="407" y="1911"/>
                <a:ext cx="2001" cy="457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1504" y="448"/>
                  </a:cxn>
                  <a:cxn ang="0">
                    <a:pos x="2000" y="0"/>
                  </a:cxn>
                  <a:cxn ang="0">
                    <a:pos x="504" y="0"/>
                  </a:cxn>
                  <a:cxn ang="0">
                    <a:pos x="0" y="456"/>
                  </a:cxn>
                </a:cxnLst>
                <a:rect l="0" t="0" r="r" b="b"/>
                <a:pathLst>
                  <a:path w="2000" h="456">
                    <a:moveTo>
                      <a:pt x="0" y="456"/>
                    </a:moveTo>
                    <a:lnTo>
                      <a:pt x="1504" y="448"/>
                    </a:lnTo>
                    <a:lnTo>
                      <a:pt x="2000" y="0"/>
                    </a:lnTo>
                    <a:lnTo>
                      <a:pt x="504" y="0"/>
                    </a:lnTo>
                    <a:lnTo>
                      <a:pt x="0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00FF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99"/>
                  </a:solidFill>
                  <a:latin typeface="Bookman Old Style" pitchFamily="18" charset="0"/>
                  <a:cs typeface="+mn-cs"/>
                </a:endParaRPr>
              </a:p>
            </p:txBody>
          </p:sp>
          <p:sp>
            <p:nvSpPr>
              <p:cNvPr id="353301" name="Freeform 21"/>
              <p:cNvSpPr>
                <a:spLocks/>
              </p:cNvSpPr>
              <p:nvPr/>
            </p:nvSpPr>
            <p:spPr bwMode="auto">
              <a:xfrm>
                <a:off x="1905" y="1927"/>
                <a:ext cx="520" cy="1625"/>
              </a:xfrm>
              <a:custGeom>
                <a:avLst/>
                <a:gdLst/>
                <a:ahLst/>
                <a:cxnLst>
                  <a:cxn ang="0">
                    <a:pos x="16" y="1624"/>
                  </a:cxn>
                  <a:cxn ang="0">
                    <a:pos x="520" y="1096"/>
                  </a:cxn>
                  <a:cxn ang="0">
                    <a:pos x="504" y="0"/>
                  </a:cxn>
                  <a:cxn ang="0">
                    <a:pos x="0" y="448"/>
                  </a:cxn>
                  <a:cxn ang="0">
                    <a:pos x="16" y="1624"/>
                  </a:cxn>
                </a:cxnLst>
                <a:rect l="0" t="0" r="r" b="b"/>
                <a:pathLst>
                  <a:path w="520" h="1624">
                    <a:moveTo>
                      <a:pt x="16" y="1624"/>
                    </a:moveTo>
                    <a:lnTo>
                      <a:pt x="520" y="1096"/>
                    </a:lnTo>
                    <a:lnTo>
                      <a:pt x="504" y="0"/>
                    </a:lnTo>
                    <a:lnTo>
                      <a:pt x="0" y="448"/>
                    </a:lnTo>
                    <a:lnTo>
                      <a:pt x="16" y="1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99"/>
                  </a:solidFill>
                  <a:latin typeface="Bookman Old Style" pitchFamily="18" charset="0"/>
                  <a:cs typeface="+mn-cs"/>
                </a:endParaRPr>
              </a:p>
            </p:txBody>
          </p:sp>
          <p:sp>
            <p:nvSpPr>
              <p:cNvPr id="353302" name="Freeform 22"/>
              <p:cNvSpPr>
                <a:spLocks/>
              </p:cNvSpPr>
              <p:nvPr/>
            </p:nvSpPr>
            <p:spPr bwMode="auto">
              <a:xfrm>
                <a:off x="416" y="2375"/>
                <a:ext cx="1504" cy="1170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1504" y="1168"/>
                  </a:cxn>
                  <a:cxn ang="0">
                    <a:pos x="1488" y="0"/>
                  </a:cxn>
                  <a:cxn ang="0">
                    <a:pos x="0" y="0"/>
                  </a:cxn>
                  <a:cxn ang="0">
                    <a:pos x="0" y="1168"/>
                  </a:cxn>
                </a:cxnLst>
                <a:rect l="0" t="0" r="r" b="b"/>
                <a:pathLst>
                  <a:path w="1504" h="1168">
                    <a:moveTo>
                      <a:pt x="0" y="1168"/>
                    </a:moveTo>
                    <a:lnTo>
                      <a:pt x="1504" y="1168"/>
                    </a:lnTo>
                    <a:lnTo>
                      <a:pt x="1488" y="0"/>
                    </a:lnTo>
                    <a:lnTo>
                      <a:pt x="0" y="0"/>
                    </a:lnTo>
                    <a:lnTo>
                      <a:pt x="0" y="116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99"/>
                  </a:solidFill>
                  <a:latin typeface="Bookman Old Style" pitchFamily="18" charset="0"/>
                  <a:cs typeface="+mn-cs"/>
                </a:endParaRPr>
              </a:p>
            </p:txBody>
          </p:sp>
          <p:sp>
            <p:nvSpPr>
              <p:cNvPr id="4264" name="AutoShape 23"/>
              <p:cNvSpPr>
                <a:spLocks noChangeArrowheads="1"/>
              </p:cNvSpPr>
              <p:nvPr/>
            </p:nvSpPr>
            <p:spPr bwMode="auto">
              <a:xfrm>
                <a:off x="416" y="1504"/>
                <a:ext cx="1992" cy="2048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265" name="Line 24"/>
              <p:cNvSpPr>
                <a:spLocks noChangeShapeType="1"/>
              </p:cNvSpPr>
              <p:nvPr/>
            </p:nvSpPr>
            <p:spPr bwMode="auto">
              <a:xfrm>
                <a:off x="912" y="1496"/>
                <a:ext cx="0" cy="15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266" name="Freeform 25"/>
              <p:cNvSpPr>
                <a:spLocks/>
              </p:cNvSpPr>
              <p:nvPr/>
            </p:nvSpPr>
            <p:spPr bwMode="auto">
              <a:xfrm>
                <a:off x="424" y="3048"/>
                <a:ext cx="1984" cy="496"/>
              </a:xfrm>
              <a:custGeom>
                <a:avLst/>
                <a:gdLst>
                  <a:gd name="T0" fmla="*/ 1984 w 1984"/>
                  <a:gd name="T1" fmla="*/ 8 h 496"/>
                  <a:gd name="T2" fmla="*/ 496 w 1984"/>
                  <a:gd name="T3" fmla="*/ 0 h 496"/>
                  <a:gd name="T4" fmla="*/ 0 w 1984"/>
                  <a:gd name="T5" fmla="*/ 496 h 496"/>
                  <a:gd name="T6" fmla="*/ 0 60000 65536"/>
                  <a:gd name="T7" fmla="*/ 0 60000 65536"/>
                  <a:gd name="T8" fmla="*/ 0 60000 65536"/>
                  <a:gd name="T9" fmla="*/ 0 w 1984"/>
                  <a:gd name="T10" fmla="*/ 0 h 496"/>
                  <a:gd name="T11" fmla="*/ 1984 w 1984"/>
                  <a:gd name="T12" fmla="*/ 496 h 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4" h="496">
                    <a:moveTo>
                      <a:pt x="1984" y="8"/>
                    </a:moveTo>
                    <a:lnTo>
                      <a:pt x="496" y="0"/>
                    </a:lnTo>
                    <a:lnTo>
                      <a:pt x="0" y="4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grpSp>
            <p:nvGrpSpPr>
              <p:cNvPr id="4267" name="Group 26"/>
              <p:cNvGrpSpPr>
                <a:grpSpLocks/>
              </p:cNvGrpSpPr>
              <p:nvPr/>
            </p:nvGrpSpPr>
            <p:grpSpPr bwMode="auto">
              <a:xfrm>
                <a:off x="2360" y="1256"/>
                <a:ext cx="96" cy="248"/>
                <a:chOff x="2360" y="1256"/>
                <a:chExt cx="96" cy="248"/>
              </a:xfrm>
            </p:grpSpPr>
            <p:sp>
              <p:nvSpPr>
                <p:cNvPr id="4277" name="Oval 27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7676"/>
                    </a:gs>
                    <a:gs pos="50000">
                      <a:srgbClr val="00FFFF"/>
                    </a:gs>
                    <a:gs pos="100000">
                      <a:srgbClr val="007676"/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4278" name="Freeform 28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  <a:gd name="T4" fmla="*/ 0 60000 65536"/>
                    <a:gd name="T5" fmla="*/ 0 60000 65536"/>
                    <a:gd name="T6" fmla="*/ 0 w 1"/>
                    <a:gd name="T7" fmla="*/ 0 h 96"/>
                    <a:gd name="T8" fmla="*/ 1 w 1"/>
                    <a:gd name="T9" fmla="*/ 96 h 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</p:grpSp>
          <p:grpSp>
            <p:nvGrpSpPr>
              <p:cNvPr id="4268" name="Group 29"/>
              <p:cNvGrpSpPr>
                <a:grpSpLocks/>
              </p:cNvGrpSpPr>
              <p:nvPr/>
            </p:nvGrpSpPr>
            <p:grpSpPr bwMode="auto">
              <a:xfrm>
                <a:off x="880" y="1280"/>
                <a:ext cx="96" cy="248"/>
                <a:chOff x="2360" y="1256"/>
                <a:chExt cx="96" cy="248"/>
              </a:xfrm>
            </p:grpSpPr>
            <p:sp>
              <p:nvSpPr>
                <p:cNvPr id="4275" name="Oval 30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7676"/>
                    </a:gs>
                    <a:gs pos="50000">
                      <a:srgbClr val="00FFFF"/>
                    </a:gs>
                    <a:gs pos="100000">
                      <a:srgbClr val="007676"/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4276" name="Freeform 31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  <a:gd name="T4" fmla="*/ 0 60000 65536"/>
                    <a:gd name="T5" fmla="*/ 0 60000 65536"/>
                    <a:gd name="T6" fmla="*/ 0 w 1"/>
                    <a:gd name="T7" fmla="*/ 0 h 96"/>
                    <a:gd name="T8" fmla="*/ 1 w 1"/>
                    <a:gd name="T9" fmla="*/ 96 h 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</p:grpSp>
          <p:grpSp>
            <p:nvGrpSpPr>
              <p:cNvPr id="4269" name="Group 32"/>
              <p:cNvGrpSpPr>
                <a:grpSpLocks/>
              </p:cNvGrpSpPr>
              <p:nvPr/>
            </p:nvGrpSpPr>
            <p:grpSpPr bwMode="auto">
              <a:xfrm>
                <a:off x="376" y="1784"/>
                <a:ext cx="96" cy="248"/>
                <a:chOff x="2360" y="1256"/>
                <a:chExt cx="96" cy="248"/>
              </a:xfrm>
            </p:grpSpPr>
            <p:sp>
              <p:nvSpPr>
                <p:cNvPr id="4273" name="Oval 33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7676"/>
                    </a:gs>
                    <a:gs pos="50000">
                      <a:srgbClr val="00FFFF"/>
                    </a:gs>
                    <a:gs pos="100000">
                      <a:srgbClr val="007676"/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4274" name="Freeform 34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  <a:gd name="T4" fmla="*/ 0 60000 65536"/>
                    <a:gd name="T5" fmla="*/ 0 60000 65536"/>
                    <a:gd name="T6" fmla="*/ 0 w 1"/>
                    <a:gd name="T7" fmla="*/ 0 h 96"/>
                    <a:gd name="T8" fmla="*/ 1 w 1"/>
                    <a:gd name="T9" fmla="*/ 96 h 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</p:grpSp>
          <p:grpSp>
            <p:nvGrpSpPr>
              <p:cNvPr id="4270" name="Group 35"/>
              <p:cNvGrpSpPr>
                <a:grpSpLocks/>
              </p:cNvGrpSpPr>
              <p:nvPr/>
            </p:nvGrpSpPr>
            <p:grpSpPr bwMode="auto">
              <a:xfrm>
                <a:off x="1864" y="1792"/>
                <a:ext cx="96" cy="248"/>
                <a:chOff x="2360" y="1256"/>
                <a:chExt cx="96" cy="248"/>
              </a:xfrm>
            </p:grpSpPr>
            <p:sp>
              <p:nvSpPr>
                <p:cNvPr id="4271" name="Oval 36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7676"/>
                    </a:gs>
                    <a:gs pos="50000">
                      <a:srgbClr val="00FFFF"/>
                    </a:gs>
                    <a:gs pos="100000">
                      <a:srgbClr val="007676"/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4272" name="Freeform 37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  <a:gd name="T4" fmla="*/ 0 60000 65536"/>
                    <a:gd name="T5" fmla="*/ 0 60000 65536"/>
                    <a:gd name="T6" fmla="*/ 0 w 1"/>
                    <a:gd name="T7" fmla="*/ 0 h 96"/>
                    <a:gd name="T8" fmla="*/ 1 w 1"/>
                    <a:gd name="T9" fmla="*/ 96 h 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99"/>
                    </a:solidFill>
                    <a:latin typeface="Bookman Old Style" pitchFamily="18" charset="0"/>
                  </a:endParaRPr>
                </a:p>
              </p:txBody>
            </p:sp>
          </p:grpSp>
        </p:grpSp>
        <p:pic>
          <p:nvPicPr>
            <p:cNvPr id="4245" name="Picture 38" descr="f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631" y="3102"/>
              <a:ext cx="44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46" name="Group 39"/>
            <p:cNvGrpSpPr>
              <a:grpSpLocks/>
            </p:cNvGrpSpPr>
            <p:nvPr/>
          </p:nvGrpSpPr>
          <p:grpSpPr bwMode="auto">
            <a:xfrm>
              <a:off x="3856" y="3544"/>
              <a:ext cx="106" cy="200"/>
              <a:chOff x="1448" y="3448"/>
              <a:chExt cx="304" cy="472"/>
            </a:xfrm>
          </p:grpSpPr>
          <p:sp>
            <p:nvSpPr>
              <p:cNvPr id="4258" name="Freeform 40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259" name="Freeform 41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260" name="Freeform 42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4247" name="Freeform 43"/>
            <p:cNvSpPr>
              <a:spLocks/>
            </p:cNvSpPr>
            <p:nvPr/>
          </p:nvSpPr>
          <p:spPr bwMode="auto">
            <a:xfrm rot="771150">
              <a:off x="3823" y="3694"/>
              <a:ext cx="108" cy="77"/>
            </a:xfrm>
            <a:custGeom>
              <a:avLst/>
              <a:gdLst>
                <a:gd name="T0" fmla="*/ 0 w 240"/>
                <a:gd name="T1" fmla="*/ 77 h 104"/>
                <a:gd name="T2" fmla="*/ 40 w 240"/>
                <a:gd name="T3" fmla="*/ 0 h 104"/>
                <a:gd name="T4" fmla="*/ 108 w 240"/>
                <a:gd name="T5" fmla="*/ 18 h 104"/>
                <a:gd name="T6" fmla="*/ 61 w 240"/>
                <a:gd name="T7" fmla="*/ 53 h 104"/>
                <a:gd name="T8" fmla="*/ 0 w 240"/>
                <a:gd name="T9" fmla="*/ 7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248" name="Freeform 44"/>
            <p:cNvSpPr>
              <a:spLocks/>
            </p:cNvSpPr>
            <p:nvPr/>
          </p:nvSpPr>
          <p:spPr bwMode="auto">
            <a:xfrm rot="771150">
              <a:off x="4211" y="3674"/>
              <a:ext cx="82" cy="82"/>
            </a:xfrm>
            <a:custGeom>
              <a:avLst/>
              <a:gdLst>
                <a:gd name="T0" fmla="*/ 0 w 240"/>
                <a:gd name="T1" fmla="*/ 82 h 104"/>
                <a:gd name="T2" fmla="*/ 30 w 240"/>
                <a:gd name="T3" fmla="*/ 0 h 104"/>
                <a:gd name="T4" fmla="*/ 82 w 240"/>
                <a:gd name="T5" fmla="*/ 19 h 104"/>
                <a:gd name="T6" fmla="*/ 46 w 240"/>
                <a:gd name="T7" fmla="*/ 57 h 104"/>
                <a:gd name="T8" fmla="*/ 0 w 240"/>
                <a:gd name="T9" fmla="*/ 8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249" name="plant"/>
            <p:cNvSpPr>
              <a:spLocks noEditPoints="1" noChangeArrowheads="1"/>
            </p:cNvSpPr>
            <p:nvPr/>
          </p:nvSpPr>
          <p:spPr bwMode="auto">
            <a:xfrm>
              <a:off x="4092" y="3621"/>
              <a:ext cx="157" cy="73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154 w 21600"/>
                <a:gd name="T25" fmla="*/ 10060 h 21600"/>
                <a:gd name="T26" fmla="*/ 14583 w 21600"/>
                <a:gd name="T27" fmla="*/ 136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250" name="Freeform 46"/>
            <p:cNvSpPr>
              <a:spLocks/>
            </p:cNvSpPr>
            <p:nvPr/>
          </p:nvSpPr>
          <p:spPr bwMode="auto">
            <a:xfrm rot="3063331">
              <a:off x="3765" y="3653"/>
              <a:ext cx="27" cy="139"/>
            </a:xfrm>
            <a:custGeom>
              <a:avLst/>
              <a:gdLst>
                <a:gd name="T0" fmla="*/ 0 w 240"/>
                <a:gd name="T1" fmla="*/ 139 h 104"/>
                <a:gd name="T2" fmla="*/ 10 w 240"/>
                <a:gd name="T3" fmla="*/ 0 h 104"/>
                <a:gd name="T4" fmla="*/ 27 w 240"/>
                <a:gd name="T5" fmla="*/ 32 h 104"/>
                <a:gd name="T6" fmla="*/ 15 w 240"/>
                <a:gd name="T7" fmla="*/ 96 h 104"/>
                <a:gd name="T8" fmla="*/ 0 w 240"/>
                <a:gd name="T9" fmla="*/ 139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251" name="Freeform 47"/>
            <p:cNvSpPr>
              <a:spLocks/>
            </p:cNvSpPr>
            <p:nvPr/>
          </p:nvSpPr>
          <p:spPr bwMode="auto">
            <a:xfrm rot="10062463">
              <a:off x="3937" y="3648"/>
              <a:ext cx="93" cy="52"/>
            </a:xfrm>
            <a:custGeom>
              <a:avLst/>
              <a:gdLst>
                <a:gd name="T0" fmla="*/ 0 w 240"/>
                <a:gd name="T1" fmla="*/ 52 h 104"/>
                <a:gd name="T2" fmla="*/ 34 w 240"/>
                <a:gd name="T3" fmla="*/ 0 h 104"/>
                <a:gd name="T4" fmla="*/ 93 w 240"/>
                <a:gd name="T5" fmla="*/ 12 h 104"/>
                <a:gd name="T6" fmla="*/ 53 w 240"/>
                <a:gd name="T7" fmla="*/ 36 h 104"/>
                <a:gd name="T8" fmla="*/ 0 w 240"/>
                <a:gd name="T9" fmla="*/ 5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252" name="Freeform 48"/>
            <p:cNvSpPr>
              <a:spLocks/>
            </p:cNvSpPr>
            <p:nvPr/>
          </p:nvSpPr>
          <p:spPr bwMode="auto">
            <a:xfrm rot="771150">
              <a:off x="4582" y="3455"/>
              <a:ext cx="53" cy="88"/>
            </a:xfrm>
            <a:custGeom>
              <a:avLst/>
              <a:gdLst>
                <a:gd name="T0" fmla="*/ 0 w 240"/>
                <a:gd name="T1" fmla="*/ 88 h 104"/>
                <a:gd name="T2" fmla="*/ 19 w 240"/>
                <a:gd name="T3" fmla="*/ 0 h 104"/>
                <a:gd name="T4" fmla="*/ 53 w 240"/>
                <a:gd name="T5" fmla="*/ 20 h 104"/>
                <a:gd name="T6" fmla="*/ 30 w 240"/>
                <a:gd name="T7" fmla="*/ 61 h 104"/>
                <a:gd name="T8" fmla="*/ 0 w 240"/>
                <a:gd name="T9" fmla="*/ 8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253" name="plant"/>
            <p:cNvSpPr>
              <a:spLocks noEditPoints="1" noChangeArrowheads="1"/>
            </p:cNvSpPr>
            <p:nvPr/>
          </p:nvSpPr>
          <p:spPr bwMode="auto">
            <a:xfrm>
              <a:off x="3588" y="3686"/>
              <a:ext cx="167" cy="6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114 w 21600"/>
                <a:gd name="T25" fmla="*/ 10165 h 21600"/>
                <a:gd name="T26" fmla="*/ 14486 w 21600"/>
                <a:gd name="T27" fmla="*/ 1365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grpSp>
          <p:nvGrpSpPr>
            <p:cNvPr id="4254" name="Group 50"/>
            <p:cNvGrpSpPr>
              <a:grpSpLocks/>
            </p:cNvGrpSpPr>
            <p:nvPr/>
          </p:nvGrpSpPr>
          <p:grpSpPr bwMode="auto">
            <a:xfrm rot="1124159">
              <a:off x="4602" y="3253"/>
              <a:ext cx="27" cy="246"/>
              <a:chOff x="1448" y="3448"/>
              <a:chExt cx="304" cy="472"/>
            </a:xfrm>
          </p:grpSpPr>
          <p:sp>
            <p:nvSpPr>
              <p:cNvPr id="4255" name="Freeform 51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256" name="Freeform 52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257" name="Freeform 53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99"/>
                  </a:solidFill>
                  <a:latin typeface="Bookman Old Style" pitchFamily="18" charset="0"/>
                </a:endParaRPr>
              </a:p>
            </p:txBody>
          </p:sp>
        </p:grpSp>
      </p:grpSp>
      <p:pic>
        <p:nvPicPr>
          <p:cNvPr id="4101" name="Picture 54" descr="Москва Спасская башня Московского Кремл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8200" y="2413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338" name="Picture 58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700" y="155575"/>
            <a:ext cx="2908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9" descr="поез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55763"/>
            <a:ext cx="844073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0" descr="Рисунок12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338" y="3560763"/>
            <a:ext cx="20542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5" name="Group 61"/>
          <p:cNvGrpSpPr>
            <a:grpSpLocks/>
          </p:cNvGrpSpPr>
          <p:nvPr/>
        </p:nvGrpSpPr>
        <p:grpSpPr bwMode="auto">
          <a:xfrm>
            <a:off x="495300" y="4597400"/>
            <a:ext cx="1727200" cy="1549400"/>
            <a:chOff x="368" y="880"/>
            <a:chExt cx="3024" cy="3096"/>
          </a:xfrm>
        </p:grpSpPr>
        <p:sp>
          <p:nvSpPr>
            <p:cNvPr id="4124" name="AutoShape 62" descr="Папирус"/>
            <p:cNvSpPr>
              <a:spLocks noChangeArrowheads="1"/>
            </p:cNvSpPr>
            <p:nvPr/>
          </p:nvSpPr>
          <p:spPr bwMode="auto">
            <a:xfrm>
              <a:off x="568" y="1672"/>
              <a:ext cx="2512" cy="2136"/>
            </a:xfrm>
            <a:prstGeom prst="cube">
              <a:avLst>
                <a:gd name="adj" fmla="val 25000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5" name="Freeform 63" descr="Папирус"/>
            <p:cNvSpPr>
              <a:spLocks/>
            </p:cNvSpPr>
            <p:nvPr/>
          </p:nvSpPr>
          <p:spPr bwMode="auto">
            <a:xfrm>
              <a:off x="368" y="880"/>
              <a:ext cx="3024" cy="1656"/>
            </a:xfrm>
            <a:custGeom>
              <a:avLst/>
              <a:gdLst>
                <a:gd name="T0" fmla="*/ 0 w 3024"/>
                <a:gd name="T1" fmla="*/ 1552 h 1656"/>
                <a:gd name="T2" fmla="*/ 1256 w 3024"/>
                <a:gd name="T3" fmla="*/ 880 h 1656"/>
                <a:gd name="T4" fmla="*/ 1240 w 3024"/>
                <a:gd name="T5" fmla="*/ 880 h 1656"/>
                <a:gd name="T6" fmla="*/ 2544 w 3024"/>
                <a:gd name="T7" fmla="*/ 1656 h 1656"/>
                <a:gd name="T8" fmla="*/ 3024 w 3024"/>
                <a:gd name="T9" fmla="*/ 1112 h 1656"/>
                <a:gd name="T10" fmla="*/ 1744 w 3024"/>
                <a:gd name="T11" fmla="*/ 0 h 1656"/>
                <a:gd name="T12" fmla="*/ 1264 w 3024"/>
                <a:gd name="T13" fmla="*/ 888 h 1656"/>
                <a:gd name="T14" fmla="*/ 1488 w 3024"/>
                <a:gd name="T15" fmla="*/ 464 h 1656"/>
                <a:gd name="T16" fmla="*/ 1752 w 3024"/>
                <a:gd name="T17" fmla="*/ 8 h 1656"/>
                <a:gd name="T18" fmla="*/ 288 w 3024"/>
                <a:gd name="T19" fmla="*/ 920 h 1656"/>
                <a:gd name="T20" fmla="*/ 0 w 3024"/>
                <a:gd name="T21" fmla="*/ 1552 h 16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24"/>
                <a:gd name="T34" fmla="*/ 0 h 1656"/>
                <a:gd name="T35" fmla="*/ 3024 w 3024"/>
                <a:gd name="T36" fmla="*/ 1656 h 16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24" h="1656">
                  <a:moveTo>
                    <a:pt x="0" y="1552"/>
                  </a:moveTo>
                  <a:lnTo>
                    <a:pt x="1256" y="880"/>
                  </a:lnTo>
                  <a:lnTo>
                    <a:pt x="1240" y="880"/>
                  </a:lnTo>
                  <a:lnTo>
                    <a:pt x="2544" y="1656"/>
                  </a:lnTo>
                  <a:lnTo>
                    <a:pt x="3024" y="1112"/>
                  </a:lnTo>
                  <a:lnTo>
                    <a:pt x="1744" y="0"/>
                  </a:lnTo>
                  <a:lnTo>
                    <a:pt x="1264" y="888"/>
                  </a:lnTo>
                  <a:lnTo>
                    <a:pt x="1488" y="464"/>
                  </a:lnTo>
                  <a:lnTo>
                    <a:pt x="1752" y="8"/>
                  </a:lnTo>
                  <a:lnTo>
                    <a:pt x="288" y="920"/>
                  </a:lnTo>
                  <a:lnTo>
                    <a:pt x="0" y="1552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6" name="Line 64"/>
            <p:cNvSpPr>
              <a:spLocks noChangeShapeType="1"/>
            </p:cNvSpPr>
            <p:nvPr/>
          </p:nvSpPr>
          <p:spPr bwMode="auto">
            <a:xfrm>
              <a:off x="888" y="2200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7" name="Freeform 65"/>
            <p:cNvSpPr>
              <a:spLocks/>
            </p:cNvSpPr>
            <p:nvPr/>
          </p:nvSpPr>
          <p:spPr bwMode="auto">
            <a:xfrm>
              <a:off x="1192" y="3029"/>
              <a:ext cx="640" cy="187"/>
            </a:xfrm>
            <a:custGeom>
              <a:avLst/>
              <a:gdLst>
                <a:gd name="T0" fmla="*/ 0 w 640"/>
                <a:gd name="T1" fmla="*/ 187 h 187"/>
                <a:gd name="T2" fmla="*/ 128 w 640"/>
                <a:gd name="T3" fmla="*/ 67 h 187"/>
                <a:gd name="T4" fmla="*/ 312 w 640"/>
                <a:gd name="T5" fmla="*/ 3 h 187"/>
                <a:gd name="T6" fmla="*/ 520 w 640"/>
                <a:gd name="T7" fmla="*/ 51 h 187"/>
                <a:gd name="T8" fmla="*/ 640 w 640"/>
                <a:gd name="T9" fmla="*/ 187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187"/>
                <a:gd name="T17" fmla="*/ 640 w 640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187">
                  <a:moveTo>
                    <a:pt x="0" y="187"/>
                  </a:moveTo>
                  <a:cubicBezTo>
                    <a:pt x="35" y="142"/>
                    <a:pt x="76" y="98"/>
                    <a:pt x="128" y="67"/>
                  </a:cubicBezTo>
                  <a:cubicBezTo>
                    <a:pt x="180" y="36"/>
                    <a:pt x="247" y="6"/>
                    <a:pt x="312" y="3"/>
                  </a:cubicBezTo>
                  <a:cubicBezTo>
                    <a:pt x="377" y="0"/>
                    <a:pt x="465" y="20"/>
                    <a:pt x="520" y="51"/>
                  </a:cubicBezTo>
                  <a:cubicBezTo>
                    <a:pt x="575" y="82"/>
                    <a:pt x="615" y="159"/>
                    <a:pt x="640" y="18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8" name="Line 66"/>
            <p:cNvSpPr>
              <a:spLocks noChangeShapeType="1"/>
            </p:cNvSpPr>
            <p:nvPr/>
          </p:nvSpPr>
          <p:spPr bwMode="auto">
            <a:xfrm>
              <a:off x="1824" y="2232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9" name="Freeform 67"/>
            <p:cNvSpPr>
              <a:spLocks/>
            </p:cNvSpPr>
            <p:nvPr/>
          </p:nvSpPr>
          <p:spPr bwMode="auto">
            <a:xfrm>
              <a:off x="2160" y="2232"/>
              <a:ext cx="1" cy="1568"/>
            </a:xfrm>
            <a:custGeom>
              <a:avLst/>
              <a:gdLst>
                <a:gd name="T0" fmla="*/ 0 w 1"/>
                <a:gd name="T1" fmla="*/ 0 h 1568"/>
                <a:gd name="T2" fmla="*/ 0 w 1"/>
                <a:gd name="T3" fmla="*/ 1568 h 1568"/>
                <a:gd name="T4" fmla="*/ 0 60000 65536"/>
                <a:gd name="T5" fmla="*/ 0 60000 65536"/>
                <a:gd name="T6" fmla="*/ 0 w 1"/>
                <a:gd name="T7" fmla="*/ 0 h 1568"/>
                <a:gd name="T8" fmla="*/ 1 w 1"/>
                <a:gd name="T9" fmla="*/ 1568 h 15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68">
                  <a:moveTo>
                    <a:pt x="0" y="0"/>
                  </a:moveTo>
                  <a:lnTo>
                    <a:pt x="0" y="1568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0" name="Freeform 68"/>
            <p:cNvSpPr>
              <a:spLocks/>
            </p:cNvSpPr>
            <p:nvPr/>
          </p:nvSpPr>
          <p:spPr bwMode="auto">
            <a:xfrm>
              <a:off x="2712" y="2368"/>
              <a:ext cx="8" cy="1264"/>
            </a:xfrm>
            <a:custGeom>
              <a:avLst/>
              <a:gdLst>
                <a:gd name="T0" fmla="*/ 0 w 8"/>
                <a:gd name="T1" fmla="*/ 0 h 1264"/>
                <a:gd name="T2" fmla="*/ 8 w 8"/>
                <a:gd name="T3" fmla="*/ 1264 h 1264"/>
                <a:gd name="T4" fmla="*/ 0 60000 65536"/>
                <a:gd name="T5" fmla="*/ 0 60000 65536"/>
                <a:gd name="T6" fmla="*/ 0 w 8"/>
                <a:gd name="T7" fmla="*/ 0 h 1264"/>
                <a:gd name="T8" fmla="*/ 8 w 8"/>
                <a:gd name="T9" fmla="*/ 1264 h 1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64">
                  <a:moveTo>
                    <a:pt x="0" y="0"/>
                  </a:moveTo>
                  <a:lnTo>
                    <a:pt x="8" y="1264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1" name="Freeform 69"/>
            <p:cNvSpPr>
              <a:spLocks/>
            </p:cNvSpPr>
            <p:nvPr/>
          </p:nvSpPr>
          <p:spPr bwMode="auto">
            <a:xfrm>
              <a:off x="2864" y="2520"/>
              <a:ext cx="8" cy="952"/>
            </a:xfrm>
            <a:custGeom>
              <a:avLst/>
              <a:gdLst>
                <a:gd name="T0" fmla="*/ 8 w 8"/>
                <a:gd name="T1" fmla="*/ 0 h 952"/>
                <a:gd name="T2" fmla="*/ 0 w 8"/>
                <a:gd name="T3" fmla="*/ 952 h 952"/>
                <a:gd name="T4" fmla="*/ 0 60000 65536"/>
                <a:gd name="T5" fmla="*/ 0 60000 65536"/>
                <a:gd name="T6" fmla="*/ 0 w 8"/>
                <a:gd name="T7" fmla="*/ 0 h 952"/>
                <a:gd name="T8" fmla="*/ 8 w 8"/>
                <a:gd name="T9" fmla="*/ 952 h 9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952">
                  <a:moveTo>
                    <a:pt x="8" y="0"/>
                  </a:moveTo>
                  <a:lnTo>
                    <a:pt x="0" y="952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2" name="Freeform 70"/>
            <p:cNvSpPr>
              <a:spLocks/>
            </p:cNvSpPr>
            <p:nvPr/>
          </p:nvSpPr>
          <p:spPr bwMode="auto">
            <a:xfrm>
              <a:off x="2992" y="2464"/>
              <a:ext cx="8" cy="888"/>
            </a:xfrm>
            <a:custGeom>
              <a:avLst/>
              <a:gdLst>
                <a:gd name="T0" fmla="*/ 8 w 8"/>
                <a:gd name="T1" fmla="*/ 0 h 888"/>
                <a:gd name="T2" fmla="*/ 0 w 8"/>
                <a:gd name="T3" fmla="*/ 888 h 888"/>
                <a:gd name="T4" fmla="*/ 0 60000 65536"/>
                <a:gd name="T5" fmla="*/ 0 60000 65536"/>
                <a:gd name="T6" fmla="*/ 0 w 8"/>
                <a:gd name="T7" fmla="*/ 0 h 888"/>
                <a:gd name="T8" fmla="*/ 8 w 8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888">
                  <a:moveTo>
                    <a:pt x="8" y="0"/>
                  </a:moveTo>
                  <a:lnTo>
                    <a:pt x="0" y="888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3" name="Freeform 71"/>
            <p:cNvSpPr>
              <a:spLocks/>
            </p:cNvSpPr>
            <p:nvPr/>
          </p:nvSpPr>
          <p:spPr bwMode="auto">
            <a:xfrm>
              <a:off x="1496" y="2208"/>
              <a:ext cx="8" cy="832"/>
            </a:xfrm>
            <a:custGeom>
              <a:avLst/>
              <a:gdLst>
                <a:gd name="T0" fmla="*/ 8 w 8"/>
                <a:gd name="T1" fmla="*/ 0 h 832"/>
                <a:gd name="T2" fmla="*/ 0 w 8"/>
                <a:gd name="T3" fmla="*/ 832 h 832"/>
                <a:gd name="T4" fmla="*/ 0 60000 65536"/>
                <a:gd name="T5" fmla="*/ 0 60000 65536"/>
                <a:gd name="T6" fmla="*/ 0 w 8"/>
                <a:gd name="T7" fmla="*/ 0 h 832"/>
                <a:gd name="T8" fmla="*/ 8 w 8"/>
                <a:gd name="T9" fmla="*/ 832 h 8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832">
                  <a:moveTo>
                    <a:pt x="8" y="0"/>
                  </a:moveTo>
                  <a:lnTo>
                    <a:pt x="0" y="832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4" name="Freeform 72"/>
            <p:cNvSpPr>
              <a:spLocks/>
            </p:cNvSpPr>
            <p:nvPr/>
          </p:nvSpPr>
          <p:spPr bwMode="auto">
            <a:xfrm>
              <a:off x="1792" y="1520"/>
              <a:ext cx="1232" cy="872"/>
            </a:xfrm>
            <a:custGeom>
              <a:avLst/>
              <a:gdLst>
                <a:gd name="T0" fmla="*/ 0 w 1232"/>
                <a:gd name="T1" fmla="*/ 0 h 872"/>
                <a:gd name="T2" fmla="*/ 560 w 1232"/>
                <a:gd name="T3" fmla="*/ 392 h 872"/>
                <a:gd name="T4" fmla="*/ 1232 w 1232"/>
                <a:gd name="T5" fmla="*/ 872 h 872"/>
                <a:gd name="T6" fmla="*/ 0 60000 65536"/>
                <a:gd name="T7" fmla="*/ 0 60000 65536"/>
                <a:gd name="T8" fmla="*/ 0 60000 65536"/>
                <a:gd name="T9" fmla="*/ 0 w 1232"/>
                <a:gd name="T10" fmla="*/ 0 h 872"/>
                <a:gd name="T11" fmla="*/ 1232 w 1232"/>
                <a:gd name="T12" fmla="*/ 872 h 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2" h="872">
                  <a:moveTo>
                    <a:pt x="0" y="0"/>
                  </a:moveTo>
                  <a:lnTo>
                    <a:pt x="560" y="392"/>
                  </a:lnTo>
                  <a:lnTo>
                    <a:pt x="1232" y="872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5" name="Freeform 73"/>
            <p:cNvSpPr>
              <a:spLocks/>
            </p:cNvSpPr>
            <p:nvPr/>
          </p:nvSpPr>
          <p:spPr bwMode="auto">
            <a:xfrm>
              <a:off x="1920" y="1296"/>
              <a:ext cx="1256" cy="976"/>
            </a:xfrm>
            <a:custGeom>
              <a:avLst/>
              <a:gdLst>
                <a:gd name="T0" fmla="*/ 0 w 1256"/>
                <a:gd name="T1" fmla="*/ 0 h 976"/>
                <a:gd name="T2" fmla="*/ 560 w 1256"/>
                <a:gd name="T3" fmla="*/ 456 h 976"/>
                <a:gd name="T4" fmla="*/ 1256 w 1256"/>
                <a:gd name="T5" fmla="*/ 976 h 976"/>
                <a:gd name="T6" fmla="*/ 0 60000 65536"/>
                <a:gd name="T7" fmla="*/ 0 60000 65536"/>
                <a:gd name="T8" fmla="*/ 0 60000 65536"/>
                <a:gd name="T9" fmla="*/ 0 w 1256"/>
                <a:gd name="T10" fmla="*/ 0 h 976"/>
                <a:gd name="T11" fmla="*/ 1256 w 1256"/>
                <a:gd name="T12" fmla="*/ 976 h 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6" h="976">
                  <a:moveTo>
                    <a:pt x="0" y="0"/>
                  </a:moveTo>
                  <a:lnTo>
                    <a:pt x="560" y="456"/>
                  </a:lnTo>
                  <a:lnTo>
                    <a:pt x="1256" y="976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6" name="Freeform 74"/>
            <p:cNvSpPr>
              <a:spLocks/>
            </p:cNvSpPr>
            <p:nvPr/>
          </p:nvSpPr>
          <p:spPr bwMode="auto">
            <a:xfrm>
              <a:off x="2080" y="1096"/>
              <a:ext cx="1240" cy="1032"/>
            </a:xfrm>
            <a:custGeom>
              <a:avLst/>
              <a:gdLst>
                <a:gd name="T0" fmla="*/ 0 w 1240"/>
                <a:gd name="T1" fmla="*/ 0 h 1032"/>
                <a:gd name="T2" fmla="*/ 560 w 1240"/>
                <a:gd name="T3" fmla="*/ 440 h 1032"/>
                <a:gd name="T4" fmla="*/ 1240 w 1240"/>
                <a:gd name="T5" fmla="*/ 1032 h 1032"/>
                <a:gd name="T6" fmla="*/ 0 60000 65536"/>
                <a:gd name="T7" fmla="*/ 0 60000 65536"/>
                <a:gd name="T8" fmla="*/ 0 60000 65536"/>
                <a:gd name="T9" fmla="*/ 0 w 1240"/>
                <a:gd name="T10" fmla="*/ 0 h 1032"/>
                <a:gd name="T11" fmla="*/ 1240 w 1240"/>
                <a:gd name="T12" fmla="*/ 1032 h 10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0" h="1032">
                  <a:moveTo>
                    <a:pt x="0" y="0"/>
                  </a:moveTo>
                  <a:lnTo>
                    <a:pt x="560" y="440"/>
                  </a:lnTo>
                  <a:lnTo>
                    <a:pt x="1240" y="1032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7" name="Freeform 75"/>
            <p:cNvSpPr>
              <a:spLocks/>
            </p:cNvSpPr>
            <p:nvPr/>
          </p:nvSpPr>
          <p:spPr bwMode="auto">
            <a:xfrm>
              <a:off x="432" y="1472"/>
              <a:ext cx="1392" cy="816"/>
            </a:xfrm>
            <a:custGeom>
              <a:avLst/>
              <a:gdLst>
                <a:gd name="T0" fmla="*/ 1392 w 1392"/>
                <a:gd name="T1" fmla="*/ 0 h 816"/>
                <a:gd name="T2" fmla="*/ 712 w 1392"/>
                <a:gd name="T3" fmla="*/ 360 h 816"/>
                <a:gd name="T4" fmla="*/ 0 w 1392"/>
                <a:gd name="T5" fmla="*/ 816 h 816"/>
                <a:gd name="T6" fmla="*/ 0 60000 65536"/>
                <a:gd name="T7" fmla="*/ 0 60000 65536"/>
                <a:gd name="T8" fmla="*/ 0 60000 65536"/>
                <a:gd name="T9" fmla="*/ 0 w 1392"/>
                <a:gd name="T10" fmla="*/ 0 h 816"/>
                <a:gd name="T11" fmla="*/ 1392 w 139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816">
                  <a:moveTo>
                    <a:pt x="1392" y="0"/>
                  </a:moveTo>
                  <a:lnTo>
                    <a:pt x="712" y="360"/>
                  </a:lnTo>
                  <a:lnTo>
                    <a:pt x="0" y="816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8" name="Freeform 76"/>
            <p:cNvSpPr>
              <a:spLocks/>
            </p:cNvSpPr>
            <p:nvPr/>
          </p:nvSpPr>
          <p:spPr bwMode="auto">
            <a:xfrm>
              <a:off x="536" y="1288"/>
              <a:ext cx="1376" cy="808"/>
            </a:xfrm>
            <a:custGeom>
              <a:avLst/>
              <a:gdLst>
                <a:gd name="T0" fmla="*/ 1376 w 1376"/>
                <a:gd name="T1" fmla="*/ 0 h 808"/>
                <a:gd name="T2" fmla="*/ 712 w 1376"/>
                <a:gd name="T3" fmla="*/ 352 h 808"/>
                <a:gd name="T4" fmla="*/ 0 w 1376"/>
                <a:gd name="T5" fmla="*/ 808 h 808"/>
                <a:gd name="T6" fmla="*/ 0 60000 65536"/>
                <a:gd name="T7" fmla="*/ 0 60000 65536"/>
                <a:gd name="T8" fmla="*/ 0 60000 65536"/>
                <a:gd name="T9" fmla="*/ 0 w 1376"/>
                <a:gd name="T10" fmla="*/ 0 h 808"/>
                <a:gd name="T11" fmla="*/ 1376 w 1376"/>
                <a:gd name="T12" fmla="*/ 808 h 8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6" h="808">
                  <a:moveTo>
                    <a:pt x="1376" y="0"/>
                  </a:moveTo>
                  <a:lnTo>
                    <a:pt x="712" y="352"/>
                  </a:lnTo>
                  <a:lnTo>
                    <a:pt x="0" y="808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39" name="Freeform 77"/>
            <p:cNvSpPr>
              <a:spLocks/>
            </p:cNvSpPr>
            <p:nvPr/>
          </p:nvSpPr>
          <p:spPr bwMode="auto">
            <a:xfrm>
              <a:off x="592" y="1104"/>
              <a:ext cx="1432" cy="824"/>
            </a:xfrm>
            <a:custGeom>
              <a:avLst/>
              <a:gdLst>
                <a:gd name="T0" fmla="*/ 1432 w 1432"/>
                <a:gd name="T1" fmla="*/ 0 h 824"/>
                <a:gd name="T2" fmla="*/ 712 w 1432"/>
                <a:gd name="T3" fmla="*/ 368 h 824"/>
                <a:gd name="T4" fmla="*/ 0 w 1432"/>
                <a:gd name="T5" fmla="*/ 824 h 824"/>
                <a:gd name="T6" fmla="*/ 0 60000 65536"/>
                <a:gd name="T7" fmla="*/ 0 60000 65536"/>
                <a:gd name="T8" fmla="*/ 0 60000 65536"/>
                <a:gd name="T9" fmla="*/ 0 w 1432"/>
                <a:gd name="T10" fmla="*/ 0 h 824"/>
                <a:gd name="T11" fmla="*/ 1432 w 1432"/>
                <a:gd name="T12" fmla="*/ 824 h 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2" h="824">
                  <a:moveTo>
                    <a:pt x="1432" y="0"/>
                  </a:moveTo>
                  <a:lnTo>
                    <a:pt x="712" y="368"/>
                  </a:lnTo>
                  <a:lnTo>
                    <a:pt x="0" y="824"/>
                  </a:ln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grpSp>
          <p:nvGrpSpPr>
            <p:cNvPr id="4140" name="Group 78"/>
            <p:cNvGrpSpPr>
              <a:grpSpLocks/>
            </p:cNvGrpSpPr>
            <p:nvPr/>
          </p:nvGrpSpPr>
          <p:grpSpPr bwMode="auto">
            <a:xfrm>
              <a:off x="1911" y="3680"/>
              <a:ext cx="1021" cy="296"/>
              <a:chOff x="3353" y="4024"/>
              <a:chExt cx="1021" cy="296"/>
            </a:xfrm>
          </p:grpSpPr>
          <p:grpSp>
            <p:nvGrpSpPr>
              <p:cNvPr id="4202" name="Group 7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4224" name="Group 8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235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4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4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36" name="Group 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40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41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37" name="Group 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3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3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225" name="Group 9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226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33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34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27" name="Group 9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31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32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28" name="Group 9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29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30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4203" name="Group 10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4204" name="Group 10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215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22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2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16" name="Group 1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20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21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17" name="Group 1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18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19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205" name="Group 11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206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1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1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07" name="Group 11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11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12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208" name="Group 11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0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1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141" name="Freeform 121" descr="Пробка"/>
            <p:cNvSpPr>
              <a:spLocks/>
            </p:cNvSpPr>
            <p:nvPr/>
          </p:nvSpPr>
          <p:spPr bwMode="auto">
            <a:xfrm>
              <a:off x="1192" y="3048"/>
              <a:ext cx="640" cy="776"/>
            </a:xfrm>
            <a:custGeom>
              <a:avLst/>
              <a:gdLst>
                <a:gd name="T0" fmla="*/ 640 w 640"/>
                <a:gd name="T1" fmla="*/ 184 h 776"/>
                <a:gd name="T2" fmla="*/ 632 w 640"/>
                <a:gd name="T3" fmla="*/ 776 h 776"/>
                <a:gd name="T4" fmla="*/ 8 w 640"/>
                <a:gd name="T5" fmla="*/ 768 h 776"/>
                <a:gd name="T6" fmla="*/ 0 w 640"/>
                <a:gd name="T7" fmla="*/ 168 h 776"/>
                <a:gd name="T8" fmla="*/ 64 w 640"/>
                <a:gd name="T9" fmla="*/ 104 h 776"/>
                <a:gd name="T10" fmla="*/ 160 w 640"/>
                <a:gd name="T11" fmla="*/ 40 h 776"/>
                <a:gd name="T12" fmla="*/ 288 w 640"/>
                <a:gd name="T13" fmla="*/ 0 h 776"/>
                <a:gd name="T14" fmla="*/ 376 w 640"/>
                <a:gd name="T15" fmla="*/ 0 h 776"/>
                <a:gd name="T16" fmla="*/ 488 w 640"/>
                <a:gd name="T17" fmla="*/ 24 h 776"/>
                <a:gd name="T18" fmla="*/ 576 w 640"/>
                <a:gd name="T19" fmla="*/ 72 h 776"/>
                <a:gd name="T20" fmla="*/ 640 w 640"/>
                <a:gd name="T21" fmla="*/ 184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0"/>
                <a:gd name="T34" fmla="*/ 0 h 776"/>
                <a:gd name="T35" fmla="*/ 640 w 640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0" h="776">
                  <a:moveTo>
                    <a:pt x="640" y="184"/>
                  </a:moveTo>
                  <a:lnTo>
                    <a:pt x="632" y="776"/>
                  </a:lnTo>
                  <a:lnTo>
                    <a:pt x="8" y="768"/>
                  </a:lnTo>
                  <a:lnTo>
                    <a:pt x="0" y="168"/>
                  </a:lnTo>
                  <a:lnTo>
                    <a:pt x="64" y="104"/>
                  </a:lnTo>
                  <a:lnTo>
                    <a:pt x="160" y="40"/>
                  </a:lnTo>
                  <a:lnTo>
                    <a:pt x="288" y="0"/>
                  </a:lnTo>
                  <a:lnTo>
                    <a:pt x="376" y="0"/>
                  </a:lnTo>
                  <a:lnTo>
                    <a:pt x="488" y="24"/>
                  </a:lnTo>
                  <a:lnTo>
                    <a:pt x="576" y="72"/>
                  </a:lnTo>
                  <a:lnTo>
                    <a:pt x="640" y="184"/>
                  </a:ln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42" name="Line 122"/>
            <p:cNvSpPr>
              <a:spLocks noChangeShapeType="1"/>
            </p:cNvSpPr>
            <p:nvPr/>
          </p:nvSpPr>
          <p:spPr bwMode="auto">
            <a:xfrm>
              <a:off x="1184" y="2224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43" name="Freeform 123"/>
            <p:cNvSpPr>
              <a:spLocks/>
            </p:cNvSpPr>
            <p:nvPr/>
          </p:nvSpPr>
          <p:spPr bwMode="auto">
            <a:xfrm>
              <a:off x="1192" y="3208"/>
              <a:ext cx="9" cy="608"/>
            </a:xfrm>
            <a:custGeom>
              <a:avLst/>
              <a:gdLst>
                <a:gd name="T0" fmla="*/ 0 w 9"/>
                <a:gd name="T1" fmla="*/ 0 h 608"/>
                <a:gd name="T2" fmla="*/ 9 w 9"/>
                <a:gd name="T3" fmla="*/ 608 h 608"/>
                <a:gd name="T4" fmla="*/ 0 60000 65536"/>
                <a:gd name="T5" fmla="*/ 0 60000 65536"/>
                <a:gd name="T6" fmla="*/ 0 w 9"/>
                <a:gd name="T7" fmla="*/ 0 h 608"/>
                <a:gd name="T8" fmla="*/ 9 w 9"/>
                <a:gd name="T9" fmla="*/ 608 h 6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608">
                  <a:moveTo>
                    <a:pt x="0" y="0"/>
                  </a:moveTo>
                  <a:lnTo>
                    <a:pt x="9" y="60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44" name="Freeform 124"/>
            <p:cNvSpPr>
              <a:spLocks/>
            </p:cNvSpPr>
            <p:nvPr/>
          </p:nvSpPr>
          <p:spPr bwMode="auto">
            <a:xfrm>
              <a:off x="1816" y="3232"/>
              <a:ext cx="1" cy="584"/>
            </a:xfrm>
            <a:custGeom>
              <a:avLst/>
              <a:gdLst>
                <a:gd name="T0" fmla="*/ 0 w 1"/>
                <a:gd name="T1" fmla="*/ 0 h 584"/>
                <a:gd name="T2" fmla="*/ 1 w 1"/>
                <a:gd name="T3" fmla="*/ 584 h 584"/>
                <a:gd name="T4" fmla="*/ 0 60000 65536"/>
                <a:gd name="T5" fmla="*/ 0 60000 65536"/>
                <a:gd name="T6" fmla="*/ 0 w 1"/>
                <a:gd name="T7" fmla="*/ 0 h 584"/>
                <a:gd name="T8" fmla="*/ 1 w 1"/>
                <a:gd name="T9" fmla="*/ 584 h 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84">
                  <a:moveTo>
                    <a:pt x="0" y="0"/>
                  </a:moveTo>
                  <a:lnTo>
                    <a:pt x="1" y="5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grpSp>
          <p:nvGrpSpPr>
            <p:cNvPr id="4145" name="Group 125"/>
            <p:cNvGrpSpPr>
              <a:grpSpLocks/>
            </p:cNvGrpSpPr>
            <p:nvPr/>
          </p:nvGrpSpPr>
          <p:grpSpPr bwMode="auto">
            <a:xfrm>
              <a:off x="663" y="3648"/>
              <a:ext cx="1021" cy="296"/>
              <a:chOff x="3353" y="4024"/>
              <a:chExt cx="1021" cy="296"/>
            </a:xfrm>
          </p:grpSpPr>
          <p:grpSp>
            <p:nvGrpSpPr>
              <p:cNvPr id="4160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4182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193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200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201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94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9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9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95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96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97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183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184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9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9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85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89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90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86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8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8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4161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4162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173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8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8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74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78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79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75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76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7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163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4164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71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72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65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6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7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  <p:grpSp>
                <p:nvGrpSpPr>
                  <p:cNvPr id="4166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4167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  <p:sp>
                  <p:nvSpPr>
                    <p:cNvPr id="4168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>
                      <a:solidFill>
                        <a:srgbClr val="33CC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>
                        <a:solidFill>
                          <a:srgbClr val="000099"/>
                        </a:solidFill>
                        <a:latin typeface="Bookman Old Style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146" name="Oval 168"/>
            <p:cNvSpPr>
              <a:spLocks noChangeArrowheads="1"/>
            </p:cNvSpPr>
            <p:nvPr/>
          </p:nvSpPr>
          <p:spPr bwMode="auto">
            <a:xfrm>
              <a:off x="1760" y="1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47" name="Oval 169"/>
            <p:cNvSpPr>
              <a:spLocks noChangeArrowheads="1"/>
            </p:cNvSpPr>
            <p:nvPr/>
          </p:nvSpPr>
          <p:spPr bwMode="auto">
            <a:xfrm>
              <a:off x="1896" y="141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48" name="Oval 170"/>
            <p:cNvSpPr>
              <a:spLocks noChangeArrowheads="1"/>
            </p:cNvSpPr>
            <p:nvPr/>
          </p:nvSpPr>
          <p:spPr bwMode="auto">
            <a:xfrm>
              <a:off x="2016" y="118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49" name="Oval 171"/>
            <p:cNvSpPr>
              <a:spLocks noChangeArrowheads="1"/>
            </p:cNvSpPr>
            <p:nvPr/>
          </p:nvSpPr>
          <p:spPr bwMode="auto">
            <a:xfrm>
              <a:off x="680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0" name="Oval 172"/>
            <p:cNvSpPr>
              <a:spLocks noChangeArrowheads="1"/>
            </p:cNvSpPr>
            <p:nvPr/>
          </p:nvSpPr>
          <p:spPr bwMode="auto">
            <a:xfrm>
              <a:off x="1008" y="227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1" name="Oval 173"/>
            <p:cNvSpPr>
              <a:spLocks noChangeArrowheads="1"/>
            </p:cNvSpPr>
            <p:nvPr/>
          </p:nvSpPr>
          <p:spPr bwMode="auto">
            <a:xfrm>
              <a:off x="1288" y="231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2" name="Oval 174"/>
            <p:cNvSpPr>
              <a:spLocks noChangeArrowheads="1"/>
            </p:cNvSpPr>
            <p:nvPr/>
          </p:nvSpPr>
          <p:spPr bwMode="auto">
            <a:xfrm>
              <a:off x="1616" y="230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3" name="Oval 175"/>
            <p:cNvSpPr>
              <a:spLocks noChangeArrowheads="1"/>
            </p:cNvSpPr>
            <p:nvPr/>
          </p:nvSpPr>
          <p:spPr bwMode="auto">
            <a:xfrm>
              <a:off x="1920" y="226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4" name="Oval 176"/>
            <p:cNvSpPr>
              <a:spLocks noChangeArrowheads="1"/>
            </p:cNvSpPr>
            <p:nvPr/>
          </p:nvSpPr>
          <p:spPr bwMode="auto">
            <a:xfrm>
              <a:off x="2336" y="228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5" name="Oval 177"/>
            <p:cNvSpPr>
              <a:spLocks noChangeArrowheads="1"/>
            </p:cNvSpPr>
            <p:nvPr/>
          </p:nvSpPr>
          <p:spPr bwMode="auto">
            <a:xfrm>
              <a:off x="2336" y="3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6" name="Oval 178"/>
            <p:cNvSpPr>
              <a:spLocks noChangeArrowheads="1"/>
            </p:cNvSpPr>
            <p:nvPr/>
          </p:nvSpPr>
          <p:spPr bwMode="auto">
            <a:xfrm>
              <a:off x="656" y="3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7" name="Oval 179"/>
            <p:cNvSpPr>
              <a:spLocks noChangeArrowheads="1"/>
            </p:cNvSpPr>
            <p:nvPr/>
          </p:nvSpPr>
          <p:spPr bwMode="auto">
            <a:xfrm>
              <a:off x="2544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8" name="Oval 180"/>
            <p:cNvSpPr>
              <a:spLocks noChangeArrowheads="1"/>
            </p:cNvSpPr>
            <p:nvPr/>
          </p:nvSpPr>
          <p:spPr bwMode="auto">
            <a:xfrm>
              <a:off x="2824" y="183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59" name="Oval 181"/>
            <p:cNvSpPr>
              <a:spLocks noChangeArrowheads="1"/>
            </p:cNvSpPr>
            <p:nvPr/>
          </p:nvSpPr>
          <p:spPr bwMode="auto">
            <a:xfrm>
              <a:off x="1552" y="1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4106" name="Picture 183" descr="dog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800" y="6038850"/>
            <a:ext cx="1081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466" name="Picture 186" descr="afficher_image5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4775" y="688975"/>
            <a:ext cx="1619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3297" name="Group 194"/>
          <p:cNvGrpSpPr>
            <a:grpSpLocks/>
          </p:cNvGrpSpPr>
          <p:nvPr/>
        </p:nvGrpSpPr>
        <p:grpSpPr bwMode="auto">
          <a:xfrm>
            <a:off x="3721100" y="671513"/>
            <a:ext cx="2057400" cy="1373187"/>
            <a:chOff x="2288" y="431"/>
            <a:chExt cx="1296" cy="865"/>
          </a:xfrm>
        </p:grpSpPr>
        <p:sp>
          <p:nvSpPr>
            <p:cNvPr id="4115" name="AutoShape 184" descr="Розовая тисненая бумага"/>
            <p:cNvSpPr>
              <a:spLocks noChangeArrowheads="1"/>
            </p:cNvSpPr>
            <p:nvPr/>
          </p:nvSpPr>
          <p:spPr bwMode="auto">
            <a:xfrm>
              <a:off x="2288" y="568"/>
              <a:ext cx="1296" cy="720"/>
            </a:xfrm>
            <a:prstGeom prst="cube">
              <a:avLst>
                <a:gd name="adj" fmla="val 25000"/>
              </a:avLst>
            </a:prstGeom>
            <a:blipFill dpi="0" rotWithShape="1">
              <a:blip r:embed="rId1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353465" name="Text Box 185"/>
            <p:cNvSpPr txBox="1">
              <a:spLocks noChangeArrowheads="1"/>
            </p:cNvSpPr>
            <p:nvPr/>
          </p:nvSpPr>
          <p:spPr bwMode="auto">
            <a:xfrm rot="20988505">
              <a:off x="2417" y="867"/>
              <a:ext cx="875" cy="23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cs typeface="+mn-cs"/>
                </a:rPr>
                <a:t>т  о  р  т</a:t>
              </a:r>
            </a:p>
          </p:txBody>
        </p:sp>
        <p:sp>
          <p:nvSpPr>
            <p:cNvPr id="4117" name="Freeform 187"/>
            <p:cNvSpPr>
              <a:spLocks/>
            </p:cNvSpPr>
            <p:nvPr/>
          </p:nvSpPr>
          <p:spPr bwMode="auto">
            <a:xfrm>
              <a:off x="2776" y="744"/>
              <a:ext cx="136" cy="552"/>
            </a:xfrm>
            <a:custGeom>
              <a:avLst/>
              <a:gdLst>
                <a:gd name="T0" fmla="*/ 0 w 136"/>
                <a:gd name="T1" fmla="*/ 536 h 552"/>
                <a:gd name="T2" fmla="*/ 56 w 136"/>
                <a:gd name="T3" fmla="*/ 16 h 552"/>
                <a:gd name="T4" fmla="*/ 136 w 136"/>
                <a:gd name="T5" fmla="*/ 0 h 552"/>
                <a:gd name="T6" fmla="*/ 64 w 136"/>
                <a:gd name="T7" fmla="*/ 552 h 552"/>
                <a:gd name="T8" fmla="*/ 0 w 136"/>
                <a:gd name="T9" fmla="*/ 536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52"/>
                <a:gd name="T17" fmla="*/ 136 w 136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52">
                  <a:moveTo>
                    <a:pt x="0" y="536"/>
                  </a:moveTo>
                  <a:lnTo>
                    <a:pt x="56" y="16"/>
                  </a:lnTo>
                  <a:lnTo>
                    <a:pt x="136" y="0"/>
                  </a:lnTo>
                  <a:lnTo>
                    <a:pt x="64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18" name="Freeform 188"/>
            <p:cNvSpPr>
              <a:spLocks/>
            </p:cNvSpPr>
            <p:nvPr/>
          </p:nvSpPr>
          <p:spPr bwMode="auto">
            <a:xfrm>
              <a:off x="3456" y="648"/>
              <a:ext cx="72" cy="544"/>
            </a:xfrm>
            <a:custGeom>
              <a:avLst/>
              <a:gdLst>
                <a:gd name="T0" fmla="*/ 72 w 72"/>
                <a:gd name="T1" fmla="*/ 520 h 544"/>
                <a:gd name="T2" fmla="*/ 32 w 72"/>
                <a:gd name="T3" fmla="*/ 0 h 544"/>
                <a:gd name="T4" fmla="*/ 0 w 72"/>
                <a:gd name="T5" fmla="*/ 48 h 544"/>
                <a:gd name="T6" fmla="*/ 40 w 72"/>
                <a:gd name="T7" fmla="*/ 544 h 544"/>
                <a:gd name="T8" fmla="*/ 72 w 72"/>
                <a:gd name="T9" fmla="*/ 52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44"/>
                <a:gd name="T17" fmla="*/ 72 w 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44">
                  <a:moveTo>
                    <a:pt x="72" y="520"/>
                  </a:moveTo>
                  <a:lnTo>
                    <a:pt x="32" y="0"/>
                  </a:lnTo>
                  <a:lnTo>
                    <a:pt x="0" y="48"/>
                  </a:lnTo>
                  <a:lnTo>
                    <a:pt x="40" y="544"/>
                  </a:lnTo>
                  <a:lnTo>
                    <a:pt x="72" y="5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19" name="Freeform 189"/>
            <p:cNvSpPr>
              <a:spLocks/>
            </p:cNvSpPr>
            <p:nvPr/>
          </p:nvSpPr>
          <p:spPr bwMode="auto">
            <a:xfrm>
              <a:off x="2360" y="632"/>
              <a:ext cx="1104" cy="136"/>
            </a:xfrm>
            <a:custGeom>
              <a:avLst/>
              <a:gdLst>
                <a:gd name="T0" fmla="*/ 56 w 1104"/>
                <a:gd name="T1" fmla="*/ 0 h 136"/>
                <a:gd name="T2" fmla="*/ 1104 w 1104"/>
                <a:gd name="T3" fmla="*/ 32 h 136"/>
                <a:gd name="T4" fmla="*/ 1088 w 1104"/>
                <a:gd name="T5" fmla="*/ 56 h 136"/>
                <a:gd name="T6" fmla="*/ 568 w 1104"/>
                <a:gd name="T7" fmla="*/ 64 h 136"/>
                <a:gd name="T8" fmla="*/ 536 w 1104"/>
                <a:gd name="T9" fmla="*/ 136 h 136"/>
                <a:gd name="T10" fmla="*/ 480 w 1104"/>
                <a:gd name="T11" fmla="*/ 128 h 136"/>
                <a:gd name="T12" fmla="*/ 504 w 1104"/>
                <a:gd name="T13" fmla="*/ 64 h 136"/>
                <a:gd name="T14" fmla="*/ 0 w 1104"/>
                <a:gd name="T15" fmla="*/ 56 h 136"/>
                <a:gd name="T16" fmla="*/ 56 w 1104"/>
                <a:gd name="T17" fmla="*/ 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4"/>
                <a:gd name="T28" fmla="*/ 0 h 136"/>
                <a:gd name="T29" fmla="*/ 1104 w 1104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4" h="136">
                  <a:moveTo>
                    <a:pt x="56" y="0"/>
                  </a:moveTo>
                  <a:lnTo>
                    <a:pt x="1104" y="32"/>
                  </a:lnTo>
                  <a:lnTo>
                    <a:pt x="1088" y="56"/>
                  </a:lnTo>
                  <a:lnTo>
                    <a:pt x="568" y="64"/>
                  </a:lnTo>
                  <a:lnTo>
                    <a:pt x="536" y="136"/>
                  </a:lnTo>
                  <a:lnTo>
                    <a:pt x="480" y="128"/>
                  </a:lnTo>
                  <a:lnTo>
                    <a:pt x="504" y="6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0" name="Freeform 190"/>
            <p:cNvSpPr>
              <a:spLocks/>
            </p:cNvSpPr>
            <p:nvPr/>
          </p:nvSpPr>
          <p:spPr bwMode="auto">
            <a:xfrm>
              <a:off x="2745" y="431"/>
              <a:ext cx="192" cy="286"/>
            </a:xfrm>
            <a:custGeom>
              <a:avLst/>
              <a:gdLst>
                <a:gd name="T0" fmla="*/ 165 w 288"/>
                <a:gd name="T1" fmla="*/ 278 h 494"/>
                <a:gd name="T2" fmla="*/ 31 w 288"/>
                <a:gd name="T3" fmla="*/ 190 h 494"/>
                <a:gd name="T4" fmla="*/ 5 w 288"/>
                <a:gd name="T5" fmla="*/ 56 h 494"/>
                <a:gd name="T6" fmla="*/ 58 w 288"/>
                <a:gd name="T7" fmla="*/ 5 h 494"/>
                <a:gd name="T8" fmla="*/ 111 w 288"/>
                <a:gd name="T9" fmla="*/ 24 h 494"/>
                <a:gd name="T10" fmla="*/ 127 w 288"/>
                <a:gd name="T11" fmla="*/ 102 h 494"/>
                <a:gd name="T12" fmla="*/ 186 w 288"/>
                <a:gd name="T13" fmla="*/ 237 h 494"/>
                <a:gd name="T14" fmla="*/ 165 w 288"/>
                <a:gd name="T15" fmla="*/ 278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"/>
                <a:gd name="T25" fmla="*/ 0 h 494"/>
                <a:gd name="T26" fmla="*/ 288 w 288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1" name="Freeform 191"/>
            <p:cNvSpPr>
              <a:spLocks/>
            </p:cNvSpPr>
            <p:nvPr/>
          </p:nvSpPr>
          <p:spPr bwMode="auto">
            <a:xfrm rot="4280698">
              <a:off x="2923" y="410"/>
              <a:ext cx="164" cy="295"/>
            </a:xfrm>
            <a:custGeom>
              <a:avLst/>
              <a:gdLst>
                <a:gd name="T0" fmla="*/ 141 w 288"/>
                <a:gd name="T1" fmla="*/ 287 h 494"/>
                <a:gd name="T2" fmla="*/ 27 w 288"/>
                <a:gd name="T3" fmla="*/ 196 h 494"/>
                <a:gd name="T4" fmla="*/ 4 w 288"/>
                <a:gd name="T5" fmla="*/ 58 h 494"/>
                <a:gd name="T6" fmla="*/ 50 w 288"/>
                <a:gd name="T7" fmla="*/ 5 h 494"/>
                <a:gd name="T8" fmla="*/ 95 w 288"/>
                <a:gd name="T9" fmla="*/ 24 h 494"/>
                <a:gd name="T10" fmla="*/ 109 w 288"/>
                <a:gd name="T11" fmla="*/ 106 h 494"/>
                <a:gd name="T12" fmla="*/ 159 w 288"/>
                <a:gd name="T13" fmla="*/ 244 h 494"/>
                <a:gd name="T14" fmla="*/ 141 w 288"/>
                <a:gd name="T15" fmla="*/ 287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"/>
                <a:gd name="T25" fmla="*/ 0 h 494"/>
                <a:gd name="T26" fmla="*/ 288 w 288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2" name="Freeform 192"/>
            <p:cNvSpPr>
              <a:spLocks/>
            </p:cNvSpPr>
            <p:nvPr/>
          </p:nvSpPr>
          <p:spPr bwMode="auto">
            <a:xfrm>
              <a:off x="2679" y="672"/>
              <a:ext cx="193" cy="304"/>
            </a:xfrm>
            <a:custGeom>
              <a:avLst/>
              <a:gdLst>
                <a:gd name="T0" fmla="*/ 193 w 193"/>
                <a:gd name="T1" fmla="*/ 0 h 304"/>
                <a:gd name="T2" fmla="*/ 73 w 193"/>
                <a:gd name="T3" fmla="*/ 72 h 304"/>
                <a:gd name="T4" fmla="*/ 1 w 193"/>
                <a:gd name="T5" fmla="*/ 160 h 304"/>
                <a:gd name="T6" fmla="*/ 65 w 193"/>
                <a:gd name="T7" fmla="*/ 224 h 304"/>
                <a:gd name="T8" fmla="*/ 97 w 193"/>
                <a:gd name="T9" fmla="*/ 304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04"/>
                <a:gd name="T17" fmla="*/ 193 w 19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  <p:sp>
          <p:nvSpPr>
            <p:cNvPr id="4123" name="Freeform 193"/>
            <p:cNvSpPr>
              <a:spLocks/>
            </p:cNvSpPr>
            <p:nvPr/>
          </p:nvSpPr>
          <p:spPr bwMode="auto">
            <a:xfrm flipH="1">
              <a:off x="2991" y="672"/>
              <a:ext cx="81" cy="240"/>
            </a:xfrm>
            <a:custGeom>
              <a:avLst/>
              <a:gdLst>
                <a:gd name="T0" fmla="*/ 81 w 193"/>
                <a:gd name="T1" fmla="*/ 0 h 304"/>
                <a:gd name="T2" fmla="*/ 31 w 193"/>
                <a:gd name="T3" fmla="*/ 57 h 304"/>
                <a:gd name="T4" fmla="*/ 0 w 193"/>
                <a:gd name="T5" fmla="*/ 126 h 304"/>
                <a:gd name="T6" fmla="*/ 27 w 193"/>
                <a:gd name="T7" fmla="*/ 177 h 304"/>
                <a:gd name="T8" fmla="*/ 41 w 193"/>
                <a:gd name="T9" fmla="*/ 24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04"/>
                <a:gd name="T17" fmla="*/ 193 w 19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99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4109" name="Picture 195" descr="AO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0600" y="5180013"/>
            <a:ext cx="30051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96" descr="A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325" y="3468688"/>
            <a:ext cx="116998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00" descr="BOOK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261851">
            <a:off x="7558088" y="3370263"/>
            <a:ext cx="148748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6" name="AutoShape 48"/>
          <p:cNvSpPr>
            <a:spLocks noChangeArrowheads="1"/>
          </p:cNvSpPr>
          <p:nvPr/>
        </p:nvSpPr>
        <p:spPr bwMode="auto">
          <a:xfrm>
            <a:off x="323528" y="188640"/>
            <a:ext cx="8424936" cy="1296144"/>
          </a:xfrm>
          <a:prstGeom prst="wedgeRoundRectCallout">
            <a:avLst>
              <a:gd name="adj1" fmla="val -45718"/>
              <a:gd name="adj2" fmla="val 146682"/>
              <a:gd name="adj3" fmla="val 16667"/>
            </a:avLst>
          </a:prstGeom>
          <a:noFill/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  <a:t>На рисунке показана последовательность изображения параллелепипеда. Начертите такой же параллелепипед</a:t>
            </a:r>
            <a:br>
              <a:rPr lang="ru-RU" sz="2400" dirty="0" smtClean="0">
                <a:solidFill>
                  <a:srgbClr val="000099"/>
                </a:solidFill>
                <a:latin typeface="Bookman Old Style" pitchFamily="18" charset="0"/>
                <a:cs typeface="+mn-cs"/>
              </a:rPr>
            </a:br>
            <a:endParaRPr lang="ru-RU" sz="2400" dirty="0">
              <a:solidFill>
                <a:srgbClr val="000099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16" r="8486" b="2420"/>
          <a:stretch>
            <a:fillRect/>
          </a:stretch>
        </p:blipFill>
        <p:spPr>
          <a:xfrm>
            <a:off x="2195736" y="1508212"/>
            <a:ext cx="6696744" cy="513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</TotalTime>
  <Words>308</Words>
  <Application>Microsoft Office PowerPoint</Application>
  <PresentationFormat>Экран (4:3)</PresentationFormat>
  <Paragraphs>114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оформления с нарциссами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subject>Математика 5 класс</dc:subject>
  <dc:creator>Малая Елена Васильевна</dc:creator>
  <cp:lastModifiedBy>Юлия</cp:lastModifiedBy>
  <cp:revision>622</cp:revision>
  <dcterms:created xsi:type="dcterms:W3CDTF">2007-07-13T07:27:52Z</dcterms:created>
  <dcterms:modified xsi:type="dcterms:W3CDTF">2015-12-15T14:25:08Z</dcterms:modified>
</cp:coreProperties>
</file>