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handoutMasterIdLst>
    <p:handoutMasterId r:id="rId17"/>
  </p:handoutMasterIdLst>
  <p:sldIdLst>
    <p:sldId id="467" r:id="rId2"/>
    <p:sldId id="688" r:id="rId3"/>
    <p:sldId id="689" r:id="rId4"/>
    <p:sldId id="687" r:id="rId5"/>
    <p:sldId id="691" r:id="rId6"/>
    <p:sldId id="671" r:id="rId7"/>
    <p:sldId id="672" r:id="rId8"/>
    <p:sldId id="673" r:id="rId9"/>
    <p:sldId id="674" r:id="rId10"/>
    <p:sldId id="675" r:id="rId11"/>
    <p:sldId id="676" r:id="rId12"/>
    <p:sldId id="690" r:id="rId13"/>
    <p:sldId id="592" r:id="rId14"/>
    <p:sldId id="68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7A1E3"/>
    <a:srgbClr val="F9E1FF"/>
    <a:srgbClr val="AE78D6"/>
    <a:srgbClr val="CCFF66"/>
    <a:srgbClr val="F0EA00"/>
    <a:srgbClr val="FFCCCC"/>
    <a:srgbClr val="CC00FF"/>
    <a:srgbClr val="FFFF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91" autoAdjust="0"/>
  </p:normalViewPr>
  <p:slideViewPr>
    <p:cSldViewPr>
      <p:cViewPr varScale="1">
        <p:scale>
          <a:sx n="72" d="100"/>
          <a:sy n="72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D02D057-868C-44B8-8D08-B2E726861495}" type="datetimeFigureOut">
              <a:rPr lang="ru-RU"/>
              <a:pPr>
                <a:defRPr/>
              </a:pPr>
              <a:t>30.11.2015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3B40580A-5421-4701-AD3A-D4154997F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748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93F3A1-88F6-445C-8244-679C9829D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271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61DDD-4824-4706-A284-4AFB9995E43A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4AB35-BE16-4A96-A87C-AE3237DA4A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2426C-E167-49F4-8B3A-31A287182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15A64-B7E9-4092-B5F2-97FFF6C61065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EBCA1-059D-462E-88FE-51AC484C99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0C9D2-BDBF-41C3-92A5-B668293551B1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47F84-8546-4E9F-992C-7B2AB2B4BE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48072-C564-49DE-BF13-FBD7EBE27CAB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0DC7B-131E-4068-B271-CE0227E88E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5C2CF-5EFD-4420-8F21-01CD2CF7B90C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09344-48BC-4317-B79A-4689D61D5A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2AA39-E27F-44A1-8575-A654AD875ED4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5C64F-DBDE-4306-9D4C-F68484F100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AB865-2F47-4D14-A91E-BCBD06432765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8FA1F-9E8D-4B0B-B538-0E775E98F1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5B7C5-F3A8-42E1-8FE7-D7340F6B2A83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CF018-6BB3-4BF7-BBAA-837EDCD2D5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3AE5C-A6AB-44AC-A3FF-412DCD939334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34C78-9F4F-45A0-AE11-AA88389963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6822C0-E6D5-4DFD-8C53-FB94E12CAF1C}" type="datetime1">
              <a:rPr lang="ru-RU"/>
              <a:pPr>
                <a:defRPr/>
              </a:pPr>
              <a:t>30.11.2015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A28D1F-20D2-4230-B535-2B67E8D551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30.11.2015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23850" y="187325"/>
            <a:ext cx="2447925" cy="720725"/>
          </a:xfrm>
          <a:prstGeom prst="wedgeRoundRectCallout">
            <a:avLst>
              <a:gd name="adj1" fmla="val -57588"/>
              <a:gd name="adj2" fmla="val 132157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Задача.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3850" y="908050"/>
            <a:ext cx="8462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Автомобиль движется со скоростью 60 км/ч. За какое время он пройдёт путь в 600 км?</a:t>
            </a:r>
          </a:p>
        </p:txBody>
      </p:sp>
      <p:grpSp>
        <p:nvGrpSpPr>
          <p:cNvPr id="9226" name="Group 7"/>
          <p:cNvGrpSpPr>
            <a:grpSpLocks/>
          </p:cNvGrpSpPr>
          <p:nvPr/>
        </p:nvGrpSpPr>
        <p:grpSpPr bwMode="auto">
          <a:xfrm>
            <a:off x="-323850" y="2997200"/>
            <a:ext cx="9812338" cy="1019175"/>
            <a:chOff x="-165" y="584"/>
            <a:chExt cx="6181" cy="642"/>
          </a:xfrm>
        </p:grpSpPr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 rot="-356004">
              <a:off x="-165" y="707"/>
              <a:ext cx="6181" cy="406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9600" i="0">
                <a:latin typeface="Georgia" pitchFamily="18" charset="0"/>
              </a:endParaRPr>
            </a:p>
          </p:txBody>
        </p:sp>
        <p:sp>
          <p:nvSpPr>
            <p:cNvPr id="9267" name="Line 9"/>
            <p:cNvSpPr>
              <a:spLocks noChangeShapeType="1"/>
            </p:cNvSpPr>
            <p:nvPr/>
          </p:nvSpPr>
          <p:spPr bwMode="auto">
            <a:xfrm flipV="1">
              <a:off x="-165" y="584"/>
              <a:ext cx="6180" cy="64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7092950" y="1844675"/>
            <a:ext cx="2451100" cy="1349375"/>
            <a:chOff x="3111" y="1679"/>
            <a:chExt cx="1544" cy="850"/>
          </a:xfrm>
        </p:grpSpPr>
        <p:sp>
          <p:nvSpPr>
            <p:cNvPr id="14372" name="Freeform 36"/>
            <p:cNvSpPr>
              <a:spLocks/>
            </p:cNvSpPr>
            <p:nvPr/>
          </p:nvSpPr>
          <p:spPr bwMode="auto">
            <a:xfrm rot="-364109">
              <a:off x="3111" y="1847"/>
              <a:ext cx="1459" cy="638"/>
            </a:xfrm>
            <a:custGeom>
              <a:avLst/>
              <a:gdLst/>
              <a:ahLst/>
              <a:cxnLst>
                <a:cxn ang="0">
                  <a:pos x="3173" y="85"/>
                </a:cxn>
                <a:cxn ang="0">
                  <a:pos x="2965" y="85"/>
                </a:cxn>
                <a:cxn ang="0">
                  <a:pos x="1525" y="5"/>
                </a:cxn>
                <a:cxn ang="0">
                  <a:pos x="469" y="117"/>
                </a:cxn>
                <a:cxn ang="0">
                  <a:pos x="357" y="133"/>
                </a:cxn>
                <a:cxn ang="0">
                  <a:pos x="325" y="245"/>
                </a:cxn>
                <a:cxn ang="0">
                  <a:pos x="293" y="613"/>
                </a:cxn>
                <a:cxn ang="0">
                  <a:pos x="293" y="773"/>
                </a:cxn>
                <a:cxn ang="0">
                  <a:pos x="229" y="869"/>
                </a:cxn>
                <a:cxn ang="0">
                  <a:pos x="53" y="933"/>
                </a:cxn>
                <a:cxn ang="0">
                  <a:pos x="5" y="1173"/>
                </a:cxn>
                <a:cxn ang="0">
                  <a:pos x="21" y="1397"/>
                </a:cxn>
                <a:cxn ang="0">
                  <a:pos x="101" y="1493"/>
                </a:cxn>
                <a:cxn ang="0">
                  <a:pos x="405" y="1493"/>
                </a:cxn>
                <a:cxn ang="0">
                  <a:pos x="481" y="1481"/>
                </a:cxn>
                <a:cxn ang="0">
                  <a:pos x="511" y="1313"/>
                </a:cxn>
                <a:cxn ang="0">
                  <a:pos x="607" y="1235"/>
                </a:cxn>
                <a:cxn ang="0">
                  <a:pos x="739" y="1199"/>
                </a:cxn>
                <a:cxn ang="0">
                  <a:pos x="871" y="1235"/>
                </a:cxn>
                <a:cxn ang="0">
                  <a:pos x="949" y="1301"/>
                </a:cxn>
                <a:cxn ang="0">
                  <a:pos x="1027" y="1439"/>
                </a:cxn>
                <a:cxn ang="0">
                  <a:pos x="1051" y="1451"/>
                </a:cxn>
                <a:cxn ang="0">
                  <a:pos x="1717" y="1445"/>
                </a:cxn>
                <a:cxn ang="0">
                  <a:pos x="2374" y="1436"/>
                </a:cxn>
                <a:cxn ang="0">
                  <a:pos x="2404" y="1412"/>
                </a:cxn>
                <a:cxn ang="0">
                  <a:pos x="2410" y="1352"/>
                </a:cxn>
                <a:cxn ang="0">
                  <a:pos x="2482" y="1226"/>
                </a:cxn>
                <a:cxn ang="0">
                  <a:pos x="2650" y="1154"/>
                </a:cxn>
                <a:cxn ang="0">
                  <a:pos x="2794" y="1184"/>
                </a:cxn>
                <a:cxn ang="0">
                  <a:pos x="2890" y="1280"/>
                </a:cxn>
                <a:cxn ang="0">
                  <a:pos x="2926" y="1388"/>
                </a:cxn>
                <a:cxn ang="0">
                  <a:pos x="2944" y="1406"/>
                </a:cxn>
                <a:cxn ang="0">
                  <a:pos x="3221" y="1397"/>
                </a:cxn>
                <a:cxn ang="0">
                  <a:pos x="3365" y="1317"/>
                </a:cxn>
                <a:cxn ang="0">
                  <a:pos x="3413" y="773"/>
                </a:cxn>
                <a:cxn ang="0">
                  <a:pos x="3349" y="149"/>
                </a:cxn>
                <a:cxn ang="0">
                  <a:pos x="3173" y="85"/>
                </a:cxn>
              </a:cxnLst>
              <a:rect l="0" t="0" r="r" b="b"/>
              <a:pathLst>
                <a:path w="3416" h="1511">
                  <a:moveTo>
                    <a:pt x="3173" y="85"/>
                  </a:moveTo>
                  <a:cubicBezTo>
                    <a:pt x="3109" y="74"/>
                    <a:pt x="3240" y="98"/>
                    <a:pt x="2965" y="85"/>
                  </a:cubicBezTo>
                  <a:cubicBezTo>
                    <a:pt x="2690" y="72"/>
                    <a:pt x="1941" y="0"/>
                    <a:pt x="1525" y="5"/>
                  </a:cubicBezTo>
                  <a:cubicBezTo>
                    <a:pt x="1109" y="10"/>
                    <a:pt x="664" y="96"/>
                    <a:pt x="469" y="117"/>
                  </a:cubicBezTo>
                  <a:cubicBezTo>
                    <a:pt x="274" y="138"/>
                    <a:pt x="381" y="112"/>
                    <a:pt x="357" y="133"/>
                  </a:cubicBezTo>
                  <a:cubicBezTo>
                    <a:pt x="333" y="154"/>
                    <a:pt x="336" y="165"/>
                    <a:pt x="325" y="245"/>
                  </a:cubicBezTo>
                  <a:cubicBezTo>
                    <a:pt x="314" y="325"/>
                    <a:pt x="298" y="525"/>
                    <a:pt x="293" y="613"/>
                  </a:cubicBezTo>
                  <a:cubicBezTo>
                    <a:pt x="288" y="701"/>
                    <a:pt x="304" y="730"/>
                    <a:pt x="293" y="773"/>
                  </a:cubicBezTo>
                  <a:cubicBezTo>
                    <a:pt x="282" y="816"/>
                    <a:pt x="269" y="842"/>
                    <a:pt x="229" y="869"/>
                  </a:cubicBezTo>
                  <a:cubicBezTo>
                    <a:pt x="189" y="896"/>
                    <a:pt x="90" y="882"/>
                    <a:pt x="53" y="933"/>
                  </a:cubicBezTo>
                  <a:cubicBezTo>
                    <a:pt x="16" y="984"/>
                    <a:pt x="10" y="1096"/>
                    <a:pt x="5" y="1173"/>
                  </a:cubicBezTo>
                  <a:cubicBezTo>
                    <a:pt x="0" y="1250"/>
                    <a:pt x="5" y="1344"/>
                    <a:pt x="21" y="1397"/>
                  </a:cubicBezTo>
                  <a:cubicBezTo>
                    <a:pt x="37" y="1450"/>
                    <a:pt x="37" y="1477"/>
                    <a:pt x="101" y="1493"/>
                  </a:cubicBezTo>
                  <a:cubicBezTo>
                    <a:pt x="165" y="1509"/>
                    <a:pt x="342" y="1495"/>
                    <a:pt x="405" y="1493"/>
                  </a:cubicBezTo>
                  <a:cubicBezTo>
                    <a:pt x="468" y="1491"/>
                    <a:pt x="463" y="1511"/>
                    <a:pt x="481" y="1481"/>
                  </a:cubicBezTo>
                  <a:cubicBezTo>
                    <a:pt x="499" y="1451"/>
                    <a:pt x="490" y="1354"/>
                    <a:pt x="511" y="1313"/>
                  </a:cubicBezTo>
                  <a:cubicBezTo>
                    <a:pt x="532" y="1272"/>
                    <a:pt x="569" y="1254"/>
                    <a:pt x="607" y="1235"/>
                  </a:cubicBezTo>
                  <a:cubicBezTo>
                    <a:pt x="645" y="1216"/>
                    <a:pt x="695" y="1199"/>
                    <a:pt x="739" y="1199"/>
                  </a:cubicBezTo>
                  <a:cubicBezTo>
                    <a:pt x="783" y="1199"/>
                    <a:pt x="836" y="1218"/>
                    <a:pt x="871" y="1235"/>
                  </a:cubicBezTo>
                  <a:cubicBezTo>
                    <a:pt x="906" y="1252"/>
                    <a:pt x="923" y="1267"/>
                    <a:pt x="949" y="1301"/>
                  </a:cubicBezTo>
                  <a:cubicBezTo>
                    <a:pt x="975" y="1335"/>
                    <a:pt x="1010" y="1414"/>
                    <a:pt x="1027" y="1439"/>
                  </a:cubicBezTo>
                  <a:cubicBezTo>
                    <a:pt x="1044" y="1464"/>
                    <a:pt x="936" y="1450"/>
                    <a:pt x="1051" y="1451"/>
                  </a:cubicBezTo>
                  <a:cubicBezTo>
                    <a:pt x="1166" y="1452"/>
                    <a:pt x="1497" y="1447"/>
                    <a:pt x="1717" y="1445"/>
                  </a:cubicBezTo>
                  <a:cubicBezTo>
                    <a:pt x="1937" y="1443"/>
                    <a:pt x="2259" y="1441"/>
                    <a:pt x="2374" y="1436"/>
                  </a:cubicBezTo>
                  <a:cubicBezTo>
                    <a:pt x="2489" y="1431"/>
                    <a:pt x="2398" y="1426"/>
                    <a:pt x="2404" y="1412"/>
                  </a:cubicBezTo>
                  <a:cubicBezTo>
                    <a:pt x="2410" y="1398"/>
                    <a:pt x="2397" y="1383"/>
                    <a:pt x="2410" y="1352"/>
                  </a:cubicBezTo>
                  <a:cubicBezTo>
                    <a:pt x="2423" y="1321"/>
                    <a:pt x="2442" y="1259"/>
                    <a:pt x="2482" y="1226"/>
                  </a:cubicBezTo>
                  <a:cubicBezTo>
                    <a:pt x="2522" y="1193"/>
                    <a:pt x="2598" y="1161"/>
                    <a:pt x="2650" y="1154"/>
                  </a:cubicBezTo>
                  <a:cubicBezTo>
                    <a:pt x="2702" y="1147"/>
                    <a:pt x="2754" y="1163"/>
                    <a:pt x="2794" y="1184"/>
                  </a:cubicBezTo>
                  <a:cubicBezTo>
                    <a:pt x="2834" y="1205"/>
                    <a:pt x="2868" y="1246"/>
                    <a:pt x="2890" y="1280"/>
                  </a:cubicBezTo>
                  <a:cubicBezTo>
                    <a:pt x="2912" y="1314"/>
                    <a:pt x="2917" y="1367"/>
                    <a:pt x="2926" y="1388"/>
                  </a:cubicBezTo>
                  <a:cubicBezTo>
                    <a:pt x="2935" y="1409"/>
                    <a:pt x="2895" y="1405"/>
                    <a:pt x="2944" y="1406"/>
                  </a:cubicBezTo>
                  <a:cubicBezTo>
                    <a:pt x="2993" y="1407"/>
                    <a:pt x="3151" y="1412"/>
                    <a:pt x="3221" y="1397"/>
                  </a:cubicBezTo>
                  <a:cubicBezTo>
                    <a:pt x="3291" y="1382"/>
                    <a:pt x="3333" y="1421"/>
                    <a:pt x="3365" y="1317"/>
                  </a:cubicBezTo>
                  <a:cubicBezTo>
                    <a:pt x="3397" y="1213"/>
                    <a:pt x="3416" y="968"/>
                    <a:pt x="3413" y="773"/>
                  </a:cubicBezTo>
                  <a:cubicBezTo>
                    <a:pt x="3410" y="578"/>
                    <a:pt x="3384" y="266"/>
                    <a:pt x="3349" y="149"/>
                  </a:cubicBezTo>
                  <a:cubicBezTo>
                    <a:pt x="3314" y="32"/>
                    <a:pt x="3237" y="96"/>
                    <a:pt x="3173" y="85"/>
                  </a:cubicBezTo>
                  <a:close/>
                </a:path>
              </a:pathLst>
            </a:custGeom>
            <a:solidFill>
              <a:srgbClr val="4D4D4D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63500" dir="19387806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73" name="Freeform 37"/>
            <p:cNvSpPr>
              <a:spLocks/>
            </p:cNvSpPr>
            <p:nvPr/>
          </p:nvSpPr>
          <p:spPr bwMode="auto">
            <a:xfrm rot="-364109">
              <a:off x="3222" y="1989"/>
              <a:ext cx="234" cy="265"/>
            </a:xfrm>
            <a:custGeom>
              <a:avLst/>
              <a:gdLst/>
              <a:ahLst/>
              <a:cxnLst>
                <a:cxn ang="0">
                  <a:pos x="203" y="112"/>
                </a:cxn>
                <a:cxn ang="0">
                  <a:pos x="429" y="112"/>
                </a:cxn>
                <a:cxn ang="0">
                  <a:pos x="530" y="140"/>
                </a:cxn>
                <a:cxn ang="0">
                  <a:pos x="530" y="236"/>
                </a:cxn>
                <a:cxn ang="0">
                  <a:pos x="530" y="510"/>
                </a:cxn>
                <a:cxn ang="0">
                  <a:pos x="454" y="579"/>
                </a:cxn>
                <a:cxn ang="0">
                  <a:pos x="278" y="579"/>
                </a:cxn>
                <a:cxn ang="0">
                  <a:pos x="203" y="579"/>
                </a:cxn>
                <a:cxn ang="0">
                  <a:pos x="77" y="579"/>
                </a:cxn>
                <a:cxn ang="0">
                  <a:pos x="8" y="593"/>
                </a:cxn>
                <a:cxn ang="0">
                  <a:pos x="27" y="373"/>
                </a:cxn>
                <a:cxn ang="0">
                  <a:pos x="27" y="181"/>
                </a:cxn>
                <a:cxn ang="0">
                  <a:pos x="56" y="17"/>
                </a:cxn>
                <a:cxn ang="0">
                  <a:pos x="88" y="81"/>
                </a:cxn>
                <a:cxn ang="0">
                  <a:pos x="329" y="112"/>
                </a:cxn>
              </a:cxnLst>
              <a:rect l="0" t="0" r="r" b="b"/>
              <a:pathLst>
                <a:path w="547" h="627">
                  <a:moveTo>
                    <a:pt x="203" y="112"/>
                  </a:moveTo>
                  <a:cubicBezTo>
                    <a:pt x="288" y="110"/>
                    <a:pt x="374" y="108"/>
                    <a:pt x="429" y="112"/>
                  </a:cubicBezTo>
                  <a:cubicBezTo>
                    <a:pt x="484" y="117"/>
                    <a:pt x="512" y="119"/>
                    <a:pt x="530" y="140"/>
                  </a:cubicBezTo>
                  <a:cubicBezTo>
                    <a:pt x="547" y="160"/>
                    <a:pt x="530" y="174"/>
                    <a:pt x="530" y="236"/>
                  </a:cubicBezTo>
                  <a:cubicBezTo>
                    <a:pt x="530" y="298"/>
                    <a:pt x="542" y="453"/>
                    <a:pt x="530" y="510"/>
                  </a:cubicBezTo>
                  <a:cubicBezTo>
                    <a:pt x="517" y="568"/>
                    <a:pt x="497" y="568"/>
                    <a:pt x="454" y="579"/>
                  </a:cubicBezTo>
                  <a:cubicBezTo>
                    <a:pt x="412" y="590"/>
                    <a:pt x="321" y="579"/>
                    <a:pt x="278" y="579"/>
                  </a:cubicBezTo>
                  <a:cubicBezTo>
                    <a:pt x="236" y="579"/>
                    <a:pt x="236" y="579"/>
                    <a:pt x="203" y="579"/>
                  </a:cubicBezTo>
                  <a:cubicBezTo>
                    <a:pt x="170" y="579"/>
                    <a:pt x="109" y="577"/>
                    <a:pt x="77" y="579"/>
                  </a:cubicBezTo>
                  <a:cubicBezTo>
                    <a:pt x="45" y="581"/>
                    <a:pt x="16" y="627"/>
                    <a:pt x="8" y="593"/>
                  </a:cubicBezTo>
                  <a:cubicBezTo>
                    <a:pt x="0" y="559"/>
                    <a:pt x="24" y="442"/>
                    <a:pt x="27" y="373"/>
                  </a:cubicBezTo>
                  <a:cubicBezTo>
                    <a:pt x="30" y="304"/>
                    <a:pt x="22" y="240"/>
                    <a:pt x="27" y="181"/>
                  </a:cubicBezTo>
                  <a:cubicBezTo>
                    <a:pt x="32" y="122"/>
                    <a:pt x="46" y="34"/>
                    <a:pt x="56" y="17"/>
                  </a:cubicBezTo>
                  <a:cubicBezTo>
                    <a:pt x="66" y="0"/>
                    <a:pt x="43" y="65"/>
                    <a:pt x="88" y="81"/>
                  </a:cubicBezTo>
                  <a:cubicBezTo>
                    <a:pt x="133" y="97"/>
                    <a:pt x="279" y="106"/>
                    <a:pt x="329" y="112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74" name="Freeform 38"/>
            <p:cNvSpPr>
              <a:spLocks/>
            </p:cNvSpPr>
            <p:nvPr/>
          </p:nvSpPr>
          <p:spPr bwMode="auto">
            <a:xfrm rot="-364109">
              <a:off x="3333" y="2037"/>
              <a:ext cx="15" cy="19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75" name="Freeform 39"/>
            <p:cNvSpPr>
              <a:spLocks/>
            </p:cNvSpPr>
            <p:nvPr/>
          </p:nvSpPr>
          <p:spPr bwMode="auto">
            <a:xfrm rot="-364109">
              <a:off x="4146" y="2260"/>
              <a:ext cx="249" cy="147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76" name="Freeform 40"/>
            <p:cNvSpPr>
              <a:spLocks/>
            </p:cNvSpPr>
            <p:nvPr/>
          </p:nvSpPr>
          <p:spPr bwMode="auto">
            <a:xfrm rot="-364109">
              <a:off x="3332" y="2370"/>
              <a:ext cx="249" cy="146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7" name="Oval 41"/>
            <p:cNvSpPr>
              <a:spLocks noChangeArrowheads="1"/>
            </p:cNvSpPr>
            <p:nvPr/>
          </p:nvSpPr>
          <p:spPr bwMode="auto">
            <a:xfrm rot="-364109">
              <a:off x="3117" y="2320"/>
              <a:ext cx="42" cy="69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48" name="Freeform 42"/>
            <p:cNvSpPr>
              <a:spLocks/>
            </p:cNvSpPr>
            <p:nvPr/>
          </p:nvSpPr>
          <p:spPr bwMode="auto">
            <a:xfrm rot="-364109">
              <a:off x="3446" y="1944"/>
              <a:ext cx="247" cy="549"/>
            </a:xfrm>
            <a:custGeom>
              <a:avLst/>
              <a:gdLst>
                <a:gd name="T0" fmla="*/ 559 w 578"/>
                <a:gd name="T1" fmla="*/ 1195 h 1299"/>
                <a:gd name="T2" fmla="*/ 559 w 578"/>
                <a:gd name="T3" fmla="*/ 253 h 1299"/>
                <a:gd name="T4" fmla="*/ 541 w 578"/>
                <a:gd name="T5" fmla="*/ 61 h 1299"/>
                <a:gd name="T6" fmla="*/ 415 w 578"/>
                <a:gd name="T7" fmla="*/ 13 h 1299"/>
                <a:gd name="T8" fmla="*/ 283 w 578"/>
                <a:gd name="T9" fmla="*/ 1 h 1299"/>
                <a:gd name="T10" fmla="*/ 140 w 578"/>
                <a:gd name="T11" fmla="*/ 18 h 1299"/>
                <a:gd name="T12" fmla="*/ 73 w 578"/>
                <a:gd name="T13" fmla="*/ 49 h 1299"/>
                <a:gd name="T14" fmla="*/ 28 w 578"/>
                <a:gd name="T15" fmla="*/ 98 h 1299"/>
                <a:gd name="T16" fmla="*/ 28 w 578"/>
                <a:gd name="T17" fmla="*/ 306 h 1299"/>
                <a:gd name="T18" fmla="*/ 25 w 578"/>
                <a:gd name="T19" fmla="*/ 655 h 1299"/>
                <a:gd name="T20" fmla="*/ 1 w 578"/>
                <a:gd name="T21" fmla="*/ 931 h 1299"/>
                <a:gd name="T22" fmla="*/ 19 w 578"/>
                <a:gd name="T23" fmla="*/ 1003 h 1299"/>
                <a:gd name="T24" fmla="*/ 43 w 578"/>
                <a:gd name="T25" fmla="*/ 1015 h 1299"/>
                <a:gd name="T26" fmla="*/ 139 w 578"/>
                <a:gd name="T27" fmla="*/ 1075 h 1299"/>
                <a:gd name="T28" fmla="*/ 220 w 578"/>
                <a:gd name="T29" fmla="*/ 1234 h 1299"/>
                <a:gd name="T30" fmla="*/ 229 w 578"/>
                <a:gd name="T31" fmla="*/ 1279 h 1299"/>
                <a:gd name="T32" fmla="*/ 300 w 578"/>
                <a:gd name="T33" fmla="*/ 1282 h 1299"/>
                <a:gd name="T34" fmla="*/ 444 w 578"/>
                <a:gd name="T35" fmla="*/ 1282 h 1299"/>
                <a:gd name="T36" fmla="*/ 559 w 578"/>
                <a:gd name="T37" fmla="*/ 1285 h 1299"/>
                <a:gd name="T38" fmla="*/ 559 w 578"/>
                <a:gd name="T39" fmla="*/ 1195 h 129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78"/>
                <a:gd name="T61" fmla="*/ 0 h 1299"/>
                <a:gd name="T62" fmla="*/ 578 w 578"/>
                <a:gd name="T63" fmla="*/ 1299 h 129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78" h="1299">
                  <a:moveTo>
                    <a:pt x="559" y="1195"/>
                  </a:moveTo>
                  <a:cubicBezTo>
                    <a:pt x="559" y="1023"/>
                    <a:pt x="562" y="442"/>
                    <a:pt x="559" y="253"/>
                  </a:cubicBezTo>
                  <a:cubicBezTo>
                    <a:pt x="556" y="64"/>
                    <a:pt x="565" y="101"/>
                    <a:pt x="541" y="61"/>
                  </a:cubicBezTo>
                  <a:cubicBezTo>
                    <a:pt x="517" y="21"/>
                    <a:pt x="458" y="23"/>
                    <a:pt x="415" y="13"/>
                  </a:cubicBezTo>
                  <a:cubicBezTo>
                    <a:pt x="372" y="3"/>
                    <a:pt x="329" y="0"/>
                    <a:pt x="283" y="1"/>
                  </a:cubicBezTo>
                  <a:cubicBezTo>
                    <a:pt x="237" y="2"/>
                    <a:pt x="175" y="10"/>
                    <a:pt x="140" y="18"/>
                  </a:cubicBezTo>
                  <a:cubicBezTo>
                    <a:pt x="105" y="26"/>
                    <a:pt x="92" y="36"/>
                    <a:pt x="73" y="49"/>
                  </a:cubicBezTo>
                  <a:cubicBezTo>
                    <a:pt x="54" y="62"/>
                    <a:pt x="35" y="55"/>
                    <a:pt x="28" y="98"/>
                  </a:cubicBezTo>
                  <a:cubicBezTo>
                    <a:pt x="21" y="141"/>
                    <a:pt x="28" y="213"/>
                    <a:pt x="28" y="306"/>
                  </a:cubicBezTo>
                  <a:cubicBezTo>
                    <a:pt x="28" y="399"/>
                    <a:pt x="29" y="551"/>
                    <a:pt x="25" y="655"/>
                  </a:cubicBezTo>
                  <a:cubicBezTo>
                    <a:pt x="21" y="759"/>
                    <a:pt x="2" y="873"/>
                    <a:pt x="1" y="931"/>
                  </a:cubicBezTo>
                  <a:cubicBezTo>
                    <a:pt x="0" y="989"/>
                    <a:pt x="12" y="989"/>
                    <a:pt x="19" y="1003"/>
                  </a:cubicBezTo>
                  <a:cubicBezTo>
                    <a:pt x="26" y="1017"/>
                    <a:pt x="23" y="1003"/>
                    <a:pt x="43" y="1015"/>
                  </a:cubicBezTo>
                  <a:cubicBezTo>
                    <a:pt x="63" y="1027"/>
                    <a:pt x="110" y="1039"/>
                    <a:pt x="139" y="1075"/>
                  </a:cubicBezTo>
                  <a:cubicBezTo>
                    <a:pt x="168" y="1111"/>
                    <a:pt x="205" y="1200"/>
                    <a:pt x="220" y="1234"/>
                  </a:cubicBezTo>
                  <a:cubicBezTo>
                    <a:pt x="235" y="1268"/>
                    <a:pt x="216" y="1271"/>
                    <a:pt x="229" y="1279"/>
                  </a:cubicBezTo>
                  <a:cubicBezTo>
                    <a:pt x="242" y="1287"/>
                    <a:pt x="264" y="1282"/>
                    <a:pt x="300" y="1282"/>
                  </a:cubicBezTo>
                  <a:cubicBezTo>
                    <a:pt x="336" y="1282"/>
                    <a:pt x="401" y="1282"/>
                    <a:pt x="444" y="1282"/>
                  </a:cubicBezTo>
                  <a:cubicBezTo>
                    <a:pt x="487" y="1282"/>
                    <a:pt x="540" y="1299"/>
                    <a:pt x="559" y="1285"/>
                  </a:cubicBezTo>
                  <a:cubicBezTo>
                    <a:pt x="578" y="1271"/>
                    <a:pt x="559" y="1214"/>
                    <a:pt x="559" y="1195"/>
                  </a:cubicBez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4379" name="Freeform 43"/>
            <p:cNvSpPr>
              <a:spLocks/>
            </p:cNvSpPr>
            <p:nvPr/>
          </p:nvSpPr>
          <p:spPr bwMode="auto">
            <a:xfrm rot="-364109">
              <a:off x="3451" y="2010"/>
              <a:ext cx="219" cy="204"/>
            </a:xfrm>
            <a:custGeom>
              <a:avLst/>
              <a:gdLst/>
              <a:ahLst/>
              <a:cxnLst>
                <a:cxn ang="0">
                  <a:pos x="117" y="5"/>
                </a:cxn>
                <a:cxn ang="0">
                  <a:pos x="261" y="5"/>
                </a:cxn>
                <a:cxn ang="0">
                  <a:pos x="325" y="37"/>
                </a:cxn>
                <a:cxn ang="0">
                  <a:pos x="325" y="149"/>
                </a:cxn>
                <a:cxn ang="0">
                  <a:pos x="325" y="469"/>
                </a:cxn>
                <a:cxn ang="0">
                  <a:pos x="277" y="549"/>
                </a:cxn>
                <a:cxn ang="0">
                  <a:pos x="165" y="549"/>
                </a:cxn>
                <a:cxn ang="0">
                  <a:pos x="117" y="549"/>
                </a:cxn>
                <a:cxn ang="0">
                  <a:pos x="37" y="549"/>
                </a:cxn>
                <a:cxn ang="0">
                  <a:pos x="5" y="469"/>
                </a:cxn>
                <a:cxn ang="0">
                  <a:pos x="5" y="309"/>
                </a:cxn>
                <a:cxn ang="0">
                  <a:pos x="5" y="85"/>
                </a:cxn>
                <a:cxn ang="0">
                  <a:pos x="21" y="21"/>
                </a:cxn>
                <a:cxn ang="0">
                  <a:pos x="69" y="5"/>
                </a:cxn>
                <a:cxn ang="0">
                  <a:pos x="197" y="5"/>
                </a:cxn>
              </a:cxnLst>
              <a:rect l="0" t="0" r="r" b="b"/>
              <a:pathLst>
                <a:path w="336" h="562">
                  <a:moveTo>
                    <a:pt x="117" y="5"/>
                  </a:moveTo>
                  <a:cubicBezTo>
                    <a:pt x="171" y="2"/>
                    <a:pt x="226" y="0"/>
                    <a:pt x="261" y="5"/>
                  </a:cubicBezTo>
                  <a:cubicBezTo>
                    <a:pt x="296" y="10"/>
                    <a:pt x="314" y="13"/>
                    <a:pt x="325" y="37"/>
                  </a:cubicBezTo>
                  <a:cubicBezTo>
                    <a:pt x="336" y="61"/>
                    <a:pt x="325" y="77"/>
                    <a:pt x="325" y="149"/>
                  </a:cubicBezTo>
                  <a:cubicBezTo>
                    <a:pt x="325" y="221"/>
                    <a:pt x="333" y="402"/>
                    <a:pt x="325" y="469"/>
                  </a:cubicBezTo>
                  <a:cubicBezTo>
                    <a:pt x="317" y="536"/>
                    <a:pt x="304" y="536"/>
                    <a:pt x="277" y="549"/>
                  </a:cubicBezTo>
                  <a:cubicBezTo>
                    <a:pt x="250" y="562"/>
                    <a:pt x="192" y="549"/>
                    <a:pt x="165" y="549"/>
                  </a:cubicBezTo>
                  <a:cubicBezTo>
                    <a:pt x="138" y="549"/>
                    <a:pt x="138" y="549"/>
                    <a:pt x="117" y="549"/>
                  </a:cubicBezTo>
                  <a:cubicBezTo>
                    <a:pt x="96" y="549"/>
                    <a:pt x="56" y="562"/>
                    <a:pt x="37" y="549"/>
                  </a:cubicBezTo>
                  <a:cubicBezTo>
                    <a:pt x="18" y="536"/>
                    <a:pt x="10" y="509"/>
                    <a:pt x="5" y="469"/>
                  </a:cubicBezTo>
                  <a:cubicBezTo>
                    <a:pt x="0" y="429"/>
                    <a:pt x="5" y="373"/>
                    <a:pt x="5" y="309"/>
                  </a:cubicBezTo>
                  <a:cubicBezTo>
                    <a:pt x="5" y="245"/>
                    <a:pt x="2" y="133"/>
                    <a:pt x="5" y="85"/>
                  </a:cubicBezTo>
                  <a:cubicBezTo>
                    <a:pt x="8" y="37"/>
                    <a:pt x="10" y="34"/>
                    <a:pt x="21" y="21"/>
                  </a:cubicBezTo>
                  <a:cubicBezTo>
                    <a:pt x="32" y="8"/>
                    <a:pt x="40" y="8"/>
                    <a:pt x="69" y="5"/>
                  </a:cubicBezTo>
                  <a:cubicBezTo>
                    <a:pt x="98" y="2"/>
                    <a:pt x="147" y="3"/>
                    <a:pt x="197" y="5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80" name="Freeform 44"/>
            <p:cNvSpPr>
              <a:spLocks/>
            </p:cNvSpPr>
            <p:nvPr/>
          </p:nvSpPr>
          <p:spPr bwMode="auto">
            <a:xfrm rot="-364109">
              <a:off x="3665" y="2208"/>
              <a:ext cx="13" cy="5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60"/>
                </a:cxn>
                <a:cxn ang="0">
                  <a:pos x="18" y="120"/>
                </a:cxn>
                <a:cxn ang="0">
                  <a:pos x="30" y="54"/>
                </a:cxn>
                <a:cxn ang="0">
                  <a:pos x="12" y="0"/>
                </a:cxn>
              </a:cxnLst>
              <a:rect l="0" t="0" r="r" b="b"/>
              <a:pathLst>
                <a:path w="30" h="120">
                  <a:moveTo>
                    <a:pt x="12" y="0"/>
                  </a:moveTo>
                  <a:lnTo>
                    <a:pt x="0" y="60"/>
                  </a:lnTo>
                  <a:lnTo>
                    <a:pt x="18" y="120"/>
                  </a:lnTo>
                  <a:lnTo>
                    <a:pt x="30" y="5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81" name="Freeform 45" descr="Упаковочная бумага"/>
            <p:cNvSpPr>
              <a:spLocks/>
            </p:cNvSpPr>
            <p:nvPr/>
          </p:nvSpPr>
          <p:spPr bwMode="auto">
            <a:xfrm>
              <a:off x="3632" y="1679"/>
              <a:ext cx="971" cy="786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220" y="76"/>
                </a:cxn>
                <a:cxn ang="0">
                  <a:pos x="460" y="52"/>
                </a:cxn>
                <a:cxn ang="0">
                  <a:pos x="736" y="22"/>
                </a:cxn>
                <a:cxn ang="0">
                  <a:pos x="862" y="4"/>
                </a:cxn>
                <a:cxn ang="0">
                  <a:pos x="886" y="4"/>
                </a:cxn>
                <a:cxn ang="0">
                  <a:pos x="898" y="28"/>
                </a:cxn>
                <a:cxn ang="0">
                  <a:pos x="904" y="82"/>
                </a:cxn>
                <a:cxn ang="0">
                  <a:pos x="922" y="190"/>
                </a:cxn>
                <a:cxn ang="0">
                  <a:pos x="940" y="286"/>
                </a:cxn>
                <a:cxn ang="0">
                  <a:pos x="952" y="376"/>
                </a:cxn>
                <a:cxn ang="0">
                  <a:pos x="964" y="448"/>
                </a:cxn>
                <a:cxn ang="0">
                  <a:pos x="964" y="544"/>
                </a:cxn>
                <a:cxn ang="0">
                  <a:pos x="970" y="652"/>
                </a:cxn>
                <a:cxn ang="0">
                  <a:pos x="958" y="670"/>
                </a:cxn>
                <a:cxn ang="0">
                  <a:pos x="940" y="676"/>
                </a:cxn>
                <a:cxn ang="0">
                  <a:pos x="904" y="688"/>
                </a:cxn>
                <a:cxn ang="0">
                  <a:pos x="874" y="688"/>
                </a:cxn>
                <a:cxn ang="0">
                  <a:pos x="844" y="694"/>
                </a:cxn>
                <a:cxn ang="0">
                  <a:pos x="784" y="700"/>
                </a:cxn>
                <a:cxn ang="0">
                  <a:pos x="752" y="703"/>
                </a:cxn>
                <a:cxn ang="0">
                  <a:pos x="752" y="683"/>
                </a:cxn>
                <a:cxn ang="0">
                  <a:pos x="736" y="643"/>
                </a:cxn>
                <a:cxn ang="0">
                  <a:pos x="694" y="598"/>
                </a:cxn>
                <a:cxn ang="0">
                  <a:pos x="634" y="586"/>
                </a:cxn>
                <a:cxn ang="0">
                  <a:pos x="586" y="592"/>
                </a:cxn>
                <a:cxn ang="0">
                  <a:pos x="556" y="623"/>
                </a:cxn>
                <a:cxn ang="0">
                  <a:pos x="540" y="655"/>
                </a:cxn>
                <a:cxn ang="0">
                  <a:pos x="532" y="699"/>
                </a:cxn>
                <a:cxn ang="0">
                  <a:pos x="544" y="736"/>
                </a:cxn>
                <a:cxn ang="0">
                  <a:pos x="490" y="742"/>
                </a:cxn>
                <a:cxn ang="0">
                  <a:pos x="454" y="748"/>
                </a:cxn>
                <a:cxn ang="0">
                  <a:pos x="388" y="760"/>
                </a:cxn>
                <a:cxn ang="0">
                  <a:pos x="264" y="771"/>
                </a:cxn>
                <a:cxn ang="0">
                  <a:pos x="190" y="784"/>
                </a:cxn>
                <a:cxn ang="0">
                  <a:pos x="148" y="784"/>
                </a:cxn>
                <a:cxn ang="0">
                  <a:pos x="130" y="784"/>
                </a:cxn>
                <a:cxn ang="0">
                  <a:pos x="112" y="778"/>
                </a:cxn>
                <a:cxn ang="0">
                  <a:pos x="106" y="748"/>
                </a:cxn>
                <a:cxn ang="0">
                  <a:pos x="88" y="562"/>
                </a:cxn>
                <a:cxn ang="0">
                  <a:pos x="70" y="364"/>
                </a:cxn>
                <a:cxn ang="0">
                  <a:pos x="52" y="220"/>
                </a:cxn>
                <a:cxn ang="0">
                  <a:pos x="28" y="100"/>
                </a:cxn>
              </a:cxnLst>
              <a:rect l="0" t="0" r="r" b="b"/>
              <a:pathLst>
                <a:path w="971" h="786">
                  <a:moveTo>
                    <a:pt x="28" y="100"/>
                  </a:moveTo>
                  <a:cubicBezTo>
                    <a:pt x="56" y="76"/>
                    <a:pt x="148" y="84"/>
                    <a:pt x="220" y="76"/>
                  </a:cubicBezTo>
                  <a:cubicBezTo>
                    <a:pt x="292" y="68"/>
                    <a:pt x="374" y="61"/>
                    <a:pt x="460" y="52"/>
                  </a:cubicBezTo>
                  <a:cubicBezTo>
                    <a:pt x="546" y="43"/>
                    <a:pt x="669" y="30"/>
                    <a:pt x="736" y="22"/>
                  </a:cubicBezTo>
                  <a:cubicBezTo>
                    <a:pt x="803" y="14"/>
                    <a:pt x="837" y="7"/>
                    <a:pt x="862" y="4"/>
                  </a:cubicBezTo>
                  <a:cubicBezTo>
                    <a:pt x="887" y="1"/>
                    <a:pt x="880" y="0"/>
                    <a:pt x="886" y="4"/>
                  </a:cubicBezTo>
                  <a:cubicBezTo>
                    <a:pt x="892" y="8"/>
                    <a:pt x="895" y="15"/>
                    <a:pt x="898" y="28"/>
                  </a:cubicBezTo>
                  <a:cubicBezTo>
                    <a:pt x="901" y="41"/>
                    <a:pt x="900" y="55"/>
                    <a:pt x="904" y="82"/>
                  </a:cubicBezTo>
                  <a:cubicBezTo>
                    <a:pt x="908" y="109"/>
                    <a:pt x="916" y="156"/>
                    <a:pt x="922" y="190"/>
                  </a:cubicBezTo>
                  <a:cubicBezTo>
                    <a:pt x="928" y="224"/>
                    <a:pt x="935" y="255"/>
                    <a:pt x="940" y="286"/>
                  </a:cubicBezTo>
                  <a:cubicBezTo>
                    <a:pt x="945" y="317"/>
                    <a:pt x="948" y="349"/>
                    <a:pt x="952" y="376"/>
                  </a:cubicBezTo>
                  <a:cubicBezTo>
                    <a:pt x="956" y="403"/>
                    <a:pt x="962" y="420"/>
                    <a:pt x="964" y="448"/>
                  </a:cubicBezTo>
                  <a:cubicBezTo>
                    <a:pt x="966" y="476"/>
                    <a:pt x="963" y="510"/>
                    <a:pt x="964" y="544"/>
                  </a:cubicBezTo>
                  <a:cubicBezTo>
                    <a:pt x="965" y="578"/>
                    <a:pt x="971" y="631"/>
                    <a:pt x="970" y="652"/>
                  </a:cubicBezTo>
                  <a:cubicBezTo>
                    <a:pt x="969" y="673"/>
                    <a:pt x="963" y="666"/>
                    <a:pt x="958" y="670"/>
                  </a:cubicBezTo>
                  <a:cubicBezTo>
                    <a:pt x="953" y="674"/>
                    <a:pt x="949" y="673"/>
                    <a:pt x="940" y="676"/>
                  </a:cubicBezTo>
                  <a:cubicBezTo>
                    <a:pt x="931" y="679"/>
                    <a:pt x="915" y="686"/>
                    <a:pt x="904" y="688"/>
                  </a:cubicBezTo>
                  <a:cubicBezTo>
                    <a:pt x="893" y="690"/>
                    <a:pt x="884" y="687"/>
                    <a:pt x="874" y="688"/>
                  </a:cubicBezTo>
                  <a:cubicBezTo>
                    <a:pt x="864" y="689"/>
                    <a:pt x="859" y="692"/>
                    <a:pt x="844" y="694"/>
                  </a:cubicBezTo>
                  <a:cubicBezTo>
                    <a:pt x="829" y="696"/>
                    <a:pt x="799" y="699"/>
                    <a:pt x="784" y="700"/>
                  </a:cubicBezTo>
                  <a:cubicBezTo>
                    <a:pt x="769" y="701"/>
                    <a:pt x="757" y="706"/>
                    <a:pt x="752" y="703"/>
                  </a:cubicBezTo>
                  <a:cubicBezTo>
                    <a:pt x="747" y="700"/>
                    <a:pt x="755" y="693"/>
                    <a:pt x="752" y="683"/>
                  </a:cubicBezTo>
                  <a:cubicBezTo>
                    <a:pt x="749" y="673"/>
                    <a:pt x="746" y="657"/>
                    <a:pt x="736" y="643"/>
                  </a:cubicBezTo>
                  <a:cubicBezTo>
                    <a:pt x="726" y="629"/>
                    <a:pt x="711" y="608"/>
                    <a:pt x="694" y="598"/>
                  </a:cubicBezTo>
                  <a:cubicBezTo>
                    <a:pt x="677" y="588"/>
                    <a:pt x="652" y="587"/>
                    <a:pt x="634" y="586"/>
                  </a:cubicBezTo>
                  <a:cubicBezTo>
                    <a:pt x="616" y="585"/>
                    <a:pt x="599" y="586"/>
                    <a:pt x="586" y="592"/>
                  </a:cubicBezTo>
                  <a:cubicBezTo>
                    <a:pt x="573" y="598"/>
                    <a:pt x="564" y="613"/>
                    <a:pt x="556" y="623"/>
                  </a:cubicBezTo>
                  <a:cubicBezTo>
                    <a:pt x="548" y="633"/>
                    <a:pt x="544" y="642"/>
                    <a:pt x="540" y="655"/>
                  </a:cubicBezTo>
                  <a:cubicBezTo>
                    <a:pt x="536" y="668"/>
                    <a:pt x="531" y="686"/>
                    <a:pt x="532" y="699"/>
                  </a:cubicBezTo>
                  <a:cubicBezTo>
                    <a:pt x="533" y="712"/>
                    <a:pt x="551" y="729"/>
                    <a:pt x="544" y="736"/>
                  </a:cubicBezTo>
                  <a:cubicBezTo>
                    <a:pt x="537" y="743"/>
                    <a:pt x="505" y="740"/>
                    <a:pt x="490" y="742"/>
                  </a:cubicBezTo>
                  <a:cubicBezTo>
                    <a:pt x="475" y="744"/>
                    <a:pt x="471" y="745"/>
                    <a:pt x="454" y="748"/>
                  </a:cubicBezTo>
                  <a:cubicBezTo>
                    <a:pt x="437" y="751"/>
                    <a:pt x="420" y="756"/>
                    <a:pt x="388" y="760"/>
                  </a:cubicBezTo>
                  <a:cubicBezTo>
                    <a:pt x="356" y="764"/>
                    <a:pt x="297" y="767"/>
                    <a:pt x="264" y="771"/>
                  </a:cubicBezTo>
                  <a:cubicBezTo>
                    <a:pt x="231" y="775"/>
                    <a:pt x="209" y="782"/>
                    <a:pt x="190" y="784"/>
                  </a:cubicBezTo>
                  <a:cubicBezTo>
                    <a:pt x="171" y="786"/>
                    <a:pt x="158" y="784"/>
                    <a:pt x="148" y="784"/>
                  </a:cubicBezTo>
                  <a:cubicBezTo>
                    <a:pt x="138" y="784"/>
                    <a:pt x="136" y="785"/>
                    <a:pt x="130" y="784"/>
                  </a:cubicBezTo>
                  <a:cubicBezTo>
                    <a:pt x="124" y="783"/>
                    <a:pt x="116" y="784"/>
                    <a:pt x="112" y="778"/>
                  </a:cubicBezTo>
                  <a:cubicBezTo>
                    <a:pt x="108" y="772"/>
                    <a:pt x="110" y="784"/>
                    <a:pt x="106" y="748"/>
                  </a:cubicBezTo>
                  <a:cubicBezTo>
                    <a:pt x="102" y="712"/>
                    <a:pt x="94" y="626"/>
                    <a:pt x="88" y="562"/>
                  </a:cubicBezTo>
                  <a:cubicBezTo>
                    <a:pt x="82" y="498"/>
                    <a:pt x="76" y="421"/>
                    <a:pt x="70" y="364"/>
                  </a:cubicBezTo>
                  <a:cubicBezTo>
                    <a:pt x="64" y="307"/>
                    <a:pt x="58" y="263"/>
                    <a:pt x="52" y="220"/>
                  </a:cubicBezTo>
                  <a:cubicBezTo>
                    <a:pt x="46" y="177"/>
                    <a:pt x="0" y="124"/>
                    <a:pt x="28" y="100"/>
                  </a:cubicBez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45791" dir="19578596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9252" name="Arc 46"/>
            <p:cNvSpPr>
              <a:spLocks/>
            </p:cNvSpPr>
            <p:nvPr/>
          </p:nvSpPr>
          <p:spPr bwMode="auto">
            <a:xfrm flipV="1">
              <a:off x="4111" y="2235"/>
              <a:ext cx="322" cy="182"/>
            </a:xfrm>
            <a:custGeom>
              <a:avLst/>
              <a:gdLst>
                <a:gd name="T0" fmla="*/ 322 w 42984"/>
                <a:gd name="T1" fmla="*/ 48 h 25158"/>
                <a:gd name="T2" fmla="*/ 2 w 42984"/>
                <a:gd name="T3" fmla="*/ 0 h 25158"/>
                <a:gd name="T4" fmla="*/ 162 w 42984"/>
                <a:gd name="T5" fmla="*/ 26 h 25158"/>
                <a:gd name="T6" fmla="*/ 0 60000 65536"/>
                <a:gd name="T7" fmla="*/ 0 60000 65536"/>
                <a:gd name="T8" fmla="*/ 0 60000 65536"/>
                <a:gd name="T9" fmla="*/ 0 w 42984"/>
                <a:gd name="T10" fmla="*/ 0 h 25158"/>
                <a:gd name="T11" fmla="*/ 42984 w 42984"/>
                <a:gd name="T12" fmla="*/ 25158 h 25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84" h="25158" fill="none" extrusionOk="0">
                  <a:moveTo>
                    <a:pt x="42984" y="6604"/>
                  </a:moveTo>
                  <a:cubicBezTo>
                    <a:pt x="41467" y="17249"/>
                    <a:pt x="32352" y="25157"/>
                    <a:pt x="21600" y="25158"/>
                  </a:cubicBezTo>
                  <a:cubicBezTo>
                    <a:pt x="9670" y="25158"/>
                    <a:pt x="0" y="15487"/>
                    <a:pt x="0" y="3558"/>
                  </a:cubicBezTo>
                  <a:cubicBezTo>
                    <a:pt x="-1" y="2365"/>
                    <a:pt x="98" y="1175"/>
                    <a:pt x="295" y="0"/>
                  </a:cubicBezTo>
                </a:path>
                <a:path w="42984" h="25158" stroke="0" extrusionOk="0">
                  <a:moveTo>
                    <a:pt x="42984" y="6604"/>
                  </a:moveTo>
                  <a:cubicBezTo>
                    <a:pt x="41467" y="17249"/>
                    <a:pt x="32352" y="25157"/>
                    <a:pt x="21600" y="25158"/>
                  </a:cubicBezTo>
                  <a:cubicBezTo>
                    <a:pt x="9670" y="25158"/>
                    <a:pt x="0" y="15487"/>
                    <a:pt x="0" y="3558"/>
                  </a:cubicBezTo>
                  <a:cubicBezTo>
                    <a:pt x="-1" y="2365"/>
                    <a:pt x="98" y="1175"/>
                    <a:pt x="295" y="0"/>
                  </a:cubicBezTo>
                  <a:lnTo>
                    <a:pt x="21600" y="3558"/>
                  </a:lnTo>
                  <a:close/>
                </a:path>
              </a:pathLst>
            </a:custGeom>
            <a:noFill/>
            <a:ln w="9525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9253" name="Oval 47"/>
            <p:cNvSpPr>
              <a:spLocks noChangeArrowheads="1"/>
            </p:cNvSpPr>
            <p:nvPr/>
          </p:nvSpPr>
          <p:spPr bwMode="auto">
            <a:xfrm rot="-364109">
              <a:off x="3161" y="2489"/>
              <a:ext cx="43" cy="4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pSp>
          <p:nvGrpSpPr>
            <p:cNvPr id="9254" name="Group 48"/>
            <p:cNvGrpSpPr>
              <a:grpSpLocks/>
            </p:cNvGrpSpPr>
            <p:nvPr/>
          </p:nvGrpSpPr>
          <p:grpSpPr bwMode="auto">
            <a:xfrm>
              <a:off x="4551" y="2197"/>
              <a:ext cx="38" cy="90"/>
              <a:chOff x="4551" y="2197"/>
              <a:chExt cx="38" cy="90"/>
            </a:xfrm>
          </p:grpSpPr>
          <p:sp>
            <p:nvSpPr>
              <p:cNvPr id="9263" name="Rectangle 49"/>
              <p:cNvSpPr>
                <a:spLocks noChangeArrowheads="1"/>
              </p:cNvSpPr>
              <p:nvPr/>
            </p:nvSpPr>
            <p:spPr bwMode="auto">
              <a:xfrm>
                <a:off x="4551" y="2197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64" name="Rectangle 50"/>
              <p:cNvSpPr>
                <a:spLocks noChangeArrowheads="1"/>
              </p:cNvSpPr>
              <p:nvPr/>
            </p:nvSpPr>
            <p:spPr bwMode="auto">
              <a:xfrm>
                <a:off x="4554" y="2230"/>
                <a:ext cx="32" cy="27"/>
              </a:xfrm>
              <a:prstGeom prst="rect">
                <a:avLst/>
              </a:prstGeom>
              <a:solidFill>
                <a:srgbClr val="F7FC2C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65" name="Rectangle 51"/>
              <p:cNvSpPr>
                <a:spLocks noChangeArrowheads="1"/>
              </p:cNvSpPr>
              <p:nvPr/>
            </p:nvSpPr>
            <p:spPr bwMode="auto">
              <a:xfrm>
                <a:off x="4557" y="2260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9255" name="Group 52"/>
            <p:cNvGrpSpPr>
              <a:grpSpLocks/>
            </p:cNvGrpSpPr>
            <p:nvPr/>
          </p:nvGrpSpPr>
          <p:grpSpPr bwMode="auto">
            <a:xfrm>
              <a:off x="4617" y="2179"/>
              <a:ext cx="38" cy="90"/>
              <a:chOff x="4551" y="2197"/>
              <a:chExt cx="38" cy="90"/>
            </a:xfrm>
          </p:grpSpPr>
          <p:sp>
            <p:nvSpPr>
              <p:cNvPr id="9260" name="Rectangle 53"/>
              <p:cNvSpPr>
                <a:spLocks noChangeArrowheads="1"/>
              </p:cNvSpPr>
              <p:nvPr/>
            </p:nvSpPr>
            <p:spPr bwMode="auto">
              <a:xfrm>
                <a:off x="4551" y="2197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61" name="Rectangle 54"/>
              <p:cNvSpPr>
                <a:spLocks noChangeArrowheads="1"/>
              </p:cNvSpPr>
              <p:nvPr/>
            </p:nvSpPr>
            <p:spPr bwMode="auto">
              <a:xfrm>
                <a:off x="4554" y="2230"/>
                <a:ext cx="32" cy="27"/>
              </a:xfrm>
              <a:prstGeom prst="rect">
                <a:avLst/>
              </a:prstGeom>
              <a:solidFill>
                <a:srgbClr val="F7FC2C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62" name="Rectangle 55"/>
              <p:cNvSpPr>
                <a:spLocks noChangeArrowheads="1"/>
              </p:cNvSpPr>
              <p:nvPr/>
            </p:nvSpPr>
            <p:spPr bwMode="auto">
              <a:xfrm>
                <a:off x="4557" y="2260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9256" name="Group 56"/>
            <p:cNvGrpSpPr>
              <a:grpSpLocks/>
            </p:cNvGrpSpPr>
            <p:nvPr/>
          </p:nvGrpSpPr>
          <p:grpSpPr bwMode="auto">
            <a:xfrm rot="-3614127">
              <a:off x="3237" y="1927"/>
              <a:ext cx="38" cy="90"/>
              <a:chOff x="4551" y="2197"/>
              <a:chExt cx="38" cy="90"/>
            </a:xfrm>
          </p:grpSpPr>
          <p:sp>
            <p:nvSpPr>
              <p:cNvPr id="9257" name="Rectangle 57"/>
              <p:cNvSpPr>
                <a:spLocks noChangeArrowheads="1"/>
              </p:cNvSpPr>
              <p:nvPr/>
            </p:nvSpPr>
            <p:spPr bwMode="auto">
              <a:xfrm>
                <a:off x="4551" y="2197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58" name="Rectangle 58"/>
              <p:cNvSpPr>
                <a:spLocks noChangeArrowheads="1"/>
              </p:cNvSpPr>
              <p:nvPr/>
            </p:nvSpPr>
            <p:spPr bwMode="auto">
              <a:xfrm>
                <a:off x="4554" y="2230"/>
                <a:ext cx="32" cy="27"/>
              </a:xfrm>
              <a:prstGeom prst="rect">
                <a:avLst/>
              </a:prstGeom>
              <a:solidFill>
                <a:srgbClr val="F7FC2C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59" name="Rectangle 59"/>
              <p:cNvSpPr>
                <a:spLocks noChangeArrowheads="1"/>
              </p:cNvSpPr>
              <p:nvPr/>
            </p:nvSpPr>
            <p:spPr bwMode="auto">
              <a:xfrm>
                <a:off x="4557" y="2260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</p:grpSp>
      <p:grpSp>
        <p:nvGrpSpPr>
          <p:cNvPr id="7" name="Group 60"/>
          <p:cNvGrpSpPr>
            <a:grpSpLocks/>
          </p:cNvGrpSpPr>
          <p:nvPr/>
        </p:nvGrpSpPr>
        <p:grpSpPr bwMode="auto">
          <a:xfrm rot="-360183">
            <a:off x="8788400" y="2794000"/>
            <a:ext cx="295275" cy="300038"/>
            <a:chOff x="4920" y="2408"/>
            <a:chExt cx="432" cy="432"/>
          </a:xfrm>
        </p:grpSpPr>
        <p:sp>
          <p:nvSpPr>
            <p:cNvPr id="14397" name="AutoShape 61"/>
            <p:cNvSpPr>
              <a:spLocks noChangeArrowheads="1"/>
            </p:cNvSpPr>
            <p:nvPr/>
          </p:nvSpPr>
          <p:spPr bwMode="auto">
            <a:xfrm>
              <a:off x="4919" y="2422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333333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398" name="Oval 62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333333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 rot="-360183">
            <a:off x="7494588" y="2995613"/>
            <a:ext cx="295275" cy="300037"/>
            <a:chOff x="4920" y="2408"/>
            <a:chExt cx="432" cy="432"/>
          </a:xfrm>
        </p:grpSpPr>
        <p:sp>
          <p:nvSpPr>
            <p:cNvPr id="14400" name="AutoShape 64"/>
            <p:cNvSpPr>
              <a:spLocks noChangeArrowheads="1"/>
            </p:cNvSpPr>
            <p:nvPr/>
          </p:nvSpPr>
          <p:spPr bwMode="auto">
            <a:xfrm>
              <a:off x="4919" y="2422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333333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4401" name="Oval 65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333333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4402" name="AutoShape 66"/>
          <p:cNvSpPr>
            <a:spLocks noChangeArrowheads="1"/>
          </p:cNvSpPr>
          <p:nvPr/>
        </p:nvSpPr>
        <p:spPr bwMode="auto">
          <a:xfrm>
            <a:off x="323850" y="4437063"/>
            <a:ext cx="2747952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3810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s = v ∙ t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14403" name="AutoShape 67"/>
          <p:cNvSpPr>
            <a:spLocks noChangeArrowheads="1"/>
          </p:cNvSpPr>
          <p:nvPr/>
        </p:nvSpPr>
        <p:spPr bwMode="auto">
          <a:xfrm>
            <a:off x="323850" y="5589588"/>
            <a:ext cx="2747952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3810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t = s : v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14405" name="WordArt 69"/>
          <p:cNvSpPr>
            <a:spLocks noChangeArrowheads="1" noChangeShapeType="1" noTextEdit="1"/>
          </p:cNvSpPr>
          <p:nvPr/>
        </p:nvSpPr>
        <p:spPr bwMode="auto">
          <a:xfrm>
            <a:off x="4214813" y="4221163"/>
            <a:ext cx="4357687" cy="79216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>
                <a:solidFill>
                  <a:srgbClr val="000099"/>
                </a:solidFill>
                <a:latin typeface="Bookman Old Style" pitchFamily="18" charset="0"/>
              </a:rPr>
              <a:t>t = 600 : 60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4407" name="WordArt 71"/>
          <p:cNvSpPr>
            <a:spLocks noChangeArrowheads="1" noChangeShapeType="1" noTextEdit="1"/>
          </p:cNvSpPr>
          <p:nvPr/>
        </p:nvSpPr>
        <p:spPr bwMode="auto">
          <a:xfrm>
            <a:off x="5219700" y="5300663"/>
            <a:ext cx="1873250" cy="79216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000" kern="10" dirty="0">
                <a:solidFill>
                  <a:srgbClr val="C00000"/>
                </a:solidFill>
                <a:latin typeface="Bookman Old Style" pitchFamily="18" charset="0"/>
              </a:rPr>
              <a:t>t = 10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775 0.12223 " pathEditMode="relative" ptsTypes="AA">
                                      <p:cBhvr>
                                        <p:cTn id="2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775 0.12223 " pathEditMode="relative" ptsTypes="AA">
                                      <p:cBhvr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775 0.12223 " pathEditMode="relative" ptsTypes="AA">
                                      <p:cBhvr>
                                        <p:cTn id="2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05" grpId="0" animBg="1"/>
      <p:bldP spid="144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438144" y="188912"/>
            <a:ext cx="2447925" cy="720725"/>
          </a:xfrm>
          <a:prstGeom prst="wedgeRoundRectCallout">
            <a:avLst>
              <a:gd name="adj1" fmla="val -57588"/>
              <a:gd name="adj2" fmla="val 132157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Задача.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23850" y="1013827"/>
            <a:ext cx="85686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Bookman Old Style" pitchFamily="18" charset="0"/>
              </a:rPr>
              <a:t>C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какой скоростью должен идти человек, чтобы пройти 24 км за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4 ч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?</a:t>
            </a:r>
          </a:p>
        </p:txBody>
      </p:sp>
      <p:grpSp>
        <p:nvGrpSpPr>
          <p:cNvPr id="10250" name="Group 12"/>
          <p:cNvGrpSpPr>
            <a:grpSpLocks/>
          </p:cNvGrpSpPr>
          <p:nvPr/>
        </p:nvGrpSpPr>
        <p:grpSpPr bwMode="auto">
          <a:xfrm>
            <a:off x="0" y="2852738"/>
            <a:ext cx="9812338" cy="1019175"/>
            <a:chOff x="-165" y="584"/>
            <a:chExt cx="6181" cy="642"/>
          </a:xfrm>
        </p:grpSpPr>
        <p:sp>
          <p:nvSpPr>
            <p:cNvPr id="10260" name="Rectangle 13"/>
            <p:cNvSpPr>
              <a:spLocks noChangeArrowheads="1"/>
            </p:cNvSpPr>
            <p:nvPr/>
          </p:nvSpPr>
          <p:spPr bwMode="auto">
            <a:xfrm rot="-356004">
              <a:off x="-165" y="707"/>
              <a:ext cx="6181" cy="406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9600" i="0">
                <a:latin typeface="Georgia" pitchFamily="18" charset="0"/>
              </a:endParaRPr>
            </a:p>
          </p:txBody>
        </p:sp>
        <p:sp>
          <p:nvSpPr>
            <p:cNvPr id="10261" name="Line 14"/>
            <p:cNvSpPr>
              <a:spLocks noChangeShapeType="1"/>
            </p:cNvSpPr>
            <p:nvPr/>
          </p:nvSpPr>
          <p:spPr bwMode="auto">
            <a:xfrm flipV="1">
              <a:off x="-165" y="584"/>
              <a:ext cx="6180" cy="64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5375" name="Picture 15" descr="aluno0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87185" flipH="1">
            <a:off x="8388350" y="1412875"/>
            <a:ext cx="96678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323850" y="4437063"/>
            <a:ext cx="2676514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s = v ∙ t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323850" y="5516563"/>
            <a:ext cx="2676514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v = s : t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15378" name="WordArt 18"/>
          <p:cNvSpPr>
            <a:spLocks noChangeArrowheads="1" noChangeShapeType="1" noTextEdit="1"/>
          </p:cNvSpPr>
          <p:nvPr/>
        </p:nvSpPr>
        <p:spPr bwMode="auto">
          <a:xfrm>
            <a:off x="4140200" y="4221163"/>
            <a:ext cx="3744913" cy="79216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>
                <a:solidFill>
                  <a:srgbClr val="000099"/>
                </a:solidFill>
                <a:latin typeface="Bookman Old Style" pitchFamily="18" charset="0"/>
              </a:rPr>
              <a:t>v = 24 : 4</a:t>
            </a:r>
            <a:endParaRPr lang="ru-RU" sz="6600" kern="1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5219700" y="5300663"/>
            <a:ext cx="1873250" cy="79216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 dirty="0">
                <a:solidFill>
                  <a:srgbClr val="C00000"/>
                </a:solidFill>
                <a:latin typeface="Bookman Old Style" pitchFamily="18" charset="0"/>
              </a:rPr>
              <a:t>v = 6</a:t>
            </a:r>
            <a:endParaRPr lang="ru-RU" sz="66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-0.91111 0.11991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600" y="6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8" grpId="0" animBg="1"/>
      <p:bldP spid="153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6385" y="1700808"/>
            <a:ext cx="5614036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674</a:t>
            </a:r>
            <a:r>
              <a:rPr lang="ru-RU" sz="6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(а</a:t>
            </a:r>
            <a:r>
              <a:rPr lang="ru-RU" sz="6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)</a:t>
            </a:r>
            <a:endParaRPr lang="ru-RU" sz="9600" i="0" dirty="0" smtClean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>
              <a:defRPr/>
            </a:pP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675</a:t>
            </a:r>
            <a:endParaRPr lang="ru-RU" sz="6600" i="0" dirty="0" smtClean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 algn="ctr">
              <a:defRPr/>
            </a:pP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676</a:t>
            </a:r>
            <a:r>
              <a:rPr lang="ru-RU" sz="6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(а)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857364"/>
            <a:ext cx="7318029" cy="156966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693(</a:t>
            </a:r>
            <a:r>
              <a:rPr lang="ru-RU" sz="9600" i="0" dirty="0" err="1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в,г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500" y="1603593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П.16,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701,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704,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707 (</a:t>
            </a:r>
            <a:r>
              <a:rPr lang="ru-RU" sz="4800" i="0" dirty="0" err="1" smtClean="0">
                <a:solidFill>
                  <a:srgbClr val="000099"/>
                </a:solidFill>
                <a:latin typeface="Georgia" pitchFamily="18" charset="0"/>
              </a:rPr>
              <a:t>а,б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).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7654" name="AutoShape 32"/>
          <p:cNvSpPr>
            <a:spLocks noChangeArrowheads="1"/>
          </p:cNvSpPr>
          <p:nvPr/>
        </p:nvSpPr>
        <p:spPr bwMode="auto">
          <a:xfrm>
            <a:off x="5781260" y="76200"/>
            <a:ext cx="3462332" cy="836613"/>
          </a:xfrm>
          <a:prstGeom prst="wedgeRoundRectCallout">
            <a:avLst>
              <a:gd name="adj1" fmla="val 40421"/>
              <a:gd name="adj2" fmla="val 35455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Упростить выражение: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41101" y="777478"/>
            <a:ext cx="489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а) 25х+15х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101" y="1756787"/>
            <a:ext cx="37054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б) 8т+т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1101" y="2736096"/>
            <a:ext cx="3864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в) </a:t>
            </a:r>
            <a:r>
              <a:rPr lang="en-US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z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+19</a:t>
            </a:r>
            <a:r>
              <a:rPr lang="en-US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z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1101" y="3715405"/>
            <a:ext cx="50551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г) 12у – 3у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1101" y="4694714"/>
            <a:ext cx="56270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 21а – 20а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1101" y="5674022"/>
            <a:ext cx="3476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е) 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х+х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4" name="AutoShape 36"/>
          <p:cNvSpPr>
            <a:spLocks noChangeArrowheads="1"/>
          </p:cNvSpPr>
          <p:nvPr/>
        </p:nvSpPr>
        <p:spPr bwMode="auto">
          <a:xfrm>
            <a:off x="4573610" y="642918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40х</a:t>
            </a:r>
          </a:p>
        </p:txBody>
      </p:sp>
      <p:sp>
        <p:nvSpPr>
          <p:cNvPr id="46" name="AutoShape 36"/>
          <p:cNvSpPr>
            <a:spLocks noChangeArrowheads="1"/>
          </p:cNvSpPr>
          <p:nvPr/>
        </p:nvSpPr>
        <p:spPr bwMode="auto">
          <a:xfrm>
            <a:off x="4216420" y="1654171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9т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7" name="AutoShape 36"/>
          <p:cNvSpPr>
            <a:spLocks noChangeArrowheads="1"/>
          </p:cNvSpPr>
          <p:nvPr/>
        </p:nvSpPr>
        <p:spPr bwMode="auto">
          <a:xfrm>
            <a:off x="3716354" y="2714620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20</a:t>
            </a:r>
            <a:r>
              <a:rPr lang="en-US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z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8" name="AutoShape 36"/>
          <p:cNvSpPr>
            <a:spLocks noChangeArrowheads="1"/>
          </p:cNvSpPr>
          <p:nvPr/>
        </p:nvSpPr>
        <p:spPr bwMode="auto">
          <a:xfrm>
            <a:off x="4359296" y="3643314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9у</a:t>
            </a:r>
          </a:p>
        </p:txBody>
      </p:sp>
      <p:sp>
        <p:nvSpPr>
          <p:cNvPr id="49" name="AutoShape 36"/>
          <p:cNvSpPr>
            <a:spLocks noChangeArrowheads="1"/>
          </p:cNvSpPr>
          <p:nvPr/>
        </p:nvSpPr>
        <p:spPr bwMode="auto">
          <a:xfrm>
            <a:off x="4930800" y="4714884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50" name="AutoShape 36"/>
          <p:cNvSpPr>
            <a:spLocks noChangeArrowheads="1"/>
          </p:cNvSpPr>
          <p:nvPr/>
        </p:nvSpPr>
        <p:spPr bwMode="auto">
          <a:xfrm>
            <a:off x="2859098" y="5583237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CC00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7654" name="AutoShape 32"/>
          <p:cNvSpPr>
            <a:spLocks noChangeArrowheads="1"/>
          </p:cNvSpPr>
          <p:nvPr/>
        </p:nvSpPr>
        <p:spPr bwMode="auto">
          <a:xfrm>
            <a:off x="5429256" y="260350"/>
            <a:ext cx="3462332" cy="836613"/>
          </a:xfrm>
          <a:prstGeom prst="wedgeRoundRectCallout">
            <a:avLst>
              <a:gd name="adj1" fmla="val 40421"/>
              <a:gd name="adj2" fmla="val 35455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Упростить выражение: 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1353542"/>
            <a:ext cx="62281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а) 6а+12а – 3а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415660"/>
            <a:ext cx="67331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б) 71у – 19у+6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3477778"/>
            <a:ext cx="56166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в) 5у – 2у – 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4539896"/>
            <a:ext cx="45366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г) 9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х5=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5602014"/>
            <a:ext cx="76683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 56а+14+14а+56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4" name="AutoShape 36"/>
          <p:cNvSpPr>
            <a:spLocks noChangeArrowheads="1"/>
          </p:cNvSpPr>
          <p:nvPr/>
        </p:nvSpPr>
        <p:spPr bwMode="auto">
          <a:xfrm>
            <a:off x="5357818" y="1296981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15а</a:t>
            </a:r>
          </a:p>
        </p:txBody>
      </p:sp>
      <p:sp>
        <p:nvSpPr>
          <p:cNvPr id="46" name="AutoShape 36"/>
          <p:cNvSpPr>
            <a:spLocks noChangeArrowheads="1"/>
          </p:cNvSpPr>
          <p:nvPr/>
        </p:nvSpPr>
        <p:spPr bwMode="auto">
          <a:xfrm>
            <a:off x="5572132" y="2368551"/>
            <a:ext cx="2857520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52у+6</a:t>
            </a:r>
          </a:p>
        </p:txBody>
      </p:sp>
      <p:sp>
        <p:nvSpPr>
          <p:cNvPr id="47" name="AutoShape 36"/>
          <p:cNvSpPr>
            <a:spLocks noChangeArrowheads="1"/>
          </p:cNvSpPr>
          <p:nvPr/>
        </p:nvSpPr>
        <p:spPr bwMode="auto">
          <a:xfrm>
            <a:off x="4786314" y="3357562"/>
            <a:ext cx="2214578" cy="1203325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2у</a:t>
            </a:r>
          </a:p>
        </p:txBody>
      </p:sp>
      <p:sp>
        <p:nvSpPr>
          <p:cNvPr id="48" name="AutoShape 36"/>
          <p:cNvSpPr>
            <a:spLocks noChangeArrowheads="1"/>
          </p:cNvSpPr>
          <p:nvPr/>
        </p:nvSpPr>
        <p:spPr bwMode="auto">
          <a:xfrm>
            <a:off x="2928926" y="4286256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45х</a:t>
            </a:r>
          </a:p>
        </p:txBody>
      </p:sp>
      <p:sp>
        <p:nvSpPr>
          <p:cNvPr id="50" name="AutoShape 36"/>
          <p:cNvSpPr>
            <a:spLocks noChangeArrowheads="1"/>
          </p:cNvSpPr>
          <p:nvPr/>
        </p:nvSpPr>
        <p:spPr bwMode="auto">
          <a:xfrm>
            <a:off x="6072198" y="5286388"/>
            <a:ext cx="3286148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CC00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70а+70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>
            <a:off x="5357818" y="260351"/>
            <a:ext cx="3533770" cy="525444"/>
          </a:xfrm>
          <a:prstGeom prst="wedgeRoundRectCallout">
            <a:avLst>
              <a:gd name="adj1" fmla="val 39262"/>
              <a:gd name="adj2" fmla="val 50260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Раскройте скобки: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849486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а) (8+т)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5=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1911604"/>
            <a:ext cx="4536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б) 10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(у+7)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2973722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в) (а–15)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4 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4035840"/>
            <a:ext cx="4598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г) 9 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 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(7– с) 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5097958"/>
            <a:ext cx="53407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 (6 + 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11=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562732" y="785813"/>
            <a:ext cx="2795588" cy="10207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40+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5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т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468378" y="1851819"/>
            <a:ext cx="2984297" cy="10215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10у+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70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531776" y="2918619"/>
            <a:ext cx="2857500" cy="10207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4а –60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517863" y="3984626"/>
            <a:ext cx="2885327" cy="10215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63 – 9с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460955" y="5051425"/>
            <a:ext cx="2999143" cy="10215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66+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11х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30.11.2015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51720" y="2276872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kern="10" dirty="0" smtClean="0">
                <a:solidFill>
                  <a:srgbClr val="000099"/>
                </a:solidFill>
                <a:latin typeface="Bookman Old Style" pitchFamily="18" charset="0"/>
              </a:rPr>
              <a:t>Формулы</a:t>
            </a:r>
            <a:r>
              <a:rPr lang="ru-RU" sz="72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72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0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26268" y="296862"/>
            <a:ext cx="9396535" cy="6264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683568" y="1046341"/>
            <a:ext cx="73448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Жила-была загадочная принцесса Формула. Она была непоседа и постоянно путешествовала из государства Алгебра в государство Геометрия. Она имела множество имён и так часто менялась, что подданные не узнавали её в лицо. То она Формула Пути, то Формула для Вычисления Площади Прямоугольника.</a:t>
            </a:r>
          </a:p>
          <a:p>
            <a:pPr lvl="0"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Она очень добра и всегда готова помочь тому, кто не только узнаёт её с первого взгляда, но и знает наизусть все её имена. Потому что ФОРМУЛА	 – это…</a:t>
            </a:r>
          </a:p>
          <a:p>
            <a:pPr lvl="0" algn="ctr">
              <a:defRPr/>
            </a:pP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4102" name="Picture 6" descr="KNIGH0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0" y="4059238"/>
            <a:ext cx="2547938" cy="279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KNIGH0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0" y="0"/>
            <a:ext cx="2547938" cy="279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KNIGH0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144000" y="1773238"/>
            <a:ext cx="2519363" cy="279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KNIGH0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144000" y="4059238"/>
            <a:ext cx="2519363" cy="279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5.55556E-6 L -1.2599 5.55556E-6 " pathEditMode="relative" ptsTypes="AA">
                                      <p:cBhvr>
                                        <p:cTn id="16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5.55556E-6 L -1.2599 5.55556E-6 " pathEditMode="relative" ptsTypes="AA">
                                      <p:cBhvr>
                                        <p:cTn id="23" dur="2000" spd="-100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5.55556E-6 L -1.2599 5.55556E-6 " pathEditMode="relative" ptsTypes="AA">
                                      <p:cBhvr>
                                        <p:cTn id="30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5.55556E-6 L -1.2599 5.55556E-6 " pathEditMode="relative" ptsTypes="AA">
                                      <p:cBhvr>
                                        <p:cTn id="37" dur="2000" spd="-100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" y="1371600"/>
            <a:ext cx="4953000" cy="4267200"/>
            <a:chOff x="48" y="864"/>
            <a:chExt cx="3120" cy="26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147" name="AutoShape 3"/>
            <p:cNvSpPr>
              <a:spLocks noChangeArrowheads="1"/>
            </p:cNvSpPr>
            <p:nvPr/>
          </p:nvSpPr>
          <p:spPr bwMode="auto">
            <a:xfrm>
              <a:off x="48" y="864"/>
              <a:ext cx="3120" cy="2688"/>
            </a:xfrm>
            <a:prstGeom prst="roundRect">
              <a:avLst>
                <a:gd name="adj" fmla="val 10278"/>
              </a:avLst>
            </a:prstGeom>
            <a:solidFill>
              <a:srgbClr val="FFFF00"/>
            </a:solidFill>
            <a:ln w="57150">
              <a:solidFill>
                <a:srgbClr val="000099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48" name="Text Box 4"/>
            <p:cNvSpPr txBox="1">
              <a:spLocks noChangeArrowheads="1"/>
            </p:cNvSpPr>
            <p:nvPr/>
          </p:nvSpPr>
          <p:spPr bwMode="auto">
            <a:xfrm>
              <a:off x="912" y="1008"/>
              <a:ext cx="1248" cy="288"/>
            </a:xfrm>
            <a:prstGeom prst="rect">
              <a:avLst/>
            </a:prstGeom>
            <a:noFill/>
            <a:ln w="57150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40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ПРАВИЛА</a:t>
              </a:r>
            </a:p>
          </p:txBody>
        </p:sp>
      </p:grp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4572000" cy="1107996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найти площадь прямоугольника, если известны его стороны?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04800" y="3200400"/>
            <a:ext cx="4572000" cy="1107996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найти периметр прямоугольника, если известны его стороны?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65113" y="1103313"/>
            <a:ext cx="4346575" cy="85129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Что общего в записанных предложениях?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076825" y="476250"/>
            <a:ext cx="3810000" cy="4267200"/>
            <a:chOff x="3216" y="816"/>
            <a:chExt cx="2400" cy="2832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3216" y="816"/>
              <a:ext cx="2400" cy="2832"/>
            </a:xfrm>
            <a:prstGeom prst="roundRect">
              <a:avLst>
                <a:gd name="adj" fmla="val 16667"/>
              </a:avLst>
            </a:prstGeom>
            <a:solidFill>
              <a:srgbClr val="B1ECEB"/>
            </a:solidFill>
            <a:ln w="57150">
              <a:solidFill>
                <a:srgbClr val="000099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3648" y="960"/>
              <a:ext cx="1296" cy="304"/>
            </a:xfrm>
            <a:prstGeom prst="rect">
              <a:avLst/>
            </a:prstGeom>
            <a:solidFill>
              <a:srgbClr val="B1ECEB"/>
            </a:solidFill>
            <a:ln w="57150">
              <a:solidFill>
                <a:srgbClr val="000099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40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ФОРМУЛЫ</a:t>
              </a:r>
            </a:p>
          </p:txBody>
        </p:sp>
      </p:grp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148263" y="2205038"/>
            <a:ext cx="3600201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P = a + a + b + b </a:t>
            </a:r>
            <a:r>
              <a:rPr lang="en-US" sz="2400" dirty="0" err="1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или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P = 2(a + b)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5795963" y="1412875"/>
            <a:ext cx="2025650" cy="5175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S = a ∙ b</a:t>
            </a: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5867400" y="3429000"/>
            <a:ext cx="2028825" cy="5857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s = v ∙ t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04800" y="4343400"/>
            <a:ext cx="4876800" cy="1107996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5400000" scaled="1"/>
          </a:gra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найти пройденный путь, если известны время и скорость движения?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971800" y="152400"/>
            <a:ext cx="2895600" cy="1143000"/>
            <a:chOff x="624" y="96"/>
            <a:chExt cx="1824" cy="720"/>
          </a:xfrm>
        </p:grpSpPr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624" y="96"/>
              <a:ext cx="1824" cy="720"/>
            </a:xfrm>
            <a:prstGeom prst="rect">
              <a:avLst/>
            </a:prstGeom>
            <a:gradFill rotWithShape="0">
              <a:gsLst>
                <a:gs pos="0">
                  <a:srgbClr val="FFFFCC"/>
                </a:gs>
                <a:gs pos="100000">
                  <a:srgbClr val="AE78D6"/>
                </a:gs>
              </a:gsLst>
              <a:path path="shape">
                <a:fillToRect l="50000" t="50000" r="50000" b="50000"/>
              </a:path>
            </a:gradFill>
            <a:ln w="5715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6192" name="Text Box 17"/>
            <p:cNvSpPr txBox="1">
              <a:spLocks noChangeArrowheads="1"/>
            </p:cNvSpPr>
            <p:nvPr/>
          </p:nvSpPr>
          <p:spPr bwMode="auto">
            <a:xfrm>
              <a:off x="624" y="24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99"/>
                  </a:solidFill>
                  <a:latin typeface="Bookman Old Style" pitchFamily="18" charset="0"/>
                </a:rPr>
                <a:t>a</a:t>
              </a:r>
              <a:endParaRPr lang="ru-RU" sz="24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6193" name="Text Box 18"/>
            <p:cNvSpPr txBox="1">
              <a:spLocks noChangeArrowheads="1"/>
            </p:cNvSpPr>
            <p:nvPr/>
          </p:nvSpPr>
          <p:spPr bwMode="auto">
            <a:xfrm>
              <a:off x="1536" y="495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99"/>
                  </a:solidFill>
                  <a:latin typeface="Bookman Old Style" pitchFamily="18" charset="0"/>
                </a:rPr>
                <a:t>b</a:t>
              </a:r>
              <a:endParaRPr lang="ru-RU" sz="24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5004048" y="2204864"/>
            <a:ext cx="3924300" cy="1675924"/>
          </a:xfrm>
          <a:prstGeom prst="roundRect">
            <a:avLst>
              <a:gd name="adj" fmla="val 11167"/>
            </a:avLst>
          </a:prstGeom>
          <a:gradFill rotWithShape="0">
            <a:gsLst>
              <a:gs pos="0">
                <a:srgbClr val="CCECFF"/>
              </a:gs>
              <a:gs pos="50000">
                <a:srgbClr val="FFFFFF"/>
              </a:gs>
              <a:gs pos="100000">
                <a:srgbClr val="CCECFF"/>
              </a:gs>
            </a:gsLst>
            <a:lin ang="27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записать эти правила на математическом языке?</a:t>
            </a: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179388" y="5661025"/>
            <a:ext cx="7704980" cy="9875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/>
              </a:gs>
              <a:gs pos="5000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Правило, записанное на математическом языке, – это </a:t>
            </a:r>
            <a:r>
              <a:rPr lang="ru-RU" sz="2800" u="sng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формула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304800" y="2133600"/>
            <a:ext cx="4572000" cy="10156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50000">
                <a:srgbClr val="FFFFFF"/>
              </a:gs>
              <a:gs pos="100000">
                <a:srgbClr val="FFFFCC"/>
              </a:gs>
            </a:gsLst>
            <a:lin ang="2700000" scaled="1"/>
          </a:gra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00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Площадь прямоугольника равна произведению длин его сторон</a:t>
            </a:r>
            <a:r>
              <a:rPr lang="ru-RU" sz="20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304800" y="3314700"/>
            <a:ext cx="4572000" cy="701675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50000">
                <a:srgbClr val="FFFFFF"/>
              </a:gs>
              <a:gs pos="100000">
                <a:srgbClr val="FFFFCC"/>
              </a:gs>
            </a:gsLst>
            <a:lin ang="2700000" scaled="1"/>
          </a:gra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00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Периметр прямоугольника равен сумме длин его сторон</a:t>
            </a:r>
            <a:r>
              <a:rPr lang="ru-RU" sz="20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304800" y="4495800"/>
            <a:ext cx="4572000" cy="10156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50000">
                <a:srgbClr val="FFFFFF"/>
              </a:gs>
              <a:gs pos="100000">
                <a:srgbClr val="FFFFCC"/>
              </a:gs>
            </a:gsLst>
            <a:lin ang="2700000" scaled="1"/>
          </a:gra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200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Пройденный путь – это произведение скорости на время движения</a:t>
            </a:r>
            <a:r>
              <a:rPr lang="ru-RU" sz="200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75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990600"/>
            <a:ext cx="3810000" cy="4267200"/>
            <a:chOff x="576" y="624"/>
            <a:chExt cx="2400" cy="2688"/>
          </a:xfrm>
        </p:grpSpPr>
        <p:grpSp>
          <p:nvGrpSpPr>
            <p:cNvPr id="7187" name="Group 3"/>
            <p:cNvGrpSpPr>
              <a:grpSpLocks/>
            </p:cNvGrpSpPr>
            <p:nvPr/>
          </p:nvGrpSpPr>
          <p:grpSpPr bwMode="auto">
            <a:xfrm>
              <a:off x="576" y="624"/>
              <a:ext cx="2400" cy="2688"/>
              <a:chOff x="3216" y="816"/>
              <a:chExt cx="2400" cy="2832"/>
            </a:xfrm>
          </p:grpSpPr>
          <p:sp>
            <p:nvSpPr>
              <p:cNvPr id="7172" name="AutoShape 4"/>
              <p:cNvSpPr>
                <a:spLocks noChangeArrowheads="1"/>
              </p:cNvSpPr>
              <p:nvPr/>
            </p:nvSpPr>
            <p:spPr bwMode="auto">
              <a:xfrm>
                <a:off x="3216" y="816"/>
                <a:ext cx="2400" cy="2832"/>
              </a:xfrm>
              <a:prstGeom prst="roundRect">
                <a:avLst>
                  <a:gd name="adj" fmla="val 16667"/>
                </a:avLst>
              </a:prstGeom>
              <a:solidFill>
                <a:srgbClr val="B1ECEB"/>
              </a:solidFill>
              <a:ln w="57150">
                <a:solidFill>
                  <a:srgbClr val="000099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7173" name="Text Box 5"/>
              <p:cNvSpPr txBox="1">
                <a:spLocks noChangeArrowheads="1"/>
              </p:cNvSpPr>
              <p:nvPr/>
            </p:nvSpPr>
            <p:spPr bwMode="auto">
              <a:xfrm>
                <a:off x="3648" y="960"/>
                <a:ext cx="1296" cy="306"/>
              </a:xfrm>
              <a:prstGeom prst="rect">
                <a:avLst/>
              </a:prstGeom>
              <a:solidFill>
                <a:srgbClr val="B1ECEB"/>
              </a:solidFill>
              <a:ln w="57150">
                <a:solidFill>
                  <a:srgbClr val="000099"/>
                </a:solidFill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ru-RU" sz="2400">
                    <a:solidFill>
                      <a:srgbClr val="000099"/>
                    </a:solidFill>
                    <a:latin typeface="Bookman Old Style" pitchFamily="18" charset="0"/>
                    <a:cs typeface="+mn-cs"/>
                  </a:rPr>
                  <a:t>ФОРМУЛЫ</a:t>
                </a:r>
              </a:p>
            </p:txBody>
          </p:sp>
        </p:grpSp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>
              <a:off x="647" y="1799"/>
              <a:ext cx="2210" cy="55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B1ECEB"/>
                </a:gs>
                <a:gs pos="50000">
                  <a:srgbClr val="FFFFFF"/>
                </a:gs>
                <a:gs pos="100000">
                  <a:srgbClr val="B1ECEB"/>
                </a:gs>
              </a:gsLst>
              <a:lin ang="5400000" scaled="1"/>
            </a:gradFill>
            <a:ln w="57150">
              <a:solidFill>
                <a:srgbClr val="000099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300" dirty="0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P = a + a + b + b </a:t>
              </a:r>
              <a:r>
                <a:rPr lang="en-US" sz="2300" dirty="0" err="1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или</a:t>
              </a:r>
              <a:endParaRPr lang="ru-RU" sz="230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endParaRPr>
            </a:p>
            <a:p>
              <a:pPr algn="ctr">
                <a:defRPr/>
              </a:pPr>
              <a:r>
                <a:rPr lang="en-US" sz="2300" dirty="0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P = 2(a + b)</a:t>
              </a:r>
              <a:r>
                <a:rPr lang="ru-RU" sz="23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 </a:t>
              </a:r>
            </a:p>
          </p:txBody>
        </p:sp>
        <p:sp>
          <p:nvSpPr>
            <p:cNvPr id="7175" name="AutoShape 7"/>
            <p:cNvSpPr>
              <a:spLocks noChangeArrowheads="1"/>
            </p:cNvSpPr>
            <p:nvPr/>
          </p:nvSpPr>
          <p:spPr bwMode="auto">
            <a:xfrm>
              <a:off x="1090" y="1187"/>
              <a:ext cx="1276" cy="32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B1ECEB"/>
                </a:gs>
                <a:gs pos="50000">
                  <a:srgbClr val="FFFFFF"/>
                </a:gs>
                <a:gs pos="100000">
                  <a:srgbClr val="B1ECEB"/>
                </a:gs>
              </a:gsLst>
              <a:lin ang="5400000" scaled="1"/>
            </a:gradFill>
            <a:ln w="57150">
              <a:solidFill>
                <a:srgbClr val="000099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S = </a:t>
              </a:r>
              <a:r>
                <a:rPr lang="ru-RU" sz="2400" dirty="0" err="1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a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 ∙ </a:t>
              </a:r>
              <a:r>
                <a:rPr lang="ru-RU" sz="2400" dirty="0" err="1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b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 </a:t>
              </a:r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>
              <a:off x="1185" y="2577"/>
              <a:ext cx="1278" cy="36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B1ECEB"/>
                </a:gs>
                <a:gs pos="50000">
                  <a:srgbClr val="FFFFFF"/>
                </a:gs>
                <a:gs pos="100000">
                  <a:srgbClr val="B1ECEB"/>
                </a:gs>
              </a:gsLst>
              <a:lin ang="5400000" scaled="1"/>
            </a:gradFill>
            <a:ln w="57150">
              <a:solidFill>
                <a:srgbClr val="000099"/>
              </a:solidFill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000099"/>
                  </a:solidFill>
                  <a:latin typeface="Bookman Old Style" pitchFamily="18" charset="0"/>
                  <a:cs typeface="Times New Roman" pitchFamily="18" charset="0"/>
                </a:rPr>
                <a:t>s = v ∙ t</a:t>
              </a:r>
              <a:r>
                <a:rPr lang="ru-RU" sz="2800" dirty="0">
                  <a:solidFill>
                    <a:srgbClr val="000099"/>
                  </a:solidFill>
                  <a:latin typeface="Bookman Old Style" pitchFamily="18" charset="0"/>
                  <a:cs typeface="+mn-cs"/>
                </a:rPr>
                <a:t> </a:t>
              </a:r>
            </a:p>
          </p:txBody>
        </p:sp>
      </p:grp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4953000" y="214290"/>
            <a:ext cx="3262338" cy="838200"/>
          </a:xfrm>
          <a:prstGeom prst="wedgeRoundRectCallout">
            <a:avLst>
              <a:gd name="adj1" fmla="val -84949"/>
              <a:gd name="adj2" fmla="val 180247"/>
              <a:gd name="adj3" fmla="val 16667"/>
            </a:avLst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Формула площади прямоугольника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5357818" y="1285860"/>
            <a:ext cx="3422645" cy="968388"/>
          </a:xfrm>
          <a:prstGeom prst="wedgeRoundRectCallout">
            <a:avLst>
              <a:gd name="adj1" fmla="val -82343"/>
              <a:gd name="adj2" fmla="val 133144"/>
              <a:gd name="adj3" fmla="val 16667"/>
            </a:avLst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1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Формулы периметра прямоугольника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5292724" y="2643182"/>
            <a:ext cx="2493985" cy="600077"/>
          </a:xfrm>
          <a:prstGeom prst="wedgeRoundRectCallout">
            <a:avLst>
              <a:gd name="adj1" fmla="val -101503"/>
              <a:gd name="adj2" fmla="val 250527"/>
              <a:gd name="adj3" fmla="val 16667"/>
            </a:avLst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1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Формула пути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50824" y="5589588"/>
            <a:ext cx="5185271" cy="1015663"/>
          </a:xfrm>
          <a:prstGeom prst="rect">
            <a:avLst/>
          </a:prstGeom>
          <a:gradFill rotWithShape="0">
            <a:gsLst>
              <a:gs pos="0">
                <a:srgbClr val="B1ECEB"/>
              </a:gs>
              <a:gs pos="50000">
                <a:schemeClr val="bg1"/>
              </a:gs>
              <a:gs pos="100000">
                <a:srgbClr val="B1ECEB"/>
              </a:gs>
            </a:gsLst>
            <a:lin ang="5400000" scaled="1"/>
          </a:gra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 дальнейшем вы узнаете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еще много новых формул…</a:t>
            </a:r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3835400" y="1252538"/>
            <a:ext cx="2808302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>
                <a:latin typeface="Bookman Old Style" pitchFamily="18" charset="0"/>
                <a:cs typeface="Times New Roman" pitchFamily="18" charset="0"/>
              </a:rPr>
              <a:t>s = v ∙ t</a:t>
            </a:r>
            <a:r>
              <a:rPr lang="ru-RU" sz="2800" dirty="0"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724524" y="2781300"/>
            <a:ext cx="2735908" cy="91940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>
                <a:latin typeface="Bookman Old Style" pitchFamily="18" charset="0"/>
                <a:cs typeface="Times New Roman" pitchFamily="18" charset="0"/>
              </a:rPr>
              <a:t>t = s : v</a:t>
            </a:r>
            <a:r>
              <a:rPr lang="ru-RU" sz="2800" dirty="0"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2339974" y="2781300"/>
            <a:ext cx="2736082" cy="91940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  <a:ln w="5715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>
                <a:latin typeface="Bookman Old Style" pitchFamily="18" charset="0"/>
                <a:cs typeface="Times New Roman" pitchFamily="18" charset="0"/>
              </a:rPr>
              <a:t>v = s : t</a:t>
            </a:r>
            <a:r>
              <a:rPr lang="ru-RU" sz="2800" dirty="0"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4297363" y="2060575"/>
            <a:ext cx="706437" cy="850900"/>
          </a:xfrm>
          <a:custGeom>
            <a:avLst/>
            <a:gdLst/>
            <a:ahLst/>
            <a:cxnLst>
              <a:cxn ang="0">
                <a:pos x="445" y="0"/>
              </a:cxn>
              <a:cxn ang="0">
                <a:pos x="0" y="536"/>
              </a:cxn>
            </a:cxnLst>
            <a:rect l="0" t="0" r="r" b="b"/>
            <a:pathLst>
              <a:path w="445" h="536">
                <a:moveTo>
                  <a:pt x="445" y="0"/>
                </a:moveTo>
                <a:lnTo>
                  <a:pt x="0" y="536"/>
                </a:lnTo>
              </a:path>
            </a:pathLst>
          </a:custGeom>
          <a:noFill/>
          <a:ln w="114300">
            <a:solidFill>
              <a:srgbClr val="FF0000"/>
            </a:solidFill>
            <a:round/>
            <a:headEnd type="none" w="med" len="med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 rot="17012054">
            <a:off x="5796756" y="2061369"/>
            <a:ext cx="706438" cy="850900"/>
          </a:xfrm>
          <a:custGeom>
            <a:avLst/>
            <a:gdLst/>
            <a:ahLst/>
            <a:cxnLst>
              <a:cxn ang="0">
                <a:pos x="445" y="0"/>
              </a:cxn>
              <a:cxn ang="0">
                <a:pos x="0" y="536"/>
              </a:cxn>
            </a:cxnLst>
            <a:rect l="0" t="0" r="r" b="b"/>
            <a:pathLst>
              <a:path w="445" h="536">
                <a:moveTo>
                  <a:pt x="445" y="0"/>
                </a:moveTo>
                <a:lnTo>
                  <a:pt x="0" y="536"/>
                </a:lnTo>
              </a:path>
            </a:pathLst>
          </a:custGeom>
          <a:noFill/>
          <a:ln w="114300">
            <a:solidFill>
              <a:srgbClr val="FF0000"/>
            </a:solidFill>
            <a:round/>
            <a:headEnd type="none" w="med" len="med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aphicFrame>
        <p:nvGraphicFramePr>
          <p:cNvPr id="5163" name="Group 43"/>
          <p:cNvGraphicFramePr>
            <a:graphicFrameLocks noGrp="1"/>
          </p:cNvGraphicFramePr>
          <p:nvPr>
            <p:ph/>
          </p:nvPr>
        </p:nvGraphicFramePr>
        <p:xfrm>
          <a:off x="285718" y="3933825"/>
          <a:ext cx="8572566" cy="266382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57390"/>
                <a:gridCol w="1678794"/>
                <a:gridCol w="1678794"/>
                <a:gridCol w="1678794"/>
                <a:gridCol w="1678794"/>
              </a:tblGrid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s = v ∙ t</a:t>
                      </a:r>
                      <a:endParaRPr kumimoji="0" lang="ru-RU" sz="3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12 км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120 км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1FF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v = s : t</a:t>
                      </a:r>
                      <a:endParaRPr kumimoji="0" lang="ru-RU" sz="3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15 </a:t>
                      </a:r>
                      <a:r>
                        <a:rPr kumimoji="0" 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км/ч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 км/ч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 м/с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87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t = s : v</a:t>
                      </a:r>
                      <a:endParaRPr kumimoji="0" lang="ru-RU" sz="3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6 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2 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Bookman Old Style" pitchFamily="18" charset="0"/>
                        </a:rPr>
                        <a:t>10 мин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2195513" y="3933825"/>
            <a:ext cx="15343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A50021"/>
                </a:solidFill>
                <a:latin typeface="Bookman Old Style" pitchFamily="18" charset="0"/>
              </a:rPr>
              <a:t>90 </a:t>
            </a:r>
            <a:r>
              <a:rPr lang="ru-RU" sz="2800">
                <a:solidFill>
                  <a:srgbClr val="A50021"/>
                </a:solidFill>
                <a:latin typeface="Bookman Old Style" pitchFamily="18" charset="0"/>
              </a:rPr>
              <a:t>км</a:t>
            </a:r>
            <a:endParaRPr lang="ru-RU" sz="3600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4067175" y="5734050"/>
            <a:ext cx="8835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A50021"/>
                </a:solidFill>
                <a:latin typeface="Bookman Old Style" pitchFamily="18" charset="0"/>
              </a:rPr>
              <a:t>2 </a:t>
            </a:r>
            <a:r>
              <a:rPr lang="ru-RU" sz="2800">
                <a:solidFill>
                  <a:srgbClr val="A50021"/>
                </a:solidFill>
                <a:latin typeface="Bookman Old Style" pitchFamily="18" charset="0"/>
              </a:rPr>
              <a:t>ч</a:t>
            </a:r>
            <a:endParaRPr lang="ru-RU" sz="3600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5480050" y="4797425"/>
            <a:ext cx="17940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A50021"/>
                </a:solidFill>
                <a:latin typeface="Bookman Old Style" pitchFamily="18" charset="0"/>
              </a:rPr>
              <a:t>60</a:t>
            </a:r>
            <a:r>
              <a:rPr lang="ru-RU" sz="2800">
                <a:solidFill>
                  <a:srgbClr val="A50021"/>
                </a:solidFill>
                <a:latin typeface="Bookman Old Style" pitchFamily="18" charset="0"/>
              </a:rPr>
              <a:t>км/ч</a:t>
            </a:r>
            <a:endParaRPr lang="ru-RU" sz="3600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7092950" y="3933825"/>
            <a:ext cx="17459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A50021"/>
                </a:solidFill>
                <a:latin typeface="Bookman Old Style" pitchFamily="18" charset="0"/>
              </a:rPr>
              <a:t>3600</a:t>
            </a:r>
            <a:r>
              <a:rPr lang="ru-RU" sz="2800">
                <a:solidFill>
                  <a:srgbClr val="A50021"/>
                </a:solidFill>
                <a:latin typeface="Bookman Old Style" pitchFamily="18" charset="0"/>
              </a:rPr>
              <a:t>м</a:t>
            </a:r>
            <a:endParaRPr lang="ru-RU" sz="3600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5168" name="AutoShape 48"/>
          <p:cNvSpPr>
            <a:spLocks noChangeArrowheads="1"/>
          </p:cNvSpPr>
          <p:nvPr/>
        </p:nvSpPr>
        <p:spPr bwMode="auto">
          <a:xfrm>
            <a:off x="2627313" y="260350"/>
            <a:ext cx="4787900" cy="720725"/>
          </a:xfrm>
          <a:prstGeom prst="wedgeRoundRectCallout">
            <a:avLst>
              <a:gd name="adj1" fmla="val -67838"/>
              <a:gd name="adj2" fmla="val 148681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Формула пути.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4" grpId="0"/>
      <p:bldP spid="5165" grpId="0"/>
      <p:bldP spid="5166" grpId="0"/>
      <p:bldP spid="5167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4527</TotalTime>
  <Words>531</Words>
  <Application>Microsoft Office PowerPoint</Application>
  <PresentationFormat>Экран (4:3)</PresentationFormat>
  <Paragraphs>112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575</cp:revision>
  <dcterms:created xsi:type="dcterms:W3CDTF">2007-07-13T07:27:52Z</dcterms:created>
  <dcterms:modified xsi:type="dcterms:W3CDTF">2015-11-30T14:00:36Z</dcterms:modified>
</cp:coreProperties>
</file>