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8"/>
  </p:notesMasterIdLst>
  <p:handoutMasterIdLst>
    <p:handoutMasterId r:id="rId19"/>
  </p:handoutMasterIdLst>
  <p:sldIdLst>
    <p:sldId id="672" r:id="rId2"/>
    <p:sldId id="674" r:id="rId3"/>
    <p:sldId id="660" r:id="rId4"/>
    <p:sldId id="661" r:id="rId5"/>
    <p:sldId id="663" r:id="rId6"/>
    <p:sldId id="665" r:id="rId7"/>
    <p:sldId id="669" r:id="rId8"/>
    <p:sldId id="668" r:id="rId9"/>
    <p:sldId id="670" r:id="rId10"/>
    <p:sldId id="675" r:id="rId11"/>
    <p:sldId id="667" r:id="rId12"/>
    <p:sldId id="664" r:id="rId13"/>
    <p:sldId id="666" r:id="rId14"/>
    <p:sldId id="468" r:id="rId15"/>
    <p:sldId id="677" r:id="rId16"/>
    <p:sldId id="671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FF66"/>
    <a:srgbClr val="CC00FF"/>
    <a:srgbClr val="66FF33"/>
    <a:srgbClr val="FF9900"/>
    <a:srgbClr val="F9E1FF"/>
    <a:srgbClr val="000000"/>
    <a:srgbClr val="EC9B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026" autoAdjust="0"/>
  </p:normalViewPr>
  <p:slideViewPr>
    <p:cSldViewPr>
      <p:cViewPr varScale="1">
        <p:scale>
          <a:sx n="67" d="100"/>
          <a:sy n="67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0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94EFAF1D-1AAC-470C-B324-464E20F4C204}" type="datetimeFigureOut">
              <a:rPr lang="ru-RU"/>
              <a:pPr>
                <a:defRPr/>
              </a:pPr>
              <a:t>29.11.2015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8DD07F28-2426-4631-9B81-64A73EC749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94968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064B140-2C74-4971-977F-B993EB19D5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5585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>
              <a:buFontTx/>
              <a:buNone/>
            </a:pPr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285860"/>
            <a:ext cx="7772400" cy="1470025"/>
          </a:xfrm>
        </p:spPr>
        <p:txBody>
          <a:bodyPr/>
          <a:lstStyle>
            <a:lvl1pPr>
              <a:defRPr lang="en-US" sz="4400" kern="12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357562"/>
            <a:ext cx="6400800" cy="1752600"/>
          </a:xfrm>
          <a:noFill/>
        </p:spPr>
        <p:txBody>
          <a:bodyPr>
            <a:scene3d>
              <a:camera prst="perspectiveRelaxedModerately"/>
              <a:lightRig rig="threePt" dir="t"/>
            </a:scene3d>
            <a:sp3d/>
          </a:bodyPr>
          <a:lstStyle>
            <a:lvl1pPr marL="0" indent="0" algn="ctr">
              <a:buNone/>
              <a:defRPr>
                <a:solidFill>
                  <a:srgbClr val="E97D23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61F3F-D7DA-4830-96A5-23332CFA2E1E}" type="datetime1">
              <a:rPr lang="ru-RU"/>
              <a:pPr>
                <a:defRPr/>
              </a:pPr>
              <a:t>29.11.2015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73FD5-1066-4FCC-93F0-F8D8D6979C3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D377B5-41FB-4960-9A3A-386F04B62F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9AD90-4AB4-43C6-84DD-B07D9295965D}" type="datetime1">
              <a:rPr lang="ru-RU"/>
              <a:pPr>
                <a:defRPr/>
              </a:pPr>
              <a:t>29.11.2015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C949-EC0D-4599-959A-C9662DD24FF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3071810"/>
            <a:ext cx="7772400" cy="1362075"/>
          </a:xfrm>
        </p:spPr>
        <p:txBody>
          <a:bodyPr anchor="t"/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 dirty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15716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CF964-3075-4F47-91FE-9C5104678B29}" type="datetime1">
              <a:rPr lang="ru-RU"/>
              <a:pPr>
                <a:defRPr/>
              </a:pPr>
              <a:t>29.11.2015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31CF3-248D-4A43-BA96-CAB95BB96D5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DDCB4-AB05-456B-B7FE-B333C80C9D6F}" type="datetime1">
              <a:rPr lang="ru-RU"/>
              <a:pPr>
                <a:defRPr/>
              </a:pPr>
              <a:t>29.11.2015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19D1A-4C5B-4AF7-9010-F36DEB274B7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6AA8C-5052-4648-A8AA-231566A3771D}" type="datetime1">
              <a:rPr lang="ru-RU"/>
              <a:pPr>
                <a:defRPr/>
              </a:pPr>
              <a:t>29.11.2015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57AE5-A55A-4F4B-8543-CC093FA988E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DB233-C89C-44D4-853D-90C5457BFA60}" type="datetime1">
              <a:rPr lang="ru-RU"/>
              <a:pPr>
                <a:defRPr/>
              </a:pPr>
              <a:t>29.11.2015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B9650-C818-48B3-9797-077B55A61DD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F1DA0-51AE-43EA-9CEF-C0E7279B6F9F}" type="datetime1">
              <a:rPr lang="ru-RU"/>
              <a:pPr>
                <a:defRPr/>
              </a:pPr>
              <a:t>29.11.2015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22FC2-6D5C-480F-B196-DB6DB0EBE9E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65357-4B3F-4A7F-AF0F-8EBA1B7DEE24}" type="datetime1">
              <a:rPr lang="ru-RU"/>
              <a:pPr>
                <a:defRPr/>
              </a:pPr>
              <a:t>29.11.2015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D366B-C546-4688-A9AD-DE42A8059F5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EB794-38E9-415E-B0F3-C1F15938611B}" type="datetime1">
              <a:rPr lang="ru-RU"/>
              <a:pPr>
                <a:defRPr/>
              </a:pPr>
              <a:t>29.11.2015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3084B-55C0-4657-AFB6-A95FAE75502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C8FBAA-F621-4D67-A284-5B46AAFE648F}" type="datetime1">
              <a:rPr lang="ru-RU"/>
              <a:pPr>
                <a:defRPr/>
              </a:pPr>
              <a:t>29.11.2015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D18E1F-C4CD-4CDE-BCBE-428709D9174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ru-RU" sz="4400" kern="1200" dirty="0">
          <a:solidFill>
            <a:srgbClr val="546422"/>
          </a:solidFill>
          <a:effectLst>
            <a:outerShdw blurRad="60007" dist="368300" dir="7860000" sy="30000" kx="1300200" algn="ctr" rotWithShape="0">
              <a:prstClr val="black">
                <a:alpha val="32000"/>
              </a:prst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3"/>
        </a:buBlip>
        <a:defRPr sz="3200" kern="1200">
          <a:solidFill>
            <a:srgbClr val="E97D2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3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3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3"/>
        </a:buBlip>
        <a:defRPr sz="20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3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268760"/>
            <a:ext cx="8028000" cy="2874620"/>
          </a:xfrm>
          <a:solidFill>
            <a:schemeClr val="accent6">
              <a:lumMod val="60000"/>
              <a:lumOff val="40000"/>
            </a:schemeClr>
          </a:solidFill>
          <a:ln w="76200" cap="rnd"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>
            <a:noAutofit/>
          </a:bodyPr>
          <a:lstStyle/>
          <a:p>
            <a:pPr algn="l" eaLnBrk="1" fontAlgn="auto" hangingPunct="1">
              <a:spcAft>
                <a:spcPts val="0"/>
              </a:spcAft>
              <a:buClr>
                <a:schemeClr val="accent5">
                  <a:lumMod val="50000"/>
                </a:schemeClr>
              </a:buClr>
              <a:defRPr/>
            </a:pPr>
            <a:r>
              <a:rPr lang="ru-RU" sz="5400" b="1" dirty="0" smtClean="0">
                <a:solidFill>
                  <a:srgbClr val="FF0000"/>
                </a:solidFill>
                <a:latin typeface="Georgia" pitchFamily="18" charset="0"/>
              </a:rPr>
              <a:t>Тема урока: </a:t>
            </a:r>
          </a:p>
        </p:txBody>
      </p:sp>
      <p:sp>
        <p:nvSpPr>
          <p:cNvPr id="20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428596" y="357166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fld id="{8EF71529-2B28-4563-B6C6-2833D08F90F2}" type="datetime1">
              <a:rPr lang="ru-RU" sz="4000">
                <a:solidFill>
                  <a:srgbClr val="002060"/>
                </a:solidFill>
                <a:latin typeface="Georgia" pitchFamily="18" charset="0"/>
              </a:rPr>
              <a:pPr/>
              <a:t>29.11.2015</a:t>
            </a:fld>
            <a:endParaRPr lang="ru-RU" sz="4000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2289646"/>
            <a:ext cx="88924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kern="10" dirty="0" smtClean="0">
                <a:solidFill>
                  <a:srgbClr val="000099"/>
                </a:solidFill>
                <a:latin typeface="Bookman Old Style" pitchFamily="18" charset="0"/>
              </a:rPr>
              <a:t>Понятие степени</a:t>
            </a:r>
          </a:p>
          <a:p>
            <a:pPr algn="ctr"/>
            <a:r>
              <a:rPr lang="ru-RU" sz="4800" kern="10" dirty="0" smtClean="0">
                <a:solidFill>
                  <a:srgbClr val="000099"/>
                </a:solidFill>
                <a:latin typeface="Bookman Old Style" pitchFamily="18" charset="0"/>
              </a:rPr>
              <a:t>числа</a:t>
            </a:r>
            <a:r>
              <a:rPr lang="ru-RU" sz="4800" dirty="0" smtClean="0">
                <a:ln w="1905"/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.</a:t>
            </a:r>
            <a:endParaRPr lang="ru-RU" sz="4800" b="0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827584" y="214313"/>
            <a:ext cx="7530604" cy="510778"/>
          </a:xfrm>
          <a:prstGeom prst="wedgeRoundRectCallout">
            <a:avLst>
              <a:gd name="adj1" fmla="val -18231"/>
              <a:gd name="adj2" fmla="val 131551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Почему говорят «квадрат» и «куб» числа?</a:t>
            </a:r>
          </a:p>
        </p:txBody>
      </p:sp>
      <p:grpSp>
        <p:nvGrpSpPr>
          <p:cNvPr id="2" name="Группа 11"/>
          <p:cNvGrpSpPr>
            <a:grpSpLocks/>
          </p:cNvGrpSpPr>
          <p:nvPr/>
        </p:nvGrpSpPr>
        <p:grpSpPr bwMode="auto">
          <a:xfrm>
            <a:off x="857224" y="1500188"/>
            <a:ext cx="2000264" cy="1785950"/>
            <a:chOff x="928630" y="1428736"/>
            <a:chExt cx="2214610" cy="2000264"/>
          </a:xfrm>
          <a:solidFill>
            <a:srgbClr val="00FF00"/>
          </a:solidFill>
        </p:grpSpPr>
        <p:sp>
          <p:nvSpPr>
            <p:cNvPr id="3" name="Прямоугольник 2"/>
            <p:cNvSpPr/>
            <p:nvPr/>
          </p:nvSpPr>
          <p:spPr>
            <a:xfrm>
              <a:off x="928662" y="1428736"/>
              <a:ext cx="2214578" cy="2000264"/>
            </a:xfrm>
            <a:prstGeom prst="rect">
              <a:avLst/>
            </a:prstGeom>
            <a:solidFill>
              <a:srgbClr val="FFFF66"/>
            </a:solidFill>
            <a:ln>
              <a:solidFill>
                <a:srgbClr val="000099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cxnSp>
          <p:nvCxnSpPr>
            <p:cNvPr id="5" name="Прямая соединительная линия 4"/>
            <p:cNvCxnSpPr/>
            <p:nvPr/>
          </p:nvCxnSpPr>
          <p:spPr>
            <a:xfrm rot="5400000">
              <a:off x="643704" y="2428074"/>
              <a:ext cx="2000264" cy="1587"/>
            </a:xfrm>
            <a:prstGeom prst="line">
              <a:avLst/>
            </a:prstGeom>
            <a:grpFill/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 rot="5400000">
              <a:off x="1429522" y="2428074"/>
              <a:ext cx="2000264" cy="1588"/>
            </a:xfrm>
            <a:prstGeom prst="line">
              <a:avLst/>
            </a:prstGeom>
            <a:grpFill/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928662" y="2071679"/>
              <a:ext cx="2214578" cy="1587"/>
            </a:xfrm>
            <a:prstGeom prst="line">
              <a:avLst/>
            </a:prstGeom>
            <a:grpFill/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928630" y="2792552"/>
              <a:ext cx="2214578" cy="1588"/>
            </a:xfrm>
            <a:prstGeom prst="line">
              <a:avLst/>
            </a:prstGeom>
            <a:grpFill/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Группа 35"/>
          <p:cNvGrpSpPr>
            <a:grpSpLocks/>
          </p:cNvGrpSpPr>
          <p:nvPr/>
        </p:nvGrpSpPr>
        <p:grpSpPr bwMode="auto">
          <a:xfrm>
            <a:off x="5643570" y="1338502"/>
            <a:ext cx="2428876" cy="2090498"/>
            <a:chOff x="5715008" y="1476175"/>
            <a:chExt cx="2714645" cy="2667205"/>
          </a:xfrm>
          <a:solidFill>
            <a:srgbClr val="FFFF66"/>
          </a:solidFill>
        </p:grpSpPr>
        <p:sp>
          <p:nvSpPr>
            <p:cNvPr id="13" name="Куб 12"/>
            <p:cNvSpPr/>
            <p:nvPr/>
          </p:nvSpPr>
          <p:spPr>
            <a:xfrm>
              <a:off x="5715008" y="1500174"/>
              <a:ext cx="2714644" cy="2643206"/>
            </a:xfrm>
            <a:prstGeom prst="cube">
              <a:avLst/>
            </a:prstGeom>
            <a:grpFill/>
            <a:ln>
              <a:solidFill>
                <a:srgbClr val="7030A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cxnSp>
          <p:nvCxnSpPr>
            <p:cNvPr id="17" name="Прямая соединительная линия 16"/>
            <p:cNvCxnSpPr/>
            <p:nvPr/>
          </p:nvCxnSpPr>
          <p:spPr>
            <a:xfrm>
              <a:off x="5715008" y="3501313"/>
              <a:ext cx="2072356" cy="0"/>
            </a:xfrm>
            <a:prstGeom prst="line">
              <a:avLst/>
            </a:prstGeom>
            <a:grpFill/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5715008" y="2786332"/>
              <a:ext cx="2072356" cy="2025"/>
            </a:xfrm>
            <a:prstGeom prst="line">
              <a:avLst/>
            </a:prstGeom>
            <a:grpFill/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5929696" y="1929568"/>
              <a:ext cx="2070581" cy="0"/>
            </a:xfrm>
            <a:prstGeom prst="line">
              <a:avLst/>
            </a:prstGeom>
            <a:grpFill/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6144383" y="1714871"/>
              <a:ext cx="2070582" cy="2026"/>
            </a:xfrm>
            <a:prstGeom prst="line">
              <a:avLst/>
            </a:prstGeom>
            <a:grpFill/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5400000">
              <a:off x="5357614" y="3141923"/>
              <a:ext cx="2001139" cy="1775"/>
            </a:xfrm>
            <a:prstGeom prst="line">
              <a:avLst/>
            </a:prstGeom>
            <a:grpFill/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5400000">
              <a:off x="6093043" y="3118969"/>
              <a:ext cx="2001139" cy="1774"/>
            </a:xfrm>
            <a:prstGeom prst="line">
              <a:avLst/>
            </a:prstGeom>
            <a:grpFill/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5400000">
              <a:off x="7001607" y="2928239"/>
              <a:ext cx="1999115" cy="1775"/>
            </a:xfrm>
            <a:prstGeom prst="line">
              <a:avLst/>
            </a:prstGeom>
            <a:grpFill/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5400000">
              <a:off x="7216295" y="2713542"/>
              <a:ext cx="1999115" cy="1774"/>
            </a:xfrm>
            <a:prstGeom prst="line">
              <a:avLst/>
            </a:prstGeom>
            <a:grpFill/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5400000" flipH="1" flipV="1">
              <a:off x="7715572" y="2072251"/>
              <a:ext cx="785873" cy="642288"/>
            </a:xfrm>
            <a:prstGeom prst="line">
              <a:avLst/>
            </a:prstGeom>
            <a:grpFill/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flipV="1">
              <a:off x="6357296" y="1476175"/>
              <a:ext cx="654951" cy="666066"/>
            </a:xfrm>
            <a:prstGeom prst="line">
              <a:avLst/>
            </a:prstGeom>
            <a:grpFill/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5400000" flipH="1" flipV="1">
              <a:off x="7094388" y="1500063"/>
              <a:ext cx="642067" cy="642288"/>
            </a:xfrm>
            <a:prstGeom prst="line">
              <a:avLst/>
            </a:prstGeom>
            <a:grpFill/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5400000" flipH="1" flipV="1">
              <a:off x="7715572" y="2787232"/>
              <a:ext cx="785873" cy="642288"/>
            </a:xfrm>
            <a:prstGeom prst="line">
              <a:avLst/>
            </a:prstGeom>
            <a:grpFill/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73" name="TextBox 36"/>
          <p:cNvSpPr txBox="1">
            <a:spLocks noChangeArrowheads="1"/>
          </p:cNvSpPr>
          <p:nvPr/>
        </p:nvSpPr>
        <p:spPr bwMode="auto">
          <a:xfrm>
            <a:off x="285750" y="3720925"/>
            <a:ext cx="3429000" cy="12001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На сколько квадратов разбит большой квадрат?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714375" y="5069824"/>
            <a:ext cx="3497585" cy="707886"/>
          </a:xfrm>
          <a:prstGeom prst="rect">
            <a:avLst/>
          </a:prstGeom>
          <a:solidFill>
            <a:srgbClr val="FFFF66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3·3 </a:t>
            </a:r>
            <a:r>
              <a:rPr lang="ru-RU" sz="4000" b="1" dirty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= </a:t>
            </a:r>
            <a:r>
              <a:rPr lang="ru-RU" sz="4000" b="1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3</a:t>
            </a:r>
            <a:r>
              <a:rPr lang="ru-RU" sz="4000" b="1" baseline="30000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2 </a:t>
            </a:r>
            <a:r>
              <a:rPr lang="ru-RU" sz="4000" b="1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= </a:t>
            </a:r>
            <a:r>
              <a:rPr lang="ru-RU" sz="4000" b="1" dirty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107504" y="5847655"/>
            <a:ext cx="4536504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Квадрат числа </a:t>
            </a:r>
            <a:r>
              <a:rPr lang="ru-RU" sz="2400" b="1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3 равен </a:t>
            </a:r>
            <a:r>
              <a:rPr lang="ru-RU" sz="2400" b="1" dirty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7176" name="TextBox 39"/>
          <p:cNvSpPr txBox="1">
            <a:spLocks noChangeArrowheads="1"/>
          </p:cNvSpPr>
          <p:nvPr/>
        </p:nvSpPr>
        <p:spPr bwMode="auto">
          <a:xfrm>
            <a:off x="4644008" y="3720836"/>
            <a:ext cx="4214242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Сколько потребуется кубиков, чтобы собрать большой куб?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5076056" y="5069824"/>
            <a:ext cx="3528392" cy="707886"/>
          </a:xfrm>
          <a:prstGeom prst="rect">
            <a:avLst/>
          </a:prstGeom>
          <a:solidFill>
            <a:srgbClr val="FFFF66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3·3·3=3</a:t>
            </a:r>
            <a:r>
              <a:rPr lang="ru-RU" sz="4000" b="1" baseline="30000" dirty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3</a:t>
            </a:r>
            <a:r>
              <a:rPr lang="ru-RU" sz="4000" b="1" dirty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=27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4932040" y="5847655"/>
            <a:ext cx="388843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Куб числа 3 равен 27</a:t>
            </a:r>
          </a:p>
        </p:txBody>
      </p:sp>
      <p:sp>
        <p:nvSpPr>
          <p:cNvPr id="30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1" grpId="0" animBg="1"/>
      <p:bldP spid="4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800357" y="214290"/>
            <a:ext cx="7358114" cy="1079500"/>
          </a:xfrm>
          <a:prstGeom prst="wedgeRoundRectCallout">
            <a:avLst>
              <a:gd name="adj1" fmla="val -45817"/>
              <a:gd name="adj2" fmla="val 131630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800" dirty="0">
                <a:solidFill>
                  <a:srgbClr val="C00000"/>
                </a:solidFill>
                <a:latin typeface="Bookman Old Style" pitchFamily="18" charset="0"/>
                <a:cs typeface="+mn-cs"/>
              </a:rPr>
              <a:t>Первую степень </a:t>
            </a: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числа считают равной самому числу:</a:t>
            </a:r>
            <a:endParaRPr lang="ru-RU" sz="2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475774" y="1556792"/>
            <a:ext cx="2007281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en-US" sz="82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3</a:t>
            </a:r>
            <a:r>
              <a:rPr lang="ru-RU" sz="8200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1</a:t>
            </a:r>
            <a:r>
              <a:rPr lang="ru-RU" sz="82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=</a:t>
            </a:r>
            <a:endParaRPr lang="en-US" sz="8200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5261711" y="1572667"/>
            <a:ext cx="899605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en-US" sz="82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3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3475774" y="2562964"/>
            <a:ext cx="2007281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ru-RU" sz="82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7</a:t>
            </a:r>
            <a:r>
              <a:rPr lang="ru-RU" sz="8200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1</a:t>
            </a:r>
            <a:r>
              <a:rPr lang="ru-RU" sz="82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=</a:t>
            </a:r>
            <a:endParaRPr lang="en-US" sz="8200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5261711" y="2578839"/>
            <a:ext cx="899605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ru-RU" sz="82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7</a:t>
            </a:r>
            <a:endParaRPr lang="en-US" sz="8200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904274" y="3715092"/>
            <a:ext cx="272222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ru-RU" sz="82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16</a:t>
            </a:r>
            <a:r>
              <a:rPr lang="ru-RU" sz="8200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1</a:t>
            </a:r>
            <a:r>
              <a:rPr lang="ru-RU" sz="82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=</a:t>
            </a:r>
            <a:endParaRPr lang="en-US" sz="8200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5261711" y="3730967"/>
            <a:ext cx="1614545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ru-RU" sz="82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16</a:t>
            </a:r>
            <a:endParaRPr lang="en-US" sz="8200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3475774" y="4795212"/>
            <a:ext cx="2007281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ru-RU" sz="82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1</a:t>
            </a:r>
            <a:r>
              <a:rPr lang="ru-RU" sz="8200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1</a:t>
            </a:r>
            <a:r>
              <a:rPr lang="ru-RU" sz="82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=</a:t>
            </a:r>
            <a:endParaRPr lang="en-US" sz="8200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5261711" y="4811087"/>
            <a:ext cx="899605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ru-RU" sz="82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1</a:t>
            </a:r>
            <a:endParaRPr lang="en-US" sz="8200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1116013" y="981075"/>
            <a:ext cx="760144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6600">
                <a:solidFill>
                  <a:srgbClr val="008000"/>
                </a:solidFill>
                <a:latin typeface="Bookman Old Style" pitchFamily="18" charset="0"/>
              </a:rPr>
              <a:t>9</a:t>
            </a:r>
          </a:p>
        </p:txBody>
      </p:sp>
      <p:sp>
        <p:nvSpPr>
          <p:cNvPr id="101379" name="Text Box 3"/>
          <p:cNvSpPr txBox="1">
            <a:spLocks noChangeArrowheads="1"/>
          </p:cNvSpPr>
          <p:nvPr/>
        </p:nvSpPr>
        <p:spPr bwMode="auto">
          <a:xfrm>
            <a:off x="539750" y="1125538"/>
            <a:ext cx="899605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en-US" sz="8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3</a:t>
            </a:r>
          </a:p>
        </p:txBody>
      </p:sp>
      <p:sp>
        <p:nvSpPr>
          <p:cNvPr id="101380" name="Text Box 4"/>
          <p:cNvSpPr txBox="1">
            <a:spLocks noChangeArrowheads="1"/>
          </p:cNvSpPr>
          <p:nvPr/>
        </p:nvSpPr>
        <p:spPr bwMode="auto">
          <a:xfrm>
            <a:off x="1763713" y="1556792"/>
            <a:ext cx="66784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“</a:t>
            </a:r>
            <a:r>
              <a:rPr lang="ru-RU" sz="3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Три</a:t>
            </a:r>
            <a:r>
              <a:rPr lang="en-US" sz="3600" dirty="0">
                <a:latin typeface="Bookman Old Style" pitchFamily="18" charset="0"/>
                <a:cs typeface="+mn-cs"/>
              </a:rPr>
              <a:t> </a:t>
            </a:r>
            <a:r>
              <a:rPr lang="ru-RU" sz="3600" dirty="0">
                <a:latin typeface="Bookman Old Style" pitchFamily="18" charset="0"/>
                <a:cs typeface="+mn-cs"/>
              </a:rPr>
              <a:t>в</a:t>
            </a:r>
            <a:r>
              <a:rPr lang="en-US" sz="3600" dirty="0">
                <a:latin typeface="Bookman Old Style" pitchFamily="18" charset="0"/>
                <a:cs typeface="+mn-cs"/>
              </a:rPr>
              <a:t> </a:t>
            </a:r>
            <a:r>
              <a:rPr lang="ru-RU" sz="3600" dirty="0">
                <a:solidFill>
                  <a:srgbClr val="009900"/>
                </a:solidFill>
                <a:latin typeface="Bookman Old Style" pitchFamily="18" charset="0"/>
                <a:cs typeface="+mn-cs"/>
              </a:rPr>
              <a:t>девятой</a:t>
            </a:r>
            <a:r>
              <a:rPr lang="en-US" sz="3600" dirty="0">
                <a:latin typeface="Bookman Old Style" pitchFamily="18" charset="0"/>
                <a:cs typeface="+mn-cs"/>
              </a:rPr>
              <a:t> </a:t>
            </a:r>
            <a:r>
              <a:rPr lang="ru-RU" sz="3600" dirty="0">
                <a:latin typeface="Bookman Old Style" pitchFamily="18" charset="0"/>
                <a:cs typeface="+mn-cs"/>
              </a:rPr>
              <a:t>степени</a:t>
            </a:r>
            <a:r>
              <a:rPr lang="en-US" sz="3600" dirty="0">
                <a:latin typeface="Bookman Old Style" pitchFamily="18" charset="0"/>
                <a:cs typeface="+mn-cs"/>
              </a:rPr>
              <a:t>”</a:t>
            </a:r>
          </a:p>
        </p:txBody>
      </p:sp>
      <p:sp>
        <p:nvSpPr>
          <p:cNvPr id="101381" name="Text Box 5"/>
          <p:cNvSpPr txBox="1">
            <a:spLocks noChangeArrowheads="1"/>
          </p:cNvSpPr>
          <p:nvPr/>
        </p:nvSpPr>
        <p:spPr bwMode="auto">
          <a:xfrm>
            <a:off x="539750" y="2565400"/>
            <a:ext cx="899605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en-US" sz="8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5</a:t>
            </a:r>
          </a:p>
        </p:txBody>
      </p:sp>
      <p:sp>
        <p:nvSpPr>
          <p:cNvPr id="101382" name="Text Box 6"/>
          <p:cNvSpPr txBox="1">
            <a:spLocks noChangeArrowheads="1"/>
          </p:cNvSpPr>
          <p:nvPr/>
        </p:nvSpPr>
        <p:spPr bwMode="auto">
          <a:xfrm>
            <a:off x="1116013" y="2349500"/>
            <a:ext cx="760144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6600">
                <a:solidFill>
                  <a:srgbClr val="008000"/>
                </a:solidFill>
                <a:latin typeface="Bookman Old Style" pitchFamily="18" charset="0"/>
              </a:rPr>
              <a:t>4</a:t>
            </a:r>
          </a:p>
        </p:txBody>
      </p:sp>
      <p:sp>
        <p:nvSpPr>
          <p:cNvPr id="101383" name="Text Box 7"/>
          <p:cNvSpPr txBox="1">
            <a:spLocks noChangeArrowheads="1"/>
          </p:cNvSpPr>
          <p:nvPr/>
        </p:nvSpPr>
        <p:spPr bwMode="auto">
          <a:xfrm>
            <a:off x="1835150" y="2996952"/>
            <a:ext cx="69878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“</a:t>
            </a:r>
            <a:r>
              <a:rPr lang="ru-RU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Пять</a:t>
            </a:r>
            <a:r>
              <a:rPr lang="en-US" sz="3200">
                <a:latin typeface="Bookman Old Style" pitchFamily="18" charset="0"/>
                <a:cs typeface="+mn-cs"/>
              </a:rPr>
              <a:t> </a:t>
            </a:r>
            <a:r>
              <a:rPr lang="ru-RU" sz="3200">
                <a:latin typeface="Bookman Old Style" pitchFamily="18" charset="0"/>
                <a:cs typeface="+mn-cs"/>
              </a:rPr>
              <a:t>в</a:t>
            </a:r>
            <a:r>
              <a:rPr lang="en-US" sz="3200">
                <a:latin typeface="Bookman Old Style" pitchFamily="18" charset="0"/>
                <a:cs typeface="+mn-cs"/>
              </a:rPr>
              <a:t> </a:t>
            </a:r>
            <a:r>
              <a:rPr lang="ru-RU" sz="320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четвертой</a:t>
            </a:r>
            <a:r>
              <a:rPr lang="en-US" sz="3200">
                <a:latin typeface="Bookman Old Style" pitchFamily="18" charset="0"/>
                <a:cs typeface="+mn-cs"/>
              </a:rPr>
              <a:t> </a:t>
            </a:r>
            <a:r>
              <a:rPr lang="ru-RU" sz="3200">
                <a:latin typeface="Bookman Old Style" pitchFamily="18" charset="0"/>
                <a:cs typeface="+mn-cs"/>
              </a:rPr>
              <a:t>степени</a:t>
            </a:r>
            <a:r>
              <a:rPr lang="en-US" sz="3200">
                <a:latin typeface="Bookman Old Style" pitchFamily="18" charset="0"/>
                <a:cs typeface="+mn-cs"/>
              </a:rPr>
              <a:t>”</a:t>
            </a:r>
          </a:p>
        </p:txBody>
      </p:sp>
      <p:sp>
        <p:nvSpPr>
          <p:cNvPr id="101384" name="Text Box 8"/>
          <p:cNvSpPr txBox="1">
            <a:spLocks noChangeArrowheads="1"/>
          </p:cNvSpPr>
          <p:nvPr/>
        </p:nvSpPr>
        <p:spPr bwMode="auto">
          <a:xfrm>
            <a:off x="611188" y="3933825"/>
            <a:ext cx="899605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en-US" sz="8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7</a:t>
            </a:r>
          </a:p>
        </p:txBody>
      </p:sp>
      <p:sp>
        <p:nvSpPr>
          <p:cNvPr id="101385" name="Text Box 9"/>
          <p:cNvSpPr txBox="1">
            <a:spLocks noChangeArrowheads="1"/>
          </p:cNvSpPr>
          <p:nvPr/>
        </p:nvSpPr>
        <p:spPr bwMode="auto">
          <a:xfrm>
            <a:off x="1187450" y="3770313"/>
            <a:ext cx="760144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6600">
                <a:solidFill>
                  <a:srgbClr val="008000"/>
                </a:solidFill>
                <a:latin typeface="Bookman Old Style" pitchFamily="18" charset="0"/>
              </a:rPr>
              <a:t>2</a:t>
            </a:r>
          </a:p>
        </p:txBody>
      </p:sp>
      <p:sp>
        <p:nvSpPr>
          <p:cNvPr id="101386" name="Text Box 10"/>
          <p:cNvSpPr txBox="1">
            <a:spLocks noChangeArrowheads="1"/>
          </p:cNvSpPr>
          <p:nvPr/>
        </p:nvSpPr>
        <p:spPr bwMode="auto">
          <a:xfrm>
            <a:off x="1908175" y="4221163"/>
            <a:ext cx="622317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“</a:t>
            </a:r>
            <a:r>
              <a:rPr lang="ru-RU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Семь</a:t>
            </a:r>
            <a:r>
              <a:rPr lang="en-US" sz="3200" dirty="0">
                <a:latin typeface="Bookman Old Style" pitchFamily="18" charset="0"/>
                <a:cs typeface="+mn-cs"/>
              </a:rPr>
              <a:t> </a:t>
            </a:r>
            <a:r>
              <a:rPr lang="ru-RU" sz="3200" dirty="0">
                <a:latin typeface="Bookman Old Style" pitchFamily="18" charset="0"/>
                <a:cs typeface="+mn-cs"/>
              </a:rPr>
              <a:t>во</a:t>
            </a:r>
            <a:r>
              <a:rPr lang="en-US" sz="3200" dirty="0">
                <a:latin typeface="Bookman Old Style" pitchFamily="18" charset="0"/>
                <a:cs typeface="+mn-cs"/>
              </a:rPr>
              <a:t> </a:t>
            </a:r>
            <a:r>
              <a:rPr lang="ru-RU" sz="3200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второй</a:t>
            </a:r>
            <a:r>
              <a:rPr lang="en-US" sz="3200" dirty="0">
                <a:latin typeface="Bookman Old Style" pitchFamily="18" charset="0"/>
                <a:cs typeface="+mn-cs"/>
              </a:rPr>
              <a:t> </a:t>
            </a:r>
            <a:r>
              <a:rPr lang="ru-RU" sz="3200" dirty="0">
                <a:latin typeface="Bookman Old Style" pitchFamily="18" charset="0"/>
                <a:cs typeface="+mn-cs"/>
              </a:rPr>
              <a:t>степени</a:t>
            </a:r>
            <a:r>
              <a:rPr lang="en-US" sz="3200" dirty="0">
                <a:latin typeface="Bookman Old Style" pitchFamily="18" charset="0"/>
                <a:cs typeface="+mn-cs"/>
              </a:rPr>
              <a:t>”</a:t>
            </a:r>
          </a:p>
        </p:txBody>
      </p:sp>
      <p:sp>
        <p:nvSpPr>
          <p:cNvPr id="101387" name="Text Box 11"/>
          <p:cNvSpPr txBox="1">
            <a:spLocks noChangeArrowheads="1"/>
          </p:cNvSpPr>
          <p:nvPr/>
        </p:nvSpPr>
        <p:spPr bwMode="auto">
          <a:xfrm>
            <a:off x="3203575" y="4630738"/>
            <a:ext cx="55771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“</a:t>
            </a:r>
            <a:r>
              <a:rPr lang="ru-RU" sz="3200" dirty="0">
                <a:latin typeface="Bookman Old Style" pitchFamily="18" charset="0"/>
                <a:cs typeface="+mn-cs"/>
              </a:rPr>
              <a:t>или</a:t>
            </a:r>
            <a:r>
              <a:rPr lang="en-US" sz="3200" dirty="0">
                <a:latin typeface="Bookman Old Style" pitchFamily="18" charset="0"/>
                <a:cs typeface="+mn-cs"/>
              </a:rPr>
              <a:t> </a:t>
            </a:r>
            <a:r>
              <a:rPr lang="ru-RU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Семь </a:t>
            </a:r>
            <a:r>
              <a:rPr lang="en-US" sz="3200" dirty="0">
                <a:latin typeface="Bookman Old Style" pitchFamily="18" charset="0"/>
                <a:cs typeface="+mn-cs"/>
              </a:rPr>
              <a:t> </a:t>
            </a:r>
            <a:r>
              <a:rPr lang="ru-RU" sz="3200" u="sng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в квадрате</a:t>
            </a:r>
            <a:r>
              <a:rPr lang="en-US" sz="3200" dirty="0">
                <a:latin typeface="Bookman Old Style" pitchFamily="18" charset="0"/>
                <a:cs typeface="+mn-cs"/>
              </a:rPr>
              <a:t>”</a:t>
            </a:r>
          </a:p>
        </p:txBody>
      </p:sp>
      <p:sp>
        <p:nvSpPr>
          <p:cNvPr id="101388" name="Text Box 12"/>
          <p:cNvSpPr txBox="1">
            <a:spLocks noChangeArrowheads="1"/>
          </p:cNvSpPr>
          <p:nvPr/>
        </p:nvSpPr>
        <p:spPr bwMode="auto">
          <a:xfrm>
            <a:off x="-11170" y="5229225"/>
            <a:ext cx="1614545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r">
              <a:defRPr/>
            </a:pPr>
            <a:r>
              <a:rPr lang="en-US" sz="8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10</a:t>
            </a:r>
          </a:p>
        </p:txBody>
      </p:sp>
      <p:sp>
        <p:nvSpPr>
          <p:cNvPr id="101389" name="Text Box 13"/>
          <p:cNvSpPr txBox="1">
            <a:spLocks noChangeArrowheads="1"/>
          </p:cNvSpPr>
          <p:nvPr/>
        </p:nvSpPr>
        <p:spPr bwMode="auto">
          <a:xfrm>
            <a:off x="1331913" y="4941888"/>
            <a:ext cx="760144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6600">
                <a:solidFill>
                  <a:srgbClr val="008000"/>
                </a:solidFill>
                <a:latin typeface="Bookman Old Style" pitchFamily="18" charset="0"/>
              </a:rPr>
              <a:t>3</a:t>
            </a:r>
          </a:p>
        </p:txBody>
      </p:sp>
      <p:sp>
        <p:nvSpPr>
          <p:cNvPr id="101390" name="Text Box 14"/>
          <p:cNvSpPr txBox="1">
            <a:spLocks noChangeArrowheads="1"/>
          </p:cNvSpPr>
          <p:nvPr/>
        </p:nvSpPr>
        <p:spPr bwMode="auto">
          <a:xfrm>
            <a:off x="1908175" y="5300663"/>
            <a:ext cx="692369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“</a:t>
            </a:r>
            <a:r>
              <a:rPr lang="ru-RU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Десять</a:t>
            </a:r>
            <a:r>
              <a:rPr lang="en-US" sz="3200" dirty="0">
                <a:latin typeface="Bookman Old Style" pitchFamily="18" charset="0"/>
                <a:cs typeface="+mn-cs"/>
              </a:rPr>
              <a:t> </a:t>
            </a:r>
            <a:r>
              <a:rPr lang="ru-RU" sz="3200" dirty="0">
                <a:latin typeface="Bookman Old Style" pitchFamily="18" charset="0"/>
                <a:cs typeface="+mn-cs"/>
              </a:rPr>
              <a:t>в</a:t>
            </a:r>
            <a:r>
              <a:rPr lang="en-US" sz="3200" dirty="0">
                <a:latin typeface="Bookman Old Style" pitchFamily="18" charset="0"/>
                <a:cs typeface="+mn-cs"/>
              </a:rPr>
              <a:t> </a:t>
            </a:r>
            <a:r>
              <a:rPr lang="ru-RU" sz="3200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третьей</a:t>
            </a:r>
            <a:r>
              <a:rPr lang="en-US" sz="3200" dirty="0">
                <a:latin typeface="Bookman Old Style" pitchFamily="18" charset="0"/>
                <a:cs typeface="+mn-cs"/>
              </a:rPr>
              <a:t> </a:t>
            </a:r>
            <a:r>
              <a:rPr lang="ru-RU" sz="3200" dirty="0">
                <a:latin typeface="Bookman Old Style" pitchFamily="18" charset="0"/>
                <a:cs typeface="+mn-cs"/>
              </a:rPr>
              <a:t>степени</a:t>
            </a:r>
            <a:r>
              <a:rPr lang="en-US" sz="3200" dirty="0">
                <a:latin typeface="Bookman Old Style" pitchFamily="18" charset="0"/>
                <a:cs typeface="+mn-cs"/>
              </a:rPr>
              <a:t>”</a:t>
            </a:r>
          </a:p>
        </p:txBody>
      </p:sp>
      <p:sp>
        <p:nvSpPr>
          <p:cNvPr id="101391" name="Text Box 15"/>
          <p:cNvSpPr txBox="1">
            <a:spLocks noChangeArrowheads="1"/>
          </p:cNvSpPr>
          <p:nvPr/>
        </p:nvSpPr>
        <p:spPr bwMode="auto">
          <a:xfrm>
            <a:off x="3362325" y="5876925"/>
            <a:ext cx="48125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“</a:t>
            </a:r>
            <a:r>
              <a:rPr lang="ru-RU" sz="3200" dirty="0">
                <a:latin typeface="Bookman Old Style" pitchFamily="18" charset="0"/>
                <a:cs typeface="+mn-cs"/>
              </a:rPr>
              <a:t>или</a:t>
            </a:r>
            <a:r>
              <a:rPr lang="en-US" sz="3200" dirty="0">
                <a:latin typeface="Bookman Old Style" pitchFamily="18" charset="0"/>
                <a:cs typeface="+mn-cs"/>
              </a:rPr>
              <a:t> </a:t>
            </a:r>
            <a:r>
              <a:rPr lang="ru-RU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Десять</a:t>
            </a:r>
            <a:r>
              <a:rPr lang="en-US" sz="3200" dirty="0">
                <a:latin typeface="Bookman Old Style" pitchFamily="18" charset="0"/>
                <a:cs typeface="+mn-cs"/>
              </a:rPr>
              <a:t> </a:t>
            </a:r>
            <a:r>
              <a:rPr lang="ru-RU" sz="3200" u="sng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в кубе</a:t>
            </a:r>
            <a:r>
              <a:rPr lang="en-US" sz="3200" dirty="0">
                <a:latin typeface="Bookman Old Style" pitchFamily="18" charset="0"/>
                <a:cs typeface="+mn-cs"/>
              </a:rPr>
              <a:t>”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812646" y="116632"/>
            <a:ext cx="727635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4400" dirty="0">
                <a:solidFill>
                  <a:srgbClr val="000099"/>
                </a:solidFill>
                <a:latin typeface="Bookman Old Style" pitchFamily="18" charset="0"/>
              </a:rPr>
              <a:t>Как читать степень?</a:t>
            </a:r>
            <a:endParaRPr lang="en-US" sz="44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8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75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1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1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725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 autoUpdateAnimBg="0"/>
      <p:bldP spid="101379" grpId="0" autoUpdateAnimBg="0"/>
      <p:bldP spid="101380" grpId="0" autoUpdateAnimBg="0"/>
      <p:bldP spid="101381" grpId="0" autoUpdateAnimBg="0"/>
      <p:bldP spid="101382" grpId="0" autoUpdateAnimBg="0"/>
      <p:bldP spid="101383" grpId="0" autoUpdateAnimBg="0"/>
      <p:bldP spid="101384" grpId="0" autoUpdateAnimBg="0"/>
      <p:bldP spid="101385" grpId="0" autoUpdateAnimBg="0"/>
      <p:bldP spid="101386" grpId="0" autoUpdateAnimBg="0"/>
      <p:bldP spid="101387" grpId="0" autoUpdateAnimBg="0"/>
      <p:bldP spid="101388" grpId="0" autoUpdateAnimBg="0"/>
      <p:bldP spid="101389" grpId="0" autoUpdateAnimBg="0"/>
      <p:bldP spid="101390" grpId="0" autoUpdateAnimBg="0"/>
      <p:bldP spid="101391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2771800" y="1629966"/>
            <a:ext cx="3786214" cy="642942"/>
          </a:xfrm>
          <a:prstGeom prst="wedgeRoundRectCallout">
            <a:avLst>
              <a:gd name="adj1" fmla="val 47334"/>
              <a:gd name="adj2" fmla="val 131897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Вычислим:</a:t>
            </a:r>
          </a:p>
        </p:txBody>
      </p:sp>
      <p:graphicFrame>
        <p:nvGraphicFramePr>
          <p:cNvPr id="101379" name="Group 3"/>
          <p:cNvGraphicFramePr>
            <a:graphicFrameLocks noGrp="1"/>
          </p:cNvGraphicFramePr>
          <p:nvPr>
            <p:ph type="tbl" idx="1"/>
          </p:nvPr>
        </p:nvGraphicFramePr>
        <p:xfrm>
          <a:off x="107504" y="4731216"/>
          <a:ext cx="8929717" cy="136208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779726"/>
                <a:gridCol w="431674"/>
                <a:gridCol w="431674"/>
                <a:gridCol w="714380"/>
                <a:gridCol w="714380"/>
                <a:gridCol w="933946"/>
                <a:gridCol w="933946"/>
                <a:gridCol w="933946"/>
                <a:gridCol w="933946"/>
                <a:gridCol w="933946"/>
                <a:gridCol w="1188153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n</a:t>
                      </a:r>
                      <a:endParaRPr kumimoji="0" lang="ru-RU" sz="3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n</a:t>
                      </a:r>
                      <a:r>
                        <a:rPr kumimoji="0" lang="ru-RU" sz="3600" b="1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27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64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125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216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343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512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729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1000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Group 3"/>
          <p:cNvGraphicFramePr>
            <a:graphicFrameLocks/>
          </p:cNvGraphicFramePr>
          <p:nvPr/>
        </p:nvGraphicFramePr>
        <p:xfrm>
          <a:off x="357158" y="214290"/>
          <a:ext cx="8532845" cy="136208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744087"/>
                <a:gridCol w="619801"/>
                <a:gridCol w="619801"/>
                <a:gridCol w="619801"/>
                <a:gridCol w="809631"/>
                <a:gridCol w="809631"/>
                <a:gridCol w="809631"/>
                <a:gridCol w="809631"/>
                <a:gridCol w="809631"/>
                <a:gridCol w="809631"/>
                <a:gridCol w="1071569"/>
              </a:tblGrid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n</a:t>
                      </a:r>
                      <a:endParaRPr kumimoji="0" lang="ru-RU" sz="3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n</a:t>
                      </a:r>
                      <a:r>
                        <a:rPr kumimoji="0" lang="ru-RU" sz="3600" b="1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36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49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64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81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07504" y="2420888"/>
            <a:ext cx="623439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72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(4+3)</a:t>
            </a:r>
            <a:r>
              <a:rPr lang="ru-RU" sz="7200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2</a:t>
            </a:r>
            <a:r>
              <a:rPr lang="ru-RU" sz="72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  <a:sym typeface="Symbol"/>
              </a:rPr>
              <a:t>5</a:t>
            </a:r>
            <a:r>
              <a:rPr lang="ru-RU" sz="7200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  <a:sym typeface="Symbol"/>
              </a:rPr>
              <a:t>2</a:t>
            </a:r>
            <a:r>
              <a:rPr lang="ru-RU" sz="72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  <a:sym typeface="Symbol"/>
              </a:rPr>
              <a:t>–8</a:t>
            </a:r>
            <a:r>
              <a:rPr lang="ru-RU" sz="7200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3</a:t>
            </a:r>
            <a:r>
              <a:rPr lang="ru-RU" sz="72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=</a:t>
            </a:r>
            <a:endParaRPr lang="en-US" sz="7200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1" name="AutoShape 36"/>
          <p:cNvSpPr>
            <a:spLocks noChangeArrowheads="1"/>
          </p:cNvSpPr>
          <p:nvPr/>
        </p:nvSpPr>
        <p:spPr bwMode="auto">
          <a:xfrm>
            <a:off x="6341903" y="2431578"/>
            <a:ext cx="2449512" cy="1274763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FF"/>
              </a:gs>
              <a:gs pos="100000">
                <a:srgbClr val="66FF33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70C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713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extrusionH="57150">
              <a:bevelT w="38100" h="38100"/>
            </a:sp3d>
          </a:bodyPr>
          <a:lstStyle/>
          <a:p>
            <a:pPr algn="ctr">
              <a:defRPr/>
            </a:pPr>
            <a:r>
              <a:rPr lang="ru-RU" sz="6600" i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Решаем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1560" y="1600174"/>
            <a:ext cx="4414991" cy="2308324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96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657</a:t>
            </a:r>
          </a:p>
          <a:p>
            <a:pPr algn="ctr">
              <a:defRPr/>
            </a:pPr>
            <a:r>
              <a:rPr lang="ru-RU" sz="48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(</a:t>
            </a:r>
            <a:r>
              <a:rPr lang="ru-RU" sz="48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1,3 </a:t>
            </a:r>
            <a:r>
              <a:rPr lang="ru-RU" sz="48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строчка)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2297" name="Text Box 17"/>
          <p:cNvSpPr txBox="1">
            <a:spLocks noChangeArrowheads="1"/>
          </p:cNvSpPr>
          <p:nvPr/>
        </p:nvSpPr>
        <p:spPr bwMode="auto">
          <a:xfrm>
            <a:off x="425946" y="4508485"/>
            <a:ext cx="727191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Календарь дороже общей тетради в 2 раза, а вместе они стоят 36 руб. Сколько стоит календарь?</a:t>
            </a:r>
            <a:endParaRPr lang="ru-RU" sz="24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8" name="AutoShape 32"/>
          <p:cNvSpPr>
            <a:spLocks noChangeArrowheads="1"/>
          </p:cNvSpPr>
          <p:nvPr/>
        </p:nvSpPr>
        <p:spPr bwMode="auto">
          <a:xfrm>
            <a:off x="930969" y="285706"/>
            <a:ext cx="3643338" cy="596882"/>
          </a:xfrm>
          <a:prstGeom prst="wedgeRoundRectCallout">
            <a:avLst>
              <a:gd name="adj1" fmla="val -61525"/>
              <a:gd name="adj2" fmla="val 150362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Решим задачу</a:t>
            </a:r>
          </a:p>
        </p:txBody>
      </p:sp>
      <p:sp>
        <p:nvSpPr>
          <p:cNvPr id="121" name="AutoShape 7"/>
          <p:cNvSpPr>
            <a:spLocks noChangeArrowheads="1"/>
          </p:cNvSpPr>
          <p:nvPr/>
        </p:nvSpPr>
        <p:spPr bwMode="auto">
          <a:xfrm>
            <a:off x="2987824" y="2852936"/>
            <a:ext cx="3642198" cy="576064"/>
          </a:xfrm>
          <a:prstGeom prst="wedgeRoundRectCallout">
            <a:avLst>
              <a:gd name="adj1" fmla="val 47334"/>
              <a:gd name="adj2" fmla="val 131897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lvl="0" algn="ctr">
              <a:defRPr/>
            </a:pP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Решим задачу</a:t>
            </a:r>
            <a:endParaRPr lang="ru-RU" sz="24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22" name="Text Box 17"/>
          <p:cNvSpPr txBox="1">
            <a:spLocks noChangeArrowheads="1"/>
          </p:cNvSpPr>
          <p:nvPr/>
        </p:nvSpPr>
        <p:spPr bwMode="auto">
          <a:xfrm>
            <a:off x="425946" y="882588"/>
            <a:ext cx="846564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На первой полке стояло в четыре раза больше книг, чем на второй. Это на 12 книг больше, чем на второй. Сколько книг стояло на каждой полке?</a:t>
            </a:r>
            <a:endParaRPr lang="ru-RU" sz="24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pic>
        <p:nvPicPr>
          <p:cNvPr id="22530" name="Рисунок 7" descr="http://img-fotki.yandex.ru/get/15/108950446.6f/0_b416e_a112cfcd_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376293"/>
            <a:ext cx="2027238" cy="186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Рисунок 6" descr="http://img-fotki.yandex.ru/get/4425/108950446.6d/0_b4104_836a841d_L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61233" y="4820204"/>
            <a:ext cx="2830355" cy="1777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400" i="0" dirty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Домашнее задание</a:t>
            </a:r>
            <a:endParaRPr lang="ru-RU" sz="1050" dirty="0">
              <a:solidFill>
                <a:srgbClr val="7030A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28596" y="1808225"/>
            <a:ext cx="5286412" cy="4214842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6000" i="0" dirty="0" smtClean="0">
                <a:solidFill>
                  <a:srgbClr val="000099"/>
                </a:solidFill>
                <a:latin typeface="Georgia" pitchFamily="18" charset="0"/>
              </a:rPr>
              <a:t>П.16, </a:t>
            </a:r>
          </a:p>
          <a:p>
            <a:pPr>
              <a:defRPr/>
            </a:pPr>
            <a:r>
              <a:rPr lang="ru-RU" sz="6000" i="0" dirty="0" smtClean="0">
                <a:solidFill>
                  <a:srgbClr val="000099"/>
                </a:solidFill>
                <a:latin typeface="Bookman Old Style" pitchFamily="18" charset="0"/>
              </a:rPr>
              <a:t>№ 668(а-д),</a:t>
            </a:r>
          </a:p>
          <a:p>
            <a:pPr>
              <a:defRPr/>
            </a:pPr>
            <a:r>
              <a:rPr lang="ru-RU" sz="6000" i="0" dirty="0" smtClean="0">
                <a:solidFill>
                  <a:srgbClr val="000099"/>
                </a:solidFill>
                <a:latin typeface="Bookman Old Style" pitchFamily="18" charset="0"/>
              </a:rPr>
              <a:t>№665</a:t>
            </a:r>
            <a:endParaRPr lang="ru-RU" sz="6000" i="0" dirty="0" smtClean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5608" name="Номер слайда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322E8C-0FEA-45FF-8E5A-9544C1F6203F}" type="slidenum">
              <a:rPr lang="ru-RU" smtClean="0">
                <a:solidFill>
                  <a:srgbClr val="898989"/>
                </a:solidFill>
                <a:latin typeface="Georgia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ru-RU" smtClean="0">
              <a:solidFill>
                <a:srgbClr val="898989"/>
              </a:solidFill>
              <a:latin typeface="Georgia" pitchFamily="18" charset="0"/>
            </a:endParaRP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434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86" name="Text Box 50"/>
          <p:cNvSpPr txBox="1">
            <a:spLocks noChangeArrowheads="1"/>
          </p:cNvSpPr>
          <p:nvPr/>
        </p:nvSpPr>
        <p:spPr bwMode="auto">
          <a:xfrm>
            <a:off x="3751263" y="1701438"/>
            <a:ext cx="2603598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>
              <a:defRPr/>
            </a:pPr>
            <a:r>
              <a:rPr lang="en-US" sz="820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= 15</a:t>
            </a:r>
          </a:p>
        </p:txBody>
      </p:sp>
      <p:sp>
        <p:nvSpPr>
          <p:cNvPr id="91174" name="Text Box 38"/>
          <p:cNvSpPr txBox="1">
            <a:spLocks noChangeArrowheads="1"/>
          </p:cNvSpPr>
          <p:nvPr/>
        </p:nvSpPr>
        <p:spPr bwMode="auto">
          <a:xfrm>
            <a:off x="2843213" y="1816571"/>
            <a:ext cx="837089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en-US" sz="8200" dirty="0">
                <a:solidFill>
                  <a:srgbClr val="FF0000"/>
                </a:solidFill>
                <a:latin typeface="Bookman Old Style" pitchFamily="18" charset="0"/>
              </a:rPr>
              <a:t>?</a:t>
            </a:r>
          </a:p>
        </p:txBody>
      </p:sp>
      <p:sp>
        <p:nvSpPr>
          <p:cNvPr id="91162" name="Text Box 26"/>
          <p:cNvSpPr txBox="1">
            <a:spLocks noChangeArrowheads="1"/>
          </p:cNvSpPr>
          <p:nvPr/>
        </p:nvSpPr>
        <p:spPr bwMode="auto">
          <a:xfrm>
            <a:off x="1331913" y="1701438"/>
            <a:ext cx="899605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>
              <a:defRPr/>
            </a:pPr>
            <a:r>
              <a:rPr lang="en-US" sz="820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3</a:t>
            </a:r>
          </a:p>
        </p:txBody>
      </p:sp>
      <p:sp>
        <p:nvSpPr>
          <p:cNvPr id="91164" name="Text Box 28"/>
          <p:cNvSpPr txBox="1">
            <a:spLocks noChangeArrowheads="1"/>
          </p:cNvSpPr>
          <p:nvPr/>
        </p:nvSpPr>
        <p:spPr bwMode="auto">
          <a:xfrm>
            <a:off x="2051050" y="1707827"/>
            <a:ext cx="792163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>
              <a:defRPr/>
            </a:pPr>
            <a:r>
              <a:rPr lang="en-US" sz="8200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×</a:t>
            </a:r>
          </a:p>
        </p:txBody>
      </p:sp>
      <p:sp>
        <p:nvSpPr>
          <p:cNvPr id="91148" name="Freeform 12"/>
          <p:cNvSpPr>
            <a:spLocks/>
          </p:cNvSpPr>
          <p:nvPr/>
        </p:nvSpPr>
        <p:spPr bwMode="auto">
          <a:xfrm>
            <a:off x="1008063" y="1538759"/>
            <a:ext cx="2084387" cy="646112"/>
          </a:xfrm>
          <a:custGeom>
            <a:avLst/>
            <a:gdLst>
              <a:gd name="T0" fmla="*/ 0 w 1313"/>
              <a:gd name="T1" fmla="*/ 0 h 407"/>
              <a:gd name="T2" fmla="*/ 1313 w 1313"/>
              <a:gd name="T3" fmla="*/ 407 h 407"/>
              <a:gd name="T4" fmla="*/ 0 60000 65536"/>
              <a:gd name="T5" fmla="*/ 0 60000 65536"/>
              <a:gd name="T6" fmla="*/ 0 w 1313"/>
              <a:gd name="T7" fmla="*/ 0 h 407"/>
              <a:gd name="T8" fmla="*/ 1313 w 1313"/>
              <a:gd name="T9" fmla="*/ 407 h 40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313" h="407">
                <a:moveTo>
                  <a:pt x="0" y="0"/>
                </a:moveTo>
                <a:lnTo>
                  <a:pt x="1313" y="407"/>
                </a:lnTo>
              </a:path>
            </a:pathLst>
          </a:custGeom>
          <a:noFill/>
          <a:ln w="76200">
            <a:solidFill>
              <a:srgbClr val="800080"/>
            </a:solidFill>
            <a:round/>
            <a:headEnd/>
            <a:tailEnd type="stealth" w="med" len="lg"/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3d extrusionH="57150">
              <a:bevelT w="38100" h="38100" prst="angle"/>
            </a:sp3d>
          </a:bodyPr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91149" name="Freeform 13"/>
          <p:cNvSpPr>
            <a:spLocks/>
          </p:cNvSpPr>
          <p:nvPr/>
        </p:nvSpPr>
        <p:spPr bwMode="auto">
          <a:xfrm>
            <a:off x="2124075" y="1484784"/>
            <a:ext cx="1076325" cy="631825"/>
          </a:xfrm>
          <a:custGeom>
            <a:avLst/>
            <a:gdLst>
              <a:gd name="T0" fmla="*/ 0 w 678"/>
              <a:gd name="T1" fmla="*/ 0 h 398"/>
              <a:gd name="T2" fmla="*/ 678 w 678"/>
              <a:gd name="T3" fmla="*/ 398 h 398"/>
              <a:gd name="T4" fmla="*/ 0 60000 65536"/>
              <a:gd name="T5" fmla="*/ 0 60000 65536"/>
              <a:gd name="T6" fmla="*/ 0 w 678"/>
              <a:gd name="T7" fmla="*/ 0 h 398"/>
              <a:gd name="T8" fmla="*/ 678 w 678"/>
              <a:gd name="T9" fmla="*/ 398 h 39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78" h="398">
                <a:moveTo>
                  <a:pt x="0" y="0"/>
                </a:moveTo>
                <a:lnTo>
                  <a:pt x="678" y="398"/>
                </a:lnTo>
              </a:path>
            </a:pathLst>
          </a:custGeom>
          <a:noFill/>
          <a:ln w="76200">
            <a:solidFill>
              <a:srgbClr val="800080"/>
            </a:solidFill>
            <a:round/>
            <a:headEnd/>
            <a:tailEnd type="stealth" w="med" len="lg"/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3d extrusionH="57150">
              <a:bevelT w="38100" h="38100" prst="angle"/>
            </a:sp3d>
          </a:bodyPr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91150" name="Line 14"/>
          <p:cNvSpPr>
            <a:spLocks noChangeShapeType="1"/>
          </p:cNvSpPr>
          <p:nvPr/>
        </p:nvSpPr>
        <p:spPr bwMode="auto">
          <a:xfrm flipH="1">
            <a:off x="3276600" y="1527646"/>
            <a:ext cx="3175" cy="576263"/>
          </a:xfrm>
          <a:prstGeom prst="line">
            <a:avLst/>
          </a:prstGeom>
          <a:noFill/>
          <a:ln w="76200">
            <a:solidFill>
              <a:srgbClr val="800080"/>
            </a:solidFill>
            <a:round/>
            <a:headEnd/>
            <a:tailEnd type="stealth" w="med" len="lg"/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3d extrusionH="57150">
              <a:bevelT w="38100" h="38100" prst="angle"/>
            </a:sp3d>
          </a:bodyPr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91151" name="Freeform 15"/>
          <p:cNvSpPr>
            <a:spLocks/>
          </p:cNvSpPr>
          <p:nvPr/>
        </p:nvSpPr>
        <p:spPr bwMode="auto">
          <a:xfrm>
            <a:off x="3402013" y="1553046"/>
            <a:ext cx="968375" cy="538163"/>
          </a:xfrm>
          <a:custGeom>
            <a:avLst/>
            <a:gdLst>
              <a:gd name="T0" fmla="*/ 610 w 610"/>
              <a:gd name="T1" fmla="*/ 0 h 339"/>
              <a:gd name="T2" fmla="*/ 0 w 610"/>
              <a:gd name="T3" fmla="*/ 339 h 339"/>
              <a:gd name="T4" fmla="*/ 0 60000 65536"/>
              <a:gd name="T5" fmla="*/ 0 60000 65536"/>
              <a:gd name="T6" fmla="*/ 0 w 610"/>
              <a:gd name="T7" fmla="*/ 0 h 339"/>
              <a:gd name="T8" fmla="*/ 610 w 610"/>
              <a:gd name="T9" fmla="*/ 339 h 33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10" h="339">
                <a:moveTo>
                  <a:pt x="610" y="0"/>
                </a:moveTo>
                <a:lnTo>
                  <a:pt x="0" y="339"/>
                </a:lnTo>
              </a:path>
            </a:pathLst>
          </a:custGeom>
          <a:noFill/>
          <a:ln w="76200">
            <a:solidFill>
              <a:srgbClr val="800080"/>
            </a:solidFill>
            <a:round/>
            <a:headEnd/>
            <a:tailEnd type="stealth" w="med" len="lg"/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3d extrusionH="57150">
              <a:bevelT w="38100" h="38100" prst="angle"/>
            </a:sp3d>
          </a:bodyPr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91152" name="Freeform 16"/>
          <p:cNvSpPr>
            <a:spLocks/>
          </p:cNvSpPr>
          <p:nvPr/>
        </p:nvSpPr>
        <p:spPr bwMode="auto">
          <a:xfrm>
            <a:off x="3522663" y="1538759"/>
            <a:ext cx="1951037" cy="646112"/>
          </a:xfrm>
          <a:custGeom>
            <a:avLst/>
            <a:gdLst>
              <a:gd name="T0" fmla="*/ 1229 w 1229"/>
              <a:gd name="T1" fmla="*/ 0 h 407"/>
              <a:gd name="T2" fmla="*/ 0 w 1229"/>
              <a:gd name="T3" fmla="*/ 407 h 407"/>
              <a:gd name="T4" fmla="*/ 0 60000 65536"/>
              <a:gd name="T5" fmla="*/ 0 60000 65536"/>
              <a:gd name="T6" fmla="*/ 0 w 1229"/>
              <a:gd name="T7" fmla="*/ 0 h 407"/>
              <a:gd name="T8" fmla="*/ 1229 w 1229"/>
              <a:gd name="T9" fmla="*/ 407 h 40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29" h="407">
                <a:moveTo>
                  <a:pt x="1229" y="0"/>
                </a:moveTo>
                <a:lnTo>
                  <a:pt x="0" y="407"/>
                </a:lnTo>
              </a:path>
            </a:pathLst>
          </a:custGeom>
          <a:noFill/>
          <a:ln w="76200">
            <a:solidFill>
              <a:srgbClr val="800080"/>
            </a:solidFill>
            <a:round/>
            <a:headEnd/>
            <a:tailEnd type="stealth" w="med" len="lg"/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3d extrusionH="57150">
              <a:bevelT w="38100" h="38100" prst="angle"/>
            </a:sp3d>
          </a:bodyPr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91153" name="Text Box 17"/>
          <p:cNvSpPr txBox="1">
            <a:spLocks noChangeArrowheads="1"/>
          </p:cNvSpPr>
          <p:nvPr/>
        </p:nvSpPr>
        <p:spPr bwMode="auto">
          <a:xfrm>
            <a:off x="468313" y="430064"/>
            <a:ext cx="899605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>
              <a:defRPr/>
            </a:pPr>
            <a:r>
              <a:rPr lang="en-US" sz="82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3</a:t>
            </a:r>
          </a:p>
        </p:txBody>
      </p:sp>
      <p:sp>
        <p:nvSpPr>
          <p:cNvPr id="91154" name="Text Box 18"/>
          <p:cNvSpPr txBox="1">
            <a:spLocks noChangeArrowheads="1"/>
          </p:cNvSpPr>
          <p:nvPr/>
        </p:nvSpPr>
        <p:spPr bwMode="auto">
          <a:xfrm>
            <a:off x="1692275" y="430064"/>
            <a:ext cx="899605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>
              <a:defRPr/>
            </a:pPr>
            <a:r>
              <a:rPr lang="en-US" sz="82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3</a:t>
            </a:r>
          </a:p>
        </p:txBody>
      </p:sp>
      <p:sp>
        <p:nvSpPr>
          <p:cNvPr id="91155" name="Text Box 19"/>
          <p:cNvSpPr txBox="1">
            <a:spLocks noChangeArrowheads="1"/>
          </p:cNvSpPr>
          <p:nvPr/>
        </p:nvSpPr>
        <p:spPr bwMode="auto">
          <a:xfrm>
            <a:off x="2916238" y="430064"/>
            <a:ext cx="899605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>
              <a:defRPr/>
            </a:pPr>
            <a:r>
              <a:rPr lang="en-US" sz="820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3</a:t>
            </a:r>
          </a:p>
        </p:txBody>
      </p:sp>
      <p:sp>
        <p:nvSpPr>
          <p:cNvPr id="91156" name="Text Box 20"/>
          <p:cNvSpPr txBox="1">
            <a:spLocks noChangeArrowheads="1"/>
          </p:cNvSpPr>
          <p:nvPr/>
        </p:nvSpPr>
        <p:spPr bwMode="auto">
          <a:xfrm>
            <a:off x="4097338" y="430064"/>
            <a:ext cx="899605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>
              <a:defRPr/>
            </a:pPr>
            <a:r>
              <a:rPr lang="en-US" sz="820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3</a:t>
            </a:r>
          </a:p>
        </p:txBody>
      </p:sp>
      <p:sp>
        <p:nvSpPr>
          <p:cNvPr id="91157" name="Text Box 21"/>
          <p:cNvSpPr txBox="1">
            <a:spLocks noChangeArrowheads="1"/>
          </p:cNvSpPr>
          <p:nvPr/>
        </p:nvSpPr>
        <p:spPr bwMode="auto">
          <a:xfrm>
            <a:off x="5219700" y="404664"/>
            <a:ext cx="899605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>
              <a:defRPr/>
            </a:pPr>
            <a:r>
              <a:rPr lang="en-US" sz="820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3</a:t>
            </a:r>
          </a:p>
        </p:txBody>
      </p:sp>
      <p:sp>
        <p:nvSpPr>
          <p:cNvPr id="91158" name="Text Box 22"/>
          <p:cNvSpPr txBox="1">
            <a:spLocks noChangeArrowheads="1"/>
          </p:cNvSpPr>
          <p:nvPr/>
        </p:nvSpPr>
        <p:spPr bwMode="auto">
          <a:xfrm>
            <a:off x="1042988" y="503089"/>
            <a:ext cx="816249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>
              <a:defRPr/>
            </a:pPr>
            <a:r>
              <a:rPr lang="en-US" sz="8200">
                <a:solidFill>
                  <a:srgbClr val="33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+</a:t>
            </a:r>
          </a:p>
        </p:txBody>
      </p:sp>
      <p:sp>
        <p:nvSpPr>
          <p:cNvPr id="91159" name="Text Box 23"/>
          <p:cNvSpPr txBox="1">
            <a:spLocks noChangeArrowheads="1"/>
          </p:cNvSpPr>
          <p:nvPr/>
        </p:nvSpPr>
        <p:spPr bwMode="auto">
          <a:xfrm>
            <a:off x="2268538" y="476102"/>
            <a:ext cx="816249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>
              <a:defRPr/>
            </a:pPr>
            <a:r>
              <a:rPr lang="en-US" sz="8200">
                <a:solidFill>
                  <a:srgbClr val="33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+</a:t>
            </a:r>
          </a:p>
        </p:txBody>
      </p:sp>
      <p:sp>
        <p:nvSpPr>
          <p:cNvPr id="91160" name="Text Box 24"/>
          <p:cNvSpPr txBox="1">
            <a:spLocks noChangeArrowheads="1"/>
          </p:cNvSpPr>
          <p:nvPr/>
        </p:nvSpPr>
        <p:spPr bwMode="auto">
          <a:xfrm>
            <a:off x="3438525" y="503089"/>
            <a:ext cx="816249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>
              <a:defRPr/>
            </a:pPr>
            <a:r>
              <a:rPr lang="en-US" sz="8200">
                <a:solidFill>
                  <a:srgbClr val="33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+</a:t>
            </a:r>
          </a:p>
        </p:txBody>
      </p:sp>
      <p:sp>
        <p:nvSpPr>
          <p:cNvPr id="91161" name="Text Box 25"/>
          <p:cNvSpPr txBox="1">
            <a:spLocks noChangeArrowheads="1"/>
          </p:cNvSpPr>
          <p:nvPr/>
        </p:nvSpPr>
        <p:spPr bwMode="auto">
          <a:xfrm>
            <a:off x="4643438" y="503089"/>
            <a:ext cx="816249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>
              <a:defRPr/>
            </a:pPr>
            <a:r>
              <a:rPr lang="en-US" sz="8200">
                <a:solidFill>
                  <a:srgbClr val="33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+</a:t>
            </a:r>
          </a:p>
        </p:txBody>
      </p:sp>
      <p:sp>
        <p:nvSpPr>
          <p:cNvPr id="91163" name="Text Box 27"/>
          <p:cNvSpPr txBox="1">
            <a:spLocks noChangeArrowheads="1"/>
          </p:cNvSpPr>
          <p:nvPr/>
        </p:nvSpPr>
        <p:spPr bwMode="auto">
          <a:xfrm>
            <a:off x="2880307" y="1701438"/>
            <a:ext cx="899605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en-US" sz="8200" dirty="0">
                <a:solidFill>
                  <a:srgbClr val="FF0000"/>
                </a:solidFill>
                <a:latin typeface="Bookman Old Style" pitchFamily="18" charset="0"/>
              </a:rPr>
              <a:t>5</a:t>
            </a:r>
          </a:p>
        </p:txBody>
      </p:sp>
      <p:sp>
        <p:nvSpPr>
          <p:cNvPr id="49" name="AutoShape 7"/>
          <p:cNvSpPr>
            <a:spLocks noChangeArrowheads="1"/>
          </p:cNvSpPr>
          <p:nvPr/>
        </p:nvSpPr>
        <p:spPr bwMode="auto">
          <a:xfrm>
            <a:off x="2915816" y="188640"/>
            <a:ext cx="6120680" cy="504056"/>
          </a:xfrm>
          <a:prstGeom prst="wedgeRoundRectCallout">
            <a:avLst>
              <a:gd name="adj1" fmla="val 37568"/>
              <a:gd name="adj2" fmla="val 295425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6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Как записать кратко сумму</a:t>
            </a:r>
            <a:endParaRPr lang="ru-RU" sz="26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50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45" name="AutoShape 7"/>
          <p:cNvSpPr>
            <a:spLocks noChangeArrowheads="1"/>
          </p:cNvSpPr>
          <p:nvPr/>
        </p:nvSpPr>
        <p:spPr bwMode="auto">
          <a:xfrm>
            <a:off x="251520" y="2996952"/>
            <a:ext cx="7128792" cy="647700"/>
          </a:xfrm>
          <a:prstGeom prst="wedgeRoundRectCallout">
            <a:avLst>
              <a:gd name="adj1" fmla="val 54263"/>
              <a:gd name="adj2" fmla="val 81454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6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Как записать кратко произведение</a:t>
            </a:r>
            <a:endParaRPr lang="ru-RU" sz="26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46" name="Text Box 50"/>
          <p:cNvSpPr txBox="1">
            <a:spLocks noChangeArrowheads="1"/>
          </p:cNvSpPr>
          <p:nvPr/>
        </p:nvSpPr>
        <p:spPr bwMode="auto">
          <a:xfrm>
            <a:off x="3563888" y="5099119"/>
            <a:ext cx="2961067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  <a:sp3d extrusionH="57150">
              <a:bevelT w="38100" h="38100" prst="angle"/>
            </a:sp3d>
          </a:bodyPr>
          <a:lstStyle/>
          <a:p>
            <a:pPr>
              <a:defRPr/>
            </a:pPr>
            <a:r>
              <a:rPr lang="en-US" sz="8200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=</a:t>
            </a:r>
            <a:r>
              <a:rPr lang="ru-RU" sz="8200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243</a:t>
            </a:r>
            <a:endParaRPr lang="en-US" sz="8200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47" name="Text Box 38"/>
          <p:cNvSpPr txBox="1">
            <a:spLocks noChangeArrowheads="1"/>
          </p:cNvSpPr>
          <p:nvPr/>
        </p:nvSpPr>
        <p:spPr bwMode="auto">
          <a:xfrm>
            <a:off x="2860552" y="4912915"/>
            <a:ext cx="837089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  <a:sp3d extrusionH="57150">
              <a:bevelT w="38100" h="38100" prst="angle"/>
            </a:sp3d>
          </a:bodyPr>
          <a:lstStyle/>
          <a:p>
            <a:r>
              <a:rPr lang="en-US" sz="8200" dirty="0">
                <a:solidFill>
                  <a:srgbClr val="FF0000"/>
                </a:solidFill>
                <a:latin typeface="Bookman Old Style" pitchFamily="18" charset="0"/>
              </a:rPr>
              <a:t>?</a:t>
            </a:r>
          </a:p>
        </p:txBody>
      </p:sp>
      <p:sp>
        <p:nvSpPr>
          <p:cNvPr id="51" name="Text Box 26"/>
          <p:cNvSpPr txBox="1">
            <a:spLocks noChangeArrowheads="1"/>
          </p:cNvSpPr>
          <p:nvPr/>
        </p:nvSpPr>
        <p:spPr bwMode="auto">
          <a:xfrm>
            <a:off x="2304243" y="5171127"/>
            <a:ext cx="899605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>
              <a:defRPr/>
            </a:pPr>
            <a:r>
              <a:rPr lang="en-US" sz="82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3</a:t>
            </a:r>
          </a:p>
        </p:txBody>
      </p:sp>
      <p:sp>
        <p:nvSpPr>
          <p:cNvPr id="53" name="Freeform 12"/>
          <p:cNvSpPr>
            <a:spLocks/>
          </p:cNvSpPr>
          <p:nvPr/>
        </p:nvSpPr>
        <p:spPr bwMode="auto">
          <a:xfrm>
            <a:off x="1025402" y="4635103"/>
            <a:ext cx="2084387" cy="646112"/>
          </a:xfrm>
          <a:custGeom>
            <a:avLst/>
            <a:gdLst>
              <a:gd name="T0" fmla="*/ 0 w 1313"/>
              <a:gd name="T1" fmla="*/ 0 h 407"/>
              <a:gd name="T2" fmla="*/ 1313 w 1313"/>
              <a:gd name="T3" fmla="*/ 407 h 407"/>
              <a:gd name="T4" fmla="*/ 0 60000 65536"/>
              <a:gd name="T5" fmla="*/ 0 60000 65536"/>
              <a:gd name="T6" fmla="*/ 0 w 1313"/>
              <a:gd name="T7" fmla="*/ 0 h 407"/>
              <a:gd name="T8" fmla="*/ 1313 w 1313"/>
              <a:gd name="T9" fmla="*/ 407 h 40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313" h="407">
                <a:moveTo>
                  <a:pt x="0" y="0"/>
                </a:moveTo>
                <a:lnTo>
                  <a:pt x="1313" y="407"/>
                </a:lnTo>
              </a:path>
            </a:pathLst>
          </a:custGeom>
          <a:noFill/>
          <a:ln w="76200">
            <a:solidFill>
              <a:srgbClr val="800080"/>
            </a:solidFill>
            <a:round/>
            <a:headEnd/>
            <a:tailEnd type="stealth" w="med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3d extrusionH="57150">
              <a:bevelT w="38100" h="38100" prst="angle"/>
            </a:sp3d>
          </a:bodyPr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54" name="Freeform 13"/>
          <p:cNvSpPr>
            <a:spLocks/>
          </p:cNvSpPr>
          <p:nvPr/>
        </p:nvSpPr>
        <p:spPr bwMode="auto">
          <a:xfrm>
            <a:off x="2141414" y="4581128"/>
            <a:ext cx="1076325" cy="631825"/>
          </a:xfrm>
          <a:custGeom>
            <a:avLst/>
            <a:gdLst>
              <a:gd name="T0" fmla="*/ 0 w 678"/>
              <a:gd name="T1" fmla="*/ 0 h 398"/>
              <a:gd name="T2" fmla="*/ 678 w 678"/>
              <a:gd name="T3" fmla="*/ 398 h 398"/>
              <a:gd name="T4" fmla="*/ 0 60000 65536"/>
              <a:gd name="T5" fmla="*/ 0 60000 65536"/>
              <a:gd name="T6" fmla="*/ 0 w 678"/>
              <a:gd name="T7" fmla="*/ 0 h 398"/>
              <a:gd name="T8" fmla="*/ 678 w 678"/>
              <a:gd name="T9" fmla="*/ 398 h 39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78" h="398">
                <a:moveTo>
                  <a:pt x="0" y="0"/>
                </a:moveTo>
                <a:lnTo>
                  <a:pt x="678" y="398"/>
                </a:lnTo>
              </a:path>
            </a:pathLst>
          </a:custGeom>
          <a:noFill/>
          <a:ln w="76200">
            <a:solidFill>
              <a:srgbClr val="800080"/>
            </a:solidFill>
            <a:round/>
            <a:headEnd/>
            <a:tailEnd type="stealth" w="med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3d extrusionH="57150">
              <a:bevelT w="38100" h="38100" prst="angle"/>
            </a:sp3d>
          </a:bodyPr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55" name="Line 14"/>
          <p:cNvSpPr>
            <a:spLocks noChangeShapeType="1"/>
          </p:cNvSpPr>
          <p:nvPr/>
        </p:nvSpPr>
        <p:spPr bwMode="auto">
          <a:xfrm flipH="1">
            <a:off x="3293939" y="4623990"/>
            <a:ext cx="3175" cy="576263"/>
          </a:xfrm>
          <a:prstGeom prst="line">
            <a:avLst/>
          </a:prstGeom>
          <a:noFill/>
          <a:ln w="76200">
            <a:solidFill>
              <a:srgbClr val="800080"/>
            </a:solidFill>
            <a:round/>
            <a:headEnd/>
            <a:tailEnd type="stealth" w="med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3d extrusionH="57150">
              <a:bevelT w="38100" h="38100" prst="angle"/>
            </a:sp3d>
          </a:bodyPr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56" name="Freeform 15"/>
          <p:cNvSpPr>
            <a:spLocks/>
          </p:cNvSpPr>
          <p:nvPr/>
        </p:nvSpPr>
        <p:spPr bwMode="auto">
          <a:xfrm>
            <a:off x="3419352" y="4649390"/>
            <a:ext cx="968375" cy="538163"/>
          </a:xfrm>
          <a:custGeom>
            <a:avLst/>
            <a:gdLst>
              <a:gd name="T0" fmla="*/ 610 w 610"/>
              <a:gd name="T1" fmla="*/ 0 h 339"/>
              <a:gd name="T2" fmla="*/ 0 w 610"/>
              <a:gd name="T3" fmla="*/ 339 h 339"/>
              <a:gd name="T4" fmla="*/ 0 60000 65536"/>
              <a:gd name="T5" fmla="*/ 0 60000 65536"/>
              <a:gd name="T6" fmla="*/ 0 w 610"/>
              <a:gd name="T7" fmla="*/ 0 h 339"/>
              <a:gd name="T8" fmla="*/ 610 w 610"/>
              <a:gd name="T9" fmla="*/ 339 h 33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10" h="339">
                <a:moveTo>
                  <a:pt x="610" y="0"/>
                </a:moveTo>
                <a:lnTo>
                  <a:pt x="0" y="339"/>
                </a:lnTo>
              </a:path>
            </a:pathLst>
          </a:custGeom>
          <a:noFill/>
          <a:ln w="76200">
            <a:solidFill>
              <a:srgbClr val="800080"/>
            </a:solidFill>
            <a:round/>
            <a:headEnd/>
            <a:tailEnd type="stealth" w="med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3d extrusionH="57150">
              <a:bevelT w="38100" h="38100" prst="angle"/>
            </a:sp3d>
          </a:bodyPr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57" name="Freeform 16"/>
          <p:cNvSpPr>
            <a:spLocks/>
          </p:cNvSpPr>
          <p:nvPr/>
        </p:nvSpPr>
        <p:spPr bwMode="auto">
          <a:xfrm>
            <a:off x="3540002" y="4635103"/>
            <a:ext cx="1951037" cy="646112"/>
          </a:xfrm>
          <a:custGeom>
            <a:avLst/>
            <a:gdLst>
              <a:gd name="T0" fmla="*/ 1229 w 1229"/>
              <a:gd name="T1" fmla="*/ 0 h 407"/>
              <a:gd name="T2" fmla="*/ 0 w 1229"/>
              <a:gd name="T3" fmla="*/ 407 h 407"/>
              <a:gd name="T4" fmla="*/ 0 60000 65536"/>
              <a:gd name="T5" fmla="*/ 0 60000 65536"/>
              <a:gd name="T6" fmla="*/ 0 w 1229"/>
              <a:gd name="T7" fmla="*/ 0 h 407"/>
              <a:gd name="T8" fmla="*/ 1229 w 1229"/>
              <a:gd name="T9" fmla="*/ 407 h 40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29" h="407">
                <a:moveTo>
                  <a:pt x="1229" y="0"/>
                </a:moveTo>
                <a:lnTo>
                  <a:pt x="0" y="407"/>
                </a:lnTo>
              </a:path>
            </a:pathLst>
          </a:custGeom>
          <a:noFill/>
          <a:ln w="76200">
            <a:solidFill>
              <a:srgbClr val="800080"/>
            </a:solidFill>
            <a:round/>
            <a:headEnd/>
            <a:tailEnd type="stealth" w="med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3d extrusionH="57150">
              <a:bevelT w="38100" h="38100" prst="angle"/>
            </a:sp3d>
          </a:bodyPr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58" name="Text Box 17"/>
          <p:cNvSpPr txBox="1">
            <a:spLocks noChangeArrowheads="1"/>
          </p:cNvSpPr>
          <p:nvPr/>
        </p:nvSpPr>
        <p:spPr bwMode="auto">
          <a:xfrm>
            <a:off x="485652" y="3526408"/>
            <a:ext cx="899605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  <a:sp3d extrusionH="57150">
              <a:bevelT w="38100" h="38100" prst="angle"/>
            </a:sp3d>
          </a:bodyPr>
          <a:lstStyle/>
          <a:p>
            <a:pPr>
              <a:defRPr/>
            </a:pPr>
            <a:r>
              <a:rPr lang="en-US" sz="82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3</a:t>
            </a:r>
          </a:p>
        </p:txBody>
      </p:sp>
      <p:sp>
        <p:nvSpPr>
          <p:cNvPr id="59" name="Text Box 18"/>
          <p:cNvSpPr txBox="1">
            <a:spLocks noChangeArrowheads="1"/>
          </p:cNvSpPr>
          <p:nvPr/>
        </p:nvSpPr>
        <p:spPr bwMode="auto">
          <a:xfrm>
            <a:off x="1709614" y="3526408"/>
            <a:ext cx="899605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  <a:sp3d extrusionH="57150">
              <a:bevelT w="38100" h="38100" prst="angle"/>
            </a:sp3d>
          </a:bodyPr>
          <a:lstStyle/>
          <a:p>
            <a:pPr>
              <a:defRPr/>
            </a:pPr>
            <a:r>
              <a:rPr lang="en-US" sz="82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3</a:t>
            </a:r>
          </a:p>
        </p:txBody>
      </p:sp>
      <p:sp>
        <p:nvSpPr>
          <p:cNvPr id="60" name="Text Box 19"/>
          <p:cNvSpPr txBox="1">
            <a:spLocks noChangeArrowheads="1"/>
          </p:cNvSpPr>
          <p:nvPr/>
        </p:nvSpPr>
        <p:spPr bwMode="auto">
          <a:xfrm>
            <a:off x="2933577" y="3526408"/>
            <a:ext cx="899605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  <a:sp3d extrusionH="57150">
              <a:bevelT w="38100" h="38100" prst="angle"/>
            </a:sp3d>
          </a:bodyPr>
          <a:lstStyle/>
          <a:p>
            <a:pPr>
              <a:defRPr/>
            </a:pPr>
            <a:r>
              <a:rPr lang="en-US" sz="820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3</a:t>
            </a:r>
          </a:p>
        </p:txBody>
      </p:sp>
      <p:sp>
        <p:nvSpPr>
          <p:cNvPr id="61" name="Text Box 20"/>
          <p:cNvSpPr txBox="1">
            <a:spLocks noChangeArrowheads="1"/>
          </p:cNvSpPr>
          <p:nvPr/>
        </p:nvSpPr>
        <p:spPr bwMode="auto">
          <a:xfrm>
            <a:off x="4114677" y="3526408"/>
            <a:ext cx="899605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  <a:sp3d extrusionH="57150">
              <a:bevelT w="38100" h="38100" prst="angle"/>
            </a:sp3d>
          </a:bodyPr>
          <a:lstStyle/>
          <a:p>
            <a:pPr>
              <a:defRPr/>
            </a:pPr>
            <a:r>
              <a:rPr lang="en-US" sz="820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3</a:t>
            </a:r>
          </a:p>
        </p:txBody>
      </p:sp>
      <p:sp>
        <p:nvSpPr>
          <p:cNvPr id="62" name="Text Box 21"/>
          <p:cNvSpPr txBox="1">
            <a:spLocks noChangeArrowheads="1"/>
          </p:cNvSpPr>
          <p:nvPr/>
        </p:nvSpPr>
        <p:spPr bwMode="auto">
          <a:xfrm>
            <a:off x="5237039" y="3501008"/>
            <a:ext cx="899605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  <a:sp3d extrusionH="57150">
              <a:bevelT w="38100" h="38100" prst="angle"/>
            </a:sp3d>
          </a:bodyPr>
          <a:lstStyle/>
          <a:p>
            <a:pPr>
              <a:defRPr/>
            </a:pPr>
            <a:r>
              <a:rPr lang="en-US" sz="820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3</a:t>
            </a:r>
          </a:p>
        </p:txBody>
      </p:sp>
      <p:sp>
        <p:nvSpPr>
          <p:cNvPr id="63" name="Text Box 22"/>
          <p:cNvSpPr txBox="1">
            <a:spLocks noChangeArrowheads="1"/>
          </p:cNvSpPr>
          <p:nvPr/>
        </p:nvSpPr>
        <p:spPr bwMode="auto">
          <a:xfrm>
            <a:off x="1163463" y="3599433"/>
            <a:ext cx="816249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  <a:sp3d extrusionH="57150">
              <a:bevelT w="38100" h="38100" prst="angle"/>
            </a:sp3d>
          </a:bodyPr>
          <a:lstStyle/>
          <a:p>
            <a:pPr>
              <a:defRPr/>
            </a:pPr>
            <a:r>
              <a:rPr lang="en-US" sz="8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×</a:t>
            </a:r>
            <a:endParaRPr lang="en-US" sz="8200" dirty="0">
              <a:solidFill>
                <a:srgbClr val="00B0F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</a:endParaRPr>
          </a:p>
        </p:txBody>
      </p:sp>
      <p:sp>
        <p:nvSpPr>
          <p:cNvPr id="64" name="Text Box 23"/>
          <p:cNvSpPr txBox="1">
            <a:spLocks noChangeArrowheads="1"/>
          </p:cNvSpPr>
          <p:nvPr/>
        </p:nvSpPr>
        <p:spPr bwMode="auto">
          <a:xfrm>
            <a:off x="2387599" y="3572446"/>
            <a:ext cx="816249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  <a:sp3d extrusionH="57150">
              <a:bevelT w="38100" h="38100" prst="angle"/>
            </a:sp3d>
          </a:bodyPr>
          <a:lstStyle/>
          <a:p>
            <a:pPr>
              <a:defRPr/>
            </a:pPr>
            <a:r>
              <a:rPr lang="en-US" sz="8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×</a:t>
            </a:r>
            <a:endParaRPr lang="en-US" sz="8200" dirty="0">
              <a:solidFill>
                <a:srgbClr val="00B0F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</a:endParaRPr>
          </a:p>
        </p:txBody>
      </p:sp>
      <p:sp>
        <p:nvSpPr>
          <p:cNvPr id="65" name="Text Box 24"/>
          <p:cNvSpPr txBox="1">
            <a:spLocks noChangeArrowheads="1"/>
          </p:cNvSpPr>
          <p:nvPr/>
        </p:nvSpPr>
        <p:spPr bwMode="auto">
          <a:xfrm>
            <a:off x="3611735" y="3599433"/>
            <a:ext cx="816249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  <a:sp3d extrusionH="57150">
              <a:bevelT w="38100" h="38100" prst="angle"/>
            </a:sp3d>
          </a:bodyPr>
          <a:lstStyle/>
          <a:p>
            <a:pPr>
              <a:defRPr/>
            </a:pPr>
            <a:r>
              <a:rPr lang="en-US" sz="8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×</a:t>
            </a:r>
            <a:endParaRPr lang="en-US" sz="8200" dirty="0">
              <a:solidFill>
                <a:srgbClr val="00B0F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</a:endParaRPr>
          </a:p>
        </p:txBody>
      </p:sp>
      <p:sp>
        <p:nvSpPr>
          <p:cNvPr id="66" name="Text Box 25"/>
          <p:cNvSpPr txBox="1">
            <a:spLocks noChangeArrowheads="1"/>
          </p:cNvSpPr>
          <p:nvPr/>
        </p:nvSpPr>
        <p:spPr bwMode="auto">
          <a:xfrm>
            <a:off x="4763863" y="3599433"/>
            <a:ext cx="816249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  <a:sp3d extrusionH="57150">
              <a:bevelT w="38100" h="38100" prst="angle"/>
            </a:sp3d>
          </a:bodyPr>
          <a:lstStyle/>
          <a:p>
            <a:pPr>
              <a:defRPr/>
            </a:pPr>
            <a:r>
              <a:rPr lang="en-US" sz="8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×</a:t>
            </a:r>
            <a:endParaRPr lang="en-US" sz="8200" dirty="0">
              <a:solidFill>
                <a:srgbClr val="00B0F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</a:endParaRPr>
          </a:p>
        </p:txBody>
      </p:sp>
      <p:sp>
        <p:nvSpPr>
          <p:cNvPr id="67" name="Text Box 27"/>
          <p:cNvSpPr txBox="1">
            <a:spLocks noChangeArrowheads="1"/>
          </p:cNvSpPr>
          <p:nvPr/>
        </p:nvSpPr>
        <p:spPr bwMode="auto">
          <a:xfrm>
            <a:off x="2897646" y="4797782"/>
            <a:ext cx="899605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  <a:sp3d extrusionH="57150">
              <a:bevelT w="38100" h="38100" prst="angle"/>
            </a:sp3d>
          </a:bodyPr>
          <a:lstStyle/>
          <a:p>
            <a:r>
              <a:rPr lang="en-US" sz="8200" dirty="0">
                <a:solidFill>
                  <a:srgbClr val="FF0000"/>
                </a:solidFill>
                <a:latin typeface="Bookman Old Style" pitchFamily="18" charset="0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91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91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91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91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91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91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5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0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5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40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45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500"/>
                            </p:stCondLst>
                            <p:childTnLst>
                              <p:par>
                                <p:cTn id="107" presetID="22" presetClass="entr" presetSubtype="1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1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1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1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1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86" grpId="0" autoUpdateAnimBg="0"/>
      <p:bldP spid="91174" grpId="0" autoUpdateAnimBg="0"/>
      <p:bldP spid="91174" grpId="1"/>
      <p:bldP spid="91162" grpId="0" autoUpdateAnimBg="0"/>
      <p:bldP spid="91164" grpId="0" autoUpdateAnimBg="0"/>
      <p:bldP spid="91148" grpId="0" animBg="1"/>
      <p:bldP spid="91149" grpId="0" animBg="1"/>
      <p:bldP spid="91150" grpId="0" animBg="1"/>
      <p:bldP spid="91151" grpId="0" animBg="1"/>
      <p:bldP spid="91152" grpId="0" animBg="1"/>
      <p:bldP spid="91153" grpId="0" autoUpdateAnimBg="0"/>
      <p:bldP spid="91154" grpId="0" autoUpdateAnimBg="0"/>
      <p:bldP spid="91155" grpId="0" autoUpdateAnimBg="0"/>
      <p:bldP spid="91156" grpId="0" autoUpdateAnimBg="0"/>
      <p:bldP spid="91157" grpId="0" autoUpdateAnimBg="0"/>
      <p:bldP spid="91158" grpId="0" autoUpdateAnimBg="0"/>
      <p:bldP spid="91159" grpId="0" autoUpdateAnimBg="0"/>
      <p:bldP spid="91160" grpId="0" autoUpdateAnimBg="0"/>
      <p:bldP spid="91161" grpId="0" autoUpdateAnimBg="0"/>
      <p:bldP spid="91163" grpId="0" autoUpdateAnimBg="0"/>
      <p:bldP spid="45" grpId="0"/>
      <p:bldP spid="46" grpId="0" autoUpdateAnimBg="0"/>
      <p:bldP spid="47" grpId="0" autoUpdateAnimBg="0"/>
      <p:bldP spid="47" grpId="1"/>
      <p:bldP spid="51" grpId="0" autoUpdateAnimBg="0"/>
      <p:bldP spid="53" grpId="0" animBg="1"/>
      <p:bldP spid="54" grpId="0" animBg="1"/>
      <p:bldP spid="55" grpId="0" animBg="1"/>
      <p:bldP spid="56" grpId="0" animBg="1"/>
      <p:bldP spid="57" grpId="0" animBg="1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  <p:bldP spid="66" grpId="0" autoUpdateAnimBg="0"/>
      <p:bldP spid="6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450850" y="2633663"/>
            <a:ext cx="585417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6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3</a:t>
            </a:r>
          </a:p>
        </p:txBody>
      </p:sp>
      <p:sp>
        <p:nvSpPr>
          <p:cNvPr id="93187" name="Text Box 3"/>
          <p:cNvSpPr txBox="1">
            <a:spLocks noChangeArrowheads="1"/>
          </p:cNvSpPr>
          <p:nvPr/>
        </p:nvSpPr>
        <p:spPr bwMode="auto">
          <a:xfrm>
            <a:off x="1120775" y="2633663"/>
            <a:ext cx="585417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60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3</a:t>
            </a:r>
          </a:p>
        </p:txBody>
      </p:sp>
      <p:sp>
        <p:nvSpPr>
          <p:cNvPr id="93188" name="Text Box 4"/>
          <p:cNvSpPr txBox="1">
            <a:spLocks noChangeArrowheads="1"/>
          </p:cNvSpPr>
          <p:nvPr/>
        </p:nvSpPr>
        <p:spPr bwMode="auto">
          <a:xfrm>
            <a:off x="1790700" y="2633663"/>
            <a:ext cx="585417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60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3</a:t>
            </a:r>
          </a:p>
        </p:txBody>
      </p:sp>
      <p:sp>
        <p:nvSpPr>
          <p:cNvPr id="93189" name="Text Box 5"/>
          <p:cNvSpPr txBox="1">
            <a:spLocks noChangeArrowheads="1"/>
          </p:cNvSpPr>
          <p:nvPr/>
        </p:nvSpPr>
        <p:spPr bwMode="auto">
          <a:xfrm>
            <a:off x="2460625" y="2633663"/>
            <a:ext cx="585417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60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3</a:t>
            </a:r>
          </a:p>
        </p:txBody>
      </p:sp>
      <p:sp>
        <p:nvSpPr>
          <p:cNvPr id="93190" name="Text Box 6"/>
          <p:cNvSpPr txBox="1">
            <a:spLocks noChangeArrowheads="1"/>
          </p:cNvSpPr>
          <p:nvPr/>
        </p:nvSpPr>
        <p:spPr bwMode="auto">
          <a:xfrm>
            <a:off x="3130550" y="2633663"/>
            <a:ext cx="585417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60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3</a:t>
            </a:r>
          </a:p>
        </p:txBody>
      </p:sp>
      <p:sp>
        <p:nvSpPr>
          <p:cNvPr id="93191" name="Text Box 7"/>
          <p:cNvSpPr txBox="1">
            <a:spLocks noChangeArrowheads="1"/>
          </p:cNvSpPr>
          <p:nvPr/>
        </p:nvSpPr>
        <p:spPr bwMode="auto">
          <a:xfrm>
            <a:off x="779463" y="2633663"/>
            <a:ext cx="52546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600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×</a:t>
            </a:r>
          </a:p>
        </p:txBody>
      </p:sp>
      <p:sp>
        <p:nvSpPr>
          <p:cNvPr id="93192" name="Text Box 8"/>
          <p:cNvSpPr txBox="1">
            <a:spLocks noChangeArrowheads="1"/>
          </p:cNvSpPr>
          <p:nvPr/>
        </p:nvSpPr>
        <p:spPr bwMode="auto">
          <a:xfrm>
            <a:off x="1449388" y="2633663"/>
            <a:ext cx="52546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600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×</a:t>
            </a:r>
          </a:p>
        </p:txBody>
      </p:sp>
      <p:sp>
        <p:nvSpPr>
          <p:cNvPr id="93193" name="Text Box 9"/>
          <p:cNvSpPr txBox="1">
            <a:spLocks noChangeArrowheads="1"/>
          </p:cNvSpPr>
          <p:nvPr/>
        </p:nvSpPr>
        <p:spPr bwMode="auto">
          <a:xfrm>
            <a:off x="2119313" y="2633663"/>
            <a:ext cx="52546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600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×</a:t>
            </a:r>
          </a:p>
        </p:txBody>
      </p:sp>
      <p:sp>
        <p:nvSpPr>
          <p:cNvPr id="93194" name="Text Box 10"/>
          <p:cNvSpPr txBox="1">
            <a:spLocks noChangeArrowheads="1"/>
          </p:cNvSpPr>
          <p:nvPr/>
        </p:nvSpPr>
        <p:spPr bwMode="auto">
          <a:xfrm>
            <a:off x="2789238" y="2633663"/>
            <a:ext cx="52546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600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×</a:t>
            </a:r>
          </a:p>
        </p:txBody>
      </p:sp>
      <p:sp>
        <p:nvSpPr>
          <p:cNvPr id="93195" name="Text Box 11"/>
          <p:cNvSpPr txBox="1">
            <a:spLocks noChangeArrowheads="1"/>
          </p:cNvSpPr>
          <p:nvPr/>
        </p:nvSpPr>
        <p:spPr bwMode="auto">
          <a:xfrm>
            <a:off x="1797050" y="1103313"/>
            <a:ext cx="585417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6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3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2178050" y="998538"/>
            <a:ext cx="53412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latin typeface="Bookman Old Style" pitchFamily="18" charset="0"/>
              </a:rPr>
              <a:t>9</a:t>
            </a:r>
          </a:p>
        </p:txBody>
      </p:sp>
      <p:sp>
        <p:nvSpPr>
          <p:cNvPr id="93197" name="Text Box 13"/>
          <p:cNvSpPr txBox="1">
            <a:spLocks noChangeArrowheads="1"/>
          </p:cNvSpPr>
          <p:nvPr/>
        </p:nvSpPr>
        <p:spPr bwMode="auto">
          <a:xfrm>
            <a:off x="3800475" y="2633663"/>
            <a:ext cx="585417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60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3</a:t>
            </a:r>
          </a:p>
        </p:txBody>
      </p:sp>
      <p:sp>
        <p:nvSpPr>
          <p:cNvPr id="93198" name="Text Box 14"/>
          <p:cNvSpPr txBox="1">
            <a:spLocks noChangeArrowheads="1"/>
          </p:cNvSpPr>
          <p:nvPr/>
        </p:nvSpPr>
        <p:spPr bwMode="auto">
          <a:xfrm>
            <a:off x="3457575" y="2633663"/>
            <a:ext cx="525463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600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×</a:t>
            </a:r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H="1">
            <a:off x="730250" y="1739900"/>
            <a:ext cx="1654175" cy="1089025"/>
          </a:xfrm>
          <a:prstGeom prst="line">
            <a:avLst/>
          </a:prstGeom>
          <a:noFill/>
          <a:ln w="76200">
            <a:solidFill>
              <a:srgbClr val="800080"/>
            </a:solidFill>
            <a:round/>
            <a:headEnd/>
            <a:tailEnd type="stealth" w="med" len="lg"/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H="1">
            <a:off x="1387475" y="1739900"/>
            <a:ext cx="1009650" cy="1104900"/>
          </a:xfrm>
          <a:prstGeom prst="line">
            <a:avLst/>
          </a:prstGeom>
          <a:noFill/>
          <a:ln w="76200">
            <a:solidFill>
              <a:srgbClr val="800080"/>
            </a:solidFill>
            <a:round/>
            <a:headEnd/>
            <a:tailEnd type="stealth" w="med" len="lg"/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 flipH="1">
            <a:off x="2028825" y="1730375"/>
            <a:ext cx="371475" cy="1120775"/>
          </a:xfrm>
          <a:prstGeom prst="line">
            <a:avLst/>
          </a:prstGeom>
          <a:noFill/>
          <a:ln w="76200">
            <a:solidFill>
              <a:srgbClr val="800080"/>
            </a:solidFill>
            <a:round/>
            <a:headEnd/>
            <a:tailEnd type="stealth" w="med" len="lg"/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>
            <a:off x="2409825" y="1739900"/>
            <a:ext cx="257175" cy="1095375"/>
          </a:xfrm>
          <a:prstGeom prst="line">
            <a:avLst/>
          </a:prstGeom>
          <a:noFill/>
          <a:ln w="76200">
            <a:solidFill>
              <a:srgbClr val="800080"/>
            </a:solidFill>
            <a:round/>
            <a:headEnd/>
            <a:tailEnd type="stealth" w="med" len="lg"/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9235" name="Line 19"/>
          <p:cNvSpPr>
            <a:spLocks noChangeShapeType="1"/>
          </p:cNvSpPr>
          <p:nvPr/>
        </p:nvSpPr>
        <p:spPr bwMode="auto">
          <a:xfrm>
            <a:off x="2409825" y="1736725"/>
            <a:ext cx="895350" cy="1104900"/>
          </a:xfrm>
          <a:prstGeom prst="line">
            <a:avLst/>
          </a:prstGeom>
          <a:noFill/>
          <a:ln w="76200">
            <a:solidFill>
              <a:srgbClr val="800080"/>
            </a:solidFill>
            <a:round/>
            <a:headEnd/>
            <a:tailEnd type="stealth" w="med" len="lg"/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>
            <a:off x="2425700" y="1736725"/>
            <a:ext cx="1536700" cy="1120775"/>
          </a:xfrm>
          <a:prstGeom prst="line">
            <a:avLst/>
          </a:prstGeom>
          <a:noFill/>
          <a:ln w="76200">
            <a:solidFill>
              <a:srgbClr val="800080"/>
            </a:solidFill>
            <a:round/>
            <a:headEnd/>
            <a:tailEnd type="stealth" w="med" len="lg"/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93205" name="Text Box 21"/>
          <p:cNvSpPr txBox="1">
            <a:spLocks noChangeArrowheads="1"/>
          </p:cNvSpPr>
          <p:nvPr/>
        </p:nvSpPr>
        <p:spPr bwMode="auto">
          <a:xfrm>
            <a:off x="2660650" y="1116013"/>
            <a:ext cx="2943434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60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= 19</a:t>
            </a:r>
            <a:r>
              <a:rPr lang="ru-RU" sz="460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 </a:t>
            </a:r>
            <a:r>
              <a:rPr lang="en-US" sz="460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683</a:t>
            </a:r>
          </a:p>
        </p:txBody>
      </p:sp>
      <p:sp>
        <p:nvSpPr>
          <p:cNvPr id="93206" name="Text Box 22"/>
          <p:cNvSpPr txBox="1">
            <a:spLocks noChangeArrowheads="1"/>
          </p:cNvSpPr>
          <p:nvPr/>
        </p:nvSpPr>
        <p:spPr bwMode="auto">
          <a:xfrm>
            <a:off x="4470400" y="2633663"/>
            <a:ext cx="585417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60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3</a:t>
            </a:r>
          </a:p>
        </p:txBody>
      </p:sp>
      <p:sp>
        <p:nvSpPr>
          <p:cNvPr id="93207" name="Text Box 23"/>
          <p:cNvSpPr txBox="1">
            <a:spLocks noChangeArrowheads="1"/>
          </p:cNvSpPr>
          <p:nvPr/>
        </p:nvSpPr>
        <p:spPr bwMode="auto">
          <a:xfrm>
            <a:off x="5140325" y="2633663"/>
            <a:ext cx="585417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60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3</a:t>
            </a:r>
          </a:p>
        </p:txBody>
      </p:sp>
      <p:sp>
        <p:nvSpPr>
          <p:cNvPr id="93208" name="Text Box 24"/>
          <p:cNvSpPr txBox="1">
            <a:spLocks noChangeArrowheads="1"/>
          </p:cNvSpPr>
          <p:nvPr/>
        </p:nvSpPr>
        <p:spPr bwMode="auto">
          <a:xfrm>
            <a:off x="4127500" y="2633663"/>
            <a:ext cx="525463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600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×</a:t>
            </a:r>
          </a:p>
        </p:txBody>
      </p:sp>
      <p:sp>
        <p:nvSpPr>
          <p:cNvPr id="93209" name="Text Box 25"/>
          <p:cNvSpPr txBox="1">
            <a:spLocks noChangeArrowheads="1"/>
          </p:cNvSpPr>
          <p:nvPr/>
        </p:nvSpPr>
        <p:spPr bwMode="auto">
          <a:xfrm>
            <a:off x="4797425" y="2633663"/>
            <a:ext cx="525463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600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×</a:t>
            </a:r>
          </a:p>
        </p:txBody>
      </p:sp>
      <p:sp>
        <p:nvSpPr>
          <p:cNvPr id="93210" name="Text Box 26"/>
          <p:cNvSpPr txBox="1">
            <a:spLocks noChangeArrowheads="1"/>
          </p:cNvSpPr>
          <p:nvPr/>
        </p:nvSpPr>
        <p:spPr bwMode="auto">
          <a:xfrm>
            <a:off x="5808663" y="2633663"/>
            <a:ext cx="585417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60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3</a:t>
            </a:r>
          </a:p>
        </p:txBody>
      </p:sp>
      <p:sp>
        <p:nvSpPr>
          <p:cNvPr id="93211" name="Text Box 27"/>
          <p:cNvSpPr txBox="1">
            <a:spLocks noChangeArrowheads="1"/>
          </p:cNvSpPr>
          <p:nvPr/>
        </p:nvSpPr>
        <p:spPr bwMode="auto">
          <a:xfrm>
            <a:off x="5467350" y="2633663"/>
            <a:ext cx="525463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600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×</a:t>
            </a:r>
          </a:p>
        </p:txBody>
      </p:sp>
      <p:sp>
        <p:nvSpPr>
          <p:cNvPr id="9244" name="Line 28"/>
          <p:cNvSpPr>
            <a:spLocks noChangeShapeType="1"/>
          </p:cNvSpPr>
          <p:nvPr/>
        </p:nvSpPr>
        <p:spPr bwMode="auto">
          <a:xfrm>
            <a:off x="2384425" y="1727200"/>
            <a:ext cx="2247900" cy="1143000"/>
          </a:xfrm>
          <a:prstGeom prst="line">
            <a:avLst/>
          </a:prstGeom>
          <a:noFill/>
          <a:ln w="76200">
            <a:solidFill>
              <a:srgbClr val="800080"/>
            </a:solidFill>
            <a:round/>
            <a:headEnd/>
            <a:tailEnd type="stealth" w="med" len="lg"/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9245" name="Line 29"/>
          <p:cNvSpPr>
            <a:spLocks noChangeShapeType="1"/>
          </p:cNvSpPr>
          <p:nvPr/>
        </p:nvSpPr>
        <p:spPr bwMode="auto">
          <a:xfrm>
            <a:off x="2384425" y="1727200"/>
            <a:ext cx="2882900" cy="1143000"/>
          </a:xfrm>
          <a:prstGeom prst="line">
            <a:avLst/>
          </a:prstGeom>
          <a:noFill/>
          <a:ln w="76200">
            <a:solidFill>
              <a:srgbClr val="800080"/>
            </a:solidFill>
            <a:round/>
            <a:headEnd/>
            <a:tailEnd type="stealth" w="med" len="lg"/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9246" name="Line 30"/>
          <p:cNvSpPr>
            <a:spLocks noChangeShapeType="1"/>
          </p:cNvSpPr>
          <p:nvPr/>
        </p:nvSpPr>
        <p:spPr bwMode="auto">
          <a:xfrm>
            <a:off x="2384425" y="1727200"/>
            <a:ext cx="3556000" cy="1130300"/>
          </a:xfrm>
          <a:prstGeom prst="line">
            <a:avLst/>
          </a:prstGeom>
          <a:noFill/>
          <a:ln w="76200">
            <a:solidFill>
              <a:srgbClr val="800080"/>
            </a:solidFill>
            <a:round/>
            <a:headEnd/>
            <a:tailEnd type="stealth" w="med" len="lg"/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93215" name="Text Box 31"/>
          <p:cNvSpPr txBox="1">
            <a:spLocks noChangeArrowheads="1"/>
          </p:cNvSpPr>
          <p:nvPr/>
        </p:nvSpPr>
        <p:spPr bwMode="auto">
          <a:xfrm>
            <a:off x="463550" y="5259388"/>
            <a:ext cx="585417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6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2</a:t>
            </a:r>
          </a:p>
        </p:txBody>
      </p:sp>
      <p:sp>
        <p:nvSpPr>
          <p:cNvPr id="93216" name="Text Box 32"/>
          <p:cNvSpPr txBox="1">
            <a:spLocks noChangeArrowheads="1"/>
          </p:cNvSpPr>
          <p:nvPr/>
        </p:nvSpPr>
        <p:spPr bwMode="auto">
          <a:xfrm>
            <a:off x="1133475" y="5259388"/>
            <a:ext cx="585417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60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2</a:t>
            </a:r>
          </a:p>
        </p:txBody>
      </p:sp>
      <p:sp>
        <p:nvSpPr>
          <p:cNvPr id="93217" name="Text Box 33"/>
          <p:cNvSpPr txBox="1">
            <a:spLocks noChangeArrowheads="1"/>
          </p:cNvSpPr>
          <p:nvPr/>
        </p:nvSpPr>
        <p:spPr bwMode="auto">
          <a:xfrm>
            <a:off x="1803400" y="5259388"/>
            <a:ext cx="585417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60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2</a:t>
            </a:r>
          </a:p>
        </p:txBody>
      </p:sp>
      <p:sp>
        <p:nvSpPr>
          <p:cNvPr id="93218" name="Text Box 34"/>
          <p:cNvSpPr txBox="1">
            <a:spLocks noChangeArrowheads="1"/>
          </p:cNvSpPr>
          <p:nvPr/>
        </p:nvSpPr>
        <p:spPr bwMode="auto">
          <a:xfrm>
            <a:off x="2473325" y="5259388"/>
            <a:ext cx="585417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60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2</a:t>
            </a:r>
          </a:p>
        </p:txBody>
      </p:sp>
      <p:sp>
        <p:nvSpPr>
          <p:cNvPr id="93219" name="Text Box 35"/>
          <p:cNvSpPr txBox="1">
            <a:spLocks noChangeArrowheads="1"/>
          </p:cNvSpPr>
          <p:nvPr/>
        </p:nvSpPr>
        <p:spPr bwMode="auto">
          <a:xfrm>
            <a:off x="3143250" y="5259388"/>
            <a:ext cx="585417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60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2</a:t>
            </a:r>
          </a:p>
        </p:txBody>
      </p:sp>
      <p:sp>
        <p:nvSpPr>
          <p:cNvPr id="93220" name="Text Box 36"/>
          <p:cNvSpPr txBox="1">
            <a:spLocks noChangeArrowheads="1"/>
          </p:cNvSpPr>
          <p:nvPr/>
        </p:nvSpPr>
        <p:spPr bwMode="auto">
          <a:xfrm>
            <a:off x="792163" y="5259388"/>
            <a:ext cx="52546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600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×</a:t>
            </a:r>
          </a:p>
        </p:txBody>
      </p:sp>
      <p:sp>
        <p:nvSpPr>
          <p:cNvPr id="93221" name="Text Box 37"/>
          <p:cNvSpPr txBox="1">
            <a:spLocks noChangeArrowheads="1"/>
          </p:cNvSpPr>
          <p:nvPr/>
        </p:nvSpPr>
        <p:spPr bwMode="auto">
          <a:xfrm>
            <a:off x="1462088" y="5259388"/>
            <a:ext cx="52546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600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×</a:t>
            </a:r>
          </a:p>
        </p:txBody>
      </p:sp>
      <p:sp>
        <p:nvSpPr>
          <p:cNvPr id="93222" name="Text Box 38"/>
          <p:cNvSpPr txBox="1">
            <a:spLocks noChangeArrowheads="1"/>
          </p:cNvSpPr>
          <p:nvPr/>
        </p:nvSpPr>
        <p:spPr bwMode="auto">
          <a:xfrm>
            <a:off x="2132013" y="5259388"/>
            <a:ext cx="52546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600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×</a:t>
            </a:r>
          </a:p>
        </p:txBody>
      </p:sp>
      <p:sp>
        <p:nvSpPr>
          <p:cNvPr id="93223" name="Text Box 39"/>
          <p:cNvSpPr txBox="1">
            <a:spLocks noChangeArrowheads="1"/>
          </p:cNvSpPr>
          <p:nvPr/>
        </p:nvSpPr>
        <p:spPr bwMode="auto">
          <a:xfrm>
            <a:off x="2801938" y="5259388"/>
            <a:ext cx="52546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600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×</a:t>
            </a:r>
          </a:p>
        </p:txBody>
      </p:sp>
      <p:sp>
        <p:nvSpPr>
          <p:cNvPr id="93224" name="Text Box 40"/>
          <p:cNvSpPr txBox="1">
            <a:spLocks noChangeArrowheads="1"/>
          </p:cNvSpPr>
          <p:nvPr/>
        </p:nvSpPr>
        <p:spPr bwMode="auto">
          <a:xfrm>
            <a:off x="1911350" y="3741738"/>
            <a:ext cx="585417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6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2</a:t>
            </a:r>
          </a:p>
        </p:txBody>
      </p:sp>
      <p:sp>
        <p:nvSpPr>
          <p:cNvPr id="93225" name="Text Box 41"/>
          <p:cNvSpPr txBox="1">
            <a:spLocks noChangeArrowheads="1"/>
          </p:cNvSpPr>
          <p:nvPr/>
        </p:nvSpPr>
        <p:spPr bwMode="auto">
          <a:xfrm>
            <a:off x="2228850" y="3573463"/>
            <a:ext cx="53412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latin typeface="Bookman Old Style" pitchFamily="18" charset="0"/>
              </a:rPr>
              <a:t>9</a:t>
            </a:r>
          </a:p>
        </p:txBody>
      </p:sp>
      <p:sp>
        <p:nvSpPr>
          <p:cNvPr id="93226" name="Text Box 42"/>
          <p:cNvSpPr txBox="1">
            <a:spLocks noChangeArrowheads="1"/>
          </p:cNvSpPr>
          <p:nvPr/>
        </p:nvSpPr>
        <p:spPr bwMode="auto">
          <a:xfrm>
            <a:off x="3813175" y="5259388"/>
            <a:ext cx="585417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60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2</a:t>
            </a:r>
          </a:p>
        </p:txBody>
      </p:sp>
      <p:sp>
        <p:nvSpPr>
          <p:cNvPr id="93227" name="Text Box 43"/>
          <p:cNvSpPr txBox="1">
            <a:spLocks noChangeArrowheads="1"/>
          </p:cNvSpPr>
          <p:nvPr/>
        </p:nvSpPr>
        <p:spPr bwMode="auto">
          <a:xfrm>
            <a:off x="3470275" y="5259388"/>
            <a:ext cx="525463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600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×</a:t>
            </a:r>
          </a:p>
        </p:txBody>
      </p:sp>
      <p:sp>
        <p:nvSpPr>
          <p:cNvPr id="93228" name="Line 44"/>
          <p:cNvSpPr>
            <a:spLocks noChangeShapeType="1"/>
          </p:cNvSpPr>
          <p:nvPr/>
        </p:nvSpPr>
        <p:spPr bwMode="auto">
          <a:xfrm flipH="1">
            <a:off x="742950" y="4365625"/>
            <a:ext cx="1654175" cy="1089025"/>
          </a:xfrm>
          <a:prstGeom prst="line">
            <a:avLst/>
          </a:prstGeom>
          <a:noFill/>
          <a:ln w="76200">
            <a:solidFill>
              <a:srgbClr val="7030A0"/>
            </a:solidFill>
            <a:round/>
            <a:headEnd/>
            <a:tailEnd type="stealth" w="med" len="lg"/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93229" name="Line 45"/>
          <p:cNvSpPr>
            <a:spLocks noChangeShapeType="1"/>
          </p:cNvSpPr>
          <p:nvPr/>
        </p:nvSpPr>
        <p:spPr bwMode="auto">
          <a:xfrm flipH="1">
            <a:off x="1400175" y="4365625"/>
            <a:ext cx="1009650" cy="1104900"/>
          </a:xfrm>
          <a:prstGeom prst="line">
            <a:avLst/>
          </a:prstGeom>
          <a:noFill/>
          <a:ln w="76200">
            <a:solidFill>
              <a:srgbClr val="7030A0"/>
            </a:solidFill>
            <a:round/>
            <a:headEnd/>
            <a:tailEnd type="stealth" w="med" len="lg"/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93230" name="Line 46"/>
          <p:cNvSpPr>
            <a:spLocks noChangeShapeType="1"/>
          </p:cNvSpPr>
          <p:nvPr/>
        </p:nvSpPr>
        <p:spPr bwMode="auto">
          <a:xfrm flipH="1">
            <a:off x="2041525" y="4356100"/>
            <a:ext cx="371475" cy="1120775"/>
          </a:xfrm>
          <a:prstGeom prst="line">
            <a:avLst/>
          </a:prstGeom>
          <a:noFill/>
          <a:ln w="76200">
            <a:solidFill>
              <a:srgbClr val="7030A0"/>
            </a:solidFill>
            <a:round/>
            <a:headEnd/>
            <a:tailEnd type="stealth" w="med" len="lg"/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93231" name="Line 47"/>
          <p:cNvSpPr>
            <a:spLocks noChangeShapeType="1"/>
          </p:cNvSpPr>
          <p:nvPr/>
        </p:nvSpPr>
        <p:spPr bwMode="auto">
          <a:xfrm>
            <a:off x="2422525" y="4365625"/>
            <a:ext cx="257175" cy="1095375"/>
          </a:xfrm>
          <a:prstGeom prst="line">
            <a:avLst/>
          </a:prstGeom>
          <a:noFill/>
          <a:ln w="76200">
            <a:solidFill>
              <a:srgbClr val="7030A0"/>
            </a:solidFill>
            <a:round/>
            <a:headEnd/>
            <a:tailEnd type="stealth" w="med" len="lg"/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93232" name="Line 48"/>
          <p:cNvSpPr>
            <a:spLocks noChangeShapeType="1"/>
          </p:cNvSpPr>
          <p:nvPr/>
        </p:nvSpPr>
        <p:spPr bwMode="auto">
          <a:xfrm>
            <a:off x="2422525" y="4362450"/>
            <a:ext cx="895350" cy="1104900"/>
          </a:xfrm>
          <a:prstGeom prst="line">
            <a:avLst/>
          </a:prstGeom>
          <a:noFill/>
          <a:ln w="76200">
            <a:solidFill>
              <a:srgbClr val="7030A0"/>
            </a:solidFill>
            <a:round/>
            <a:headEnd/>
            <a:tailEnd type="stealth" w="med" len="lg"/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93233" name="Line 49"/>
          <p:cNvSpPr>
            <a:spLocks noChangeShapeType="1"/>
          </p:cNvSpPr>
          <p:nvPr/>
        </p:nvSpPr>
        <p:spPr bwMode="auto">
          <a:xfrm>
            <a:off x="2438400" y="4362450"/>
            <a:ext cx="1536700" cy="1120775"/>
          </a:xfrm>
          <a:prstGeom prst="line">
            <a:avLst/>
          </a:prstGeom>
          <a:noFill/>
          <a:ln w="76200">
            <a:solidFill>
              <a:srgbClr val="7030A0"/>
            </a:solidFill>
            <a:round/>
            <a:headEnd/>
            <a:tailEnd type="stealth" w="med" len="lg"/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93234" name="Text Box 50"/>
          <p:cNvSpPr txBox="1">
            <a:spLocks noChangeArrowheads="1"/>
          </p:cNvSpPr>
          <p:nvPr/>
        </p:nvSpPr>
        <p:spPr bwMode="auto">
          <a:xfrm>
            <a:off x="2673350" y="3741738"/>
            <a:ext cx="1941557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60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= 512</a:t>
            </a:r>
          </a:p>
        </p:txBody>
      </p:sp>
      <p:sp>
        <p:nvSpPr>
          <p:cNvPr id="93235" name="Text Box 51"/>
          <p:cNvSpPr txBox="1">
            <a:spLocks noChangeArrowheads="1"/>
          </p:cNvSpPr>
          <p:nvPr/>
        </p:nvSpPr>
        <p:spPr bwMode="auto">
          <a:xfrm>
            <a:off x="4483100" y="5259388"/>
            <a:ext cx="585417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60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2</a:t>
            </a:r>
          </a:p>
        </p:txBody>
      </p:sp>
      <p:sp>
        <p:nvSpPr>
          <p:cNvPr id="93236" name="Text Box 52"/>
          <p:cNvSpPr txBox="1">
            <a:spLocks noChangeArrowheads="1"/>
          </p:cNvSpPr>
          <p:nvPr/>
        </p:nvSpPr>
        <p:spPr bwMode="auto">
          <a:xfrm>
            <a:off x="5153025" y="5259388"/>
            <a:ext cx="585417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60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2</a:t>
            </a:r>
          </a:p>
        </p:txBody>
      </p:sp>
      <p:sp>
        <p:nvSpPr>
          <p:cNvPr id="93237" name="Text Box 53"/>
          <p:cNvSpPr txBox="1">
            <a:spLocks noChangeArrowheads="1"/>
          </p:cNvSpPr>
          <p:nvPr/>
        </p:nvSpPr>
        <p:spPr bwMode="auto">
          <a:xfrm>
            <a:off x="4140200" y="5259388"/>
            <a:ext cx="525463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600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×</a:t>
            </a:r>
          </a:p>
        </p:txBody>
      </p:sp>
      <p:sp>
        <p:nvSpPr>
          <p:cNvPr id="93238" name="Text Box 54"/>
          <p:cNvSpPr txBox="1">
            <a:spLocks noChangeArrowheads="1"/>
          </p:cNvSpPr>
          <p:nvPr/>
        </p:nvSpPr>
        <p:spPr bwMode="auto">
          <a:xfrm>
            <a:off x="4810125" y="5259388"/>
            <a:ext cx="525463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600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×</a:t>
            </a:r>
          </a:p>
        </p:txBody>
      </p:sp>
      <p:sp>
        <p:nvSpPr>
          <p:cNvPr id="93239" name="Text Box 55"/>
          <p:cNvSpPr txBox="1">
            <a:spLocks noChangeArrowheads="1"/>
          </p:cNvSpPr>
          <p:nvPr/>
        </p:nvSpPr>
        <p:spPr bwMode="auto">
          <a:xfrm>
            <a:off x="5821363" y="5259388"/>
            <a:ext cx="585417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60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2</a:t>
            </a:r>
          </a:p>
        </p:txBody>
      </p:sp>
      <p:sp>
        <p:nvSpPr>
          <p:cNvPr id="93240" name="Text Box 56"/>
          <p:cNvSpPr txBox="1">
            <a:spLocks noChangeArrowheads="1"/>
          </p:cNvSpPr>
          <p:nvPr/>
        </p:nvSpPr>
        <p:spPr bwMode="auto">
          <a:xfrm>
            <a:off x="5480050" y="5259388"/>
            <a:ext cx="525463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600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×</a:t>
            </a:r>
          </a:p>
        </p:txBody>
      </p:sp>
      <p:sp>
        <p:nvSpPr>
          <p:cNvPr id="93241" name="Line 57"/>
          <p:cNvSpPr>
            <a:spLocks noChangeShapeType="1"/>
          </p:cNvSpPr>
          <p:nvPr/>
        </p:nvSpPr>
        <p:spPr bwMode="auto">
          <a:xfrm>
            <a:off x="2397125" y="4352925"/>
            <a:ext cx="2247900" cy="1143000"/>
          </a:xfrm>
          <a:prstGeom prst="line">
            <a:avLst/>
          </a:prstGeom>
          <a:noFill/>
          <a:ln w="76200">
            <a:solidFill>
              <a:srgbClr val="7030A0"/>
            </a:solidFill>
            <a:round/>
            <a:headEnd/>
            <a:tailEnd type="stealth" w="med" len="lg"/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93242" name="Line 58"/>
          <p:cNvSpPr>
            <a:spLocks noChangeShapeType="1"/>
          </p:cNvSpPr>
          <p:nvPr/>
        </p:nvSpPr>
        <p:spPr bwMode="auto">
          <a:xfrm>
            <a:off x="2397125" y="4352925"/>
            <a:ext cx="2882900" cy="1143000"/>
          </a:xfrm>
          <a:prstGeom prst="line">
            <a:avLst/>
          </a:prstGeom>
          <a:noFill/>
          <a:ln w="76200">
            <a:solidFill>
              <a:srgbClr val="7030A0"/>
            </a:solidFill>
            <a:round/>
            <a:headEnd/>
            <a:tailEnd type="stealth" w="med" len="lg"/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93243" name="Line 59"/>
          <p:cNvSpPr>
            <a:spLocks noChangeShapeType="1"/>
          </p:cNvSpPr>
          <p:nvPr/>
        </p:nvSpPr>
        <p:spPr bwMode="auto">
          <a:xfrm>
            <a:off x="2397125" y="4352925"/>
            <a:ext cx="3556000" cy="1130300"/>
          </a:xfrm>
          <a:prstGeom prst="line">
            <a:avLst/>
          </a:prstGeom>
          <a:noFill/>
          <a:ln w="76200">
            <a:solidFill>
              <a:srgbClr val="7030A0"/>
            </a:solidFill>
            <a:round/>
            <a:headEnd/>
            <a:tailEnd type="stealth" w="med" len="lg"/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63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65" name="AutoShape 5"/>
          <p:cNvSpPr>
            <a:spLocks noChangeArrowheads="1"/>
          </p:cNvSpPr>
          <p:nvPr/>
        </p:nvSpPr>
        <p:spPr bwMode="auto">
          <a:xfrm>
            <a:off x="3214678" y="214290"/>
            <a:ext cx="5400675" cy="714380"/>
          </a:xfrm>
          <a:prstGeom prst="wedgeRoundRectCallout">
            <a:avLst>
              <a:gd name="adj1" fmla="val 21247"/>
              <a:gd name="adj2" fmla="val 281110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Другие примеры.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93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93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6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1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93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2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93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8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3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93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9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4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93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5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93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1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6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93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2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870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93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93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98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93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15" grpId="0" autoUpdateAnimBg="0"/>
      <p:bldP spid="93216" grpId="0" autoUpdateAnimBg="0"/>
      <p:bldP spid="93217" grpId="0" autoUpdateAnimBg="0"/>
      <p:bldP spid="93218" grpId="0" autoUpdateAnimBg="0"/>
      <p:bldP spid="93219" grpId="0" autoUpdateAnimBg="0"/>
      <p:bldP spid="93220" grpId="0" autoUpdateAnimBg="0"/>
      <p:bldP spid="93221" grpId="0" autoUpdateAnimBg="0"/>
      <p:bldP spid="93222" grpId="0" autoUpdateAnimBg="0"/>
      <p:bldP spid="93223" grpId="0" autoUpdateAnimBg="0"/>
      <p:bldP spid="93224" grpId="0" autoUpdateAnimBg="0"/>
      <p:bldP spid="93225" grpId="0" autoUpdateAnimBg="0"/>
      <p:bldP spid="93226" grpId="0" autoUpdateAnimBg="0"/>
      <p:bldP spid="93227" grpId="0" autoUpdateAnimBg="0"/>
      <p:bldP spid="93228" grpId="0" animBg="1"/>
      <p:bldP spid="93229" grpId="0" animBg="1"/>
      <p:bldP spid="93230" grpId="0" animBg="1"/>
      <p:bldP spid="93231" grpId="0" animBg="1"/>
      <p:bldP spid="93232" grpId="0" animBg="1"/>
      <p:bldP spid="93233" grpId="0" animBg="1"/>
      <p:bldP spid="93234" grpId="0" autoUpdateAnimBg="0"/>
      <p:bldP spid="93235" grpId="0" autoUpdateAnimBg="0"/>
      <p:bldP spid="93236" grpId="0" autoUpdateAnimBg="0"/>
      <p:bldP spid="93237" grpId="0" autoUpdateAnimBg="0"/>
      <p:bldP spid="93238" grpId="0" autoUpdateAnimBg="0"/>
      <p:bldP spid="93239" grpId="0" autoUpdateAnimBg="0"/>
      <p:bldP spid="93240" grpId="0" autoUpdateAnimBg="0"/>
      <p:bldP spid="93241" grpId="0" animBg="1"/>
      <p:bldP spid="93242" grpId="0" animBg="1"/>
      <p:bldP spid="9324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Text Box 3"/>
          <p:cNvSpPr txBox="1">
            <a:spLocks noChangeArrowheads="1"/>
          </p:cNvSpPr>
          <p:nvPr/>
        </p:nvSpPr>
        <p:spPr bwMode="auto">
          <a:xfrm>
            <a:off x="392955" y="3644900"/>
            <a:ext cx="3163045" cy="707886"/>
          </a:xfrm>
          <a:prstGeom prst="rect">
            <a:avLst/>
          </a:prstGeom>
          <a:solidFill>
            <a:srgbClr val="FFFF99"/>
          </a:solidFill>
          <a:ln w="38100">
            <a:solidFill>
              <a:schemeClr val="accent1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000" dirty="0">
                <a:solidFill>
                  <a:srgbClr val="FF0000"/>
                </a:solidFill>
                <a:latin typeface="Bookman Old Style" pitchFamily="18" charset="0"/>
                <a:cs typeface="+mn-cs"/>
              </a:rPr>
              <a:t>Основание</a:t>
            </a:r>
            <a:endParaRPr lang="en-US" sz="4000" dirty="0">
              <a:solidFill>
                <a:srgbClr val="FF0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3214678" y="1571612"/>
            <a:ext cx="3600450" cy="646331"/>
          </a:xfrm>
          <a:prstGeom prst="rect">
            <a:avLst/>
          </a:prstGeom>
          <a:solidFill>
            <a:srgbClr val="FFFF99"/>
          </a:solidFill>
          <a:ln w="38100">
            <a:solidFill>
              <a:schemeClr val="accent1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dirty="0">
                <a:solidFill>
                  <a:srgbClr val="008000"/>
                </a:solidFill>
                <a:latin typeface="Bookman Old Style" pitchFamily="18" charset="0"/>
                <a:cs typeface="+mn-cs"/>
              </a:rPr>
              <a:t>Показатель</a:t>
            </a:r>
            <a:endParaRPr lang="en-US" sz="3600" dirty="0">
              <a:solidFill>
                <a:srgbClr val="008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94213" name="Text Box 5"/>
          <p:cNvSpPr txBox="1">
            <a:spLocks noChangeArrowheads="1"/>
          </p:cNvSpPr>
          <p:nvPr/>
        </p:nvSpPr>
        <p:spPr bwMode="auto">
          <a:xfrm>
            <a:off x="804883" y="1268413"/>
            <a:ext cx="1039067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>
            <a:spAutoFit/>
            <a:sp3d extrusionH="57150">
              <a:bevelT w="38100" h="38100" prst="angle"/>
            </a:sp3d>
          </a:bodyPr>
          <a:lstStyle/>
          <a:p>
            <a:pPr>
              <a:defRPr/>
            </a:pPr>
            <a:r>
              <a:rPr lang="en-US" sz="9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3</a:t>
            </a:r>
          </a:p>
        </p:txBody>
      </p:sp>
      <p:sp>
        <p:nvSpPr>
          <p:cNvPr id="94214" name="Text Box 6"/>
          <p:cNvSpPr txBox="1">
            <a:spLocks noChangeArrowheads="1"/>
          </p:cNvSpPr>
          <p:nvPr/>
        </p:nvSpPr>
        <p:spPr bwMode="auto">
          <a:xfrm>
            <a:off x="1597045" y="1268413"/>
            <a:ext cx="70724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>
            <a:spAutoFit/>
            <a:sp3d extrusionH="57150">
              <a:bevelT w="38100" h="38100" prst="angle"/>
            </a:sp3d>
          </a:bodyPr>
          <a:lstStyle/>
          <a:p>
            <a:pPr>
              <a:defRPr/>
            </a:pPr>
            <a:r>
              <a:rPr lang="en-US" sz="600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9</a:t>
            </a:r>
          </a:p>
        </p:txBody>
      </p:sp>
      <p:sp>
        <p:nvSpPr>
          <p:cNvPr id="94215" name="Freeform 7"/>
          <p:cNvSpPr>
            <a:spLocks/>
          </p:cNvSpPr>
          <p:nvPr/>
        </p:nvSpPr>
        <p:spPr bwMode="auto">
          <a:xfrm>
            <a:off x="1511320" y="2798763"/>
            <a:ext cx="746125" cy="7318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70" y="461"/>
              </a:cxn>
            </a:cxnLst>
            <a:rect l="0" t="0" r="r" b="b"/>
            <a:pathLst>
              <a:path w="470" h="461">
                <a:moveTo>
                  <a:pt x="0" y="0"/>
                </a:moveTo>
                <a:lnTo>
                  <a:pt x="470" y="461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 type="stealth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3d extrusionH="57150">
              <a:bevelT w="38100" h="38100" prst="angle"/>
            </a:sp3d>
          </a:bodyPr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94216" name="Freeform 8"/>
          <p:cNvSpPr>
            <a:spLocks/>
          </p:cNvSpPr>
          <p:nvPr/>
        </p:nvSpPr>
        <p:spPr bwMode="auto">
          <a:xfrm>
            <a:off x="2200295" y="1982788"/>
            <a:ext cx="942945" cy="45719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10" y="9"/>
              </a:cxn>
            </a:cxnLst>
            <a:rect l="0" t="0" r="r" b="b"/>
            <a:pathLst>
              <a:path w="1010" h="9">
                <a:moveTo>
                  <a:pt x="0" y="0"/>
                </a:moveTo>
                <a:lnTo>
                  <a:pt x="1010" y="9"/>
                </a:lnTo>
              </a:path>
            </a:pathLst>
          </a:custGeom>
          <a:noFill/>
          <a:ln w="76200">
            <a:solidFill>
              <a:srgbClr val="008000"/>
            </a:solidFill>
            <a:round/>
            <a:headEnd/>
            <a:tailEnd type="stealth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3d extrusionH="57150">
              <a:bevelT w="38100" h="38100" prst="angle"/>
            </a:sp3d>
          </a:bodyPr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94217" name="Text Box 9"/>
          <p:cNvSpPr txBox="1">
            <a:spLocks noChangeArrowheads="1"/>
          </p:cNvSpPr>
          <p:nvPr/>
        </p:nvSpPr>
        <p:spPr bwMode="auto">
          <a:xfrm>
            <a:off x="395288" y="4652963"/>
            <a:ext cx="6192837" cy="15922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dirty="0">
                <a:solidFill>
                  <a:srgbClr val="008000"/>
                </a:solidFill>
                <a:latin typeface="Bookman Old Style" pitchFamily="18" charset="0"/>
                <a:cs typeface="+mn-cs"/>
              </a:rPr>
              <a:t>Показатель</a:t>
            </a:r>
            <a:r>
              <a:rPr lang="en-US" sz="3200" dirty="0">
                <a:latin typeface="Bookman Old Style" pitchFamily="18" charset="0"/>
                <a:cs typeface="+mn-cs"/>
              </a:rPr>
              <a:t> </a:t>
            </a:r>
            <a:r>
              <a:rPr lang="ru-RU" sz="3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показывает сколько раз нужно </a:t>
            </a:r>
            <a:r>
              <a:rPr lang="ru-RU" sz="3200" dirty="0">
                <a:solidFill>
                  <a:schemeClr val="hlink"/>
                </a:solidFill>
                <a:latin typeface="Bookman Old Style" pitchFamily="18" charset="0"/>
                <a:cs typeface="+mn-cs"/>
              </a:rPr>
              <a:t>умножить</a:t>
            </a:r>
            <a:r>
              <a:rPr lang="en-US" sz="3200" dirty="0">
                <a:latin typeface="Bookman Old Style" pitchFamily="18" charset="0"/>
                <a:cs typeface="+mn-cs"/>
              </a:rPr>
              <a:t> </a:t>
            </a:r>
            <a:r>
              <a:rPr lang="ru-RU" sz="3200" dirty="0">
                <a:solidFill>
                  <a:srgbClr val="FF0000"/>
                </a:solidFill>
                <a:latin typeface="Bookman Old Style" pitchFamily="18" charset="0"/>
                <a:cs typeface="+mn-cs"/>
              </a:rPr>
              <a:t>Основание</a:t>
            </a:r>
            <a:r>
              <a:rPr lang="en-US" sz="3200" dirty="0">
                <a:latin typeface="Bookman Old Style" pitchFamily="18" charset="0"/>
                <a:cs typeface="+mn-cs"/>
              </a:rPr>
              <a:t>.</a:t>
            </a:r>
          </a:p>
        </p:txBody>
      </p:sp>
      <p:sp>
        <p:nvSpPr>
          <p:cNvPr id="13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5" name="AutoShape 5"/>
          <p:cNvSpPr>
            <a:spLocks noChangeArrowheads="1"/>
          </p:cNvSpPr>
          <p:nvPr/>
        </p:nvSpPr>
        <p:spPr bwMode="auto">
          <a:xfrm>
            <a:off x="1000100" y="214290"/>
            <a:ext cx="7615253" cy="714380"/>
          </a:xfrm>
          <a:prstGeom prst="wedgeRoundRectCallout">
            <a:avLst>
              <a:gd name="adj1" fmla="val 48387"/>
              <a:gd name="adj2" fmla="val 230287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Определение степени числа</a:t>
            </a:r>
            <a:endParaRPr lang="en-US" sz="28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42910" y="1357298"/>
            <a:ext cx="1857388" cy="1785950"/>
          </a:xfrm>
          <a:prstGeom prst="ellipse">
            <a:avLst/>
          </a:pr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extrusionH="57150">
              <a:bevelT w="38100" h="38100" prst="angle"/>
            </a:sp3d>
          </a:bodyPr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16" name="Freeform 7"/>
          <p:cNvSpPr>
            <a:spLocks/>
          </p:cNvSpPr>
          <p:nvPr/>
        </p:nvSpPr>
        <p:spPr bwMode="auto">
          <a:xfrm>
            <a:off x="2428860" y="2714621"/>
            <a:ext cx="928694" cy="57150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70" y="461"/>
              </a:cxn>
            </a:cxnLst>
            <a:rect l="0" t="0" r="r" b="b"/>
            <a:pathLst>
              <a:path w="470" h="461">
                <a:moveTo>
                  <a:pt x="0" y="0"/>
                </a:moveTo>
                <a:lnTo>
                  <a:pt x="470" y="461"/>
                </a:lnTo>
              </a:path>
            </a:pathLst>
          </a:custGeom>
          <a:noFill/>
          <a:ln w="76200">
            <a:solidFill>
              <a:schemeClr val="accent1"/>
            </a:solidFill>
            <a:round/>
            <a:headEnd/>
            <a:tailEnd type="stealth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3d extrusionH="57150">
              <a:bevelT w="38100" h="38100" prst="angle"/>
            </a:sp3d>
          </a:bodyPr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3377696" y="2786058"/>
            <a:ext cx="2608406" cy="707886"/>
          </a:xfrm>
          <a:prstGeom prst="rect">
            <a:avLst/>
          </a:prstGeom>
          <a:solidFill>
            <a:srgbClr val="FFFF99"/>
          </a:solidFill>
          <a:ln w="38100">
            <a:solidFill>
              <a:schemeClr val="accent1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ru-RU" sz="4000" dirty="0">
                <a:solidFill>
                  <a:srgbClr val="0070C0"/>
                </a:solidFill>
                <a:latin typeface="Bookman Old Style" pitchFamily="18" charset="0"/>
                <a:cs typeface="+mn-cs"/>
              </a:rPr>
              <a:t>Степень</a:t>
            </a:r>
            <a:endParaRPr lang="en-US" sz="4000" dirty="0">
              <a:solidFill>
                <a:srgbClr val="0070C0"/>
              </a:solidFill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94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4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4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Text Box 3"/>
          <p:cNvSpPr txBox="1">
            <a:spLocks noChangeArrowheads="1"/>
          </p:cNvSpPr>
          <p:nvPr/>
        </p:nvSpPr>
        <p:spPr bwMode="auto">
          <a:xfrm>
            <a:off x="250825" y="863600"/>
            <a:ext cx="686752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7400" dirty="0">
                <a:solidFill>
                  <a:srgbClr val="000099"/>
                </a:solidFill>
                <a:latin typeface="Bookman Old Style" pitchFamily="18" charset="0"/>
              </a:rPr>
              <a:t>5</a:t>
            </a:r>
            <a:r>
              <a:rPr lang="en-US" sz="7400" dirty="0">
                <a:solidFill>
                  <a:srgbClr val="0070C0"/>
                </a:solidFill>
                <a:latin typeface="Bookman Old Style" pitchFamily="18" charset="0"/>
              </a:rPr>
              <a:t>×</a:t>
            </a:r>
            <a:r>
              <a:rPr lang="en-US" sz="7400" dirty="0">
                <a:solidFill>
                  <a:srgbClr val="000099"/>
                </a:solidFill>
                <a:latin typeface="Bookman Old Style" pitchFamily="18" charset="0"/>
              </a:rPr>
              <a:t>5</a:t>
            </a:r>
            <a:r>
              <a:rPr lang="en-US" sz="7400" dirty="0">
                <a:solidFill>
                  <a:srgbClr val="0070C0"/>
                </a:solidFill>
                <a:latin typeface="Bookman Old Style" pitchFamily="18" charset="0"/>
              </a:rPr>
              <a:t>×</a:t>
            </a:r>
            <a:r>
              <a:rPr lang="en-US" sz="7400" dirty="0">
                <a:solidFill>
                  <a:srgbClr val="000099"/>
                </a:solidFill>
                <a:latin typeface="Bookman Old Style" pitchFamily="18" charset="0"/>
              </a:rPr>
              <a:t>5</a:t>
            </a:r>
            <a:r>
              <a:rPr lang="en-US" sz="7400" dirty="0">
                <a:solidFill>
                  <a:srgbClr val="0070C0"/>
                </a:solidFill>
                <a:latin typeface="Bookman Old Style" pitchFamily="18" charset="0"/>
              </a:rPr>
              <a:t>×</a:t>
            </a:r>
            <a:r>
              <a:rPr lang="en-US" sz="7400" dirty="0">
                <a:solidFill>
                  <a:srgbClr val="000099"/>
                </a:solidFill>
                <a:latin typeface="Bookman Old Style" pitchFamily="18" charset="0"/>
              </a:rPr>
              <a:t>5</a:t>
            </a:r>
            <a:r>
              <a:rPr lang="en-US" sz="7400" dirty="0">
                <a:solidFill>
                  <a:srgbClr val="0070C0"/>
                </a:solidFill>
                <a:latin typeface="Bookman Old Style" pitchFamily="18" charset="0"/>
              </a:rPr>
              <a:t>×</a:t>
            </a:r>
            <a:r>
              <a:rPr lang="en-US" sz="7400" dirty="0">
                <a:solidFill>
                  <a:srgbClr val="000099"/>
                </a:solidFill>
                <a:latin typeface="Bookman Old Style" pitchFamily="18" charset="0"/>
              </a:rPr>
              <a:t>5</a:t>
            </a:r>
            <a:r>
              <a:rPr lang="en-US" sz="7400" dirty="0">
                <a:solidFill>
                  <a:srgbClr val="0070C0"/>
                </a:solidFill>
                <a:latin typeface="Bookman Old Style" pitchFamily="18" charset="0"/>
              </a:rPr>
              <a:t>×</a:t>
            </a:r>
            <a:r>
              <a:rPr lang="en-US" sz="7400" dirty="0">
                <a:solidFill>
                  <a:srgbClr val="000099"/>
                </a:solidFill>
                <a:latin typeface="Bookman Old Style" pitchFamily="18" charset="0"/>
              </a:rPr>
              <a:t>5</a:t>
            </a:r>
          </a:p>
        </p:txBody>
      </p:sp>
      <p:sp>
        <p:nvSpPr>
          <p:cNvPr id="99332" name="Text Box 4"/>
          <p:cNvSpPr txBox="1">
            <a:spLocks noChangeArrowheads="1"/>
          </p:cNvSpPr>
          <p:nvPr/>
        </p:nvSpPr>
        <p:spPr bwMode="auto">
          <a:xfrm>
            <a:off x="6948488" y="863600"/>
            <a:ext cx="1399742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7400" dirty="0" smtClean="0">
                <a:solidFill>
                  <a:srgbClr val="008000"/>
                </a:solidFill>
                <a:latin typeface="Bookman Old Style" pitchFamily="18" charset="0"/>
                <a:cs typeface="+mn-cs"/>
              </a:rPr>
              <a:t>=5</a:t>
            </a:r>
            <a:endParaRPr lang="en-US" sz="7400" dirty="0">
              <a:solidFill>
                <a:srgbClr val="008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8172400" y="576263"/>
            <a:ext cx="70724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6000" dirty="0">
                <a:solidFill>
                  <a:srgbClr val="FF0000"/>
                </a:solidFill>
                <a:latin typeface="Bookman Old Style" pitchFamily="18" charset="0"/>
                <a:cs typeface="+mn-cs"/>
              </a:rPr>
              <a:t>6</a:t>
            </a:r>
          </a:p>
        </p:txBody>
      </p:sp>
      <p:sp>
        <p:nvSpPr>
          <p:cNvPr id="99335" name="Text Box 7"/>
          <p:cNvSpPr txBox="1">
            <a:spLocks noChangeArrowheads="1"/>
          </p:cNvSpPr>
          <p:nvPr/>
        </p:nvSpPr>
        <p:spPr bwMode="auto">
          <a:xfrm>
            <a:off x="468313" y="582613"/>
            <a:ext cx="49885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>
                <a:solidFill>
                  <a:srgbClr val="FF0000"/>
                </a:solidFill>
                <a:latin typeface="Bookman Old Style" pitchFamily="18" charset="0"/>
                <a:cs typeface="+mn-cs"/>
              </a:rPr>
              <a:t>1</a:t>
            </a:r>
          </a:p>
        </p:txBody>
      </p:sp>
      <p:sp>
        <p:nvSpPr>
          <p:cNvPr id="99336" name="Text Box 8"/>
          <p:cNvSpPr txBox="1">
            <a:spLocks noChangeArrowheads="1"/>
          </p:cNvSpPr>
          <p:nvPr/>
        </p:nvSpPr>
        <p:spPr bwMode="auto">
          <a:xfrm>
            <a:off x="1692275" y="582613"/>
            <a:ext cx="49885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>
                <a:solidFill>
                  <a:srgbClr val="FF0000"/>
                </a:solidFill>
                <a:latin typeface="Bookman Old Style" pitchFamily="18" charset="0"/>
                <a:cs typeface="+mn-cs"/>
              </a:rPr>
              <a:t>2</a:t>
            </a:r>
          </a:p>
        </p:txBody>
      </p:sp>
      <p:sp>
        <p:nvSpPr>
          <p:cNvPr id="99337" name="Text Box 9"/>
          <p:cNvSpPr txBox="1">
            <a:spLocks noChangeArrowheads="1"/>
          </p:cNvSpPr>
          <p:nvPr/>
        </p:nvSpPr>
        <p:spPr bwMode="auto">
          <a:xfrm>
            <a:off x="2916238" y="576263"/>
            <a:ext cx="49885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>
                <a:solidFill>
                  <a:srgbClr val="FF0000"/>
                </a:solidFill>
                <a:latin typeface="Bookman Old Style" pitchFamily="18" charset="0"/>
                <a:cs typeface="+mn-cs"/>
              </a:rPr>
              <a:t>3</a:t>
            </a:r>
          </a:p>
        </p:txBody>
      </p:sp>
      <p:sp>
        <p:nvSpPr>
          <p:cNvPr id="99338" name="Text Box 10"/>
          <p:cNvSpPr txBox="1">
            <a:spLocks noChangeArrowheads="1"/>
          </p:cNvSpPr>
          <p:nvPr/>
        </p:nvSpPr>
        <p:spPr bwMode="auto">
          <a:xfrm>
            <a:off x="4140200" y="576263"/>
            <a:ext cx="49885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>
                <a:solidFill>
                  <a:srgbClr val="FF0000"/>
                </a:solidFill>
                <a:latin typeface="Bookman Old Style" pitchFamily="18" charset="0"/>
                <a:cs typeface="+mn-cs"/>
              </a:rPr>
              <a:t>4</a:t>
            </a:r>
          </a:p>
        </p:txBody>
      </p:sp>
      <p:sp>
        <p:nvSpPr>
          <p:cNvPr id="99339" name="Text Box 11"/>
          <p:cNvSpPr txBox="1">
            <a:spLocks noChangeArrowheads="1"/>
          </p:cNvSpPr>
          <p:nvPr/>
        </p:nvSpPr>
        <p:spPr bwMode="auto">
          <a:xfrm>
            <a:off x="5364163" y="576263"/>
            <a:ext cx="49885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>
                <a:solidFill>
                  <a:srgbClr val="FF0000"/>
                </a:solidFill>
                <a:latin typeface="Bookman Old Style" pitchFamily="18" charset="0"/>
                <a:cs typeface="+mn-cs"/>
              </a:rPr>
              <a:t>5</a:t>
            </a:r>
          </a:p>
        </p:txBody>
      </p:sp>
      <p:sp>
        <p:nvSpPr>
          <p:cNvPr id="99340" name="Text Box 12"/>
          <p:cNvSpPr txBox="1">
            <a:spLocks noChangeArrowheads="1"/>
          </p:cNvSpPr>
          <p:nvPr/>
        </p:nvSpPr>
        <p:spPr bwMode="auto">
          <a:xfrm>
            <a:off x="6516688" y="582613"/>
            <a:ext cx="49885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>
                <a:solidFill>
                  <a:srgbClr val="FF0000"/>
                </a:solidFill>
                <a:latin typeface="Bookman Old Style" pitchFamily="18" charset="0"/>
                <a:cs typeface="+mn-cs"/>
              </a:rPr>
              <a:t>6</a:t>
            </a:r>
          </a:p>
        </p:txBody>
      </p:sp>
      <p:sp>
        <p:nvSpPr>
          <p:cNvPr id="99343" name="Text Box 15"/>
          <p:cNvSpPr txBox="1">
            <a:spLocks noChangeArrowheads="1"/>
          </p:cNvSpPr>
          <p:nvPr/>
        </p:nvSpPr>
        <p:spPr bwMode="auto">
          <a:xfrm>
            <a:off x="236049" y="2805113"/>
            <a:ext cx="2821606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600" dirty="0">
                <a:solidFill>
                  <a:srgbClr val="000099"/>
                </a:solidFill>
                <a:latin typeface="Bookman Old Style" pitchFamily="18" charset="0"/>
              </a:rPr>
              <a:t>8</a:t>
            </a:r>
            <a:r>
              <a:rPr lang="en-US" sz="4600" dirty="0">
                <a:solidFill>
                  <a:schemeClr val="accent2"/>
                </a:solidFill>
                <a:latin typeface="Bookman Old Style" pitchFamily="18" charset="0"/>
              </a:rPr>
              <a:t>×</a:t>
            </a:r>
            <a:r>
              <a:rPr lang="en-US" sz="4600" dirty="0">
                <a:solidFill>
                  <a:srgbClr val="000099"/>
                </a:solidFill>
                <a:latin typeface="Bookman Old Style" pitchFamily="18" charset="0"/>
              </a:rPr>
              <a:t>8</a:t>
            </a:r>
            <a:r>
              <a:rPr lang="en-US" sz="4600" dirty="0">
                <a:solidFill>
                  <a:schemeClr val="accent2"/>
                </a:solidFill>
                <a:latin typeface="Bookman Old Style" pitchFamily="18" charset="0"/>
              </a:rPr>
              <a:t>×</a:t>
            </a:r>
            <a:r>
              <a:rPr lang="en-US" sz="4600" dirty="0">
                <a:solidFill>
                  <a:srgbClr val="000099"/>
                </a:solidFill>
                <a:latin typeface="Bookman Old Style" pitchFamily="18" charset="0"/>
              </a:rPr>
              <a:t>8</a:t>
            </a:r>
            <a:r>
              <a:rPr lang="en-US" sz="4600" dirty="0">
                <a:solidFill>
                  <a:schemeClr val="accent2"/>
                </a:solidFill>
                <a:latin typeface="Bookman Old Style" pitchFamily="18" charset="0"/>
              </a:rPr>
              <a:t>×</a:t>
            </a:r>
            <a:r>
              <a:rPr lang="en-US" sz="4600" dirty="0">
                <a:solidFill>
                  <a:srgbClr val="000099"/>
                </a:solidFill>
                <a:latin typeface="Bookman Old Style" pitchFamily="18" charset="0"/>
              </a:rPr>
              <a:t>8</a:t>
            </a:r>
          </a:p>
        </p:txBody>
      </p:sp>
      <p:sp>
        <p:nvSpPr>
          <p:cNvPr id="99344" name="Text Box 16"/>
          <p:cNvSpPr txBox="1">
            <a:spLocks noChangeArrowheads="1"/>
          </p:cNvSpPr>
          <p:nvPr/>
        </p:nvSpPr>
        <p:spPr bwMode="auto">
          <a:xfrm>
            <a:off x="2987824" y="2805113"/>
            <a:ext cx="1337226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600" dirty="0" smtClean="0">
                <a:solidFill>
                  <a:srgbClr val="008000"/>
                </a:solidFill>
                <a:latin typeface="Bookman Old Style" pitchFamily="18" charset="0"/>
                <a:cs typeface="+mn-cs"/>
              </a:rPr>
              <a:t>=8</a:t>
            </a:r>
            <a:r>
              <a:rPr lang="ru-RU" sz="4600" dirty="0" smtClean="0">
                <a:solidFill>
                  <a:srgbClr val="008000"/>
                </a:solidFill>
                <a:latin typeface="Bookman Old Style" pitchFamily="18" charset="0"/>
                <a:cs typeface="+mn-cs"/>
              </a:rPr>
              <a:t> </a:t>
            </a:r>
            <a:r>
              <a:rPr lang="en-US" sz="4600" baseline="30000" dirty="0" smtClean="0">
                <a:solidFill>
                  <a:srgbClr val="008000"/>
                </a:solidFill>
                <a:latin typeface="Bookman Old Style" pitchFamily="18" charset="0"/>
                <a:cs typeface="+mn-cs"/>
              </a:rPr>
              <a:t>_</a:t>
            </a:r>
            <a:endParaRPr lang="en-US" sz="4600" baseline="30000" dirty="0">
              <a:solidFill>
                <a:srgbClr val="008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99345" name="Rectangle 17"/>
          <p:cNvSpPr>
            <a:spLocks noChangeArrowheads="1"/>
          </p:cNvSpPr>
          <p:nvPr/>
        </p:nvSpPr>
        <p:spPr bwMode="auto">
          <a:xfrm>
            <a:off x="3779912" y="2649106"/>
            <a:ext cx="53412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dirty="0">
                <a:solidFill>
                  <a:srgbClr val="FF0000"/>
                </a:solidFill>
                <a:latin typeface="Bookman Old Style" pitchFamily="18" charset="0"/>
                <a:cs typeface="+mn-cs"/>
              </a:rPr>
              <a:t>4</a:t>
            </a:r>
          </a:p>
        </p:txBody>
      </p:sp>
      <p:sp>
        <p:nvSpPr>
          <p:cNvPr id="99361" name="Text Box 33"/>
          <p:cNvSpPr txBox="1">
            <a:spLocks noChangeArrowheads="1"/>
          </p:cNvSpPr>
          <p:nvPr/>
        </p:nvSpPr>
        <p:spPr bwMode="auto">
          <a:xfrm>
            <a:off x="6084888" y="2376488"/>
            <a:ext cx="28312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>
                <a:solidFill>
                  <a:srgbClr val="008000"/>
                </a:solidFill>
                <a:latin typeface="Bookman Old Style" pitchFamily="18" charset="0"/>
                <a:cs typeface="+mn-cs"/>
              </a:rPr>
              <a:t>основание</a:t>
            </a:r>
            <a:endParaRPr lang="en-US" sz="3600">
              <a:solidFill>
                <a:srgbClr val="008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99362" name="Text Box 34"/>
          <p:cNvSpPr txBox="1">
            <a:spLocks noChangeArrowheads="1"/>
          </p:cNvSpPr>
          <p:nvPr/>
        </p:nvSpPr>
        <p:spPr bwMode="auto">
          <a:xfrm>
            <a:off x="6485052" y="71438"/>
            <a:ext cx="256993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>
                <a:solidFill>
                  <a:srgbClr val="CC0099"/>
                </a:solidFill>
                <a:latin typeface="Bookman Old Style" pitchFamily="18" charset="0"/>
                <a:cs typeface="+mn-cs"/>
              </a:rPr>
              <a:t>показатель</a:t>
            </a:r>
            <a:endParaRPr lang="en-US" sz="2800">
              <a:solidFill>
                <a:srgbClr val="CC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99363" name="Freeform 35"/>
          <p:cNvSpPr>
            <a:spLocks/>
          </p:cNvSpPr>
          <p:nvPr/>
        </p:nvSpPr>
        <p:spPr bwMode="auto">
          <a:xfrm>
            <a:off x="6659563" y="2016125"/>
            <a:ext cx="1512887" cy="288925"/>
          </a:xfrm>
          <a:custGeom>
            <a:avLst/>
            <a:gdLst>
              <a:gd name="T0" fmla="*/ 0 w 1315"/>
              <a:gd name="T1" fmla="*/ 0 h 182"/>
              <a:gd name="T2" fmla="*/ 0 w 1315"/>
              <a:gd name="T3" fmla="*/ 182 h 182"/>
              <a:gd name="T4" fmla="*/ 1315 w 1315"/>
              <a:gd name="T5" fmla="*/ 182 h 182"/>
              <a:gd name="T6" fmla="*/ 1315 w 1315"/>
              <a:gd name="T7" fmla="*/ 0 h 182"/>
              <a:gd name="T8" fmla="*/ 0 60000 65536"/>
              <a:gd name="T9" fmla="*/ 0 60000 65536"/>
              <a:gd name="T10" fmla="*/ 0 60000 65536"/>
              <a:gd name="T11" fmla="*/ 0 60000 65536"/>
              <a:gd name="T12" fmla="*/ 0 w 1315"/>
              <a:gd name="T13" fmla="*/ 0 h 182"/>
              <a:gd name="T14" fmla="*/ 1315 w 1315"/>
              <a:gd name="T15" fmla="*/ 182 h 18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15" h="182">
                <a:moveTo>
                  <a:pt x="0" y="0"/>
                </a:moveTo>
                <a:lnTo>
                  <a:pt x="0" y="182"/>
                </a:lnTo>
                <a:lnTo>
                  <a:pt x="1315" y="182"/>
                </a:lnTo>
                <a:lnTo>
                  <a:pt x="1315" y="0"/>
                </a:lnTo>
              </a:path>
            </a:pathLst>
          </a:custGeom>
          <a:noFill/>
          <a:ln w="50800">
            <a:solidFill>
              <a:srgbClr val="008000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99364" name="Freeform 36"/>
          <p:cNvSpPr>
            <a:spLocks/>
          </p:cNvSpPr>
          <p:nvPr/>
        </p:nvSpPr>
        <p:spPr bwMode="auto">
          <a:xfrm>
            <a:off x="6804248" y="576263"/>
            <a:ext cx="1799531" cy="287337"/>
          </a:xfrm>
          <a:custGeom>
            <a:avLst/>
            <a:gdLst>
              <a:gd name="T0" fmla="*/ 0 w 1315"/>
              <a:gd name="T1" fmla="*/ 0 h 181"/>
              <a:gd name="T2" fmla="*/ 1315 w 1315"/>
              <a:gd name="T3" fmla="*/ 0 h 181"/>
              <a:gd name="T4" fmla="*/ 1315 w 1315"/>
              <a:gd name="T5" fmla="*/ 181 h 181"/>
              <a:gd name="T6" fmla="*/ 0 60000 65536"/>
              <a:gd name="T7" fmla="*/ 0 60000 65536"/>
              <a:gd name="T8" fmla="*/ 0 60000 65536"/>
              <a:gd name="T9" fmla="*/ 0 w 1315"/>
              <a:gd name="T10" fmla="*/ 0 h 181"/>
              <a:gd name="T11" fmla="*/ 1315 w 1315"/>
              <a:gd name="T12" fmla="*/ 181 h 1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15" h="181">
                <a:moveTo>
                  <a:pt x="0" y="0"/>
                </a:moveTo>
                <a:lnTo>
                  <a:pt x="1315" y="0"/>
                </a:lnTo>
                <a:lnTo>
                  <a:pt x="1315" y="181"/>
                </a:lnTo>
              </a:path>
            </a:pathLst>
          </a:custGeom>
          <a:noFill/>
          <a:ln w="50800">
            <a:solidFill>
              <a:srgbClr val="CC0099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99366" name="Text Box 38"/>
          <p:cNvSpPr txBox="1">
            <a:spLocks noChangeArrowheads="1"/>
          </p:cNvSpPr>
          <p:nvPr/>
        </p:nvSpPr>
        <p:spPr bwMode="auto">
          <a:xfrm>
            <a:off x="236049" y="3598069"/>
            <a:ext cx="5057795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600" dirty="0">
                <a:solidFill>
                  <a:srgbClr val="000099"/>
                </a:solidFill>
                <a:latin typeface="Bookman Old Style" pitchFamily="18" charset="0"/>
              </a:rPr>
              <a:t>2</a:t>
            </a:r>
            <a:r>
              <a:rPr lang="en-US" sz="4600" dirty="0">
                <a:solidFill>
                  <a:schemeClr val="accent2"/>
                </a:solidFill>
                <a:latin typeface="Bookman Old Style" pitchFamily="18" charset="0"/>
              </a:rPr>
              <a:t>×</a:t>
            </a:r>
            <a:r>
              <a:rPr lang="en-US" sz="4600" dirty="0">
                <a:solidFill>
                  <a:srgbClr val="000099"/>
                </a:solidFill>
                <a:latin typeface="Bookman Old Style" pitchFamily="18" charset="0"/>
              </a:rPr>
              <a:t>2</a:t>
            </a:r>
            <a:r>
              <a:rPr lang="en-US" sz="4600" dirty="0">
                <a:solidFill>
                  <a:schemeClr val="accent2"/>
                </a:solidFill>
                <a:latin typeface="Bookman Old Style" pitchFamily="18" charset="0"/>
              </a:rPr>
              <a:t>×</a:t>
            </a:r>
            <a:r>
              <a:rPr lang="en-US" sz="4600" dirty="0">
                <a:solidFill>
                  <a:srgbClr val="000099"/>
                </a:solidFill>
                <a:latin typeface="Bookman Old Style" pitchFamily="18" charset="0"/>
              </a:rPr>
              <a:t>2</a:t>
            </a:r>
            <a:r>
              <a:rPr lang="en-US" sz="4600" dirty="0">
                <a:solidFill>
                  <a:schemeClr val="accent2"/>
                </a:solidFill>
                <a:latin typeface="Bookman Old Style" pitchFamily="18" charset="0"/>
              </a:rPr>
              <a:t>×</a:t>
            </a:r>
            <a:r>
              <a:rPr lang="en-US" sz="4600" dirty="0">
                <a:solidFill>
                  <a:srgbClr val="000099"/>
                </a:solidFill>
                <a:latin typeface="Bookman Old Style" pitchFamily="18" charset="0"/>
              </a:rPr>
              <a:t>2</a:t>
            </a:r>
            <a:r>
              <a:rPr lang="en-US" sz="4600" dirty="0">
                <a:solidFill>
                  <a:schemeClr val="accent2"/>
                </a:solidFill>
                <a:latin typeface="Bookman Old Style" pitchFamily="18" charset="0"/>
              </a:rPr>
              <a:t>×</a:t>
            </a:r>
            <a:r>
              <a:rPr lang="en-US" sz="4600" dirty="0">
                <a:solidFill>
                  <a:srgbClr val="000099"/>
                </a:solidFill>
                <a:latin typeface="Bookman Old Style" pitchFamily="18" charset="0"/>
              </a:rPr>
              <a:t>2</a:t>
            </a:r>
            <a:r>
              <a:rPr lang="en-US" sz="4600" dirty="0">
                <a:solidFill>
                  <a:schemeClr val="accent2"/>
                </a:solidFill>
                <a:latin typeface="Bookman Old Style" pitchFamily="18" charset="0"/>
              </a:rPr>
              <a:t>×</a:t>
            </a:r>
            <a:r>
              <a:rPr lang="en-US" sz="4600" dirty="0">
                <a:solidFill>
                  <a:srgbClr val="000099"/>
                </a:solidFill>
                <a:latin typeface="Bookman Old Style" pitchFamily="18" charset="0"/>
              </a:rPr>
              <a:t>2</a:t>
            </a:r>
            <a:r>
              <a:rPr lang="en-US" sz="4600" dirty="0">
                <a:solidFill>
                  <a:schemeClr val="accent2"/>
                </a:solidFill>
                <a:latin typeface="Bookman Old Style" pitchFamily="18" charset="0"/>
              </a:rPr>
              <a:t>×</a:t>
            </a:r>
            <a:r>
              <a:rPr lang="en-US" sz="4600" dirty="0">
                <a:solidFill>
                  <a:srgbClr val="000099"/>
                </a:solidFill>
                <a:latin typeface="Bookman Old Style" pitchFamily="18" charset="0"/>
              </a:rPr>
              <a:t>2</a:t>
            </a:r>
          </a:p>
        </p:txBody>
      </p:sp>
      <p:sp>
        <p:nvSpPr>
          <p:cNvPr id="99367" name="Text Box 39"/>
          <p:cNvSpPr txBox="1">
            <a:spLocks noChangeArrowheads="1"/>
          </p:cNvSpPr>
          <p:nvPr/>
        </p:nvSpPr>
        <p:spPr bwMode="auto">
          <a:xfrm>
            <a:off x="5148064" y="3573016"/>
            <a:ext cx="113685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600" dirty="0" smtClean="0">
                <a:solidFill>
                  <a:srgbClr val="008000"/>
                </a:solidFill>
                <a:latin typeface="Bookman Old Style" pitchFamily="18" charset="0"/>
                <a:cs typeface="+mn-cs"/>
              </a:rPr>
              <a:t>=2</a:t>
            </a:r>
            <a:r>
              <a:rPr lang="en-US" sz="4600" baseline="30000" dirty="0">
                <a:solidFill>
                  <a:srgbClr val="008000"/>
                </a:solidFill>
                <a:latin typeface="Bookman Old Style" pitchFamily="18" charset="0"/>
                <a:cs typeface="+mn-cs"/>
              </a:rPr>
              <a:t>_</a:t>
            </a:r>
          </a:p>
        </p:txBody>
      </p:sp>
      <p:sp>
        <p:nvSpPr>
          <p:cNvPr id="99368" name="Rectangle 40"/>
          <p:cNvSpPr>
            <a:spLocks noChangeArrowheads="1"/>
          </p:cNvSpPr>
          <p:nvPr/>
        </p:nvSpPr>
        <p:spPr bwMode="auto">
          <a:xfrm>
            <a:off x="5868144" y="3441194"/>
            <a:ext cx="53412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dirty="0">
                <a:solidFill>
                  <a:srgbClr val="FF0000"/>
                </a:solidFill>
                <a:latin typeface="Bookman Old Style" pitchFamily="18" charset="0"/>
                <a:cs typeface="+mn-cs"/>
              </a:rPr>
              <a:t>7</a:t>
            </a:r>
          </a:p>
        </p:txBody>
      </p:sp>
      <p:sp>
        <p:nvSpPr>
          <p:cNvPr id="99369" name="Text Box 41"/>
          <p:cNvSpPr txBox="1">
            <a:spLocks noChangeArrowheads="1"/>
          </p:cNvSpPr>
          <p:nvPr/>
        </p:nvSpPr>
        <p:spPr bwMode="auto">
          <a:xfrm>
            <a:off x="236049" y="4391025"/>
            <a:ext cx="1330814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600" dirty="0">
                <a:solidFill>
                  <a:srgbClr val="000099"/>
                </a:solidFill>
                <a:latin typeface="Bookman Old Style" pitchFamily="18" charset="0"/>
              </a:rPr>
              <a:t>7</a:t>
            </a:r>
            <a:r>
              <a:rPr lang="en-US" sz="4600" dirty="0">
                <a:solidFill>
                  <a:schemeClr val="accent2"/>
                </a:solidFill>
                <a:latin typeface="Bookman Old Style" pitchFamily="18" charset="0"/>
              </a:rPr>
              <a:t>×</a:t>
            </a:r>
            <a:r>
              <a:rPr lang="en-US" sz="4600" dirty="0">
                <a:solidFill>
                  <a:srgbClr val="000099"/>
                </a:solidFill>
                <a:latin typeface="Bookman Old Style" pitchFamily="18" charset="0"/>
              </a:rPr>
              <a:t>7</a:t>
            </a:r>
          </a:p>
        </p:txBody>
      </p:sp>
      <p:sp>
        <p:nvSpPr>
          <p:cNvPr id="99370" name="Text Box 42"/>
          <p:cNvSpPr txBox="1">
            <a:spLocks noChangeArrowheads="1"/>
          </p:cNvSpPr>
          <p:nvPr/>
        </p:nvSpPr>
        <p:spPr bwMode="auto">
          <a:xfrm>
            <a:off x="1547813" y="4391025"/>
            <a:ext cx="1337226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600" dirty="0">
                <a:solidFill>
                  <a:srgbClr val="008000"/>
                </a:solidFill>
                <a:latin typeface="Bookman Old Style" pitchFamily="18" charset="0"/>
                <a:cs typeface="+mn-cs"/>
              </a:rPr>
              <a:t>= 7</a:t>
            </a:r>
            <a:r>
              <a:rPr lang="en-US" sz="4600" baseline="30000" dirty="0">
                <a:solidFill>
                  <a:srgbClr val="008000"/>
                </a:solidFill>
                <a:latin typeface="Bookman Old Style" pitchFamily="18" charset="0"/>
                <a:cs typeface="+mn-cs"/>
              </a:rPr>
              <a:t>_</a:t>
            </a:r>
          </a:p>
        </p:txBody>
      </p:sp>
      <p:sp>
        <p:nvSpPr>
          <p:cNvPr id="99371" name="Rectangle 43"/>
          <p:cNvSpPr>
            <a:spLocks noChangeArrowheads="1"/>
          </p:cNvSpPr>
          <p:nvPr/>
        </p:nvSpPr>
        <p:spPr bwMode="auto">
          <a:xfrm>
            <a:off x="2484438" y="4246563"/>
            <a:ext cx="53412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>
                <a:solidFill>
                  <a:srgbClr val="FF0000"/>
                </a:solidFill>
                <a:latin typeface="Bookman Old Style" pitchFamily="18" charset="0"/>
                <a:cs typeface="+mn-cs"/>
              </a:rPr>
              <a:t>2</a:t>
            </a:r>
          </a:p>
        </p:txBody>
      </p:sp>
      <p:sp>
        <p:nvSpPr>
          <p:cNvPr id="2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latin typeface="Bookman Old Style" pitchFamily="18" charset="0"/>
              <a:cs typeface="+mn-cs"/>
            </a:endParaRPr>
          </a:p>
        </p:txBody>
      </p:sp>
      <p:sp>
        <p:nvSpPr>
          <p:cNvPr id="28" name="AutoShape 5"/>
          <p:cNvSpPr>
            <a:spLocks noChangeArrowheads="1"/>
          </p:cNvSpPr>
          <p:nvPr/>
        </p:nvSpPr>
        <p:spPr bwMode="auto">
          <a:xfrm>
            <a:off x="642910" y="5301208"/>
            <a:ext cx="5400675" cy="1080120"/>
          </a:xfrm>
          <a:prstGeom prst="wedgeRoundRectCallout">
            <a:avLst>
              <a:gd name="adj1" fmla="val 70049"/>
              <a:gd name="adj2" fmla="val -106652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Найти показатель степени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9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2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9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6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3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99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9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9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9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9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9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99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 autoUpdateAnimBg="0"/>
      <p:bldP spid="99332" grpId="0" autoUpdateAnimBg="0"/>
      <p:bldP spid="99334" grpId="0" autoUpdateAnimBg="0"/>
      <p:bldP spid="99335" grpId="0" autoUpdateAnimBg="0"/>
      <p:bldP spid="99336" grpId="0" autoUpdateAnimBg="0"/>
      <p:bldP spid="99337" grpId="0" autoUpdateAnimBg="0"/>
      <p:bldP spid="99338" grpId="0" autoUpdateAnimBg="0"/>
      <p:bldP spid="99339" grpId="0" autoUpdateAnimBg="0"/>
      <p:bldP spid="99340" grpId="0" autoUpdateAnimBg="0"/>
      <p:bldP spid="99343" grpId="0" autoUpdateAnimBg="0"/>
      <p:bldP spid="99344" grpId="0" autoUpdateAnimBg="0"/>
      <p:bldP spid="99345" grpId="0" autoUpdateAnimBg="0"/>
      <p:bldP spid="99361" grpId="0" autoUpdateAnimBg="0"/>
      <p:bldP spid="99362" grpId="0" autoUpdateAnimBg="0"/>
      <p:bldP spid="99363" grpId="0" animBg="1"/>
      <p:bldP spid="99364" grpId="0" animBg="1"/>
      <p:bldP spid="99366" grpId="0" autoUpdateAnimBg="0"/>
      <p:bldP spid="99367" grpId="0" autoUpdateAnimBg="0"/>
      <p:bldP spid="99368" grpId="0" autoUpdateAnimBg="0"/>
      <p:bldP spid="99369" grpId="0" autoUpdateAnimBg="0"/>
      <p:bldP spid="99370" grpId="0" autoUpdateAnimBg="0"/>
      <p:bldP spid="9937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031" name="Rectangle 4"/>
          <p:cNvSpPr>
            <a:spLocks noChangeArrowheads="1"/>
          </p:cNvSpPr>
          <p:nvPr/>
        </p:nvSpPr>
        <p:spPr bwMode="auto">
          <a:xfrm>
            <a:off x="0" y="30490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032" name="Rectangle 5"/>
          <p:cNvSpPr>
            <a:spLocks noChangeArrowheads="1"/>
          </p:cNvSpPr>
          <p:nvPr/>
        </p:nvSpPr>
        <p:spPr bwMode="auto">
          <a:xfrm>
            <a:off x="0" y="31443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Bookman Old Style" pitchFamily="18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4501459"/>
              </p:ext>
            </p:extLst>
          </p:nvPr>
        </p:nvGraphicFramePr>
        <p:xfrm>
          <a:off x="827584" y="2034206"/>
          <a:ext cx="4627587" cy="13841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Формула" r:id="rId3" imgW="672840" imgH="203040" progId="Equation.3">
                  <p:embed/>
                </p:oleObj>
              </mc:Choice>
              <mc:Fallback>
                <p:oleObj name="Формула" r:id="rId3" imgW="672840" imgH="203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2034206"/>
                        <a:ext cx="4627587" cy="1384198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 w="76200" cmpd="tri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8444190"/>
              </p:ext>
            </p:extLst>
          </p:nvPr>
        </p:nvGraphicFramePr>
        <p:xfrm>
          <a:off x="899592" y="4293096"/>
          <a:ext cx="5976938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Формула" r:id="rId5" imgW="1473120" imgH="203040" progId="Equation.3">
                  <p:embed/>
                </p:oleObj>
              </mc:Choice>
              <mc:Fallback>
                <p:oleObj name="Формула" r:id="rId5" imgW="147312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4293096"/>
                        <a:ext cx="5976938" cy="823912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  <a:ln w="76200" cmpd="tri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1500166" y="214290"/>
            <a:ext cx="7358114" cy="1079500"/>
          </a:xfrm>
          <a:prstGeom prst="wedgeRoundRectCallout">
            <a:avLst>
              <a:gd name="adj1" fmla="val -61168"/>
              <a:gd name="adj2" fmla="val 154052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Произведение </a:t>
            </a:r>
            <a:r>
              <a:rPr lang="ru-RU" sz="2800" dirty="0" err="1">
                <a:solidFill>
                  <a:srgbClr val="C00000"/>
                </a:solidFill>
                <a:latin typeface="Bookman Old Style" pitchFamily="18" charset="0"/>
                <a:cs typeface="+mn-cs"/>
              </a:rPr>
              <a:t>n</a:t>
            </a: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 на </a:t>
            </a:r>
            <a:r>
              <a:rPr lang="ru-RU" sz="2800" dirty="0" err="1">
                <a:solidFill>
                  <a:srgbClr val="C00000"/>
                </a:solidFill>
                <a:latin typeface="Bookman Old Style" pitchFamily="18" charset="0"/>
                <a:cs typeface="+mn-cs"/>
              </a:rPr>
              <a:t>n</a:t>
            </a: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 называют </a:t>
            </a:r>
            <a:r>
              <a:rPr lang="ru-RU" sz="2800" dirty="0">
                <a:solidFill>
                  <a:srgbClr val="C00000"/>
                </a:solidFill>
                <a:latin typeface="Bookman Old Style" pitchFamily="18" charset="0"/>
                <a:cs typeface="+mn-cs"/>
              </a:rPr>
              <a:t>квадратом</a:t>
            </a: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 числа </a:t>
            </a:r>
            <a:r>
              <a:rPr lang="ru-RU" sz="2800" dirty="0" err="1">
                <a:solidFill>
                  <a:srgbClr val="C00000"/>
                </a:solidFill>
                <a:latin typeface="Bookman Old Style" pitchFamily="18" charset="0"/>
                <a:cs typeface="+mn-cs"/>
              </a:rPr>
              <a:t>n</a:t>
            </a: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 и обозначают: </a:t>
            </a:r>
            <a:endParaRPr lang="ru-RU" sz="2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467544" y="357166"/>
            <a:ext cx="6120680" cy="1071570"/>
          </a:xfrm>
          <a:prstGeom prst="wedgeRoundRectCallout">
            <a:avLst>
              <a:gd name="adj1" fmla="val 62689"/>
              <a:gd name="adj2" fmla="val 18562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Таблица квадратов первых 10 натуральных чисел.</a:t>
            </a:r>
          </a:p>
        </p:txBody>
      </p:sp>
      <p:graphicFrame>
        <p:nvGraphicFramePr>
          <p:cNvPr id="99331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046387610"/>
              </p:ext>
            </p:extLst>
          </p:nvPr>
        </p:nvGraphicFramePr>
        <p:xfrm>
          <a:off x="268337" y="1700808"/>
          <a:ext cx="8607325" cy="136208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750582"/>
                <a:gridCol w="578689"/>
                <a:gridCol w="578689"/>
                <a:gridCol w="578689"/>
                <a:gridCol w="828092"/>
                <a:gridCol w="828092"/>
                <a:gridCol w="828092"/>
                <a:gridCol w="828092"/>
                <a:gridCol w="828092"/>
                <a:gridCol w="828092"/>
                <a:gridCol w="1152124"/>
              </a:tblGrid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n</a:t>
                      </a:r>
                      <a:endParaRPr kumimoji="0" lang="ru-RU" sz="3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n</a:t>
                      </a:r>
                      <a:r>
                        <a:rPr kumimoji="0" lang="ru-RU" sz="3600" b="1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643188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2643188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3094164"/>
              </p:ext>
            </p:extLst>
          </p:nvPr>
        </p:nvGraphicFramePr>
        <p:xfrm>
          <a:off x="1187624" y="1885224"/>
          <a:ext cx="5831854" cy="1379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Формула" r:id="rId3" imgW="850680" imgH="203040" progId="Equation.3">
                  <p:embed/>
                </p:oleObj>
              </mc:Choice>
              <mc:Fallback>
                <p:oleObj name="Формула" r:id="rId3" imgW="850680" imgH="203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1885224"/>
                        <a:ext cx="5831854" cy="1379966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76200" cmpd="tri">
                        <a:solidFill>
                          <a:srgbClr val="00008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2796403"/>
              </p:ext>
            </p:extLst>
          </p:nvPr>
        </p:nvGraphicFramePr>
        <p:xfrm>
          <a:off x="1187624" y="3717032"/>
          <a:ext cx="5480050" cy="98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Формула" r:id="rId5" imgW="1130040" imgH="203040" progId="Equation.3">
                  <p:embed/>
                </p:oleObj>
              </mc:Choice>
              <mc:Fallback>
                <p:oleObj name="Формула" r:id="rId5" imgW="113004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3717032"/>
                        <a:ext cx="5480050" cy="985837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  <a:ln w="76200" cmpd="tri">
                        <a:solidFill>
                          <a:srgbClr val="00008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755576" y="214290"/>
            <a:ext cx="7358114" cy="1079500"/>
          </a:xfrm>
          <a:prstGeom prst="wedgeRoundRectCallout">
            <a:avLst>
              <a:gd name="adj1" fmla="val -45817"/>
              <a:gd name="adj2" fmla="val 131630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Произведение </a:t>
            </a:r>
            <a:r>
              <a:rPr lang="ru-RU" sz="2800" dirty="0" err="1">
                <a:solidFill>
                  <a:srgbClr val="C00000"/>
                </a:solidFill>
                <a:latin typeface="Bookman Old Style" pitchFamily="18" charset="0"/>
                <a:cs typeface="+mn-cs"/>
              </a:rPr>
              <a:t>n</a:t>
            </a:r>
            <a:r>
              <a:rPr lang="ru-RU" sz="2800" dirty="0">
                <a:solidFill>
                  <a:srgbClr val="C00000"/>
                </a:solidFill>
                <a:latin typeface="Bookman Old Style" pitchFamily="18" charset="0"/>
                <a:cs typeface="+mn-cs"/>
              </a:rPr>
              <a:t> · </a:t>
            </a:r>
            <a:r>
              <a:rPr lang="ru-RU" sz="2800" dirty="0" err="1">
                <a:solidFill>
                  <a:srgbClr val="C00000"/>
                </a:solidFill>
                <a:latin typeface="Bookman Old Style" pitchFamily="18" charset="0"/>
                <a:cs typeface="+mn-cs"/>
              </a:rPr>
              <a:t>n</a:t>
            </a:r>
            <a:r>
              <a:rPr lang="ru-RU" sz="2800" dirty="0">
                <a:solidFill>
                  <a:srgbClr val="C00000"/>
                </a:solidFill>
                <a:latin typeface="Bookman Old Style" pitchFamily="18" charset="0"/>
                <a:cs typeface="+mn-cs"/>
              </a:rPr>
              <a:t> · </a:t>
            </a:r>
            <a:r>
              <a:rPr lang="ru-RU" sz="2800" dirty="0" err="1">
                <a:solidFill>
                  <a:srgbClr val="C00000"/>
                </a:solidFill>
                <a:latin typeface="Bookman Old Style" pitchFamily="18" charset="0"/>
                <a:cs typeface="+mn-cs"/>
              </a:rPr>
              <a:t>n</a:t>
            </a:r>
            <a:r>
              <a:rPr lang="ru-RU" sz="2800" dirty="0">
                <a:solidFill>
                  <a:srgbClr val="C00000"/>
                </a:solidFill>
                <a:latin typeface="Bookman Old Style" pitchFamily="18" charset="0"/>
                <a:cs typeface="+mn-cs"/>
              </a:rPr>
              <a:t> </a:t>
            </a: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называют </a:t>
            </a:r>
            <a:r>
              <a:rPr lang="ru-RU" sz="2800" dirty="0">
                <a:solidFill>
                  <a:srgbClr val="C00000"/>
                </a:solidFill>
                <a:latin typeface="Bookman Old Style" pitchFamily="18" charset="0"/>
                <a:cs typeface="+mn-cs"/>
              </a:rPr>
              <a:t>кубом числа </a:t>
            </a:r>
            <a:r>
              <a:rPr lang="ru-RU" sz="2800" dirty="0" err="1">
                <a:solidFill>
                  <a:srgbClr val="C00000"/>
                </a:solidFill>
                <a:latin typeface="Bookman Old Style" pitchFamily="18" charset="0"/>
                <a:cs typeface="+mn-cs"/>
              </a:rPr>
              <a:t>n</a:t>
            </a: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 и обозначают: </a:t>
            </a:r>
            <a:endParaRPr lang="ru-RU" sz="2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785786" y="357166"/>
            <a:ext cx="5226374" cy="1271634"/>
          </a:xfrm>
          <a:prstGeom prst="wedgeRoundRectCallout">
            <a:avLst>
              <a:gd name="adj1" fmla="val 74179"/>
              <a:gd name="adj2" fmla="val 47279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Таблица кубов первых 10 натуральных чисел.</a:t>
            </a:r>
          </a:p>
        </p:txBody>
      </p:sp>
      <p:graphicFrame>
        <p:nvGraphicFramePr>
          <p:cNvPr id="101379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759150380"/>
              </p:ext>
            </p:extLst>
          </p:nvPr>
        </p:nvGraphicFramePr>
        <p:xfrm>
          <a:off x="65906" y="1628800"/>
          <a:ext cx="8929717" cy="136208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779726"/>
                <a:gridCol w="431674"/>
                <a:gridCol w="431674"/>
                <a:gridCol w="714380"/>
                <a:gridCol w="714380"/>
                <a:gridCol w="933946"/>
                <a:gridCol w="933946"/>
                <a:gridCol w="933946"/>
                <a:gridCol w="933946"/>
                <a:gridCol w="933946"/>
                <a:gridCol w="1188153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n</a:t>
                      </a:r>
                      <a:endParaRPr kumimoji="0" lang="ru-RU" sz="3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n</a:t>
                      </a:r>
                      <a:r>
                        <a:rPr kumimoji="0" lang="ru-RU" sz="3600" b="1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125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216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343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512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729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оформления с нарциссами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8 марта">
      <a:majorFont>
        <a:latin typeface="Segoe Script"/>
        <a:ea typeface=""/>
        <a:cs typeface=""/>
      </a:majorFont>
      <a:minorFont>
        <a:latin typeface="Segoe UI"/>
        <a:ea typeface=""/>
        <a:cs typeface="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4542</TotalTime>
  <Words>458</Words>
  <Application>Microsoft Office PowerPoint</Application>
  <PresentationFormat>Экран (4:3)</PresentationFormat>
  <Paragraphs>240</Paragraphs>
  <Slides>16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Шаблон оформления с нарциссами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Komp-City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Математика 5 класс</dc:subject>
  <dc:creator>Малая Елена Васильевна</dc:creator>
  <cp:lastModifiedBy>Юлия</cp:lastModifiedBy>
  <cp:revision>569</cp:revision>
  <dcterms:created xsi:type="dcterms:W3CDTF">2007-07-13T07:27:52Z</dcterms:created>
  <dcterms:modified xsi:type="dcterms:W3CDTF">2015-11-29T07:17:48Z</dcterms:modified>
</cp:coreProperties>
</file>