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4"/>
  </p:notesMasterIdLst>
  <p:handoutMasterIdLst>
    <p:handoutMasterId r:id="rId15"/>
  </p:handoutMasterIdLst>
  <p:sldIdLst>
    <p:sldId id="467" r:id="rId2"/>
    <p:sldId id="644" r:id="rId3"/>
    <p:sldId id="665" r:id="rId4"/>
    <p:sldId id="654" r:id="rId5"/>
    <p:sldId id="655" r:id="rId6"/>
    <p:sldId id="656" r:id="rId7"/>
    <p:sldId id="658" r:id="rId8"/>
    <p:sldId id="659" r:id="rId9"/>
    <p:sldId id="660" r:id="rId10"/>
    <p:sldId id="661" r:id="rId11"/>
    <p:sldId id="592" r:id="rId12"/>
    <p:sldId id="653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660066"/>
    <a:srgbClr val="FFFF66"/>
    <a:srgbClr val="33CCFF"/>
    <a:srgbClr val="66FF33"/>
    <a:srgbClr val="FF9900"/>
    <a:srgbClr val="EC9BFF"/>
    <a:srgbClr val="CC00FF"/>
    <a:srgbClr val="ECAD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057" autoAdjust="0"/>
  </p:normalViewPr>
  <p:slideViewPr>
    <p:cSldViewPr>
      <p:cViewPr varScale="1">
        <p:scale>
          <a:sx n="71" d="100"/>
          <a:sy n="71" d="100"/>
        </p:scale>
        <p:origin x="-13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0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E45643D-8998-4E84-95B2-6895AE9CD7FF}" type="datetimeFigureOut">
              <a:rPr lang="ru-RU"/>
              <a:pPr>
                <a:defRPr/>
              </a:pPr>
              <a:t>25.11.2015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B337AB6-C218-4518-B8C4-2DC3B39883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30204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769FBEB-09A1-4060-9374-600C042534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98397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/>
          <a:lstStyle>
            <a:lvl1pPr>
              <a:defRPr lang="en-US" sz="4400" kern="1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  <a:noFill/>
        </p:spPr>
        <p:txBody>
          <a:bodyPr>
            <a:scene3d>
              <a:camera prst="perspectiveRelaxedModerately"/>
              <a:lightRig rig="threePt" dir="t"/>
            </a:scene3d>
            <a:sp3d/>
          </a:bodyPr>
          <a:lstStyle>
            <a:lvl1pPr marL="0" indent="0" algn="ctr">
              <a:buNone/>
              <a:defRPr>
                <a:solidFill>
                  <a:srgbClr val="E97D2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D7D3B-4EB9-4B6B-8398-6EFEF5582431}" type="datetime1">
              <a:rPr lang="ru-RU"/>
              <a:pPr>
                <a:defRPr/>
              </a:pPr>
              <a:t>25.11.2015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43AF6-0F61-4950-82EB-33E1EDC9A5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6AB94-454F-4D1C-9715-047555256318}" type="datetime1">
              <a:rPr lang="ru-RU"/>
              <a:pPr>
                <a:defRPr/>
              </a:pPr>
              <a:t>25.11.2015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16C7B-98AE-4DDE-8D84-0BE7775555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71810"/>
            <a:ext cx="7772400" cy="1362075"/>
          </a:xfr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 dirty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3BD30-7F9F-469A-941C-DFF60B1B20B5}" type="datetime1">
              <a:rPr lang="ru-RU"/>
              <a:pPr>
                <a:defRPr/>
              </a:pPr>
              <a:t>25.11.2015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BDE1E-A42A-4E65-823E-4841899238F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B6662-B948-4667-AF7E-CC2317145E14}" type="datetime1">
              <a:rPr lang="ru-RU"/>
              <a:pPr>
                <a:defRPr/>
              </a:pPr>
              <a:t>25.11.2015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B2AFE-6160-4BFA-ACFA-0E928FEDE2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22A34-60E4-4668-9470-C34E1B2700A3}" type="datetime1">
              <a:rPr lang="ru-RU"/>
              <a:pPr>
                <a:defRPr/>
              </a:pPr>
              <a:t>25.11.2015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0A07E-94F0-4E93-A285-0AFEC1E909F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F4FED-DC38-4DB7-B070-3B2ACAB2A21D}" type="datetime1">
              <a:rPr lang="ru-RU"/>
              <a:pPr>
                <a:defRPr/>
              </a:pPr>
              <a:t>25.11.2015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943E1-7073-424A-8949-C99110C9E73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75A56-E536-4417-8ADE-6CDA4410C75F}" type="datetime1">
              <a:rPr lang="ru-RU"/>
              <a:pPr>
                <a:defRPr/>
              </a:pPr>
              <a:t>25.11.2015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333A0-E33F-4304-97FD-48406618E6E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D6456-2A23-4685-B1BA-F79560A0D040}" type="datetime1">
              <a:rPr lang="ru-RU"/>
              <a:pPr>
                <a:defRPr/>
              </a:pPr>
              <a:t>25.11.2015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14BBE-40E5-45A2-BEEE-2CC4074183C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EEEDA-02CA-425C-97F0-EB83A3070509}" type="datetime1">
              <a:rPr lang="ru-RU"/>
              <a:pPr>
                <a:defRPr/>
              </a:pPr>
              <a:t>25.11.2015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92BB3-8DB2-4133-A541-080A8CCE2CF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830BDC-080E-4739-9149-DDA7AD344125}" type="datetime1">
              <a:rPr lang="ru-RU"/>
              <a:pPr>
                <a:defRPr/>
              </a:pPr>
              <a:t>25.11.2015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FDE3B3-A14D-4AAD-8311-A4A6CA70CAD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4400" kern="1200" dirty="0">
          <a:solidFill>
            <a:srgbClr val="546422"/>
          </a:solidFill>
          <a:effectLst>
            <a:outerShdw blurRad="60007" dist="368300" dir="786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3200" kern="1200">
          <a:solidFill>
            <a:srgbClr val="E97D2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143116"/>
            <a:ext cx="8572560" cy="193899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angle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6000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cs typeface="+mn-cs"/>
              </a:rPr>
              <a:t>Математический диктант.</a:t>
            </a:r>
            <a:endParaRPr lang="ru-RU" sz="6000" dirty="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2056" name="TextBox 4"/>
          <p:cNvSpPr txBox="1">
            <a:spLocks noChangeArrowheads="1"/>
          </p:cNvSpPr>
          <p:nvPr/>
        </p:nvSpPr>
        <p:spPr bwMode="auto">
          <a:xfrm>
            <a:off x="428625" y="357188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82856B4-5F21-490B-B32B-1F5F241673E6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25.11.2015</a:t>
            </a:fld>
            <a:endParaRPr lang="ru-RU" sz="400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Решаем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1571612"/>
            <a:ext cx="6271269" cy="156966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96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627 </a:t>
            </a:r>
            <a:r>
              <a:rPr lang="ru-RU" sz="48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(</a:t>
            </a:r>
            <a:r>
              <a:rPr lang="ru-RU" sz="4800" i="0" dirty="0" err="1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ж,з</a:t>
            </a:r>
            <a:r>
              <a:rPr lang="ru-RU" sz="48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)</a:t>
            </a:r>
            <a:endParaRPr lang="ru-RU" sz="9600" i="0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Повторяем: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1836092"/>
            <a:ext cx="6143028" cy="3046988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96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643(1)</a:t>
            </a:r>
          </a:p>
          <a:p>
            <a:pPr>
              <a:defRPr/>
            </a:pPr>
            <a:r>
              <a:rPr lang="ru-RU" sz="96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638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i="0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Домашнее задание</a:t>
            </a:r>
            <a:endParaRPr lang="ru-RU" sz="1050" dirty="0">
              <a:solidFill>
                <a:srgbClr val="7030A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8596" y="1785926"/>
            <a:ext cx="5286412" cy="421484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П.15,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643 (2),                 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</a:t>
            </a:r>
            <a:r>
              <a:rPr lang="ru-RU" sz="4800" i="0" smtClean="0">
                <a:solidFill>
                  <a:srgbClr val="000099"/>
                </a:solidFill>
                <a:latin typeface="Georgia" pitchFamily="18" charset="0"/>
              </a:rPr>
              <a:t>627 (и), </a:t>
            </a:r>
            <a:endParaRPr lang="ru-RU" sz="4800" i="0" dirty="0" smtClean="0">
              <a:solidFill>
                <a:srgbClr val="000099"/>
              </a:solidFill>
              <a:latin typeface="Georgia" pitchFamily="18" charset="0"/>
            </a:endParaRP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647 (</a:t>
            </a:r>
            <a:r>
              <a:rPr lang="ru-RU" sz="4800" i="0" dirty="0" err="1" smtClean="0">
                <a:solidFill>
                  <a:srgbClr val="000099"/>
                </a:solidFill>
                <a:latin typeface="Georgia" pitchFamily="18" charset="0"/>
              </a:rPr>
              <a:t>а,б,в</a:t>
            </a: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).</a:t>
            </a:r>
          </a:p>
        </p:txBody>
      </p:sp>
      <p:sp>
        <p:nvSpPr>
          <p:cNvPr id="25608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322E8C-0FEA-45FF-8E5A-9544C1F6203F}" type="slidenum">
              <a:rPr lang="ru-RU" smtClean="0">
                <a:solidFill>
                  <a:srgbClr val="898989"/>
                </a:solidFill>
                <a:latin typeface="Georgia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mtClean="0">
              <a:solidFill>
                <a:srgbClr val="898989"/>
              </a:solidFill>
              <a:latin typeface="Georgia" pitchFamily="18" charset="0"/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434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6" name="AutoShape 68"/>
          <p:cNvSpPr>
            <a:spLocks noChangeArrowheads="1"/>
          </p:cNvSpPr>
          <p:nvPr/>
        </p:nvSpPr>
        <p:spPr bwMode="auto">
          <a:xfrm>
            <a:off x="323850" y="836613"/>
            <a:ext cx="4248150" cy="493752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99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300">
                <a:solidFill>
                  <a:srgbClr val="000099"/>
                </a:solidFill>
                <a:latin typeface="Bookman Old Style" pitchFamily="18" charset="0"/>
                <a:cs typeface="+mn-cs"/>
              </a:rPr>
              <a:t>Упростите выражение:</a:t>
            </a:r>
          </a:p>
        </p:txBody>
      </p:sp>
      <p:grpSp>
        <p:nvGrpSpPr>
          <p:cNvPr id="2" name="Group 72"/>
          <p:cNvGrpSpPr>
            <a:grpSpLocks/>
          </p:cNvGrpSpPr>
          <p:nvPr/>
        </p:nvGrpSpPr>
        <p:grpSpPr bwMode="auto">
          <a:xfrm>
            <a:off x="539552" y="1412876"/>
            <a:ext cx="3743325" cy="708026"/>
            <a:chOff x="204" y="890"/>
            <a:chExt cx="2631" cy="446"/>
          </a:xfrm>
        </p:grpSpPr>
        <p:sp>
          <p:nvSpPr>
            <p:cNvPr id="3121" name="AutoShape 69"/>
            <p:cNvSpPr>
              <a:spLocks noChangeArrowheads="1"/>
            </p:cNvSpPr>
            <p:nvPr/>
          </p:nvSpPr>
          <p:spPr bwMode="auto">
            <a:xfrm>
              <a:off x="204" y="978"/>
              <a:ext cx="453" cy="322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38100" cmpd="dbl">
              <a:solidFill>
                <a:schemeClr val="accent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dirty="0">
                  <a:solidFill>
                    <a:srgbClr val="000099"/>
                  </a:solidFill>
                  <a:latin typeface="Bookman Old Style" pitchFamily="18" charset="0"/>
                </a:rPr>
                <a:t>1.</a:t>
              </a:r>
            </a:p>
          </p:txBody>
        </p:sp>
        <p:sp>
          <p:nvSpPr>
            <p:cNvPr id="3122" name="Text Box 71"/>
            <p:cNvSpPr txBox="1">
              <a:spLocks noChangeArrowheads="1"/>
            </p:cNvSpPr>
            <p:nvPr/>
          </p:nvSpPr>
          <p:spPr bwMode="auto">
            <a:xfrm>
              <a:off x="703" y="890"/>
              <a:ext cx="2132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4000" dirty="0">
                  <a:solidFill>
                    <a:srgbClr val="000099"/>
                  </a:solidFill>
                  <a:latin typeface="Bookman Old Style" pitchFamily="18" charset="0"/>
                </a:rPr>
                <a:t>28</a:t>
              </a:r>
              <a:r>
                <a:rPr lang="en-US" sz="4000" dirty="0">
                  <a:solidFill>
                    <a:srgbClr val="000099"/>
                  </a:solidFill>
                  <a:latin typeface="Bookman Old Style" pitchFamily="18" charset="0"/>
                </a:rPr>
                <a:t>k + 35k</a:t>
              </a:r>
              <a:endParaRPr lang="ru-RU" sz="4000" dirty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3" name="Group 73"/>
          <p:cNvGrpSpPr>
            <a:grpSpLocks/>
          </p:cNvGrpSpPr>
          <p:nvPr/>
        </p:nvGrpSpPr>
        <p:grpSpPr bwMode="auto">
          <a:xfrm>
            <a:off x="539552" y="2276477"/>
            <a:ext cx="3743325" cy="708026"/>
            <a:chOff x="204" y="885"/>
            <a:chExt cx="2631" cy="446"/>
          </a:xfrm>
        </p:grpSpPr>
        <p:sp>
          <p:nvSpPr>
            <p:cNvPr id="3119" name="AutoShape 74"/>
            <p:cNvSpPr>
              <a:spLocks noChangeArrowheads="1"/>
            </p:cNvSpPr>
            <p:nvPr/>
          </p:nvSpPr>
          <p:spPr bwMode="auto">
            <a:xfrm>
              <a:off x="204" y="978"/>
              <a:ext cx="453" cy="322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38100" cmpd="dbl">
              <a:solidFill>
                <a:schemeClr val="accent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rgbClr val="000099"/>
                  </a:solidFill>
                  <a:latin typeface="Bookman Old Style" pitchFamily="18" charset="0"/>
                </a:rPr>
                <a:t>2</a:t>
              </a:r>
              <a:r>
                <a:rPr lang="ru-RU" sz="2400">
                  <a:solidFill>
                    <a:srgbClr val="000099"/>
                  </a:solidFill>
                  <a:latin typeface="Bookman Old Style" pitchFamily="18" charset="0"/>
                </a:rPr>
                <a:t>.</a:t>
              </a:r>
            </a:p>
          </p:txBody>
        </p:sp>
        <p:sp>
          <p:nvSpPr>
            <p:cNvPr id="3120" name="Text Box 75"/>
            <p:cNvSpPr txBox="1">
              <a:spLocks noChangeArrowheads="1"/>
            </p:cNvSpPr>
            <p:nvPr/>
          </p:nvSpPr>
          <p:spPr bwMode="auto">
            <a:xfrm>
              <a:off x="703" y="885"/>
              <a:ext cx="2132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 dirty="0">
                  <a:solidFill>
                    <a:srgbClr val="000099"/>
                  </a:solidFill>
                  <a:latin typeface="Bookman Old Style" pitchFamily="18" charset="0"/>
                </a:rPr>
                <a:t>33x </a:t>
              </a:r>
              <a:r>
                <a:rPr lang="ru-RU" sz="2800" dirty="0">
                  <a:solidFill>
                    <a:srgbClr val="000099"/>
                  </a:solidFill>
                  <a:latin typeface="Bookman Old Style" pitchFamily="18" charset="0"/>
                </a:rPr>
                <a:t>–</a:t>
              </a:r>
              <a:r>
                <a:rPr lang="en-US" sz="4000" dirty="0">
                  <a:solidFill>
                    <a:srgbClr val="000099"/>
                  </a:solidFill>
                  <a:latin typeface="Bookman Old Style" pitchFamily="18" charset="0"/>
                </a:rPr>
                <a:t> 19x</a:t>
              </a:r>
              <a:endParaRPr lang="ru-RU" sz="4000" dirty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4" name="Group 76"/>
          <p:cNvGrpSpPr>
            <a:grpSpLocks/>
          </p:cNvGrpSpPr>
          <p:nvPr/>
        </p:nvGrpSpPr>
        <p:grpSpPr bwMode="auto">
          <a:xfrm>
            <a:off x="539552" y="3213100"/>
            <a:ext cx="3743325" cy="708026"/>
            <a:chOff x="204" y="920"/>
            <a:chExt cx="2631" cy="446"/>
          </a:xfrm>
        </p:grpSpPr>
        <p:sp>
          <p:nvSpPr>
            <p:cNvPr id="3117" name="AutoShape 77"/>
            <p:cNvSpPr>
              <a:spLocks noChangeArrowheads="1"/>
            </p:cNvSpPr>
            <p:nvPr/>
          </p:nvSpPr>
          <p:spPr bwMode="auto">
            <a:xfrm>
              <a:off x="204" y="976"/>
              <a:ext cx="454" cy="322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38100" cmpd="dbl">
              <a:solidFill>
                <a:schemeClr val="accent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dirty="0">
                  <a:solidFill>
                    <a:srgbClr val="000099"/>
                  </a:solidFill>
                  <a:latin typeface="Bookman Old Style" pitchFamily="18" charset="0"/>
                </a:rPr>
                <a:t>3</a:t>
              </a:r>
              <a:r>
                <a:rPr lang="ru-RU" sz="2400" dirty="0">
                  <a:solidFill>
                    <a:srgbClr val="000099"/>
                  </a:solidFill>
                  <a:latin typeface="Bookman Old Style" pitchFamily="18" charset="0"/>
                </a:rPr>
                <a:t>.</a:t>
              </a:r>
            </a:p>
          </p:txBody>
        </p:sp>
        <p:sp>
          <p:nvSpPr>
            <p:cNvPr id="3118" name="Text Box 78"/>
            <p:cNvSpPr txBox="1">
              <a:spLocks noChangeArrowheads="1"/>
            </p:cNvSpPr>
            <p:nvPr/>
          </p:nvSpPr>
          <p:spPr bwMode="auto">
            <a:xfrm>
              <a:off x="703" y="920"/>
              <a:ext cx="2132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 dirty="0">
                  <a:solidFill>
                    <a:srgbClr val="000099"/>
                  </a:solidFill>
                  <a:latin typeface="Bookman Old Style" pitchFamily="18" charset="0"/>
                </a:rPr>
                <a:t>42a + a</a:t>
              </a:r>
              <a:endParaRPr lang="ru-RU" sz="4000" dirty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5" name="Group 79"/>
          <p:cNvGrpSpPr>
            <a:grpSpLocks/>
          </p:cNvGrpSpPr>
          <p:nvPr/>
        </p:nvGrpSpPr>
        <p:grpSpPr bwMode="auto">
          <a:xfrm>
            <a:off x="539552" y="4076702"/>
            <a:ext cx="3743325" cy="708026"/>
            <a:chOff x="204" y="908"/>
            <a:chExt cx="2631" cy="446"/>
          </a:xfrm>
        </p:grpSpPr>
        <p:sp>
          <p:nvSpPr>
            <p:cNvPr id="3115" name="AutoShape 80"/>
            <p:cNvSpPr>
              <a:spLocks noChangeArrowheads="1"/>
            </p:cNvSpPr>
            <p:nvPr/>
          </p:nvSpPr>
          <p:spPr bwMode="auto">
            <a:xfrm>
              <a:off x="204" y="978"/>
              <a:ext cx="453" cy="322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38100" cmpd="dbl">
              <a:solidFill>
                <a:schemeClr val="accent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rgbClr val="000099"/>
                  </a:solidFill>
                  <a:latin typeface="Bookman Old Style" pitchFamily="18" charset="0"/>
                </a:rPr>
                <a:t>4</a:t>
              </a:r>
              <a:r>
                <a:rPr lang="ru-RU" sz="2400">
                  <a:solidFill>
                    <a:srgbClr val="000099"/>
                  </a:solidFill>
                  <a:latin typeface="Bookman Old Style" pitchFamily="18" charset="0"/>
                </a:rPr>
                <a:t>.</a:t>
              </a:r>
            </a:p>
          </p:txBody>
        </p:sp>
        <p:sp>
          <p:nvSpPr>
            <p:cNvPr id="3116" name="Text Box 81"/>
            <p:cNvSpPr txBox="1">
              <a:spLocks noChangeArrowheads="1"/>
            </p:cNvSpPr>
            <p:nvPr/>
          </p:nvSpPr>
          <p:spPr bwMode="auto">
            <a:xfrm>
              <a:off x="703" y="908"/>
              <a:ext cx="2132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 dirty="0">
                  <a:solidFill>
                    <a:srgbClr val="000099"/>
                  </a:solidFill>
                  <a:latin typeface="Bookman Old Style" pitchFamily="18" charset="0"/>
                </a:rPr>
                <a:t>67d </a:t>
              </a:r>
              <a:r>
                <a:rPr lang="ru-RU" sz="4000" dirty="0">
                  <a:solidFill>
                    <a:srgbClr val="000099"/>
                  </a:solidFill>
                  <a:latin typeface="Bookman Old Style" pitchFamily="18" charset="0"/>
                </a:rPr>
                <a:t>–</a:t>
              </a:r>
              <a:r>
                <a:rPr lang="en-US" sz="4000" dirty="0">
                  <a:solidFill>
                    <a:srgbClr val="000099"/>
                  </a:solidFill>
                  <a:latin typeface="Bookman Old Style" pitchFamily="18" charset="0"/>
                </a:rPr>
                <a:t>  d</a:t>
              </a:r>
              <a:endParaRPr lang="ru-RU" sz="4000" dirty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6" name="Group 82"/>
          <p:cNvGrpSpPr>
            <a:grpSpLocks/>
          </p:cNvGrpSpPr>
          <p:nvPr/>
        </p:nvGrpSpPr>
        <p:grpSpPr bwMode="auto">
          <a:xfrm>
            <a:off x="539552" y="4941889"/>
            <a:ext cx="3743325" cy="708026"/>
            <a:chOff x="204" y="899"/>
            <a:chExt cx="2631" cy="446"/>
          </a:xfrm>
        </p:grpSpPr>
        <p:sp>
          <p:nvSpPr>
            <p:cNvPr id="3113" name="AutoShape 83"/>
            <p:cNvSpPr>
              <a:spLocks noChangeArrowheads="1"/>
            </p:cNvSpPr>
            <p:nvPr/>
          </p:nvSpPr>
          <p:spPr bwMode="auto">
            <a:xfrm>
              <a:off x="204" y="978"/>
              <a:ext cx="453" cy="322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38100" cmpd="dbl">
              <a:solidFill>
                <a:schemeClr val="accent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rgbClr val="000099"/>
                  </a:solidFill>
                  <a:latin typeface="Bookman Old Style" pitchFamily="18" charset="0"/>
                </a:rPr>
                <a:t>5</a:t>
              </a:r>
              <a:r>
                <a:rPr lang="ru-RU" sz="2400">
                  <a:solidFill>
                    <a:srgbClr val="000099"/>
                  </a:solidFill>
                  <a:latin typeface="Bookman Old Style" pitchFamily="18" charset="0"/>
                </a:rPr>
                <a:t>.</a:t>
              </a:r>
            </a:p>
          </p:txBody>
        </p:sp>
        <p:sp>
          <p:nvSpPr>
            <p:cNvPr id="3114" name="Text Box 84"/>
            <p:cNvSpPr txBox="1">
              <a:spLocks noChangeArrowheads="1"/>
            </p:cNvSpPr>
            <p:nvPr/>
          </p:nvSpPr>
          <p:spPr bwMode="auto">
            <a:xfrm>
              <a:off x="703" y="899"/>
              <a:ext cx="2132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 dirty="0">
                  <a:solidFill>
                    <a:srgbClr val="000099"/>
                  </a:solidFill>
                  <a:latin typeface="Bookman Old Style" pitchFamily="18" charset="0"/>
                </a:rPr>
                <a:t>29x </a:t>
              </a:r>
              <a:r>
                <a:rPr lang="ru-RU" sz="4000" dirty="0">
                  <a:solidFill>
                    <a:srgbClr val="000099"/>
                  </a:solidFill>
                  <a:latin typeface="Bookman Old Style" pitchFamily="18" charset="0"/>
                </a:rPr>
                <a:t>·</a:t>
              </a:r>
              <a:r>
                <a:rPr lang="en-US" sz="4000" dirty="0">
                  <a:solidFill>
                    <a:srgbClr val="000099"/>
                  </a:solidFill>
                  <a:latin typeface="Bookman Old Style" pitchFamily="18" charset="0"/>
                </a:rPr>
                <a:t> 4</a:t>
              </a:r>
              <a:endParaRPr lang="ru-RU" sz="4000" dirty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7" name="Group 85"/>
          <p:cNvGrpSpPr>
            <a:grpSpLocks/>
          </p:cNvGrpSpPr>
          <p:nvPr/>
        </p:nvGrpSpPr>
        <p:grpSpPr bwMode="auto">
          <a:xfrm>
            <a:off x="539552" y="5818189"/>
            <a:ext cx="3743325" cy="708026"/>
            <a:chOff x="204" y="895"/>
            <a:chExt cx="2631" cy="446"/>
          </a:xfrm>
        </p:grpSpPr>
        <p:sp>
          <p:nvSpPr>
            <p:cNvPr id="3111" name="AutoShape 86"/>
            <p:cNvSpPr>
              <a:spLocks noChangeArrowheads="1"/>
            </p:cNvSpPr>
            <p:nvPr/>
          </p:nvSpPr>
          <p:spPr bwMode="auto">
            <a:xfrm>
              <a:off x="204" y="978"/>
              <a:ext cx="453" cy="322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38100" cmpd="dbl">
              <a:solidFill>
                <a:schemeClr val="accent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rgbClr val="000099"/>
                  </a:solidFill>
                  <a:latin typeface="Bookman Old Style" pitchFamily="18" charset="0"/>
                </a:rPr>
                <a:t>6</a:t>
              </a:r>
              <a:r>
                <a:rPr lang="ru-RU" sz="2400">
                  <a:solidFill>
                    <a:srgbClr val="000099"/>
                  </a:solidFill>
                  <a:latin typeface="Bookman Old Style" pitchFamily="18" charset="0"/>
                </a:rPr>
                <a:t>.</a:t>
              </a:r>
            </a:p>
          </p:txBody>
        </p:sp>
        <p:sp>
          <p:nvSpPr>
            <p:cNvPr id="3112" name="Text Box 87"/>
            <p:cNvSpPr txBox="1">
              <a:spLocks noChangeArrowheads="1"/>
            </p:cNvSpPr>
            <p:nvPr/>
          </p:nvSpPr>
          <p:spPr bwMode="auto">
            <a:xfrm>
              <a:off x="703" y="895"/>
              <a:ext cx="2132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000" dirty="0">
                  <a:solidFill>
                    <a:srgbClr val="000099"/>
                  </a:solidFill>
                  <a:latin typeface="Bookman Old Style" pitchFamily="18" charset="0"/>
                </a:rPr>
                <a:t>15s </a:t>
              </a:r>
              <a:r>
                <a:rPr lang="ru-RU" sz="4000" dirty="0">
                  <a:solidFill>
                    <a:srgbClr val="000099"/>
                  </a:solidFill>
                  <a:latin typeface="Bookman Old Style" pitchFamily="18" charset="0"/>
                </a:rPr>
                <a:t>·</a:t>
              </a:r>
              <a:r>
                <a:rPr lang="en-US" sz="4000" dirty="0">
                  <a:solidFill>
                    <a:srgbClr val="000099"/>
                  </a:solidFill>
                  <a:latin typeface="Bookman Old Style" pitchFamily="18" charset="0"/>
                </a:rPr>
                <a:t> 6t</a:t>
              </a:r>
              <a:endParaRPr lang="ru-RU" sz="4000" dirty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sp>
        <p:nvSpPr>
          <p:cNvPr id="2136" name="AutoShape 88"/>
          <p:cNvSpPr>
            <a:spLocks noChangeArrowheads="1"/>
          </p:cNvSpPr>
          <p:nvPr/>
        </p:nvSpPr>
        <p:spPr bwMode="auto">
          <a:xfrm>
            <a:off x="4157659" y="1428750"/>
            <a:ext cx="1771650" cy="715089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>
                <a:solidFill>
                  <a:srgbClr val="660066"/>
                </a:solidFill>
                <a:latin typeface="Bookman Old Style" pitchFamily="18" charset="0"/>
                <a:cs typeface="+mn-cs"/>
              </a:rPr>
              <a:t>63k</a:t>
            </a:r>
            <a:endParaRPr lang="ru-RU" sz="3600">
              <a:solidFill>
                <a:srgbClr val="66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137" name="AutoShape 89"/>
          <p:cNvSpPr>
            <a:spLocks noChangeArrowheads="1"/>
          </p:cNvSpPr>
          <p:nvPr/>
        </p:nvSpPr>
        <p:spPr bwMode="auto">
          <a:xfrm>
            <a:off x="4157659" y="2355850"/>
            <a:ext cx="1771650" cy="715089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>
                <a:solidFill>
                  <a:srgbClr val="660066"/>
                </a:solidFill>
                <a:latin typeface="Bookman Old Style" pitchFamily="18" charset="0"/>
                <a:cs typeface="+mn-cs"/>
              </a:rPr>
              <a:t>14x</a:t>
            </a:r>
            <a:endParaRPr lang="ru-RU" sz="3600">
              <a:solidFill>
                <a:srgbClr val="66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138" name="AutoShape 90"/>
          <p:cNvSpPr>
            <a:spLocks noChangeArrowheads="1"/>
          </p:cNvSpPr>
          <p:nvPr/>
        </p:nvSpPr>
        <p:spPr bwMode="auto">
          <a:xfrm>
            <a:off x="4143372" y="3236913"/>
            <a:ext cx="1771650" cy="715089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>
                <a:solidFill>
                  <a:srgbClr val="660066"/>
                </a:solidFill>
                <a:latin typeface="Bookman Old Style" pitchFamily="18" charset="0"/>
                <a:cs typeface="+mn-cs"/>
              </a:rPr>
              <a:t>43a</a:t>
            </a:r>
            <a:endParaRPr lang="ru-RU" sz="3600">
              <a:solidFill>
                <a:srgbClr val="66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139" name="AutoShape 91"/>
          <p:cNvSpPr>
            <a:spLocks noChangeArrowheads="1"/>
          </p:cNvSpPr>
          <p:nvPr/>
        </p:nvSpPr>
        <p:spPr bwMode="auto">
          <a:xfrm>
            <a:off x="4143372" y="4119563"/>
            <a:ext cx="1771650" cy="715089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>
                <a:solidFill>
                  <a:srgbClr val="660066"/>
                </a:solidFill>
                <a:latin typeface="Bookman Old Style" pitchFamily="18" charset="0"/>
                <a:cs typeface="+mn-cs"/>
              </a:rPr>
              <a:t>66d</a:t>
            </a:r>
            <a:endParaRPr lang="ru-RU" sz="3600">
              <a:solidFill>
                <a:srgbClr val="66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140" name="AutoShape 92"/>
          <p:cNvSpPr>
            <a:spLocks noChangeArrowheads="1"/>
          </p:cNvSpPr>
          <p:nvPr/>
        </p:nvSpPr>
        <p:spPr bwMode="auto">
          <a:xfrm>
            <a:off x="4143372" y="5084763"/>
            <a:ext cx="1771650" cy="715089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>
                <a:solidFill>
                  <a:srgbClr val="660066"/>
                </a:solidFill>
                <a:latin typeface="Bookman Old Style" pitchFamily="18" charset="0"/>
                <a:cs typeface="+mn-cs"/>
              </a:rPr>
              <a:t>116x</a:t>
            </a:r>
            <a:endParaRPr lang="ru-RU" sz="3600">
              <a:solidFill>
                <a:srgbClr val="66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141" name="AutoShape 93"/>
          <p:cNvSpPr>
            <a:spLocks noChangeArrowheads="1"/>
          </p:cNvSpPr>
          <p:nvPr/>
        </p:nvSpPr>
        <p:spPr bwMode="auto">
          <a:xfrm>
            <a:off x="4143372" y="5881688"/>
            <a:ext cx="1771650" cy="715089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>
                <a:solidFill>
                  <a:srgbClr val="660066"/>
                </a:solidFill>
                <a:latin typeface="Bookman Old Style" pitchFamily="18" charset="0"/>
                <a:cs typeface="+mn-cs"/>
              </a:rPr>
              <a:t>90st</a:t>
            </a:r>
            <a:endParaRPr lang="ru-RU" sz="3600">
              <a:solidFill>
                <a:srgbClr val="660066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0" name="AutoShape 156"/>
          <p:cNvSpPr>
            <a:spLocks noChangeArrowheads="1"/>
          </p:cNvSpPr>
          <p:nvPr/>
        </p:nvSpPr>
        <p:spPr bwMode="auto">
          <a:xfrm>
            <a:off x="1285852" y="138094"/>
            <a:ext cx="6121400" cy="647700"/>
          </a:xfrm>
          <a:prstGeom prst="wedgeRoundRectCallout">
            <a:avLst>
              <a:gd name="adj1" fmla="val 50361"/>
              <a:gd name="adj2" fmla="val 281970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Математический диктант</a:t>
            </a:r>
          </a:p>
        </p:txBody>
      </p:sp>
      <p:sp>
        <p:nvSpPr>
          <p:cNvPr id="2118" name="AutoShape 70"/>
          <p:cNvSpPr>
            <a:spLocks noChangeArrowheads="1"/>
          </p:cNvSpPr>
          <p:nvPr/>
        </p:nvSpPr>
        <p:spPr bwMode="auto">
          <a:xfrm>
            <a:off x="5219700" y="836613"/>
            <a:ext cx="3600450" cy="510778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99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>
                <a:solidFill>
                  <a:srgbClr val="660066"/>
                </a:solidFill>
                <a:latin typeface="Bookman Old Style" pitchFamily="18" charset="0"/>
                <a:cs typeface="+mn-cs"/>
              </a:rPr>
              <a:t>Проверьте себя:</a:t>
            </a:r>
          </a:p>
        </p:txBody>
      </p:sp>
      <p:sp>
        <p:nvSpPr>
          <p:cNvPr id="31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68760"/>
            <a:ext cx="8028000" cy="2874620"/>
          </a:xfrm>
          <a:solidFill>
            <a:schemeClr val="accent6">
              <a:lumMod val="60000"/>
              <a:lumOff val="40000"/>
            </a:schemeClr>
          </a:solidFill>
          <a:ln w="76200" cap="rnd"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>
            <a:noAutofit/>
          </a:bodyPr>
          <a:lstStyle/>
          <a:p>
            <a:pPr algn="l" eaLnBrk="1" fontAlgn="auto" hangingPunct="1">
              <a:spcAft>
                <a:spcPts val="0"/>
              </a:spcAft>
              <a:buClr>
                <a:schemeClr val="accent5">
                  <a:lumMod val="50000"/>
                </a:schemeClr>
              </a:buClr>
              <a:defRPr/>
            </a:pPr>
            <a:r>
              <a:rPr lang="ru-RU" sz="5400" b="1" dirty="0" smtClean="0">
                <a:solidFill>
                  <a:srgbClr val="FF0000"/>
                </a:solidFill>
                <a:latin typeface="Georgia" pitchFamily="18" charset="0"/>
              </a:rPr>
              <a:t>Тема урока: </a:t>
            </a:r>
          </a:p>
        </p:txBody>
      </p:sp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25.11.2015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2289646"/>
            <a:ext cx="88924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kern="10" dirty="0" smtClean="0">
                <a:solidFill>
                  <a:srgbClr val="000099"/>
                </a:solidFill>
                <a:latin typeface="Bookman Old Style" pitchFamily="18" charset="0"/>
              </a:rPr>
              <a:t>Порядок выполнения</a:t>
            </a:r>
          </a:p>
          <a:p>
            <a:pPr algn="ctr"/>
            <a:r>
              <a:rPr lang="ru-RU" sz="4800" kern="10" dirty="0" smtClean="0">
                <a:solidFill>
                  <a:srgbClr val="000099"/>
                </a:solidFill>
                <a:latin typeface="Bookman Old Style" pitchFamily="18" charset="0"/>
              </a:rPr>
              <a:t>действий</a:t>
            </a:r>
            <a:r>
              <a:rPr lang="ru-RU" sz="4800" dirty="0" smtClean="0">
                <a:ln w="1905"/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endParaRPr lang="ru-RU" sz="4800" b="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6"/>
          <p:cNvGrpSpPr/>
          <p:nvPr/>
        </p:nvGrpSpPr>
        <p:grpSpPr>
          <a:xfrm>
            <a:off x="133320" y="4500570"/>
            <a:ext cx="1938350" cy="2243146"/>
            <a:chOff x="-2357486" y="4000528"/>
            <a:chExt cx="2295572" cy="23628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8" name="Picture 10" descr="270915985f52t"/>
            <p:cNvPicPr>
              <a:picLocks noChangeAspect="1" noChangeArrowheads="1"/>
            </p:cNvPicPr>
            <p:nvPr/>
          </p:nvPicPr>
          <p:blipFill>
            <a:blip r:embed="rId2" cstate="print"/>
            <a:srcRect b="5556"/>
            <a:stretch>
              <a:fillRect/>
            </a:stretch>
          </p:blipFill>
          <p:spPr bwMode="auto">
            <a:xfrm>
              <a:off x="-2357486" y="4000528"/>
              <a:ext cx="2286016" cy="2071678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27000" cap="rnd">
              <a:solidFill>
                <a:schemeClr val="accent1">
                  <a:lumMod val="75000"/>
                </a:schemeClr>
              </a:solidFill>
            </a:ln>
            <a:effectLst>
              <a:outerShdw blurRad="36195" dist="12700" dir="11400000" algn="tl" rotWithShape="0">
                <a:srgbClr val="000000">
                  <a:alpha val="33000"/>
                </a:srgbClr>
              </a:outerShdw>
            </a:effectLst>
            <a:scene3d>
              <a:camera prst="perspectiveContrastingLeftFacing">
                <a:rot lat="540000" lon="2100000" rev="0"/>
              </a:camera>
              <a:lightRig rig="soft" dir="t"/>
            </a:scene3d>
            <a:sp3d contourW="12700" prstMaterial="matte">
              <a:bevelT w="63500" h="50800"/>
              <a:contourClr>
                <a:srgbClr val="C0C0C0"/>
              </a:contourClr>
            </a:sp3d>
          </p:spPr>
        </p:pic>
        <p:sp>
          <p:nvSpPr>
            <p:cNvPr id="16" name="TextBox 15"/>
            <p:cNvSpPr txBox="1"/>
            <p:nvPr/>
          </p:nvSpPr>
          <p:spPr>
            <a:xfrm>
              <a:off x="-2347962" y="6039168"/>
              <a:ext cx="2286048" cy="324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1400" dirty="0">
                  <a:latin typeface="Bookman Old Style" pitchFamily="18" charset="0"/>
                  <a:cs typeface="+mn-cs"/>
                </a:rPr>
                <a:t>сделал зарядку</a:t>
              </a:r>
            </a:p>
          </p:txBody>
        </p:sp>
      </p:grpSp>
      <p:grpSp>
        <p:nvGrpSpPr>
          <p:cNvPr id="3" name="Группа 18"/>
          <p:cNvGrpSpPr/>
          <p:nvPr/>
        </p:nvGrpSpPr>
        <p:grpSpPr>
          <a:xfrm>
            <a:off x="2285984" y="4429132"/>
            <a:ext cx="1928826" cy="2268230"/>
            <a:chOff x="-2500362" y="2793980"/>
            <a:chExt cx="2286048" cy="25057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9" name="Picture 34" descr="6ef2c4d023c6t"/>
            <p:cNvPicPr>
              <a:picLocks noChangeAspect="1" noChangeArrowheads="1"/>
            </p:cNvPicPr>
            <p:nvPr/>
          </p:nvPicPr>
          <p:blipFill>
            <a:blip r:embed="rId3" cstate="print"/>
            <a:srcRect b="6903"/>
            <a:stretch>
              <a:fillRect/>
            </a:stretch>
          </p:blipFill>
          <p:spPr bwMode="auto">
            <a:xfrm>
              <a:off x="-2500362" y="2793980"/>
              <a:ext cx="2286016" cy="206378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27000" cap="rnd">
              <a:solidFill>
                <a:schemeClr val="accent1">
                  <a:lumMod val="75000"/>
                </a:schemeClr>
              </a:solidFill>
            </a:ln>
            <a:effectLst>
              <a:outerShdw blurRad="36195" dist="12700" dir="11400000" algn="tl" rotWithShape="0">
                <a:srgbClr val="000000">
                  <a:alpha val="33000"/>
                </a:srgbClr>
              </a:outerShdw>
            </a:effectLst>
            <a:scene3d>
              <a:camera prst="perspectiveContrastingLeftFacing">
                <a:rot lat="540000" lon="2100000" rev="0"/>
              </a:camera>
              <a:lightRig rig="soft" dir="t"/>
            </a:scene3d>
            <a:sp3d contourW="12700" prstMaterial="matte">
              <a:bevelT w="63500" h="50800"/>
              <a:contourClr>
                <a:srgbClr val="C0C0C0"/>
              </a:contourClr>
            </a:sp3d>
          </p:spPr>
        </p:pic>
        <p:sp>
          <p:nvSpPr>
            <p:cNvPr id="18" name="TextBox 17"/>
            <p:cNvSpPr txBox="1"/>
            <p:nvPr/>
          </p:nvSpPr>
          <p:spPr>
            <a:xfrm>
              <a:off x="-2500362" y="4857760"/>
              <a:ext cx="2286048" cy="44201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000" dirty="0">
                  <a:latin typeface="Bookman Old Style" pitchFamily="18" charset="0"/>
                  <a:cs typeface="+mn-cs"/>
                </a:rPr>
                <a:t>умылся</a:t>
              </a:r>
            </a:p>
          </p:txBody>
        </p:sp>
      </p:grpSp>
      <p:grpSp>
        <p:nvGrpSpPr>
          <p:cNvPr id="4" name="Группа 22"/>
          <p:cNvGrpSpPr/>
          <p:nvPr/>
        </p:nvGrpSpPr>
        <p:grpSpPr>
          <a:xfrm>
            <a:off x="-142940" y="2285992"/>
            <a:ext cx="2071734" cy="2326464"/>
            <a:chOff x="-2500362" y="2714620"/>
            <a:chExt cx="2286048" cy="258827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2" name="Picture 3" descr="D:\картинки\детские картинки-блестяшки анимашки\Клипарт7\post-53826-1219245124.png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-2433533" y="2714620"/>
              <a:ext cx="2147749" cy="214314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27000" cap="rnd">
              <a:solidFill>
                <a:schemeClr val="accent1">
                  <a:lumMod val="75000"/>
                </a:schemeClr>
              </a:solidFill>
            </a:ln>
            <a:effectLst>
              <a:outerShdw blurRad="36195" dist="12700" dir="11400000" algn="tl" rotWithShape="0">
                <a:srgbClr val="000000">
                  <a:alpha val="33000"/>
                </a:srgbClr>
              </a:outerShdw>
            </a:effectLst>
            <a:scene3d>
              <a:camera prst="perspectiveContrastingLeftFacing">
                <a:rot lat="540000" lon="2100000" rev="0"/>
              </a:camera>
              <a:lightRig rig="soft" dir="t"/>
            </a:scene3d>
            <a:sp3d contourW="12700" prstMaterial="matte">
              <a:bevelT w="63500" h="50800"/>
              <a:contourClr>
                <a:srgbClr val="C0C0C0"/>
              </a:contourClr>
            </a:sp3d>
          </p:spPr>
        </p:pic>
        <p:sp>
          <p:nvSpPr>
            <p:cNvPr id="22" name="TextBox 21"/>
            <p:cNvSpPr txBox="1"/>
            <p:nvPr/>
          </p:nvSpPr>
          <p:spPr>
            <a:xfrm>
              <a:off x="-2500362" y="4857760"/>
              <a:ext cx="2286048" cy="44513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000" i="0" dirty="0">
                  <a:latin typeface="Georgia" pitchFamily="18" charset="0"/>
                  <a:cs typeface="+mn-cs"/>
                </a:rPr>
                <a:t>оделся</a:t>
              </a:r>
            </a:p>
          </p:txBody>
        </p:sp>
      </p:grpSp>
      <p:grpSp>
        <p:nvGrpSpPr>
          <p:cNvPr id="5" name="Группа 26"/>
          <p:cNvGrpSpPr/>
          <p:nvPr/>
        </p:nvGrpSpPr>
        <p:grpSpPr>
          <a:xfrm>
            <a:off x="6929454" y="4214818"/>
            <a:ext cx="1928826" cy="2608468"/>
            <a:chOff x="-2500362" y="2786082"/>
            <a:chExt cx="2286048" cy="275409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1" name="Picture 80" descr="7428d74289b9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-2500362" y="2786082"/>
              <a:ext cx="2286015" cy="2071678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27000" cap="rnd">
              <a:solidFill>
                <a:schemeClr val="accent1">
                  <a:lumMod val="75000"/>
                </a:schemeClr>
              </a:solidFill>
            </a:ln>
            <a:effectLst>
              <a:outerShdw blurRad="36195" dist="12700" dir="11400000" algn="tl" rotWithShape="0">
                <a:srgbClr val="000000">
                  <a:alpha val="33000"/>
                </a:srgbClr>
              </a:outerShdw>
            </a:effectLst>
            <a:scene3d>
              <a:camera prst="perspectiveContrastingLeftFacing">
                <a:rot lat="540000" lon="2100000" rev="0"/>
              </a:camera>
              <a:lightRig rig="soft" dir="t"/>
            </a:scene3d>
            <a:sp3d contourW="12700" prstMaterial="matte">
              <a:bevelT w="63500" h="50800"/>
              <a:contourClr>
                <a:srgbClr val="C0C0C0"/>
              </a:contourClr>
            </a:sp3d>
          </p:spPr>
        </p:pic>
        <p:sp>
          <p:nvSpPr>
            <p:cNvPr id="26" name="TextBox 25"/>
            <p:cNvSpPr txBox="1"/>
            <p:nvPr/>
          </p:nvSpPr>
          <p:spPr>
            <a:xfrm>
              <a:off x="-2500362" y="4857760"/>
              <a:ext cx="2286048" cy="68241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dirty="0">
                  <a:latin typeface="Bookman Old Style" pitchFamily="18" charset="0"/>
                  <a:cs typeface="+mn-cs"/>
                </a:rPr>
                <a:t>пошел в школу</a:t>
              </a:r>
            </a:p>
          </p:txBody>
        </p:sp>
      </p:grpSp>
      <p:sp>
        <p:nvSpPr>
          <p:cNvPr id="31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grpSp>
        <p:nvGrpSpPr>
          <p:cNvPr id="6" name="Группа 32"/>
          <p:cNvGrpSpPr>
            <a:grpSpLocks/>
          </p:cNvGrpSpPr>
          <p:nvPr/>
        </p:nvGrpSpPr>
        <p:grpSpPr bwMode="auto">
          <a:xfrm>
            <a:off x="4572000" y="4214813"/>
            <a:ext cx="2000250" cy="2328862"/>
            <a:chOff x="9501222" y="2214554"/>
            <a:chExt cx="2000262" cy="2328936"/>
          </a:xfrm>
        </p:grpSpPr>
        <p:sp>
          <p:nvSpPr>
            <p:cNvPr id="14" name="TextBox 13"/>
            <p:cNvSpPr txBox="1"/>
            <p:nvPr/>
          </p:nvSpPr>
          <p:spPr>
            <a:xfrm>
              <a:off x="9501222" y="4143427"/>
              <a:ext cx="1928825" cy="40006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000" dirty="0">
                  <a:latin typeface="Bookman Old Style" pitchFamily="18" charset="0"/>
                  <a:cs typeface="+mn-cs"/>
                </a:rPr>
                <a:t>проснулся</a:t>
              </a:r>
            </a:p>
          </p:txBody>
        </p:sp>
        <p:pic>
          <p:nvPicPr>
            <p:cNvPr id="32" name="Picture 2" descr="D:\картинки\детские картинки-блестяшки анимашки\Клипарт7\c429ee41ba61.png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 flipH="1">
              <a:off x="9540431" y="2214554"/>
              <a:ext cx="1961053" cy="1928826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27000" cap="rnd">
              <a:solidFill>
                <a:schemeClr val="accent1">
                  <a:lumMod val="75000"/>
                </a:schemeClr>
              </a:solidFill>
            </a:ln>
            <a:effectLst>
              <a:outerShdw blurRad="36195" dist="12700" dir="11400000" algn="tl" rotWithShape="0">
                <a:srgbClr val="000000">
                  <a:alpha val="33000"/>
                </a:srgbClr>
              </a:outerShdw>
            </a:effectLst>
            <a:scene3d>
              <a:camera prst="perspectiveContrastingLeftFacing">
                <a:rot lat="540000" lon="2100000" rev="0"/>
              </a:camera>
              <a:lightRig rig="soft" dir="t"/>
            </a:scene3d>
            <a:sp3d contourW="12700" prstMaterial="matte">
              <a:bevelT w="63500" h="50800"/>
              <a:contourClr>
                <a:srgbClr val="C0C0C0"/>
              </a:contourClr>
            </a:sp3d>
          </p:spPr>
        </p:pic>
      </p:grpSp>
      <p:grpSp>
        <p:nvGrpSpPr>
          <p:cNvPr id="7" name="Группа 29"/>
          <p:cNvGrpSpPr/>
          <p:nvPr/>
        </p:nvGrpSpPr>
        <p:grpSpPr>
          <a:xfrm>
            <a:off x="6929454" y="214290"/>
            <a:ext cx="1928858" cy="2226053"/>
            <a:chOff x="-2643238" y="3357562"/>
            <a:chExt cx="2286048" cy="24092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28" name="Рисунок 27" descr="a392977b80f6.png"/>
            <p:cNvPicPr>
              <a:picLocks noChangeAspect="1"/>
            </p:cNvPicPr>
            <p:nvPr/>
          </p:nvPicPr>
          <p:blipFill>
            <a:blip r:embed="rId7" cstate="email"/>
            <a:stretch>
              <a:fillRect/>
            </a:stretch>
          </p:blipFill>
          <p:spPr>
            <a:xfrm>
              <a:off x="-2621396" y="3357562"/>
              <a:ext cx="2264174" cy="1643074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27000" cap="rnd">
              <a:solidFill>
                <a:schemeClr val="accent1">
                  <a:lumMod val="75000"/>
                </a:schemeClr>
              </a:solidFill>
            </a:ln>
            <a:effectLst>
              <a:outerShdw blurRad="36195" dist="12700" dir="11400000" algn="tl" rotWithShape="0">
                <a:srgbClr val="000000">
                  <a:alpha val="33000"/>
                </a:srgbClr>
              </a:outerShdw>
            </a:effectLst>
            <a:scene3d>
              <a:camera prst="perspectiveContrastingLeftFacing">
                <a:rot lat="540000" lon="2100000" rev="0"/>
              </a:camera>
              <a:lightRig rig="soft" dir="t"/>
            </a:scene3d>
            <a:sp3d contourW="12700" prstMaterial="matte">
              <a:bevelT w="63500" h="50800"/>
              <a:contourClr>
                <a:srgbClr val="C0C0C0"/>
              </a:contourClr>
            </a:sp3d>
          </p:spPr>
        </p:pic>
        <p:sp>
          <p:nvSpPr>
            <p:cNvPr id="29" name="TextBox 28"/>
            <p:cNvSpPr txBox="1"/>
            <p:nvPr/>
          </p:nvSpPr>
          <p:spPr>
            <a:xfrm>
              <a:off x="-2643238" y="5000636"/>
              <a:ext cx="2286048" cy="76612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000" dirty="0">
                  <a:latin typeface="Bookman Old Style" pitchFamily="18" charset="0"/>
                  <a:cs typeface="+mn-cs"/>
                </a:rPr>
                <a:t>заправил постель</a:t>
              </a:r>
            </a:p>
          </p:txBody>
        </p:sp>
      </p:grpSp>
      <p:grpSp>
        <p:nvGrpSpPr>
          <p:cNvPr id="15" name="Группа 24"/>
          <p:cNvGrpSpPr/>
          <p:nvPr/>
        </p:nvGrpSpPr>
        <p:grpSpPr>
          <a:xfrm>
            <a:off x="4714876" y="214290"/>
            <a:ext cx="2000264" cy="2316072"/>
            <a:chOff x="-2500362" y="2786058"/>
            <a:chExt cx="2286048" cy="250433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3" name="Picture 3" descr="D:\картинки\детские картинки-блестяшки анимашки\8510ea62440a.png"/>
            <p:cNvPicPr>
              <a:picLocks noChangeAspect="1" noChangeArrowheads="1"/>
            </p:cNvPicPr>
            <p:nvPr/>
          </p:nvPicPr>
          <p:blipFill>
            <a:blip r:embed="rId8" cstate="email"/>
            <a:srcRect/>
            <a:stretch>
              <a:fillRect/>
            </a:stretch>
          </p:blipFill>
          <p:spPr bwMode="auto">
            <a:xfrm>
              <a:off x="-2500362" y="2786058"/>
              <a:ext cx="2286016" cy="2071677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27000" cap="rnd">
              <a:solidFill>
                <a:schemeClr val="accent1">
                  <a:lumMod val="75000"/>
                </a:schemeClr>
              </a:solidFill>
            </a:ln>
            <a:effectLst>
              <a:outerShdw blurRad="36195" dist="12700" dir="11400000" algn="tl" rotWithShape="0">
                <a:srgbClr val="000000">
                  <a:alpha val="33000"/>
                </a:srgbClr>
              </a:outerShdw>
            </a:effectLst>
            <a:scene3d>
              <a:camera prst="perspectiveContrastingLeftFacing">
                <a:rot lat="540000" lon="2100000" rev="0"/>
              </a:camera>
              <a:lightRig rig="soft" dir="t"/>
            </a:scene3d>
            <a:sp3d contourW="12700" prstMaterial="matte">
              <a:bevelT w="63500" h="50800"/>
              <a:contourClr>
                <a:srgbClr val="C0C0C0"/>
              </a:contourClr>
            </a:sp3d>
          </p:spPr>
        </p:pic>
        <p:sp>
          <p:nvSpPr>
            <p:cNvPr id="24" name="TextBox 23"/>
            <p:cNvSpPr txBox="1"/>
            <p:nvPr/>
          </p:nvSpPr>
          <p:spPr>
            <a:xfrm>
              <a:off x="-2500362" y="4857762"/>
              <a:ext cx="2286048" cy="43263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000" dirty="0">
                  <a:latin typeface="Bookman Old Style" pitchFamily="18" charset="0"/>
                  <a:cs typeface="+mn-cs"/>
                </a:rPr>
                <a:t>причесался</a:t>
              </a:r>
            </a:p>
          </p:txBody>
        </p:sp>
      </p:grpSp>
      <p:grpSp>
        <p:nvGrpSpPr>
          <p:cNvPr id="17" name="Группа 20"/>
          <p:cNvGrpSpPr/>
          <p:nvPr/>
        </p:nvGrpSpPr>
        <p:grpSpPr>
          <a:xfrm>
            <a:off x="857192" y="285728"/>
            <a:ext cx="1928858" cy="2261725"/>
            <a:chOff x="-2500362" y="2786082"/>
            <a:chExt cx="2286048" cy="247599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0" name="Picture 31" descr="0c6106eabbf5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-2500362" y="2786082"/>
              <a:ext cx="2286016" cy="2071678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27000" cap="rnd">
              <a:solidFill>
                <a:schemeClr val="accent1">
                  <a:lumMod val="75000"/>
                </a:schemeClr>
              </a:solidFill>
            </a:ln>
            <a:effectLst>
              <a:outerShdw blurRad="36195" dist="12700" dir="11400000" algn="tl" rotWithShape="0">
                <a:srgbClr val="000000">
                  <a:alpha val="33000"/>
                </a:srgbClr>
              </a:outerShdw>
            </a:effectLst>
            <a:scene3d>
              <a:camera prst="perspectiveContrastingLeftFacing">
                <a:rot lat="540000" lon="2100000" rev="0"/>
              </a:camera>
              <a:lightRig rig="soft" dir="t"/>
            </a:scene3d>
            <a:sp3d contourW="12700" prstMaterial="matte">
              <a:bevelT w="63500" h="50800"/>
              <a:contourClr>
                <a:srgbClr val="C0C0C0"/>
              </a:contourClr>
            </a:sp3d>
          </p:spPr>
        </p:pic>
        <p:sp>
          <p:nvSpPr>
            <p:cNvPr id="20" name="TextBox 19"/>
            <p:cNvSpPr txBox="1"/>
            <p:nvPr/>
          </p:nvSpPr>
          <p:spPr>
            <a:xfrm>
              <a:off x="-2500362" y="4857759"/>
              <a:ext cx="2286048" cy="40432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dirty="0">
                  <a:latin typeface="Bookman Old Style" pitchFamily="18" charset="0"/>
                  <a:cs typeface="+mn-cs"/>
                </a:rPr>
                <a:t>позавтракал</a:t>
              </a:r>
            </a:p>
          </p:txBody>
        </p:sp>
      </p:grpSp>
      <p:sp>
        <p:nvSpPr>
          <p:cNvPr id="35" name="AutoShape 32"/>
          <p:cNvSpPr>
            <a:spLocks noChangeArrowheads="1"/>
          </p:cNvSpPr>
          <p:nvPr/>
        </p:nvSpPr>
        <p:spPr bwMode="auto">
          <a:xfrm>
            <a:off x="2332553" y="2678901"/>
            <a:ext cx="5572164" cy="1500198"/>
          </a:xfrm>
          <a:prstGeom prst="wedgeRoundRectCallout">
            <a:avLst>
              <a:gd name="adj1" fmla="val -36755"/>
              <a:gd name="adj2" fmla="val -69313"/>
              <a:gd name="adj3" fmla="val 16667"/>
            </a:avLst>
          </a:prstGeom>
          <a:noFill/>
          <a:ln w="381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0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На рисунках изображено, что делал Петя однажды утром. Эти картинки перепутаны. Поставьте их по порядку.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2"/>
          <p:cNvSpPr>
            <a:spLocks noChangeArrowheads="1"/>
          </p:cNvSpPr>
          <p:nvPr/>
        </p:nvSpPr>
        <p:spPr bwMode="auto">
          <a:xfrm>
            <a:off x="428142" y="509322"/>
            <a:ext cx="4572518" cy="1240096"/>
          </a:xfrm>
          <a:prstGeom prst="wedgeRoundRectCallout">
            <a:avLst>
              <a:gd name="adj1" fmla="val -54074"/>
              <a:gd name="adj2" fmla="val 94762"/>
              <a:gd name="adj3" fmla="val 16667"/>
            </a:avLst>
          </a:prstGeom>
          <a:noFill/>
          <a:ln w="381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1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Их легко поставить по порядку с помощью программы действий Пети, в которой порядок операций показан стрелками.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30610" y="1500174"/>
            <a:ext cx="364339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latin typeface="Bookman Old Style" pitchFamily="18" charset="0"/>
                <a:cs typeface="+mn-cs"/>
              </a:rPr>
              <a:t>проснуться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30610" y="2252955"/>
            <a:ext cx="364339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latin typeface="Bookman Old Style" pitchFamily="18" charset="0"/>
                <a:cs typeface="+mn-cs"/>
              </a:rPr>
              <a:t>заправить постель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30610" y="2928934"/>
            <a:ext cx="3646135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latin typeface="Bookman Old Style" pitchFamily="18" charset="0"/>
                <a:cs typeface="+mn-cs"/>
              </a:rPr>
              <a:t>сделать зарядку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30611" y="3610277"/>
            <a:ext cx="364333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latin typeface="Bookman Old Style" pitchFamily="18" charset="0"/>
                <a:cs typeface="+mn-cs"/>
              </a:rPr>
              <a:t>умыться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30611" y="4286256"/>
            <a:ext cx="369910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latin typeface="Bookman Old Style" pitchFamily="18" charset="0"/>
                <a:cs typeface="+mn-cs"/>
              </a:rPr>
              <a:t>причесаться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30611" y="4967599"/>
            <a:ext cx="364333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latin typeface="Bookman Old Style" pitchFamily="18" charset="0"/>
                <a:cs typeface="+mn-cs"/>
              </a:rPr>
              <a:t>одеться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30610" y="5643578"/>
            <a:ext cx="364339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latin typeface="Bookman Old Style" pitchFamily="18" charset="0"/>
                <a:cs typeface="+mn-cs"/>
              </a:rPr>
              <a:t>позавтракать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30611" y="6324921"/>
            <a:ext cx="364333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latin typeface="Bookman Old Style" pitchFamily="18" charset="0"/>
                <a:cs typeface="+mn-cs"/>
              </a:rPr>
              <a:t>идти в школу</a:t>
            </a:r>
          </a:p>
        </p:txBody>
      </p:sp>
      <p:sp>
        <p:nvSpPr>
          <p:cNvPr id="14" name="Стрелка вниз 13"/>
          <p:cNvSpPr/>
          <p:nvPr/>
        </p:nvSpPr>
        <p:spPr>
          <a:xfrm>
            <a:off x="6587933" y="1928802"/>
            <a:ext cx="785818" cy="357190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6587933" y="2714620"/>
            <a:ext cx="785818" cy="357190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6587933" y="3357562"/>
            <a:ext cx="785818" cy="357190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6587933" y="4000504"/>
            <a:ext cx="785818" cy="357190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6587933" y="4714884"/>
            <a:ext cx="785818" cy="357190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6587933" y="5357826"/>
            <a:ext cx="785818" cy="357190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20" name="Стрелка вниз 19"/>
          <p:cNvSpPr/>
          <p:nvPr/>
        </p:nvSpPr>
        <p:spPr>
          <a:xfrm>
            <a:off x="6587933" y="6072206"/>
            <a:ext cx="785818" cy="357190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21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22" name="AutoShape 32"/>
          <p:cNvSpPr>
            <a:spLocks noChangeArrowheads="1"/>
          </p:cNvSpPr>
          <p:nvPr/>
        </p:nvSpPr>
        <p:spPr bwMode="auto">
          <a:xfrm>
            <a:off x="428596" y="3357562"/>
            <a:ext cx="4572064" cy="1143008"/>
          </a:xfrm>
          <a:prstGeom prst="wedgeRoundRectCallout">
            <a:avLst>
              <a:gd name="adj1" fmla="val -29597"/>
              <a:gd name="adj2" fmla="val -344638"/>
              <a:gd name="adj3" fmla="val 16667"/>
            </a:avLst>
          </a:prstGeom>
          <a:noFill/>
          <a:ln w="381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Порядок действий в программе называют еще алгоритмом.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000"/>
                            </p:stCondLst>
                            <p:childTnLst>
                              <p:par>
                                <p:cTn id="8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2"/>
          <p:cNvSpPr>
            <a:spLocks noChangeArrowheads="1"/>
          </p:cNvSpPr>
          <p:nvPr/>
        </p:nvSpPr>
        <p:spPr bwMode="auto">
          <a:xfrm>
            <a:off x="419885" y="248727"/>
            <a:ext cx="5715040" cy="1143008"/>
          </a:xfrm>
          <a:prstGeom prst="wedgeRoundRectCallout">
            <a:avLst>
              <a:gd name="adj1" fmla="val -32104"/>
              <a:gd name="adj2" fmla="val 267895"/>
              <a:gd name="adj3" fmla="val 16667"/>
            </a:avLst>
          </a:prstGeom>
          <a:noFill/>
          <a:ln w="381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Можно ли в программе Пети переставить местами                 зарядку и заправку постели?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30610" y="1500174"/>
            <a:ext cx="364339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latin typeface="Bookman Old Style" pitchFamily="18" charset="0"/>
                <a:cs typeface="+mn-cs"/>
              </a:rPr>
              <a:t>проснуться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30610" y="2252955"/>
            <a:ext cx="364339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latin typeface="Bookman Old Style" pitchFamily="18" charset="0"/>
                <a:cs typeface="+mn-cs"/>
              </a:rPr>
              <a:t>заправить постель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30610" y="2928934"/>
            <a:ext cx="3646135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latin typeface="Bookman Old Style" pitchFamily="18" charset="0"/>
                <a:cs typeface="+mn-cs"/>
              </a:rPr>
              <a:t>сделать зарядку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30611" y="3610277"/>
            <a:ext cx="364333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latin typeface="Bookman Old Style" pitchFamily="18" charset="0"/>
                <a:cs typeface="+mn-cs"/>
              </a:rPr>
              <a:t>умыться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30611" y="4286256"/>
            <a:ext cx="369910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latin typeface="Bookman Old Style" pitchFamily="18" charset="0"/>
                <a:cs typeface="+mn-cs"/>
              </a:rPr>
              <a:t>причесаться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30611" y="4967599"/>
            <a:ext cx="364333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latin typeface="Bookman Old Style" pitchFamily="18" charset="0"/>
                <a:cs typeface="+mn-cs"/>
              </a:rPr>
              <a:t>одеться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30610" y="5643578"/>
            <a:ext cx="364339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latin typeface="Bookman Old Style" pitchFamily="18" charset="0"/>
                <a:cs typeface="+mn-cs"/>
              </a:rPr>
              <a:t>позавтракать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30611" y="6324921"/>
            <a:ext cx="364333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latin typeface="Bookman Old Style" pitchFamily="18" charset="0"/>
                <a:cs typeface="+mn-cs"/>
              </a:rPr>
              <a:t>идти в школу</a:t>
            </a:r>
          </a:p>
        </p:txBody>
      </p:sp>
      <p:sp>
        <p:nvSpPr>
          <p:cNvPr id="14" name="Стрелка вниз 13"/>
          <p:cNvSpPr/>
          <p:nvPr/>
        </p:nvSpPr>
        <p:spPr>
          <a:xfrm>
            <a:off x="6587933" y="1928802"/>
            <a:ext cx="785818" cy="357190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6587933" y="2714620"/>
            <a:ext cx="785818" cy="357190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6587933" y="3357562"/>
            <a:ext cx="785818" cy="357190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6587933" y="4000504"/>
            <a:ext cx="785818" cy="357190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6587933" y="4714884"/>
            <a:ext cx="785818" cy="357190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6587933" y="5357826"/>
            <a:ext cx="785818" cy="357190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20" name="Стрелка вниз 19"/>
          <p:cNvSpPr/>
          <p:nvPr/>
        </p:nvSpPr>
        <p:spPr>
          <a:xfrm>
            <a:off x="6587933" y="6072206"/>
            <a:ext cx="785818" cy="357190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21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22" name="AutoShape 32"/>
          <p:cNvSpPr>
            <a:spLocks noChangeArrowheads="1"/>
          </p:cNvSpPr>
          <p:nvPr/>
        </p:nvSpPr>
        <p:spPr bwMode="auto">
          <a:xfrm>
            <a:off x="635517" y="1927370"/>
            <a:ext cx="4572064" cy="845286"/>
          </a:xfrm>
          <a:prstGeom prst="wedgeRoundRectCallout">
            <a:avLst>
              <a:gd name="adj1" fmla="val -34335"/>
              <a:gd name="adj2" fmla="val 314920"/>
              <a:gd name="adj3" fmla="val 16667"/>
            </a:avLst>
          </a:prstGeom>
          <a:noFill/>
          <a:ln w="381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А  одевание и уход в школу?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Овал 25"/>
          <p:cNvSpPr/>
          <p:nvPr/>
        </p:nvSpPr>
        <p:spPr>
          <a:xfrm>
            <a:off x="6012824" y="5420144"/>
            <a:ext cx="1585101" cy="1298377"/>
          </a:xfrm>
          <a:prstGeom prst="ellipse">
            <a:avLst/>
          </a:prstGeom>
          <a:solidFill>
            <a:srgbClr val="FFFF00"/>
          </a:solidFill>
          <a:ln w="5715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4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 2 </a:t>
            </a:r>
            <a:endParaRPr lang="ru-RU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4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6" name="AutoShape 32"/>
          <p:cNvSpPr>
            <a:spLocks noChangeArrowheads="1"/>
          </p:cNvSpPr>
          <p:nvPr/>
        </p:nvSpPr>
        <p:spPr bwMode="auto">
          <a:xfrm>
            <a:off x="1763688" y="262174"/>
            <a:ext cx="6500858" cy="857256"/>
          </a:xfrm>
          <a:prstGeom prst="wedgeRoundRectCallout">
            <a:avLst>
              <a:gd name="adj1" fmla="val -58795"/>
              <a:gd name="adj2" fmla="val 105110"/>
              <a:gd name="adj3" fmla="val 16667"/>
            </a:avLst>
          </a:prstGeom>
          <a:noFill/>
          <a:ln w="381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Выполните вычисления по следующей программе: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14712" y="1196752"/>
            <a:ext cx="5429288" cy="1200329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ru-RU" sz="7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9–3+4=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5720" y="2870653"/>
            <a:ext cx="4214272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из числа </a:t>
            </a:r>
            <a:r>
              <a:rPr lang="ru-RU" sz="40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9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вычесть </a:t>
            </a:r>
            <a:r>
              <a:rPr lang="ru-RU" sz="40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5720" y="3942223"/>
            <a:ext cx="4214272" cy="10772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к полученной разности прибавить </a:t>
            </a:r>
            <a:r>
              <a:rPr lang="ru-RU" sz="40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57752" y="2276872"/>
            <a:ext cx="4000528" cy="1323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к числу </a:t>
            </a:r>
            <a:r>
              <a:rPr lang="ru-RU" sz="40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3 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прибавить число  </a:t>
            </a:r>
            <a:r>
              <a:rPr lang="ru-RU" sz="40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57752" y="3991384"/>
            <a:ext cx="4000528" cy="10772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Из числа </a:t>
            </a:r>
            <a:r>
              <a:rPr lang="ru-RU" sz="40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9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вычесть полученную сумму</a:t>
            </a:r>
            <a:endParaRPr lang="ru-RU" sz="40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1547664" y="5370983"/>
            <a:ext cx="1585101" cy="1298377"/>
          </a:xfrm>
          <a:prstGeom prst="ellipse">
            <a:avLst/>
          </a:prstGeom>
          <a:solidFill>
            <a:srgbClr val="FFFF00"/>
          </a:solidFill>
          <a:ln w="5715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4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10</a:t>
            </a:r>
            <a:endParaRPr lang="ru-RU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22" name="Стрелка вниз 21"/>
          <p:cNvSpPr/>
          <p:nvPr/>
        </p:nvSpPr>
        <p:spPr>
          <a:xfrm>
            <a:off x="1900625" y="5013793"/>
            <a:ext cx="984463" cy="500066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23" name="Стрелка вниз 22"/>
          <p:cNvSpPr/>
          <p:nvPr/>
        </p:nvSpPr>
        <p:spPr>
          <a:xfrm>
            <a:off x="6365785" y="3634194"/>
            <a:ext cx="984463" cy="500066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24" name="Стрелка вниз 23"/>
          <p:cNvSpPr/>
          <p:nvPr/>
        </p:nvSpPr>
        <p:spPr>
          <a:xfrm>
            <a:off x="6365785" y="5062954"/>
            <a:ext cx="984463" cy="500066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1900625" y="3585033"/>
            <a:ext cx="984463" cy="500066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7164288" y="5357826"/>
            <a:ext cx="1857388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7200" dirty="0" smtClean="0">
                <a:solidFill>
                  <a:srgbClr val="000099"/>
                </a:solidFill>
                <a:latin typeface="Bookman Old Style" pitchFamily="18" charset="0"/>
              </a:rPr>
              <a:t>(   )</a:t>
            </a:r>
            <a:endParaRPr lang="ru-RU" sz="72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pic>
        <p:nvPicPr>
          <p:cNvPr id="4098" name="Рисунок 1" descr="D:\Мои документы\Красивые картинки\tz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4429132"/>
            <a:ext cx="22288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Группа 18"/>
          <p:cNvGrpSpPr/>
          <p:nvPr/>
        </p:nvGrpSpPr>
        <p:grpSpPr>
          <a:xfrm>
            <a:off x="6948264" y="859208"/>
            <a:ext cx="2143140" cy="1569660"/>
            <a:chOff x="9358346" y="716332"/>
            <a:chExt cx="2143140" cy="1569660"/>
          </a:xfrm>
        </p:grpSpPr>
        <p:sp>
          <p:nvSpPr>
            <p:cNvPr id="17" name="TextBox 16"/>
            <p:cNvSpPr txBox="1"/>
            <p:nvPr/>
          </p:nvSpPr>
          <p:spPr>
            <a:xfrm>
              <a:off x="9358346" y="928670"/>
              <a:ext cx="2143140" cy="120032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7200" dirty="0" smtClean="0">
                  <a:solidFill>
                    <a:srgbClr val="000099"/>
                  </a:solidFill>
                  <a:latin typeface="Bookman Old Style" pitchFamily="18" charset="0"/>
                </a:rPr>
                <a:t> </a:t>
              </a:r>
              <a:r>
                <a:rPr lang="ru-RU" sz="4400" dirty="0" smtClean="0">
                  <a:solidFill>
                    <a:srgbClr val="000099"/>
                  </a:solidFill>
                  <a:latin typeface="Bookman Old Style" pitchFamily="18" charset="0"/>
                </a:rPr>
                <a:t>и</a:t>
              </a:r>
              <a:r>
                <a:rPr lang="ru-RU" sz="7200" dirty="0" smtClean="0">
                  <a:solidFill>
                    <a:srgbClr val="000099"/>
                  </a:solidFill>
                  <a:latin typeface="Bookman Old Style" pitchFamily="18" charset="0"/>
                </a:rPr>
                <a:t> :</a:t>
              </a:r>
              <a:endParaRPr lang="ru-RU" sz="7200" dirty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9429784" y="716332"/>
              <a:ext cx="492443" cy="15696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9600" dirty="0" smtClean="0">
                  <a:solidFill>
                    <a:srgbClr val="000099"/>
                  </a:solidFill>
                  <a:latin typeface="Bookman Old Style" pitchFamily="18" charset="0"/>
                  <a:cs typeface="+mn-cs"/>
                  <a:sym typeface="Symbol"/>
                </a:rPr>
                <a:t></a:t>
              </a:r>
              <a:endParaRPr lang="ru-RU" dirty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6965396" y="3300241"/>
            <a:ext cx="2143108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7200" dirty="0" smtClean="0">
                <a:solidFill>
                  <a:srgbClr val="000099"/>
                </a:solidFill>
                <a:latin typeface="Bookman Old Style" pitchFamily="18" charset="0"/>
              </a:rPr>
              <a:t>+</a:t>
            </a:r>
            <a:r>
              <a:rPr lang="ru-RU" sz="4400" dirty="0" smtClean="0">
                <a:solidFill>
                  <a:srgbClr val="000099"/>
                </a:solidFill>
                <a:latin typeface="Bookman Old Style" pitchFamily="18" charset="0"/>
              </a:rPr>
              <a:t>и</a:t>
            </a:r>
            <a:r>
              <a:rPr lang="ru-RU" sz="7200" dirty="0" smtClean="0">
                <a:solidFill>
                  <a:srgbClr val="000099"/>
                </a:solidFill>
                <a:latin typeface="Bookman Old Style" pitchFamily="18" charset="0"/>
              </a:rPr>
              <a:t>–</a:t>
            </a:r>
            <a:endParaRPr lang="ru-RU" sz="72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pic>
        <p:nvPicPr>
          <p:cNvPr id="28" name="Рисунок 1" descr="D:\Мои документы\Красивые картинки\tz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2285992"/>
            <a:ext cx="22288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олилиния 20"/>
          <p:cNvSpPr/>
          <p:nvPr/>
        </p:nvSpPr>
        <p:spPr>
          <a:xfrm>
            <a:off x="665132" y="3589811"/>
            <a:ext cx="6264322" cy="3125337"/>
          </a:xfrm>
          <a:custGeom>
            <a:avLst/>
            <a:gdLst>
              <a:gd name="connsiteX0" fmla="*/ 0 w 6264322"/>
              <a:gd name="connsiteY0" fmla="*/ 0 h 3125337"/>
              <a:gd name="connsiteX1" fmla="*/ 2197290 w 6264322"/>
              <a:gd name="connsiteY1" fmla="*/ 27296 h 3125337"/>
              <a:gd name="connsiteX2" fmla="*/ 2197290 w 6264322"/>
              <a:gd name="connsiteY2" fmla="*/ 996287 h 3125337"/>
              <a:gd name="connsiteX3" fmla="*/ 4217158 w 6264322"/>
              <a:gd name="connsiteY3" fmla="*/ 1037230 h 3125337"/>
              <a:gd name="connsiteX4" fmla="*/ 4230806 w 6264322"/>
              <a:gd name="connsiteY4" fmla="*/ 2169994 h 3125337"/>
              <a:gd name="connsiteX5" fmla="*/ 6223379 w 6264322"/>
              <a:gd name="connsiteY5" fmla="*/ 2169994 h 3125337"/>
              <a:gd name="connsiteX6" fmla="*/ 6264322 w 6264322"/>
              <a:gd name="connsiteY6" fmla="*/ 3111690 h 3125337"/>
              <a:gd name="connsiteX7" fmla="*/ 13648 w 6264322"/>
              <a:gd name="connsiteY7" fmla="*/ 3125337 h 3125337"/>
              <a:gd name="connsiteX8" fmla="*/ 40943 w 6264322"/>
              <a:gd name="connsiteY8" fmla="*/ 40943 h 3125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64322" h="3125337">
                <a:moveTo>
                  <a:pt x="0" y="0"/>
                </a:moveTo>
                <a:lnTo>
                  <a:pt x="2197290" y="27296"/>
                </a:lnTo>
                <a:lnTo>
                  <a:pt x="2197290" y="996287"/>
                </a:lnTo>
                <a:lnTo>
                  <a:pt x="4217158" y="1037230"/>
                </a:lnTo>
                <a:lnTo>
                  <a:pt x="4230806" y="2169994"/>
                </a:lnTo>
                <a:lnTo>
                  <a:pt x="6223379" y="2169994"/>
                </a:lnTo>
                <a:lnTo>
                  <a:pt x="6264322" y="3111690"/>
                </a:lnTo>
                <a:lnTo>
                  <a:pt x="13648" y="3125337"/>
                </a:lnTo>
                <a:lnTo>
                  <a:pt x="40943" y="40943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762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obliqueTopRight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2294" name="Text Box 20"/>
          <p:cNvSpPr txBox="1">
            <a:spLocks noChangeArrowheads="1"/>
          </p:cNvSpPr>
          <p:nvPr/>
        </p:nvSpPr>
        <p:spPr bwMode="auto">
          <a:xfrm>
            <a:off x="1201712" y="4883150"/>
            <a:ext cx="16398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2295" name="Text Box 21"/>
          <p:cNvSpPr txBox="1">
            <a:spLocks noChangeArrowheads="1"/>
          </p:cNvSpPr>
          <p:nvPr/>
        </p:nvSpPr>
        <p:spPr bwMode="auto">
          <a:xfrm>
            <a:off x="1057250" y="4594225"/>
            <a:ext cx="2000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2297" name="Text Box 28"/>
          <p:cNvSpPr txBox="1">
            <a:spLocks noChangeArrowheads="1"/>
          </p:cNvSpPr>
          <p:nvPr/>
        </p:nvSpPr>
        <p:spPr bwMode="auto">
          <a:xfrm>
            <a:off x="827584" y="3589338"/>
            <a:ext cx="172826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3 ступень</a:t>
            </a:r>
          </a:p>
        </p:txBody>
      </p:sp>
      <p:sp>
        <p:nvSpPr>
          <p:cNvPr id="12298" name="Text Box 29"/>
          <p:cNvSpPr txBox="1">
            <a:spLocks noChangeArrowheads="1"/>
          </p:cNvSpPr>
          <p:nvPr/>
        </p:nvSpPr>
        <p:spPr bwMode="auto">
          <a:xfrm>
            <a:off x="2915816" y="4660900"/>
            <a:ext cx="165774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2 ступень</a:t>
            </a:r>
          </a:p>
        </p:txBody>
      </p:sp>
      <p:sp>
        <p:nvSpPr>
          <p:cNvPr id="12299" name="Text Box 30"/>
          <p:cNvSpPr txBox="1">
            <a:spLocks noChangeArrowheads="1"/>
          </p:cNvSpPr>
          <p:nvPr/>
        </p:nvSpPr>
        <p:spPr bwMode="auto">
          <a:xfrm>
            <a:off x="5004048" y="5766355"/>
            <a:ext cx="165707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1 ступень</a:t>
            </a:r>
          </a:p>
        </p:txBody>
      </p:sp>
      <p:sp>
        <p:nvSpPr>
          <p:cNvPr id="23" name="AutoShape 32"/>
          <p:cNvSpPr>
            <a:spLocks noChangeArrowheads="1"/>
          </p:cNvSpPr>
          <p:nvPr/>
        </p:nvSpPr>
        <p:spPr bwMode="auto">
          <a:xfrm>
            <a:off x="1000100" y="214266"/>
            <a:ext cx="5143536" cy="857256"/>
          </a:xfrm>
          <a:prstGeom prst="wedgeRoundRectCallout">
            <a:avLst>
              <a:gd name="adj1" fmla="val -62854"/>
              <a:gd name="adj2" fmla="val 119227"/>
              <a:gd name="adj3" fmla="val 16667"/>
            </a:avLst>
          </a:prstGeom>
          <a:noFill/>
          <a:ln w="381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Расставьте действия по ступеням:</a:t>
            </a:r>
          </a:p>
        </p:txBody>
      </p:sp>
      <p:sp>
        <p:nvSpPr>
          <p:cNvPr id="1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grpSp>
        <p:nvGrpSpPr>
          <p:cNvPr id="3" name="Группа 31"/>
          <p:cNvGrpSpPr/>
          <p:nvPr/>
        </p:nvGrpSpPr>
        <p:grpSpPr>
          <a:xfrm>
            <a:off x="6286512" y="2285992"/>
            <a:ext cx="2786050" cy="2214578"/>
            <a:chOff x="6438912" y="2438392"/>
            <a:chExt cx="2786050" cy="2214578"/>
          </a:xfrm>
        </p:grpSpPr>
        <p:sp>
          <p:nvSpPr>
            <p:cNvPr id="30" name="TextBox 29"/>
            <p:cNvSpPr txBox="1"/>
            <p:nvPr/>
          </p:nvSpPr>
          <p:spPr>
            <a:xfrm>
              <a:off x="7081854" y="3452641"/>
              <a:ext cx="2143108" cy="120032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7200" dirty="0" smtClean="0">
                  <a:solidFill>
                    <a:srgbClr val="000099"/>
                  </a:solidFill>
                  <a:latin typeface="Bookman Old Style" pitchFamily="18" charset="0"/>
                </a:rPr>
                <a:t>+</a:t>
              </a:r>
              <a:r>
                <a:rPr lang="ru-RU" sz="4400" dirty="0" smtClean="0">
                  <a:solidFill>
                    <a:srgbClr val="000099"/>
                  </a:solidFill>
                  <a:latin typeface="Bookman Old Style" pitchFamily="18" charset="0"/>
                </a:rPr>
                <a:t>и</a:t>
              </a:r>
              <a:r>
                <a:rPr lang="ru-RU" sz="7200" dirty="0" smtClean="0">
                  <a:solidFill>
                    <a:srgbClr val="000099"/>
                  </a:solidFill>
                  <a:latin typeface="Bookman Old Style" pitchFamily="18" charset="0"/>
                </a:rPr>
                <a:t>–</a:t>
              </a:r>
              <a:endParaRPr lang="ru-RU" sz="7200" dirty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pic>
          <p:nvPicPr>
            <p:cNvPr id="31" name="Рисунок 1" descr="D:\Мои документы\Красивые картинки\tz3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438912" y="2438392"/>
              <a:ext cx="2228850" cy="137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9" name="Рисунок 1" descr="D:\Мои документы\Красивые картинки\tz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0"/>
            <a:ext cx="22288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Группа 36"/>
          <p:cNvGrpSpPr/>
          <p:nvPr/>
        </p:nvGrpSpPr>
        <p:grpSpPr>
          <a:xfrm>
            <a:off x="6143636" y="-24"/>
            <a:ext cx="2928958" cy="2428868"/>
            <a:chOff x="6143636" y="-24"/>
            <a:chExt cx="2928958" cy="2428868"/>
          </a:xfrm>
        </p:grpSpPr>
        <p:grpSp>
          <p:nvGrpSpPr>
            <p:cNvPr id="5" name="Группа 32"/>
            <p:cNvGrpSpPr/>
            <p:nvPr/>
          </p:nvGrpSpPr>
          <p:grpSpPr>
            <a:xfrm>
              <a:off x="6929454" y="859184"/>
              <a:ext cx="2143140" cy="1569660"/>
              <a:chOff x="9358346" y="716332"/>
              <a:chExt cx="2143140" cy="1569660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9358346" y="928670"/>
                <a:ext cx="2143140" cy="120032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7200" dirty="0" smtClean="0">
                    <a:solidFill>
                      <a:srgbClr val="000099"/>
                    </a:solidFill>
                    <a:latin typeface="Bookman Old Style" pitchFamily="18" charset="0"/>
                  </a:rPr>
                  <a:t> </a:t>
                </a:r>
                <a:r>
                  <a:rPr lang="ru-RU" sz="4400" dirty="0" smtClean="0">
                    <a:solidFill>
                      <a:srgbClr val="000099"/>
                    </a:solidFill>
                    <a:latin typeface="Bookman Old Style" pitchFamily="18" charset="0"/>
                  </a:rPr>
                  <a:t>и</a:t>
                </a:r>
                <a:r>
                  <a:rPr lang="ru-RU" sz="7200" dirty="0" smtClean="0">
                    <a:solidFill>
                      <a:srgbClr val="000099"/>
                    </a:solidFill>
                    <a:latin typeface="Bookman Old Style" pitchFamily="18" charset="0"/>
                  </a:rPr>
                  <a:t> :</a:t>
                </a:r>
                <a:endParaRPr lang="ru-RU" sz="7200" dirty="0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35" name="Прямоугольник 34"/>
              <p:cNvSpPr/>
              <p:nvPr/>
            </p:nvSpPr>
            <p:spPr>
              <a:xfrm>
                <a:off x="9429784" y="716332"/>
                <a:ext cx="492443" cy="15696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9600" dirty="0" smtClean="0">
                    <a:solidFill>
                      <a:srgbClr val="000099"/>
                    </a:solidFill>
                    <a:latin typeface="Bookman Old Style" pitchFamily="18" charset="0"/>
                    <a:cs typeface="+mn-cs"/>
                    <a:sym typeface="Symbol"/>
                  </a:rPr>
                  <a:t></a:t>
                </a:r>
                <a:endParaRPr lang="ru-RU" dirty="0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</p:grpSp>
        <p:pic>
          <p:nvPicPr>
            <p:cNvPr id="36" name="Рисунок 1" descr="D:\Мои документы\Красивые картинки\tz3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143636" y="-24"/>
              <a:ext cx="2228850" cy="137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Группа 26"/>
          <p:cNvGrpSpPr/>
          <p:nvPr/>
        </p:nvGrpSpPr>
        <p:grpSpPr>
          <a:xfrm>
            <a:off x="6429388" y="4429132"/>
            <a:ext cx="2571768" cy="2129023"/>
            <a:chOff x="6581788" y="4581532"/>
            <a:chExt cx="2571768" cy="2129023"/>
          </a:xfrm>
        </p:grpSpPr>
        <p:sp>
          <p:nvSpPr>
            <p:cNvPr id="25" name="TextBox 24"/>
            <p:cNvSpPr txBox="1"/>
            <p:nvPr/>
          </p:nvSpPr>
          <p:spPr>
            <a:xfrm>
              <a:off x="7296168" y="5510226"/>
              <a:ext cx="1857388" cy="120032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7200" dirty="0" smtClean="0">
                  <a:solidFill>
                    <a:srgbClr val="000099"/>
                  </a:solidFill>
                  <a:latin typeface="Bookman Old Style" pitchFamily="18" charset="0"/>
                </a:rPr>
                <a:t>(   )</a:t>
              </a:r>
              <a:endParaRPr lang="ru-RU" sz="7200" dirty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pic>
          <p:nvPicPr>
            <p:cNvPr id="26" name="Рисунок 1" descr="D:\Мои документы\Красивые картинки\tz3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581788" y="4581532"/>
              <a:ext cx="2228850" cy="137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9" name="AutoShape 32"/>
          <p:cNvSpPr>
            <a:spLocks noChangeArrowheads="1"/>
          </p:cNvSpPr>
          <p:nvPr/>
        </p:nvSpPr>
        <p:spPr bwMode="auto">
          <a:xfrm>
            <a:off x="3714744" y="1428736"/>
            <a:ext cx="5143536" cy="857256"/>
          </a:xfrm>
          <a:prstGeom prst="wedgeRoundRectCallout">
            <a:avLst>
              <a:gd name="adj1" fmla="val 25250"/>
              <a:gd name="adj2" fmla="val 200795"/>
              <a:gd name="adj3" fmla="val 16667"/>
            </a:avLst>
          </a:prstGeom>
          <a:noFill/>
          <a:ln w="381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Действия выполняются с высшей ступени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07407E-6 L -0.20591 0.1942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00" y="97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33333E-6 L -0.43437 0.3333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700" y="1670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4.07407E-6 L -0.68229 -0.41644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100" y="-2080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6" grpId="0" animBg="1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32"/>
          <p:cNvSpPr>
            <a:spLocks noChangeArrowheads="1"/>
          </p:cNvSpPr>
          <p:nvPr/>
        </p:nvSpPr>
        <p:spPr bwMode="auto">
          <a:xfrm>
            <a:off x="683568" y="285728"/>
            <a:ext cx="8317588" cy="1285884"/>
          </a:xfrm>
          <a:prstGeom prst="wedgeRoundRectCallout">
            <a:avLst>
              <a:gd name="adj1" fmla="val -56625"/>
              <a:gd name="adj2" fmla="val 38270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ea typeface="+mj-ea"/>
                <a:cs typeface="+mj-cs"/>
              </a:rPr>
              <a:t>Порядок выполнения действий</a:t>
            </a:r>
            <a:br>
              <a:rPr lang="ru-RU" sz="2400" dirty="0">
                <a:solidFill>
                  <a:srgbClr val="000099"/>
                </a:solidFill>
                <a:latin typeface="Bookman Old Style" pitchFamily="18" charset="0"/>
                <a:ea typeface="+mj-ea"/>
                <a:cs typeface="+mj-cs"/>
              </a:rPr>
            </a:b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ea typeface="+mj-ea"/>
                <a:cs typeface="+mj-cs"/>
              </a:rPr>
              <a:t>при нахождении значений выражений </a:t>
            </a:r>
            <a:br>
              <a:rPr lang="ru-RU" sz="2400" dirty="0">
                <a:solidFill>
                  <a:srgbClr val="000099"/>
                </a:solidFill>
                <a:latin typeface="Bookman Old Style" pitchFamily="18" charset="0"/>
                <a:ea typeface="+mj-ea"/>
                <a:cs typeface="+mj-cs"/>
              </a:rPr>
            </a:b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ea typeface="+mj-ea"/>
                <a:cs typeface="+mj-cs"/>
              </a:rPr>
              <a:t>определятся следующими правилами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:</a:t>
            </a:r>
          </a:p>
        </p:txBody>
      </p:sp>
      <p:sp>
        <p:nvSpPr>
          <p:cNvPr id="2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28860" y="1785926"/>
            <a:ext cx="6500858" cy="16004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>
                <a:lumMod val="7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Если в выражении </a:t>
            </a:r>
            <a:r>
              <a:rPr lang="ru-RU" sz="2200" dirty="0">
                <a:solidFill>
                  <a:srgbClr val="660066"/>
                </a:solidFill>
                <a:latin typeface="Bookman Old Style" pitchFamily="18" charset="0"/>
                <a:cs typeface="+mn-cs"/>
              </a:rPr>
              <a:t>нет скобок </a:t>
            </a: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и оно содержит действия </a:t>
            </a:r>
            <a:r>
              <a:rPr lang="ru-RU" sz="2200" dirty="0">
                <a:solidFill>
                  <a:srgbClr val="660066"/>
                </a:solidFill>
                <a:latin typeface="Bookman Old Style" pitchFamily="18" charset="0"/>
                <a:cs typeface="+mn-cs"/>
              </a:rPr>
              <a:t>только одной ступени</a:t>
            </a: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, то их выполняют </a:t>
            </a:r>
            <a:r>
              <a:rPr lang="ru-RU" sz="2200" dirty="0">
                <a:solidFill>
                  <a:srgbClr val="660066"/>
                </a:solidFill>
                <a:latin typeface="Bookman Old Style" pitchFamily="18" charset="0"/>
                <a:cs typeface="+mn-cs"/>
              </a:rPr>
              <a:t>по порядку </a:t>
            </a: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слева направо.</a:t>
            </a:r>
            <a:endParaRPr lang="ru-RU" sz="2200" dirty="0">
              <a:latin typeface="Bookman Old Style" pitchFamily="18" charset="0"/>
              <a:cs typeface="+mn-cs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214414" y="3543074"/>
            <a:ext cx="7715304" cy="16004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>
                <a:lumMod val="7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Если  выражение содержит действия </a:t>
            </a:r>
            <a:r>
              <a:rPr lang="ru-RU" sz="2200" dirty="0">
                <a:solidFill>
                  <a:srgbClr val="660066"/>
                </a:solidFill>
                <a:latin typeface="Bookman Old Style" pitchFamily="18" charset="0"/>
                <a:cs typeface="+mn-cs"/>
              </a:rPr>
              <a:t>первой и второй ступени</a:t>
            </a: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и в нем </a:t>
            </a:r>
            <a:r>
              <a:rPr lang="ru-RU" sz="2200" dirty="0">
                <a:solidFill>
                  <a:srgbClr val="660066"/>
                </a:solidFill>
                <a:latin typeface="Bookman Old Style" pitchFamily="18" charset="0"/>
                <a:cs typeface="+mn-cs"/>
              </a:rPr>
              <a:t>нет скобок</a:t>
            </a: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, то сначала выполняют действия </a:t>
            </a:r>
            <a:r>
              <a:rPr lang="ru-RU" sz="2200" dirty="0">
                <a:solidFill>
                  <a:srgbClr val="660066"/>
                </a:solidFill>
                <a:latin typeface="Bookman Old Style" pitchFamily="18" charset="0"/>
                <a:cs typeface="+mn-cs"/>
              </a:rPr>
              <a:t>второй</a:t>
            </a: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ступени, потом – действия </a:t>
            </a:r>
            <a:r>
              <a:rPr lang="ru-RU" sz="2200" dirty="0">
                <a:solidFill>
                  <a:srgbClr val="660066"/>
                </a:solidFill>
                <a:latin typeface="Bookman Old Style" pitchFamily="18" charset="0"/>
                <a:cs typeface="+mn-cs"/>
              </a:rPr>
              <a:t>первой</a:t>
            </a: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ступени.</a:t>
            </a:r>
            <a:endParaRPr lang="ru-RU" sz="2200" dirty="0">
              <a:latin typeface="Bookman Old Style" pitchFamily="18" charset="0"/>
              <a:cs typeface="+mn-cs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857224" y="5329024"/>
            <a:ext cx="8072494" cy="12258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>
                <a:lumMod val="7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Если в выражении </a:t>
            </a:r>
            <a:r>
              <a:rPr lang="ru-RU" sz="2200" dirty="0">
                <a:solidFill>
                  <a:srgbClr val="660066"/>
                </a:solidFill>
                <a:latin typeface="Bookman Old Style" pitchFamily="18" charset="0"/>
                <a:cs typeface="+mn-cs"/>
              </a:rPr>
              <a:t>есть скобки</a:t>
            </a: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, то сначала выполняют действия </a:t>
            </a:r>
            <a:r>
              <a:rPr lang="ru-RU" sz="2200" dirty="0">
                <a:solidFill>
                  <a:srgbClr val="660066"/>
                </a:solidFill>
                <a:latin typeface="Bookman Old Style" pitchFamily="18" charset="0"/>
                <a:cs typeface="+mn-cs"/>
              </a:rPr>
              <a:t>в скобках </a:t>
            </a: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(учитывая при этом </a:t>
            </a:r>
            <a:r>
              <a:rPr lang="ru-RU" sz="2200" dirty="0">
                <a:solidFill>
                  <a:srgbClr val="660066"/>
                </a:solidFill>
                <a:latin typeface="Bookman Old Style" pitchFamily="18" charset="0"/>
                <a:cs typeface="+mn-cs"/>
              </a:rPr>
              <a:t>правила 1 и 2</a:t>
            </a: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).</a:t>
            </a:r>
            <a:endParaRPr lang="ru-RU" sz="2200" dirty="0">
              <a:latin typeface="Bookman Old Style" pitchFamily="18" charset="0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43042" y="2071678"/>
            <a:ext cx="857256" cy="908864"/>
          </a:xfrm>
          <a:prstGeom prst="ellipse">
            <a:avLst/>
          </a:prstGeom>
          <a:solidFill>
            <a:srgbClr val="FFFF00"/>
          </a:solidFill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596" y="3929066"/>
            <a:ext cx="857256" cy="908864"/>
          </a:xfrm>
          <a:prstGeom prst="ellipse">
            <a:avLst/>
          </a:prstGeom>
          <a:solidFill>
            <a:srgbClr val="FFFF00"/>
          </a:solidFill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1406" y="5500702"/>
            <a:ext cx="857256" cy="908864"/>
          </a:xfrm>
          <a:prstGeom prst="ellipse">
            <a:avLst/>
          </a:prstGeom>
          <a:solidFill>
            <a:srgbClr val="FFFF00"/>
          </a:solidFill>
          <a:ln w="3810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3</a:t>
            </a:r>
          </a:p>
        </p:txBody>
      </p:sp>
      <p:sp>
        <p:nvSpPr>
          <p:cNvPr id="33" name="AutoShape 32"/>
          <p:cNvSpPr>
            <a:spLocks noChangeArrowheads="1"/>
          </p:cNvSpPr>
          <p:nvPr/>
        </p:nvSpPr>
        <p:spPr bwMode="auto">
          <a:xfrm>
            <a:off x="1785918" y="4143380"/>
            <a:ext cx="6929486" cy="2286016"/>
          </a:xfrm>
          <a:prstGeom prst="wedgeRoundRectCallout">
            <a:avLst>
              <a:gd name="adj1" fmla="val -57269"/>
              <a:gd name="adj2" fmla="val -152600"/>
              <a:gd name="adj3" fmla="val 16667"/>
            </a:avLst>
          </a:prstGeom>
          <a:solidFill>
            <a:srgbClr val="FFFF99"/>
          </a:solidFill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В выражениях, содержащих скобки, можно эти скобки не писать, если при этом порядок  действий не изменяется.</a:t>
            </a:r>
          </a:p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Например:  </a:t>
            </a:r>
          </a:p>
          <a:p>
            <a:pPr algn="ctr">
              <a:defRPr/>
            </a:pPr>
            <a:r>
              <a:rPr lang="ru-RU" sz="3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(53 – 12) +14 = 53 – 12 + 14</a:t>
            </a:r>
            <a:endParaRPr lang="ru-RU" sz="2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Шаблон оформления с нарциссами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4171</TotalTime>
  <Words>368</Words>
  <Application>Microsoft Office PowerPoint</Application>
  <PresentationFormat>Экран (4:3)</PresentationFormat>
  <Paragraphs>98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Шаблон оформления с нарциссами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Komp-City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Математика 5 класс</dc:subject>
  <dc:creator>Малая Елена Васильевна</dc:creator>
  <cp:lastModifiedBy>Юлия</cp:lastModifiedBy>
  <cp:revision>529</cp:revision>
  <dcterms:created xsi:type="dcterms:W3CDTF">2007-07-13T07:27:52Z</dcterms:created>
  <dcterms:modified xsi:type="dcterms:W3CDTF">2015-11-25T16:23:13Z</dcterms:modified>
</cp:coreProperties>
</file>