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5"/>
  </p:notesMasterIdLst>
  <p:handoutMasterIdLst>
    <p:handoutMasterId r:id="rId16"/>
  </p:handoutMasterIdLst>
  <p:sldIdLst>
    <p:sldId id="467" r:id="rId2"/>
    <p:sldId id="612" r:id="rId3"/>
    <p:sldId id="613" r:id="rId4"/>
    <p:sldId id="614" r:id="rId5"/>
    <p:sldId id="648" r:id="rId6"/>
    <p:sldId id="623" r:id="rId7"/>
    <p:sldId id="624" r:id="rId8"/>
    <p:sldId id="625" r:id="rId9"/>
    <p:sldId id="626" r:id="rId10"/>
    <p:sldId id="645" r:id="rId11"/>
    <p:sldId id="647" r:id="rId12"/>
    <p:sldId id="468" r:id="rId13"/>
    <p:sldId id="649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CC00FF"/>
    <a:srgbClr val="66FF33"/>
    <a:srgbClr val="FF9900"/>
    <a:srgbClr val="000000"/>
    <a:srgbClr val="ECF1AD"/>
    <a:srgbClr val="ABDB77"/>
    <a:srgbClr val="ECAD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13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image" Target="../media/image6.emf"/><Relationship Id="rId5" Type="http://schemas.openxmlformats.org/officeDocument/2006/relationships/image" Target="../media/image10.emf"/><Relationship Id="rId4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13C20E33-39AD-49B9-9B96-A7FC172AD2BB}" type="datetimeFigureOut">
              <a:rPr lang="ru-RU"/>
              <a:pPr>
                <a:defRPr/>
              </a:pPr>
              <a:t>19.11.2015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DED3C3A4-AB56-4FE7-837D-F9A707AF59F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52698399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A722DD88-7353-4413-A513-F575157F428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06178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7150FD-BB9F-47C1-8089-A617204EDE57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81C0D-5282-44E7-8384-54D6569EAB9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57AA0-30B2-417C-99EF-16013B0358DA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920F42-EDFE-4716-84FE-FDD2EA5B4A2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581CB-82F1-4267-A60E-5399CE1D9D4C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AD8AF6-1841-4E89-9E5B-13B687280FA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F5F33-984D-4B61-AE2D-66CFB413632E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E1FC30-92F5-485E-B7F6-A538903CFEC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A2B9BA-211C-46BA-9302-8CA7C3681801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092CB7-CBF9-454C-8433-E0F58686004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F2EC38-AF92-477E-8AF9-C593F05F19DB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1B6673-D822-42D6-AC34-FA320F4BACB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A73394-8E3C-4014-A956-088D73E1A789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12292F-CBE3-42FC-93DF-60DE85D10E8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D5324B-EF4B-4A56-A0F8-FCBE425DDC12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9D905D-FC25-4EFB-B403-C25CEE53467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881BD-807F-47BF-B85F-085AB02AA378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3654AB-982B-47A1-805A-DBF1AFAF0F8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07FB214-649E-4D7F-9F95-07F9A466AA03}" type="datetime1">
              <a:rPr lang="ru-RU"/>
              <a:pPr>
                <a:defRPr/>
              </a:pPr>
              <a:t>19.11.2015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8BC5383-F7D2-4C90-B3B1-BA99FC1BCC05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oleObject" Target="../embeddings/oleObject3.bin"/><Relationship Id="rId7" Type="http://schemas.openxmlformats.org/officeDocument/2006/relationships/oleObject" Target="../embeddings/oleObject5.bin"/><Relationship Id="rId12" Type="http://schemas.openxmlformats.org/officeDocument/2006/relationships/image" Target="../media/image10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7.emf"/><Relationship Id="rId11" Type="http://schemas.openxmlformats.org/officeDocument/2006/relationships/oleObject" Target="../embeddings/oleObject7.bin"/><Relationship Id="rId5" Type="http://schemas.openxmlformats.org/officeDocument/2006/relationships/oleObject" Target="../embeddings/oleObject4.bin"/><Relationship Id="rId10" Type="http://schemas.openxmlformats.org/officeDocument/2006/relationships/image" Target="../media/image9.wmf"/><Relationship Id="rId4" Type="http://schemas.openxmlformats.org/officeDocument/2006/relationships/image" Target="../media/image6.emf"/><Relationship Id="rId9" Type="http://schemas.openxmlformats.org/officeDocument/2006/relationships/oleObject" Target="../embeddings/oleObject6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5720" y="2143116"/>
            <a:ext cx="8572560" cy="14465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angle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>
              <a:defRPr/>
            </a:pPr>
            <a:r>
              <a:rPr lang="ru-RU" sz="8800" i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  <a:cs typeface="+mn-cs"/>
              </a:rPr>
              <a:t>Устный счет.</a:t>
            </a:r>
            <a:endParaRPr lang="ru-RU" sz="8800" i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cs typeface="+mn-cs"/>
            </a:endParaRPr>
          </a:p>
        </p:txBody>
      </p:sp>
      <p:sp>
        <p:nvSpPr>
          <p:cNvPr id="6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19.11.2015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42" name="Group 4"/>
          <p:cNvGrpSpPr>
            <a:grpSpLocks/>
          </p:cNvGrpSpPr>
          <p:nvPr/>
        </p:nvGrpSpPr>
        <p:grpSpPr bwMode="auto">
          <a:xfrm>
            <a:off x="609600" y="3733800"/>
            <a:ext cx="7162800" cy="2057400"/>
            <a:chOff x="-48" y="1920"/>
            <a:chExt cx="4288" cy="1152"/>
          </a:xfrm>
        </p:grpSpPr>
        <p:grpSp>
          <p:nvGrpSpPr>
            <p:cNvPr id="10326" name="Group 5"/>
            <p:cNvGrpSpPr>
              <a:grpSpLocks/>
            </p:cNvGrpSpPr>
            <p:nvPr/>
          </p:nvGrpSpPr>
          <p:grpSpPr bwMode="auto">
            <a:xfrm>
              <a:off x="4032" y="2496"/>
              <a:ext cx="203" cy="285"/>
              <a:chOff x="0" y="2496"/>
              <a:chExt cx="304" cy="285"/>
            </a:xfrm>
          </p:grpSpPr>
          <p:sp>
            <p:nvSpPr>
              <p:cNvPr id="10527" name="Line 6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528" name="Freeform 7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>
                  <a:gd name="T0" fmla="*/ 0 w 190"/>
                  <a:gd name="T1" fmla="*/ 0 h 18"/>
                  <a:gd name="T2" fmla="*/ 18 w 190"/>
                  <a:gd name="T3" fmla="*/ 0 h 18"/>
                  <a:gd name="T4" fmla="*/ 18 w 190"/>
                  <a:gd name="T5" fmla="*/ 18 h 18"/>
                  <a:gd name="T6" fmla="*/ 0 w 190"/>
                  <a:gd name="T7" fmla="*/ 18 h 18"/>
                  <a:gd name="T8" fmla="*/ 0 w 190"/>
                  <a:gd name="T9" fmla="*/ 0 h 18"/>
                  <a:gd name="T10" fmla="*/ 36 w 190"/>
                  <a:gd name="T11" fmla="*/ 0 h 18"/>
                  <a:gd name="T12" fmla="*/ 54 w 190"/>
                  <a:gd name="T13" fmla="*/ 0 h 18"/>
                  <a:gd name="T14" fmla="*/ 54 w 190"/>
                  <a:gd name="T15" fmla="*/ 18 h 18"/>
                  <a:gd name="T16" fmla="*/ 36 w 190"/>
                  <a:gd name="T17" fmla="*/ 18 h 18"/>
                  <a:gd name="T18" fmla="*/ 36 w 190"/>
                  <a:gd name="T19" fmla="*/ 0 h 18"/>
                  <a:gd name="T20" fmla="*/ 72 w 190"/>
                  <a:gd name="T21" fmla="*/ 0 h 18"/>
                  <a:gd name="T22" fmla="*/ 90 w 190"/>
                  <a:gd name="T23" fmla="*/ 0 h 18"/>
                  <a:gd name="T24" fmla="*/ 90 w 190"/>
                  <a:gd name="T25" fmla="*/ 18 h 18"/>
                  <a:gd name="T26" fmla="*/ 72 w 190"/>
                  <a:gd name="T27" fmla="*/ 18 h 18"/>
                  <a:gd name="T28" fmla="*/ 72 w 190"/>
                  <a:gd name="T29" fmla="*/ 0 h 18"/>
                  <a:gd name="T30" fmla="*/ 108 w 190"/>
                  <a:gd name="T31" fmla="*/ 0 h 18"/>
                  <a:gd name="T32" fmla="*/ 126 w 190"/>
                  <a:gd name="T33" fmla="*/ 0 h 18"/>
                  <a:gd name="T34" fmla="*/ 126 w 190"/>
                  <a:gd name="T35" fmla="*/ 18 h 18"/>
                  <a:gd name="T36" fmla="*/ 108 w 190"/>
                  <a:gd name="T37" fmla="*/ 18 h 18"/>
                  <a:gd name="T38" fmla="*/ 108 w 190"/>
                  <a:gd name="T39" fmla="*/ 0 h 18"/>
                  <a:gd name="T40" fmla="*/ 144 w 190"/>
                  <a:gd name="T41" fmla="*/ 0 h 18"/>
                  <a:gd name="T42" fmla="*/ 162 w 190"/>
                  <a:gd name="T43" fmla="*/ 0 h 18"/>
                  <a:gd name="T44" fmla="*/ 162 w 190"/>
                  <a:gd name="T45" fmla="*/ 18 h 18"/>
                  <a:gd name="T46" fmla="*/ 144 w 190"/>
                  <a:gd name="T47" fmla="*/ 18 h 18"/>
                  <a:gd name="T48" fmla="*/ 144 w 190"/>
                  <a:gd name="T49" fmla="*/ 0 h 18"/>
                  <a:gd name="T50" fmla="*/ 180 w 190"/>
                  <a:gd name="T51" fmla="*/ 0 h 18"/>
                  <a:gd name="T52" fmla="*/ 190 w 190"/>
                  <a:gd name="T53" fmla="*/ 0 h 18"/>
                  <a:gd name="T54" fmla="*/ 190 w 190"/>
                  <a:gd name="T55" fmla="*/ 18 h 18"/>
                  <a:gd name="T56" fmla="*/ 180 w 190"/>
                  <a:gd name="T57" fmla="*/ 18 h 18"/>
                  <a:gd name="T58" fmla="*/ 180 w 190"/>
                  <a:gd name="T59" fmla="*/ 0 h 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90"/>
                  <a:gd name="T91" fmla="*/ 0 h 18"/>
                  <a:gd name="T92" fmla="*/ 190 w 190"/>
                  <a:gd name="T93" fmla="*/ 18 h 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0327" name="Group 8"/>
            <p:cNvGrpSpPr>
              <a:grpSpLocks/>
            </p:cNvGrpSpPr>
            <p:nvPr/>
          </p:nvGrpSpPr>
          <p:grpSpPr bwMode="auto">
            <a:xfrm>
              <a:off x="1968" y="2496"/>
              <a:ext cx="304" cy="285"/>
              <a:chOff x="0" y="2496"/>
              <a:chExt cx="304" cy="285"/>
            </a:xfrm>
          </p:grpSpPr>
          <p:sp>
            <p:nvSpPr>
              <p:cNvPr id="10525" name="Line 9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526" name="Freeform 10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>
                  <a:gd name="T0" fmla="*/ 0 w 190"/>
                  <a:gd name="T1" fmla="*/ 0 h 18"/>
                  <a:gd name="T2" fmla="*/ 18 w 190"/>
                  <a:gd name="T3" fmla="*/ 0 h 18"/>
                  <a:gd name="T4" fmla="*/ 18 w 190"/>
                  <a:gd name="T5" fmla="*/ 18 h 18"/>
                  <a:gd name="T6" fmla="*/ 0 w 190"/>
                  <a:gd name="T7" fmla="*/ 18 h 18"/>
                  <a:gd name="T8" fmla="*/ 0 w 190"/>
                  <a:gd name="T9" fmla="*/ 0 h 18"/>
                  <a:gd name="T10" fmla="*/ 36 w 190"/>
                  <a:gd name="T11" fmla="*/ 0 h 18"/>
                  <a:gd name="T12" fmla="*/ 54 w 190"/>
                  <a:gd name="T13" fmla="*/ 0 h 18"/>
                  <a:gd name="T14" fmla="*/ 54 w 190"/>
                  <a:gd name="T15" fmla="*/ 18 h 18"/>
                  <a:gd name="T16" fmla="*/ 36 w 190"/>
                  <a:gd name="T17" fmla="*/ 18 h 18"/>
                  <a:gd name="T18" fmla="*/ 36 w 190"/>
                  <a:gd name="T19" fmla="*/ 0 h 18"/>
                  <a:gd name="T20" fmla="*/ 72 w 190"/>
                  <a:gd name="T21" fmla="*/ 0 h 18"/>
                  <a:gd name="T22" fmla="*/ 90 w 190"/>
                  <a:gd name="T23" fmla="*/ 0 h 18"/>
                  <a:gd name="T24" fmla="*/ 90 w 190"/>
                  <a:gd name="T25" fmla="*/ 18 h 18"/>
                  <a:gd name="T26" fmla="*/ 72 w 190"/>
                  <a:gd name="T27" fmla="*/ 18 h 18"/>
                  <a:gd name="T28" fmla="*/ 72 w 190"/>
                  <a:gd name="T29" fmla="*/ 0 h 18"/>
                  <a:gd name="T30" fmla="*/ 108 w 190"/>
                  <a:gd name="T31" fmla="*/ 0 h 18"/>
                  <a:gd name="T32" fmla="*/ 126 w 190"/>
                  <a:gd name="T33" fmla="*/ 0 h 18"/>
                  <a:gd name="T34" fmla="*/ 126 w 190"/>
                  <a:gd name="T35" fmla="*/ 18 h 18"/>
                  <a:gd name="T36" fmla="*/ 108 w 190"/>
                  <a:gd name="T37" fmla="*/ 18 h 18"/>
                  <a:gd name="T38" fmla="*/ 108 w 190"/>
                  <a:gd name="T39" fmla="*/ 0 h 18"/>
                  <a:gd name="T40" fmla="*/ 144 w 190"/>
                  <a:gd name="T41" fmla="*/ 0 h 18"/>
                  <a:gd name="T42" fmla="*/ 162 w 190"/>
                  <a:gd name="T43" fmla="*/ 0 h 18"/>
                  <a:gd name="T44" fmla="*/ 162 w 190"/>
                  <a:gd name="T45" fmla="*/ 18 h 18"/>
                  <a:gd name="T46" fmla="*/ 144 w 190"/>
                  <a:gd name="T47" fmla="*/ 18 h 18"/>
                  <a:gd name="T48" fmla="*/ 144 w 190"/>
                  <a:gd name="T49" fmla="*/ 0 h 18"/>
                  <a:gd name="T50" fmla="*/ 180 w 190"/>
                  <a:gd name="T51" fmla="*/ 0 h 18"/>
                  <a:gd name="T52" fmla="*/ 190 w 190"/>
                  <a:gd name="T53" fmla="*/ 0 h 18"/>
                  <a:gd name="T54" fmla="*/ 190 w 190"/>
                  <a:gd name="T55" fmla="*/ 18 h 18"/>
                  <a:gd name="T56" fmla="*/ 180 w 190"/>
                  <a:gd name="T57" fmla="*/ 18 h 18"/>
                  <a:gd name="T58" fmla="*/ 180 w 190"/>
                  <a:gd name="T59" fmla="*/ 0 h 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90"/>
                  <a:gd name="T91" fmla="*/ 0 h 18"/>
                  <a:gd name="T92" fmla="*/ 190 w 190"/>
                  <a:gd name="T93" fmla="*/ 18 h 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0328" name="Group 11"/>
            <p:cNvGrpSpPr>
              <a:grpSpLocks/>
            </p:cNvGrpSpPr>
            <p:nvPr/>
          </p:nvGrpSpPr>
          <p:grpSpPr bwMode="auto">
            <a:xfrm>
              <a:off x="0" y="1920"/>
              <a:ext cx="2038" cy="1152"/>
              <a:chOff x="0" y="1920"/>
              <a:chExt cx="2038" cy="1152"/>
            </a:xfrm>
          </p:grpSpPr>
          <p:grpSp>
            <p:nvGrpSpPr>
              <p:cNvPr id="10429" name="Group 12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10515" name="Group 13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10519" name="Group 14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0523" name="Oval 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524" name="Oval 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520" name="Group 17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0521" name="Oval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522" name="Oval 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0516" name="Group 20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0517" name="Freeform 2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518" name="Freeform 2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430" name="Group 23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10505" name="Group 24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10509" name="Group 2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0513" name="Oval 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514" name="Oval 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510" name="Group 2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511" name="Oval 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512" name="Oval 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0506" name="Group 31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0507" name="Freeform 3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508" name="Freeform 3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431" name="Group 34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10499" name="Group 35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10503" name="Oval 3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504" name="Oval 3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500" name="Group 38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0501" name="Oval 3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502" name="Oval 4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432" name="Group 41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497" name="Freeform 4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98" name="Freeform 4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33" name="Group 44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10495" name="Oval 45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96" name="Oval 4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34" name="Group 47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493" name="Oval 48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94" name="Oval 4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35" name="Group 50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10491" name="Oval 5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92" name="Oval 52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36" name="Group 53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489" name="Oval 5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90" name="Oval 55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37" name="Group 5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487" name="Freeform 5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88" name="Freeform 5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38" name="Group 59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10481" name="Group 60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10485" name="Oval 6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486" name="Oval 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482" name="Group 63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0483" name="Oval 6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484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439" name="Group 66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79" name="Freeform 6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80" name="Freeform 6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40" name="Group 69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10477" name="Oval 70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78" name="Oval 7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41" name="Group 72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75" name="Oval 73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76" name="Oval 7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42" name="Group 75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10473" name="Oval 7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74" name="Oval 77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43" name="Group 78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71" name="Oval 7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72" name="Oval 80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44" name="Group 8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69" name="Freeform 8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70" name="Freeform 8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445" name="Freeform 84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446" name="Group 85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10467" name="Line 86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8" name="Freeform 87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447" name="Freeform 88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>
                  <a:gd name="T0" fmla="*/ 0 w 1782"/>
                  <a:gd name="T1" fmla="*/ 127 h 792"/>
                  <a:gd name="T2" fmla="*/ 105 w 1782"/>
                  <a:gd name="T3" fmla="*/ 0 h 792"/>
                  <a:gd name="T4" fmla="*/ 1585 w 1782"/>
                  <a:gd name="T5" fmla="*/ 0 h 792"/>
                  <a:gd name="T6" fmla="*/ 1782 w 1782"/>
                  <a:gd name="T7" fmla="*/ 88 h 792"/>
                  <a:gd name="T8" fmla="*/ 1782 w 1782"/>
                  <a:gd name="T9" fmla="*/ 660 h 792"/>
                  <a:gd name="T10" fmla="*/ 1683 w 1782"/>
                  <a:gd name="T11" fmla="*/ 792 h 792"/>
                  <a:gd name="T12" fmla="*/ 105 w 1782"/>
                  <a:gd name="T13" fmla="*/ 792 h 792"/>
                  <a:gd name="T14" fmla="*/ 6 w 1782"/>
                  <a:gd name="T15" fmla="*/ 704 h 792"/>
                  <a:gd name="T16" fmla="*/ 8 w 1782"/>
                  <a:gd name="T17" fmla="*/ 116 h 7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82"/>
                  <a:gd name="T28" fmla="*/ 0 h 792"/>
                  <a:gd name="T29" fmla="*/ 1782 w 1782"/>
                  <a:gd name="T30" fmla="*/ 792 h 79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448" name="Group 89"/>
              <p:cNvGrpSpPr>
                <a:grpSpLocks/>
              </p:cNvGrpSpPr>
              <p:nvPr/>
            </p:nvGrpSpPr>
            <p:grpSpPr bwMode="auto">
              <a:xfrm>
                <a:off x="335" y="2280"/>
                <a:ext cx="1625" cy="235"/>
                <a:chOff x="1088" y="2880"/>
                <a:chExt cx="444" cy="64"/>
              </a:xfrm>
            </p:grpSpPr>
            <p:sp>
              <p:nvSpPr>
                <p:cNvPr id="10459" name="Rectangle 90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0" name="Rectangle 91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1" name="Rectangle 92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2" name="Rectangle 93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3" name="Rectangle 94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4" name="Rectangle 95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5" name="Rectangle 96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66" name="Rectangle 97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449" name="Group 98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10457" name="Oval 99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58" name="Freeform 100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450" name="Freeform 101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451" name="Freeform 102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452" name="Group 103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10455" name="Oval 104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56" name="Freeform 105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453" name="Freeform 106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454" name="Freeform 107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0329" name="Group 108"/>
            <p:cNvGrpSpPr>
              <a:grpSpLocks/>
            </p:cNvGrpSpPr>
            <p:nvPr/>
          </p:nvGrpSpPr>
          <p:grpSpPr bwMode="auto">
            <a:xfrm>
              <a:off x="2016" y="1920"/>
              <a:ext cx="2038" cy="1152"/>
              <a:chOff x="0" y="1920"/>
              <a:chExt cx="2038" cy="1152"/>
            </a:xfrm>
          </p:grpSpPr>
          <p:grpSp>
            <p:nvGrpSpPr>
              <p:cNvPr id="10333" name="Group 10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10419" name="Group 110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10423" name="Group 111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0427" name="Oval 1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428" name="Oval 11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424" name="Group 114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0425" name="Oval 11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426" name="Oval 1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0420" name="Group 117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0421" name="Freeform 11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422" name="Freeform 119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334" name="Group 12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10409" name="Group 121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10413" name="Group 12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0417" name="Oval 1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418" name="Oval 12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  <p:grpSp>
                <p:nvGrpSpPr>
                  <p:cNvPr id="10414" name="Group 125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415" name="Oval 1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  <p:sp>
                  <p:nvSpPr>
                    <p:cNvPr id="10416" name="Oval 12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>
                        <a:solidFill>
                          <a:srgbClr val="000099"/>
                        </a:solidFill>
                        <a:latin typeface="Bookman Old Style" pitchFamily="18" charset="0"/>
                      </a:endParaRPr>
                    </a:p>
                  </p:txBody>
                </p:sp>
              </p:grpSp>
            </p:grpSp>
            <p:grpSp>
              <p:nvGrpSpPr>
                <p:cNvPr id="10410" name="Group 128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0411" name="Freeform 12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412" name="Freeform 13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335" name="Group 13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10403" name="Group 132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10407" name="Oval 133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408" name="Oval 13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404" name="Group 135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0405" name="Oval 136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406" name="Oval 13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336" name="Group 138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401" name="Freeform 139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02" name="Freeform 140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37" name="Group 14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10399" name="Oval 142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400" name="Oval 14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38" name="Group 144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397" name="Oval 145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98" name="Oval 14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39" name="Group 147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10395" name="Oval 148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96" name="Oval 149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0" name="Group 150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393" name="Oval 151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94" name="Oval 152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1" name="Group 153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391" name="Freeform 154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92" name="Freeform 155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2" name="Group 156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10385" name="Group 157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10389" name="Oval 15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390" name="Oval 15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grpSp>
              <p:nvGrpSpPr>
                <p:cNvPr id="10386" name="Group 16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0387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388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</p:grpSp>
          <p:grpSp>
            <p:nvGrpSpPr>
              <p:cNvPr id="10343" name="Group 163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383" name="Freeform 164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84" name="Freeform 165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4" name="Group 166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10381" name="Oval 167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82" name="Oval 16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5" name="Group 169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379" name="Oval 170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80" name="Oval 17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6" name="Group 172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10377" name="Oval 173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78" name="Oval 174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7" name="Group 175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375" name="Oval 176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76" name="Oval 177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48" name="Group 178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373" name="Freeform 179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74" name="Freeform 180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349" name="Freeform 181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350" name="Group 182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10371" name="Line 18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72" name="Freeform 18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351" name="Freeform 185"/>
              <p:cNvSpPr>
                <a:spLocks/>
              </p:cNvSpPr>
              <p:nvPr/>
            </p:nvSpPr>
            <p:spPr bwMode="auto">
              <a:xfrm>
                <a:off x="256" y="2040"/>
                <a:ext cx="1782" cy="792"/>
              </a:xfrm>
              <a:custGeom>
                <a:avLst/>
                <a:gdLst>
                  <a:gd name="T0" fmla="*/ 0 w 1782"/>
                  <a:gd name="T1" fmla="*/ 127 h 792"/>
                  <a:gd name="T2" fmla="*/ 105 w 1782"/>
                  <a:gd name="T3" fmla="*/ 0 h 792"/>
                  <a:gd name="T4" fmla="*/ 1585 w 1782"/>
                  <a:gd name="T5" fmla="*/ 0 h 792"/>
                  <a:gd name="T6" fmla="*/ 1782 w 1782"/>
                  <a:gd name="T7" fmla="*/ 88 h 792"/>
                  <a:gd name="T8" fmla="*/ 1782 w 1782"/>
                  <a:gd name="T9" fmla="*/ 660 h 792"/>
                  <a:gd name="T10" fmla="*/ 1683 w 1782"/>
                  <a:gd name="T11" fmla="*/ 792 h 792"/>
                  <a:gd name="T12" fmla="*/ 105 w 1782"/>
                  <a:gd name="T13" fmla="*/ 792 h 792"/>
                  <a:gd name="T14" fmla="*/ 6 w 1782"/>
                  <a:gd name="T15" fmla="*/ 704 h 792"/>
                  <a:gd name="T16" fmla="*/ 8 w 1782"/>
                  <a:gd name="T17" fmla="*/ 116 h 792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w 1782"/>
                  <a:gd name="T28" fmla="*/ 0 h 792"/>
                  <a:gd name="T29" fmla="*/ 1782 w 1782"/>
                  <a:gd name="T30" fmla="*/ 792 h 792"/>
                </a:gdLst>
                <a:ahLst/>
                <a:cxnLst>
                  <a:cxn ang="T18">
                    <a:pos x="T0" y="T1"/>
                  </a:cxn>
                  <a:cxn ang="T19">
                    <a:pos x="T2" y="T3"/>
                  </a:cxn>
                  <a:cxn ang="T20">
                    <a:pos x="T4" y="T5"/>
                  </a:cxn>
                  <a:cxn ang="T21">
                    <a:pos x="T6" y="T7"/>
                  </a:cxn>
                  <a:cxn ang="T22">
                    <a:pos x="T8" y="T9"/>
                  </a:cxn>
                  <a:cxn ang="T23">
                    <a:pos x="T10" y="T11"/>
                  </a:cxn>
                  <a:cxn ang="T24">
                    <a:pos x="T12" y="T13"/>
                  </a:cxn>
                  <a:cxn ang="T25">
                    <a:pos x="T14" y="T15"/>
                  </a:cxn>
                  <a:cxn ang="T26">
                    <a:pos x="T16" y="T17"/>
                  </a:cxn>
                </a:cxnLst>
                <a:rect l="T27" t="T28" r="T29" b="T30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D200"/>
                  </a:gs>
                  <a:gs pos="50000">
                    <a:srgbClr val="008000"/>
                  </a:gs>
                  <a:gs pos="100000">
                    <a:srgbClr val="00D200"/>
                  </a:gs>
                </a:gsLst>
                <a:lin ang="27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352" name="Group 186"/>
              <p:cNvGrpSpPr>
                <a:grpSpLocks/>
              </p:cNvGrpSpPr>
              <p:nvPr/>
            </p:nvGrpSpPr>
            <p:grpSpPr bwMode="auto">
              <a:xfrm>
                <a:off x="335" y="2280"/>
                <a:ext cx="1625" cy="235"/>
                <a:chOff x="1088" y="2880"/>
                <a:chExt cx="444" cy="64"/>
              </a:xfrm>
            </p:grpSpPr>
            <p:sp>
              <p:nvSpPr>
                <p:cNvPr id="10363" name="Rectangle 187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4" name="Rectangle 188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5" name="Rectangle 189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6" name="Rectangle 190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7" name="Rectangle 191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8" name="Rectangle 192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9" name="Rectangle 193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70" name="Rectangle 194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grpSp>
            <p:nvGrpSpPr>
              <p:cNvPr id="10353" name="Group 195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10361" name="Oval 196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2" name="Freeform 197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354" name="Freeform 198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55" name="Freeform 199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356" name="Group 200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10359" name="Oval 201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60" name="Freeform 202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357" name="Freeform 203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58" name="Freeform 204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0330" name="Group 205"/>
            <p:cNvGrpSpPr>
              <a:grpSpLocks/>
            </p:cNvGrpSpPr>
            <p:nvPr/>
          </p:nvGrpSpPr>
          <p:grpSpPr bwMode="auto">
            <a:xfrm>
              <a:off x="-48" y="2496"/>
              <a:ext cx="304" cy="285"/>
              <a:chOff x="0" y="2496"/>
              <a:chExt cx="304" cy="285"/>
            </a:xfrm>
          </p:grpSpPr>
          <p:sp>
            <p:nvSpPr>
              <p:cNvPr id="10331" name="Line 206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32" name="Freeform 207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>
                  <a:gd name="T0" fmla="*/ 0 w 190"/>
                  <a:gd name="T1" fmla="*/ 0 h 18"/>
                  <a:gd name="T2" fmla="*/ 18 w 190"/>
                  <a:gd name="T3" fmla="*/ 0 h 18"/>
                  <a:gd name="T4" fmla="*/ 18 w 190"/>
                  <a:gd name="T5" fmla="*/ 18 h 18"/>
                  <a:gd name="T6" fmla="*/ 0 w 190"/>
                  <a:gd name="T7" fmla="*/ 18 h 18"/>
                  <a:gd name="T8" fmla="*/ 0 w 190"/>
                  <a:gd name="T9" fmla="*/ 0 h 18"/>
                  <a:gd name="T10" fmla="*/ 36 w 190"/>
                  <a:gd name="T11" fmla="*/ 0 h 18"/>
                  <a:gd name="T12" fmla="*/ 54 w 190"/>
                  <a:gd name="T13" fmla="*/ 0 h 18"/>
                  <a:gd name="T14" fmla="*/ 54 w 190"/>
                  <a:gd name="T15" fmla="*/ 18 h 18"/>
                  <a:gd name="T16" fmla="*/ 36 w 190"/>
                  <a:gd name="T17" fmla="*/ 18 h 18"/>
                  <a:gd name="T18" fmla="*/ 36 w 190"/>
                  <a:gd name="T19" fmla="*/ 0 h 18"/>
                  <a:gd name="T20" fmla="*/ 72 w 190"/>
                  <a:gd name="T21" fmla="*/ 0 h 18"/>
                  <a:gd name="T22" fmla="*/ 90 w 190"/>
                  <a:gd name="T23" fmla="*/ 0 h 18"/>
                  <a:gd name="T24" fmla="*/ 90 w 190"/>
                  <a:gd name="T25" fmla="*/ 18 h 18"/>
                  <a:gd name="T26" fmla="*/ 72 w 190"/>
                  <a:gd name="T27" fmla="*/ 18 h 18"/>
                  <a:gd name="T28" fmla="*/ 72 w 190"/>
                  <a:gd name="T29" fmla="*/ 0 h 18"/>
                  <a:gd name="T30" fmla="*/ 108 w 190"/>
                  <a:gd name="T31" fmla="*/ 0 h 18"/>
                  <a:gd name="T32" fmla="*/ 126 w 190"/>
                  <a:gd name="T33" fmla="*/ 0 h 18"/>
                  <a:gd name="T34" fmla="*/ 126 w 190"/>
                  <a:gd name="T35" fmla="*/ 18 h 18"/>
                  <a:gd name="T36" fmla="*/ 108 w 190"/>
                  <a:gd name="T37" fmla="*/ 18 h 18"/>
                  <a:gd name="T38" fmla="*/ 108 w 190"/>
                  <a:gd name="T39" fmla="*/ 0 h 18"/>
                  <a:gd name="T40" fmla="*/ 144 w 190"/>
                  <a:gd name="T41" fmla="*/ 0 h 18"/>
                  <a:gd name="T42" fmla="*/ 162 w 190"/>
                  <a:gd name="T43" fmla="*/ 0 h 18"/>
                  <a:gd name="T44" fmla="*/ 162 w 190"/>
                  <a:gd name="T45" fmla="*/ 18 h 18"/>
                  <a:gd name="T46" fmla="*/ 144 w 190"/>
                  <a:gd name="T47" fmla="*/ 18 h 18"/>
                  <a:gd name="T48" fmla="*/ 144 w 190"/>
                  <a:gd name="T49" fmla="*/ 0 h 18"/>
                  <a:gd name="T50" fmla="*/ 180 w 190"/>
                  <a:gd name="T51" fmla="*/ 0 h 18"/>
                  <a:gd name="T52" fmla="*/ 190 w 190"/>
                  <a:gd name="T53" fmla="*/ 0 h 18"/>
                  <a:gd name="T54" fmla="*/ 190 w 190"/>
                  <a:gd name="T55" fmla="*/ 18 h 18"/>
                  <a:gd name="T56" fmla="*/ 180 w 190"/>
                  <a:gd name="T57" fmla="*/ 18 h 18"/>
                  <a:gd name="T58" fmla="*/ 180 w 190"/>
                  <a:gd name="T59" fmla="*/ 0 h 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90"/>
                  <a:gd name="T91" fmla="*/ 0 h 18"/>
                  <a:gd name="T92" fmla="*/ 190 w 190"/>
                  <a:gd name="T93" fmla="*/ 18 h 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</p:grpSp>
      <p:sp>
        <p:nvSpPr>
          <p:cNvPr id="10243" name="Text Box 301"/>
          <p:cNvSpPr txBox="1">
            <a:spLocks noChangeArrowheads="1"/>
          </p:cNvSpPr>
          <p:nvPr/>
        </p:nvSpPr>
        <p:spPr bwMode="auto">
          <a:xfrm>
            <a:off x="428625" y="1214438"/>
            <a:ext cx="6715125" cy="1570037"/>
          </a:xfrm>
          <a:prstGeom prst="rect">
            <a:avLst/>
          </a:prstGeom>
          <a:noFill/>
          <a:ln w="9525" algn="ctr">
            <a:noFill/>
            <a:prstDash val="sysDot"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          В первом вагоне трамвая ехало в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3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раза больше пассажиров, чем во втором. Сколько пассажиров ехало в двух вагонах вместе?                 </a:t>
            </a:r>
          </a:p>
        </p:txBody>
      </p:sp>
      <p:grpSp>
        <p:nvGrpSpPr>
          <p:cNvPr id="192" name="Group 395"/>
          <p:cNvGrpSpPr>
            <a:grpSpLocks/>
          </p:cNvGrpSpPr>
          <p:nvPr/>
        </p:nvGrpSpPr>
        <p:grpSpPr bwMode="auto">
          <a:xfrm>
            <a:off x="0" y="4876800"/>
            <a:ext cx="3956050" cy="1743075"/>
            <a:chOff x="0" y="3072"/>
            <a:chExt cx="2492" cy="1098"/>
          </a:xfrm>
        </p:grpSpPr>
        <p:grpSp>
          <p:nvGrpSpPr>
            <p:cNvPr id="10252" name="Group 223"/>
            <p:cNvGrpSpPr>
              <a:grpSpLocks/>
            </p:cNvGrpSpPr>
            <p:nvPr/>
          </p:nvGrpSpPr>
          <p:grpSpPr bwMode="auto">
            <a:xfrm>
              <a:off x="1816" y="3120"/>
              <a:ext cx="676" cy="1050"/>
              <a:chOff x="2832" y="2736"/>
              <a:chExt cx="676" cy="1050"/>
            </a:xfrm>
          </p:grpSpPr>
          <p:sp>
            <p:nvSpPr>
              <p:cNvPr id="10291" name="Freeform 224"/>
              <p:cNvSpPr>
                <a:spLocks/>
              </p:cNvSpPr>
              <p:nvPr/>
            </p:nvSpPr>
            <p:spPr bwMode="auto">
              <a:xfrm>
                <a:off x="3171" y="3500"/>
                <a:ext cx="0" cy="241"/>
              </a:xfrm>
              <a:custGeom>
                <a:avLst/>
                <a:gdLst>
                  <a:gd name="T0" fmla="*/ 0 w 1"/>
                  <a:gd name="T1" fmla="*/ 0 h 256"/>
                  <a:gd name="T2" fmla="*/ 0 w 1"/>
                  <a:gd name="T3" fmla="*/ 256 h 256"/>
                  <a:gd name="T4" fmla="*/ 0 60000 65536"/>
                  <a:gd name="T5" fmla="*/ 0 60000 65536"/>
                  <a:gd name="T6" fmla="*/ 0 w 1"/>
                  <a:gd name="T7" fmla="*/ 0 h 256"/>
                  <a:gd name="T8" fmla="*/ 0 w 1"/>
                  <a:gd name="T9" fmla="*/ 256 h 256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256">
                    <a:moveTo>
                      <a:pt x="0" y="0"/>
                    </a:moveTo>
                    <a:lnTo>
                      <a:pt x="0" y="256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2" name="Freeform 225"/>
              <p:cNvSpPr>
                <a:spLocks/>
              </p:cNvSpPr>
              <p:nvPr/>
            </p:nvSpPr>
            <p:spPr bwMode="auto">
              <a:xfrm>
                <a:off x="2968" y="3353"/>
                <a:ext cx="406" cy="399"/>
              </a:xfrm>
              <a:custGeom>
                <a:avLst/>
                <a:gdLst>
                  <a:gd name="T0" fmla="*/ 79 w 468"/>
                  <a:gd name="T1" fmla="*/ 8 h 423"/>
                  <a:gd name="T2" fmla="*/ 313 w 468"/>
                  <a:gd name="T3" fmla="*/ 8 h 423"/>
                  <a:gd name="T4" fmla="*/ 367 w 468"/>
                  <a:gd name="T5" fmla="*/ 8 h 423"/>
                  <a:gd name="T6" fmla="*/ 385 w 468"/>
                  <a:gd name="T7" fmla="*/ 28 h 423"/>
                  <a:gd name="T8" fmla="*/ 417 w 468"/>
                  <a:gd name="T9" fmla="*/ 84 h 423"/>
                  <a:gd name="T10" fmla="*/ 433 w 468"/>
                  <a:gd name="T11" fmla="*/ 132 h 423"/>
                  <a:gd name="T12" fmla="*/ 463 w 468"/>
                  <a:gd name="T13" fmla="*/ 200 h 423"/>
                  <a:gd name="T14" fmla="*/ 463 w 468"/>
                  <a:gd name="T15" fmla="*/ 296 h 423"/>
                  <a:gd name="T16" fmla="*/ 437 w 468"/>
                  <a:gd name="T17" fmla="*/ 348 h 423"/>
                  <a:gd name="T18" fmla="*/ 429 w 468"/>
                  <a:gd name="T19" fmla="*/ 404 h 423"/>
                  <a:gd name="T20" fmla="*/ 425 w 468"/>
                  <a:gd name="T21" fmla="*/ 420 h 423"/>
                  <a:gd name="T22" fmla="*/ 393 w 468"/>
                  <a:gd name="T23" fmla="*/ 388 h 423"/>
                  <a:gd name="T24" fmla="*/ 369 w 468"/>
                  <a:gd name="T25" fmla="*/ 372 h 423"/>
                  <a:gd name="T26" fmla="*/ 317 w 468"/>
                  <a:gd name="T27" fmla="*/ 360 h 423"/>
                  <a:gd name="T28" fmla="*/ 273 w 468"/>
                  <a:gd name="T29" fmla="*/ 380 h 423"/>
                  <a:gd name="T30" fmla="*/ 237 w 468"/>
                  <a:gd name="T31" fmla="*/ 408 h 423"/>
                  <a:gd name="T32" fmla="*/ 223 w 468"/>
                  <a:gd name="T33" fmla="*/ 392 h 423"/>
                  <a:gd name="T34" fmla="*/ 165 w 468"/>
                  <a:gd name="T35" fmla="*/ 368 h 423"/>
                  <a:gd name="T36" fmla="*/ 105 w 468"/>
                  <a:gd name="T37" fmla="*/ 368 h 423"/>
                  <a:gd name="T38" fmla="*/ 73 w 468"/>
                  <a:gd name="T39" fmla="*/ 400 h 423"/>
                  <a:gd name="T40" fmla="*/ 49 w 468"/>
                  <a:gd name="T41" fmla="*/ 412 h 423"/>
                  <a:gd name="T42" fmla="*/ 31 w 468"/>
                  <a:gd name="T43" fmla="*/ 392 h 423"/>
                  <a:gd name="T44" fmla="*/ 13 w 468"/>
                  <a:gd name="T45" fmla="*/ 340 h 423"/>
                  <a:gd name="T46" fmla="*/ 1 w 468"/>
                  <a:gd name="T47" fmla="*/ 272 h 423"/>
                  <a:gd name="T48" fmla="*/ 5 w 468"/>
                  <a:gd name="T49" fmla="*/ 212 h 423"/>
                  <a:gd name="T50" fmla="*/ 31 w 468"/>
                  <a:gd name="T51" fmla="*/ 152 h 423"/>
                  <a:gd name="T52" fmla="*/ 57 w 468"/>
                  <a:gd name="T53" fmla="*/ 100 h 423"/>
                  <a:gd name="T54" fmla="*/ 79 w 468"/>
                  <a:gd name="T55" fmla="*/ 8 h 423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w 468"/>
                  <a:gd name="T85" fmla="*/ 0 h 423"/>
                  <a:gd name="T86" fmla="*/ 468 w 468"/>
                  <a:gd name="T87" fmla="*/ 423 h 423"/>
                </a:gdLst>
                <a:ahLst/>
                <a:cxnLst>
                  <a:cxn ang="T56">
                    <a:pos x="T0" y="T1"/>
                  </a:cxn>
                  <a:cxn ang="T57">
                    <a:pos x="T2" y="T3"/>
                  </a:cxn>
                  <a:cxn ang="T58">
                    <a:pos x="T4" y="T5"/>
                  </a:cxn>
                  <a:cxn ang="T59">
                    <a:pos x="T6" y="T7"/>
                  </a:cxn>
                  <a:cxn ang="T60">
                    <a:pos x="T8" y="T9"/>
                  </a:cxn>
                  <a:cxn ang="T61">
                    <a:pos x="T10" y="T11"/>
                  </a:cxn>
                  <a:cxn ang="T62">
                    <a:pos x="T12" y="T13"/>
                  </a:cxn>
                  <a:cxn ang="T63">
                    <a:pos x="T14" y="T15"/>
                  </a:cxn>
                  <a:cxn ang="T64">
                    <a:pos x="T16" y="T17"/>
                  </a:cxn>
                  <a:cxn ang="T65">
                    <a:pos x="T18" y="T19"/>
                  </a:cxn>
                  <a:cxn ang="T66">
                    <a:pos x="T20" y="T21"/>
                  </a:cxn>
                  <a:cxn ang="T67">
                    <a:pos x="T22" y="T23"/>
                  </a:cxn>
                  <a:cxn ang="T68">
                    <a:pos x="T24" y="T25"/>
                  </a:cxn>
                  <a:cxn ang="T69">
                    <a:pos x="T26" y="T27"/>
                  </a:cxn>
                  <a:cxn ang="T70">
                    <a:pos x="T28" y="T29"/>
                  </a:cxn>
                  <a:cxn ang="T71">
                    <a:pos x="T30" y="T31"/>
                  </a:cxn>
                  <a:cxn ang="T72">
                    <a:pos x="T32" y="T33"/>
                  </a:cxn>
                  <a:cxn ang="T73">
                    <a:pos x="T34" y="T35"/>
                  </a:cxn>
                  <a:cxn ang="T74">
                    <a:pos x="T36" y="T37"/>
                  </a:cxn>
                  <a:cxn ang="T75">
                    <a:pos x="T38" y="T39"/>
                  </a:cxn>
                  <a:cxn ang="T76">
                    <a:pos x="T40" y="T41"/>
                  </a:cxn>
                  <a:cxn ang="T77">
                    <a:pos x="T42" y="T43"/>
                  </a:cxn>
                  <a:cxn ang="T78">
                    <a:pos x="T44" y="T45"/>
                  </a:cxn>
                  <a:cxn ang="T79">
                    <a:pos x="T46" y="T47"/>
                  </a:cxn>
                  <a:cxn ang="T80">
                    <a:pos x="T48" y="T49"/>
                  </a:cxn>
                  <a:cxn ang="T81">
                    <a:pos x="T50" y="T51"/>
                  </a:cxn>
                  <a:cxn ang="T82">
                    <a:pos x="T52" y="T53"/>
                  </a:cxn>
                  <a:cxn ang="T83">
                    <a:pos x="T54" y="T55"/>
                  </a:cxn>
                </a:cxnLst>
                <a:rect l="T84" t="T85" r="T86" b="T87"/>
                <a:pathLst>
                  <a:path w="468" h="423">
                    <a:moveTo>
                      <a:pt x="79" y="8"/>
                    </a:moveTo>
                    <a:cubicBezTo>
                      <a:pt x="118" y="0"/>
                      <a:pt x="265" y="8"/>
                      <a:pt x="313" y="8"/>
                    </a:cubicBezTo>
                    <a:cubicBezTo>
                      <a:pt x="361" y="8"/>
                      <a:pt x="355" y="5"/>
                      <a:pt x="367" y="8"/>
                    </a:cubicBezTo>
                    <a:cubicBezTo>
                      <a:pt x="379" y="11"/>
                      <a:pt x="377" y="15"/>
                      <a:pt x="385" y="28"/>
                    </a:cubicBezTo>
                    <a:cubicBezTo>
                      <a:pt x="393" y="41"/>
                      <a:pt x="409" y="67"/>
                      <a:pt x="417" y="84"/>
                    </a:cubicBezTo>
                    <a:cubicBezTo>
                      <a:pt x="425" y="101"/>
                      <a:pt x="425" y="113"/>
                      <a:pt x="433" y="132"/>
                    </a:cubicBezTo>
                    <a:cubicBezTo>
                      <a:pt x="441" y="151"/>
                      <a:pt x="458" y="173"/>
                      <a:pt x="463" y="200"/>
                    </a:cubicBezTo>
                    <a:cubicBezTo>
                      <a:pt x="468" y="227"/>
                      <a:pt x="467" y="271"/>
                      <a:pt x="463" y="296"/>
                    </a:cubicBezTo>
                    <a:cubicBezTo>
                      <a:pt x="459" y="321"/>
                      <a:pt x="443" y="330"/>
                      <a:pt x="437" y="348"/>
                    </a:cubicBezTo>
                    <a:cubicBezTo>
                      <a:pt x="431" y="366"/>
                      <a:pt x="431" y="392"/>
                      <a:pt x="429" y="404"/>
                    </a:cubicBezTo>
                    <a:cubicBezTo>
                      <a:pt x="427" y="416"/>
                      <a:pt x="431" y="423"/>
                      <a:pt x="425" y="420"/>
                    </a:cubicBezTo>
                    <a:cubicBezTo>
                      <a:pt x="419" y="417"/>
                      <a:pt x="402" y="396"/>
                      <a:pt x="393" y="388"/>
                    </a:cubicBezTo>
                    <a:cubicBezTo>
                      <a:pt x="384" y="380"/>
                      <a:pt x="382" y="377"/>
                      <a:pt x="369" y="372"/>
                    </a:cubicBezTo>
                    <a:cubicBezTo>
                      <a:pt x="356" y="367"/>
                      <a:pt x="333" y="359"/>
                      <a:pt x="317" y="360"/>
                    </a:cubicBezTo>
                    <a:cubicBezTo>
                      <a:pt x="301" y="361"/>
                      <a:pt x="286" y="372"/>
                      <a:pt x="273" y="380"/>
                    </a:cubicBezTo>
                    <a:cubicBezTo>
                      <a:pt x="260" y="388"/>
                      <a:pt x="245" y="406"/>
                      <a:pt x="237" y="408"/>
                    </a:cubicBezTo>
                    <a:cubicBezTo>
                      <a:pt x="229" y="410"/>
                      <a:pt x="235" y="399"/>
                      <a:pt x="223" y="392"/>
                    </a:cubicBezTo>
                    <a:cubicBezTo>
                      <a:pt x="211" y="385"/>
                      <a:pt x="185" y="372"/>
                      <a:pt x="165" y="368"/>
                    </a:cubicBezTo>
                    <a:cubicBezTo>
                      <a:pt x="145" y="364"/>
                      <a:pt x="120" y="363"/>
                      <a:pt x="105" y="368"/>
                    </a:cubicBezTo>
                    <a:cubicBezTo>
                      <a:pt x="90" y="373"/>
                      <a:pt x="82" y="393"/>
                      <a:pt x="73" y="400"/>
                    </a:cubicBezTo>
                    <a:cubicBezTo>
                      <a:pt x="64" y="407"/>
                      <a:pt x="56" y="413"/>
                      <a:pt x="49" y="412"/>
                    </a:cubicBezTo>
                    <a:cubicBezTo>
                      <a:pt x="42" y="411"/>
                      <a:pt x="37" y="404"/>
                      <a:pt x="31" y="392"/>
                    </a:cubicBezTo>
                    <a:cubicBezTo>
                      <a:pt x="25" y="380"/>
                      <a:pt x="18" y="360"/>
                      <a:pt x="13" y="340"/>
                    </a:cubicBezTo>
                    <a:cubicBezTo>
                      <a:pt x="8" y="320"/>
                      <a:pt x="2" y="293"/>
                      <a:pt x="1" y="272"/>
                    </a:cubicBezTo>
                    <a:cubicBezTo>
                      <a:pt x="0" y="251"/>
                      <a:pt x="0" y="232"/>
                      <a:pt x="5" y="212"/>
                    </a:cubicBezTo>
                    <a:cubicBezTo>
                      <a:pt x="10" y="192"/>
                      <a:pt x="22" y="171"/>
                      <a:pt x="31" y="152"/>
                    </a:cubicBezTo>
                    <a:cubicBezTo>
                      <a:pt x="40" y="133"/>
                      <a:pt x="49" y="124"/>
                      <a:pt x="57" y="100"/>
                    </a:cubicBezTo>
                    <a:cubicBezTo>
                      <a:pt x="65" y="76"/>
                      <a:pt x="75" y="27"/>
                      <a:pt x="79" y="8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0066CC"/>
                  </a:gs>
                  <a:gs pos="50000">
                    <a:srgbClr val="000099"/>
                  </a:gs>
                  <a:gs pos="100000">
                    <a:srgbClr val="0066CC"/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3" name="Freeform 226"/>
              <p:cNvSpPr>
                <a:spLocks/>
              </p:cNvSpPr>
              <p:nvPr/>
            </p:nvSpPr>
            <p:spPr bwMode="auto">
              <a:xfrm>
                <a:off x="3162" y="3360"/>
                <a:ext cx="41" cy="136"/>
              </a:xfrm>
              <a:custGeom>
                <a:avLst/>
                <a:gdLst>
                  <a:gd name="T0" fmla="*/ 0 w 48"/>
                  <a:gd name="T1" fmla="*/ 0 h 144"/>
                  <a:gd name="T2" fmla="*/ 48 w 48"/>
                  <a:gd name="T3" fmla="*/ 0 h 144"/>
                  <a:gd name="T4" fmla="*/ 48 w 48"/>
                  <a:gd name="T5" fmla="*/ 144 h 144"/>
                  <a:gd name="T6" fmla="*/ 0 w 48"/>
                  <a:gd name="T7" fmla="*/ 144 h 144"/>
                  <a:gd name="T8" fmla="*/ 0 w 48"/>
                  <a:gd name="T9" fmla="*/ 0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44"/>
                  <a:gd name="T17" fmla="*/ 48 w 48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44">
                    <a:moveTo>
                      <a:pt x="0" y="0"/>
                    </a:moveTo>
                    <a:lnTo>
                      <a:pt x="48" y="0"/>
                    </a:lnTo>
                    <a:lnTo>
                      <a:pt x="48" y="144"/>
                    </a:lnTo>
                    <a:lnTo>
                      <a:pt x="0" y="14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4" name="Freeform 227"/>
              <p:cNvSpPr>
                <a:spLocks/>
              </p:cNvSpPr>
              <p:nvPr/>
            </p:nvSpPr>
            <p:spPr bwMode="auto">
              <a:xfrm>
                <a:off x="3240" y="3356"/>
                <a:ext cx="111" cy="136"/>
              </a:xfrm>
              <a:custGeom>
                <a:avLst/>
                <a:gdLst>
                  <a:gd name="T0" fmla="*/ 127 w 128"/>
                  <a:gd name="T1" fmla="*/ 133 h 144"/>
                  <a:gd name="T2" fmla="*/ 128 w 128"/>
                  <a:gd name="T3" fmla="*/ 144 h 144"/>
                  <a:gd name="T4" fmla="*/ 0 w 128"/>
                  <a:gd name="T5" fmla="*/ 4 h 144"/>
                  <a:gd name="T6" fmla="*/ 60 w 128"/>
                  <a:gd name="T7" fmla="*/ 0 h 144"/>
                  <a:gd name="T8" fmla="*/ 127 w 128"/>
                  <a:gd name="T9" fmla="*/ 133 h 144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28"/>
                  <a:gd name="T16" fmla="*/ 0 h 144"/>
                  <a:gd name="T17" fmla="*/ 128 w 128"/>
                  <a:gd name="T18" fmla="*/ 144 h 144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28" h="144">
                    <a:moveTo>
                      <a:pt x="127" y="133"/>
                    </a:moveTo>
                    <a:lnTo>
                      <a:pt x="128" y="144"/>
                    </a:lnTo>
                    <a:lnTo>
                      <a:pt x="0" y="4"/>
                    </a:lnTo>
                    <a:lnTo>
                      <a:pt x="60" y="0"/>
                    </a:lnTo>
                    <a:lnTo>
                      <a:pt x="127" y="133"/>
                    </a:lnTo>
                    <a:close/>
                  </a:path>
                </a:pathLst>
              </a:custGeom>
              <a:solidFill>
                <a:srgbClr val="00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5" name="Freeform 228"/>
              <p:cNvSpPr>
                <a:spLocks/>
              </p:cNvSpPr>
              <p:nvPr/>
            </p:nvSpPr>
            <p:spPr bwMode="auto">
              <a:xfrm>
                <a:off x="3000" y="3353"/>
                <a:ext cx="90" cy="143"/>
              </a:xfrm>
              <a:custGeom>
                <a:avLst/>
                <a:gdLst>
                  <a:gd name="T0" fmla="*/ 0 w 104"/>
                  <a:gd name="T1" fmla="*/ 152 h 152"/>
                  <a:gd name="T2" fmla="*/ 8 w 104"/>
                  <a:gd name="T3" fmla="*/ 136 h 152"/>
                  <a:gd name="T4" fmla="*/ 44 w 104"/>
                  <a:gd name="T5" fmla="*/ 0 h 152"/>
                  <a:gd name="T6" fmla="*/ 104 w 104"/>
                  <a:gd name="T7" fmla="*/ 8 h 152"/>
                  <a:gd name="T8" fmla="*/ 0 w 104"/>
                  <a:gd name="T9" fmla="*/ 152 h 15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04"/>
                  <a:gd name="T16" fmla="*/ 0 h 152"/>
                  <a:gd name="T17" fmla="*/ 104 w 104"/>
                  <a:gd name="T18" fmla="*/ 152 h 15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04" h="152">
                    <a:moveTo>
                      <a:pt x="0" y="152"/>
                    </a:moveTo>
                    <a:lnTo>
                      <a:pt x="8" y="136"/>
                    </a:lnTo>
                    <a:lnTo>
                      <a:pt x="44" y="0"/>
                    </a:lnTo>
                    <a:lnTo>
                      <a:pt x="104" y="8"/>
                    </a:lnTo>
                    <a:lnTo>
                      <a:pt x="0" y="152"/>
                    </a:lnTo>
                    <a:close/>
                  </a:path>
                </a:pathLst>
              </a:custGeom>
              <a:solidFill>
                <a:srgbClr val="0000FF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6" name="Freeform 229"/>
              <p:cNvSpPr>
                <a:spLocks/>
              </p:cNvSpPr>
              <p:nvPr/>
            </p:nvSpPr>
            <p:spPr bwMode="auto">
              <a:xfrm>
                <a:off x="3031" y="3160"/>
                <a:ext cx="272" cy="203"/>
              </a:xfrm>
              <a:custGeom>
                <a:avLst/>
                <a:gdLst>
                  <a:gd name="T0" fmla="*/ 6 w 313"/>
                  <a:gd name="T1" fmla="*/ 212 h 215"/>
                  <a:gd name="T2" fmla="*/ 44 w 313"/>
                  <a:gd name="T3" fmla="*/ 208 h 215"/>
                  <a:gd name="T4" fmla="*/ 264 w 313"/>
                  <a:gd name="T5" fmla="*/ 204 h 215"/>
                  <a:gd name="T6" fmla="*/ 304 w 313"/>
                  <a:gd name="T7" fmla="*/ 204 h 215"/>
                  <a:gd name="T8" fmla="*/ 312 w 313"/>
                  <a:gd name="T9" fmla="*/ 152 h 215"/>
                  <a:gd name="T10" fmla="*/ 308 w 313"/>
                  <a:gd name="T11" fmla="*/ 92 h 215"/>
                  <a:gd name="T12" fmla="*/ 284 w 313"/>
                  <a:gd name="T13" fmla="*/ 40 h 215"/>
                  <a:gd name="T14" fmla="*/ 248 w 313"/>
                  <a:gd name="T15" fmla="*/ 20 h 215"/>
                  <a:gd name="T16" fmla="*/ 204 w 313"/>
                  <a:gd name="T17" fmla="*/ 4 h 215"/>
                  <a:gd name="T18" fmla="*/ 160 w 313"/>
                  <a:gd name="T19" fmla="*/ 44 h 215"/>
                  <a:gd name="T20" fmla="*/ 152 w 313"/>
                  <a:gd name="T21" fmla="*/ 44 h 215"/>
                  <a:gd name="T22" fmla="*/ 108 w 313"/>
                  <a:gd name="T23" fmla="*/ 8 h 215"/>
                  <a:gd name="T24" fmla="*/ 80 w 313"/>
                  <a:gd name="T25" fmla="*/ 16 h 215"/>
                  <a:gd name="T26" fmla="*/ 44 w 313"/>
                  <a:gd name="T27" fmla="*/ 48 h 215"/>
                  <a:gd name="T28" fmla="*/ 16 w 313"/>
                  <a:gd name="T29" fmla="*/ 84 h 215"/>
                  <a:gd name="T30" fmla="*/ 6 w 313"/>
                  <a:gd name="T31" fmla="*/ 116 h 215"/>
                  <a:gd name="T32" fmla="*/ 6 w 313"/>
                  <a:gd name="T33" fmla="*/ 164 h 215"/>
                  <a:gd name="T34" fmla="*/ 0 w 313"/>
                  <a:gd name="T35" fmla="*/ 192 h 215"/>
                  <a:gd name="T36" fmla="*/ 6 w 313"/>
                  <a:gd name="T37" fmla="*/ 212 h 215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w 313"/>
                  <a:gd name="T58" fmla="*/ 0 h 215"/>
                  <a:gd name="T59" fmla="*/ 313 w 313"/>
                  <a:gd name="T60" fmla="*/ 215 h 215"/>
                </a:gdLst>
                <a:ahLst/>
                <a:cxnLst>
                  <a:cxn ang="T38">
                    <a:pos x="T0" y="T1"/>
                  </a:cxn>
                  <a:cxn ang="T39">
                    <a:pos x="T2" y="T3"/>
                  </a:cxn>
                  <a:cxn ang="T40">
                    <a:pos x="T4" y="T5"/>
                  </a:cxn>
                  <a:cxn ang="T41">
                    <a:pos x="T6" y="T7"/>
                  </a:cxn>
                  <a:cxn ang="T42">
                    <a:pos x="T8" y="T9"/>
                  </a:cxn>
                  <a:cxn ang="T43">
                    <a:pos x="T10" y="T11"/>
                  </a:cxn>
                  <a:cxn ang="T44">
                    <a:pos x="T12" y="T13"/>
                  </a:cxn>
                  <a:cxn ang="T45">
                    <a:pos x="T14" y="T15"/>
                  </a:cxn>
                  <a:cxn ang="T46">
                    <a:pos x="T16" y="T17"/>
                  </a:cxn>
                  <a:cxn ang="T47">
                    <a:pos x="T18" y="T19"/>
                  </a:cxn>
                  <a:cxn ang="T48">
                    <a:pos x="T20" y="T21"/>
                  </a:cxn>
                  <a:cxn ang="T49">
                    <a:pos x="T22" y="T23"/>
                  </a:cxn>
                  <a:cxn ang="T50">
                    <a:pos x="T24" y="T25"/>
                  </a:cxn>
                  <a:cxn ang="T51">
                    <a:pos x="T26" y="T27"/>
                  </a:cxn>
                  <a:cxn ang="T52">
                    <a:pos x="T28" y="T29"/>
                  </a:cxn>
                  <a:cxn ang="T53">
                    <a:pos x="T30" y="T31"/>
                  </a:cxn>
                  <a:cxn ang="T54">
                    <a:pos x="T32" y="T33"/>
                  </a:cxn>
                  <a:cxn ang="T55">
                    <a:pos x="T34" y="T35"/>
                  </a:cxn>
                  <a:cxn ang="T56">
                    <a:pos x="T36" y="T37"/>
                  </a:cxn>
                </a:cxnLst>
                <a:rect l="T57" t="T58" r="T59" b="T60"/>
                <a:pathLst>
                  <a:path w="313" h="215">
                    <a:moveTo>
                      <a:pt x="6" y="212"/>
                    </a:moveTo>
                    <a:cubicBezTo>
                      <a:pt x="13" y="215"/>
                      <a:pt x="1" y="209"/>
                      <a:pt x="44" y="208"/>
                    </a:cubicBezTo>
                    <a:cubicBezTo>
                      <a:pt x="87" y="207"/>
                      <a:pt x="221" y="205"/>
                      <a:pt x="264" y="204"/>
                    </a:cubicBezTo>
                    <a:cubicBezTo>
                      <a:pt x="307" y="203"/>
                      <a:pt x="296" y="213"/>
                      <a:pt x="304" y="204"/>
                    </a:cubicBezTo>
                    <a:cubicBezTo>
                      <a:pt x="312" y="195"/>
                      <a:pt x="311" y="171"/>
                      <a:pt x="312" y="152"/>
                    </a:cubicBezTo>
                    <a:cubicBezTo>
                      <a:pt x="313" y="133"/>
                      <a:pt x="313" y="111"/>
                      <a:pt x="308" y="92"/>
                    </a:cubicBezTo>
                    <a:cubicBezTo>
                      <a:pt x="303" y="73"/>
                      <a:pt x="294" y="52"/>
                      <a:pt x="284" y="40"/>
                    </a:cubicBezTo>
                    <a:cubicBezTo>
                      <a:pt x="274" y="28"/>
                      <a:pt x="261" y="26"/>
                      <a:pt x="248" y="20"/>
                    </a:cubicBezTo>
                    <a:cubicBezTo>
                      <a:pt x="235" y="14"/>
                      <a:pt x="219" y="0"/>
                      <a:pt x="204" y="4"/>
                    </a:cubicBezTo>
                    <a:cubicBezTo>
                      <a:pt x="189" y="8"/>
                      <a:pt x="169" y="37"/>
                      <a:pt x="160" y="44"/>
                    </a:cubicBezTo>
                    <a:cubicBezTo>
                      <a:pt x="151" y="51"/>
                      <a:pt x="161" y="50"/>
                      <a:pt x="152" y="44"/>
                    </a:cubicBezTo>
                    <a:cubicBezTo>
                      <a:pt x="143" y="38"/>
                      <a:pt x="120" y="13"/>
                      <a:pt x="108" y="8"/>
                    </a:cubicBezTo>
                    <a:cubicBezTo>
                      <a:pt x="96" y="3"/>
                      <a:pt x="91" y="9"/>
                      <a:pt x="80" y="16"/>
                    </a:cubicBezTo>
                    <a:cubicBezTo>
                      <a:pt x="69" y="23"/>
                      <a:pt x="55" y="37"/>
                      <a:pt x="44" y="48"/>
                    </a:cubicBezTo>
                    <a:cubicBezTo>
                      <a:pt x="33" y="59"/>
                      <a:pt x="22" y="73"/>
                      <a:pt x="16" y="84"/>
                    </a:cubicBezTo>
                    <a:cubicBezTo>
                      <a:pt x="10" y="95"/>
                      <a:pt x="8" y="103"/>
                      <a:pt x="6" y="116"/>
                    </a:cubicBezTo>
                    <a:cubicBezTo>
                      <a:pt x="4" y="129"/>
                      <a:pt x="7" y="151"/>
                      <a:pt x="6" y="164"/>
                    </a:cubicBezTo>
                    <a:cubicBezTo>
                      <a:pt x="5" y="177"/>
                      <a:pt x="0" y="184"/>
                      <a:pt x="0" y="192"/>
                    </a:cubicBezTo>
                    <a:cubicBezTo>
                      <a:pt x="0" y="200"/>
                      <a:pt x="2" y="209"/>
                      <a:pt x="6" y="21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7" name="Freeform 230"/>
              <p:cNvSpPr>
                <a:spLocks/>
              </p:cNvSpPr>
              <p:nvPr/>
            </p:nvSpPr>
            <p:spPr bwMode="auto">
              <a:xfrm>
                <a:off x="3089" y="3134"/>
                <a:ext cx="73" cy="90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8" name="Freeform 231"/>
              <p:cNvSpPr>
                <a:spLocks/>
              </p:cNvSpPr>
              <p:nvPr/>
            </p:nvSpPr>
            <p:spPr bwMode="auto">
              <a:xfrm flipH="1">
                <a:off x="3162" y="3134"/>
                <a:ext cx="72" cy="90"/>
              </a:xfrm>
              <a:custGeom>
                <a:avLst/>
                <a:gdLst>
                  <a:gd name="T0" fmla="*/ 40 w 84"/>
                  <a:gd name="T1" fmla="*/ 0 h 96"/>
                  <a:gd name="T2" fmla="*/ 28 w 84"/>
                  <a:gd name="T3" fmla="*/ 12 h 96"/>
                  <a:gd name="T4" fmla="*/ 0 w 84"/>
                  <a:gd name="T5" fmla="*/ 28 h 96"/>
                  <a:gd name="T6" fmla="*/ 56 w 84"/>
                  <a:gd name="T7" fmla="*/ 96 h 96"/>
                  <a:gd name="T8" fmla="*/ 84 w 84"/>
                  <a:gd name="T9" fmla="*/ 60 h 96"/>
                  <a:gd name="T10" fmla="*/ 32 w 84"/>
                  <a:gd name="T11" fmla="*/ 8 h 9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84"/>
                  <a:gd name="T19" fmla="*/ 0 h 96"/>
                  <a:gd name="T20" fmla="*/ 84 w 84"/>
                  <a:gd name="T21" fmla="*/ 96 h 9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84" h="96">
                    <a:moveTo>
                      <a:pt x="40" y="0"/>
                    </a:moveTo>
                    <a:cubicBezTo>
                      <a:pt x="34" y="12"/>
                      <a:pt x="43" y="12"/>
                      <a:pt x="28" y="12"/>
                    </a:cubicBezTo>
                    <a:lnTo>
                      <a:pt x="0" y="28"/>
                    </a:lnTo>
                    <a:lnTo>
                      <a:pt x="56" y="96"/>
                    </a:lnTo>
                    <a:lnTo>
                      <a:pt x="84" y="60"/>
                    </a:lnTo>
                    <a:lnTo>
                      <a:pt x="32" y="8"/>
                    </a:lnTo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299" name="Freeform 232"/>
              <p:cNvSpPr>
                <a:spLocks/>
              </p:cNvSpPr>
              <p:nvPr/>
            </p:nvSpPr>
            <p:spPr bwMode="auto">
              <a:xfrm>
                <a:off x="3168" y="3360"/>
                <a:ext cx="6" cy="376"/>
              </a:xfrm>
              <a:custGeom>
                <a:avLst/>
                <a:gdLst>
                  <a:gd name="T0" fmla="*/ 0 w 8"/>
                  <a:gd name="T1" fmla="*/ 0 h 400"/>
                  <a:gd name="T2" fmla="*/ 8 w 8"/>
                  <a:gd name="T3" fmla="*/ 400 h 400"/>
                  <a:gd name="T4" fmla="*/ 0 60000 65536"/>
                  <a:gd name="T5" fmla="*/ 0 60000 65536"/>
                  <a:gd name="T6" fmla="*/ 0 w 8"/>
                  <a:gd name="T7" fmla="*/ 0 h 400"/>
                  <a:gd name="T8" fmla="*/ 8 w 8"/>
                  <a:gd name="T9" fmla="*/ 400 h 40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8" h="400">
                    <a:moveTo>
                      <a:pt x="0" y="0"/>
                    </a:moveTo>
                    <a:lnTo>
                      <a:pt x="8" y="400"/>
                    </a:lnTo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0" name="Freeform 233"/>
              <p:cNvSpPr>
                <a:spLocks/>
              </p:cNvSpPr>
              <p:nvPr/>
            </p:nvSpPr>
            <p:spPr bwMode="auto">
              <a:xfrm>
                <a:off x="3164" y="3198"/>
                <a:ext cx="1" cy="150"/>
              </a:xfrm>
              <a:custGeom>
                <a:avLst/>
                <a:gdLst>
                  <a:gd name="T0" fmla="*/ 0 w 1"/>
                  <a:gd name="T1" fmla="*/ 0 h 160"/>
                  <a:gd name="T2" fmla="*/ 0 w 1"/>
                  <a:gd name="T3" fmla="*/ 160 h 160"/>
                  <a:gd name="T4" fmla="*/ 0 60000 65536"/>
                  <a:gd name="T5" fmla="*/ 0 60000 65536"/>
                  <a:gd name="T6" fmla="*/ 0 w 1"/>
                  <a:gd name="T7" fmla="*/ 0 h 160"/>
                  <a:gd name="T8" fmla="*/ 1 w 1"/>
                  <a:gd name="T9" fmla="*/ 160 h 160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" h="160">
                    <a:moveTo>
                      <a:pt x="0" y="0"/>
                    </a:moveTo>
                    <a:lnTo>
                      <a:pt x="0" y="160"/>
                    </a:ln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1" name="Freeform 234" descr="Коричневый мрамор"/>
              <p:cNvSpPr>
                <a:spLocks/>
              </p:cNvSpPr>
              <p:nvPr/>
            </p:nvSpPr>
            <p:spPr bwMode="auto">
              <a:xfrm>
                <a:off x="3009" y="3696"/>
                <a:ext cx="341" cy="90"/>
              </a:xfrm>
              <a:custGeom>
                <a:avLst/>
                <a:gdLst>
                  <a:gd name="T0" fmla="*/ 10 w 352"/>
                  <a:gd name="T1" fmla="*/ 49 h 95"/>
                  <a:gd name="T2" fmla="*/ 11 w 352"/>
                  <a:gd name="T3" fmla="*/ 86 h 95"/>
                  <a:gd name="T4" fmla="*/ 59 w 352"/>
                  <a:gd name="T5" fmla="*/ 86 h 95"/>
                  <a:gd name="T6" fmla="*/ 181 w 352"/>
                  <a:gd name="T7" fmla="*/ 88 h 95"/>
                  <a:gd name="T8" fmla="*/ 328 w 352"/>
                  <a:gd name="T9" fmla="*/ 88 h 95"/>
                  <a:gd name="T10" fmla="*/ 325 w 352"/>
                  <a:gd name="T11" fmla="*/ 43 h 95"/>
                  <a:gd name="T12" fmla="*/ 244 w 352"/>
                  <a:gd name="T13" fmla="*/ 1 h 95"/>
                  <a:gd name="T14" fmla="*/ 181 w 352"/>
                  <a:gd name="T15" fmla="*/ 40 h 95"/>
                  <a:gd name="T16" fmla="*/ 187 w 352"/>
                  <a:gd name="T17" fmla="*/ 85 h 95"/>
                  <a:gd name="T18" fmla="*/ 154 w 352"/>
                  <a:gd name="T19" fmla="*/ 34 h 95"/>
                  <a:gd name="T20" fmla="*/ 70 w 352"/>
                  <a:gd name="T21" fmla="*/ 7 h 95"/>
                  <a:gd name="T22" fmla="*/ 10 w 352"/>
                  <a:gd name="T23" fmla="*/ 49 h 95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60000 65536"/>
                  <a:gd name="T34" fmla="*/ 0 60000 65536"/>
                  <a:gd name="T35" fmla="*/ 0 60000 65536"/>
                  <a:gd name="T36" fmla="*/ 0 w 352"/>
                  <a:gd name="T37" fmla="*/ 0 h 95"/>
                  <a:gd name="T38" fmla="*/ 352 w 352"/>
                  <a:gd name="T39" fmla="*/ 95 h 95"/>
                </a:gdLst>
                <a:ahLst/>
                <a:cxnLst>
                  <a:cxn ang="T24">
                    <a:pos x="T0" y="T1"/>
                  </a:cxn>
                  <a:cxn ang="T25">
                    <a:pos x="T2" y="T3"/>
                  </a:cxn>
                  <a:cxn ang="T26">
                    <a:pos x="T4" y="T5"/>
                  </a:cxn>
                  <a:cxn ang="T27">
                    <a:pos x="T6" y="T7"/>
                  </a:cxn>
                  <a:cxn ang="T28">
                    <a:pos x="T8" y="T9"/>
                  </a:cxn>
                  <a:cxn ang="T29">
                    <a:pos x="T10" y="T11"/>
                  </a:cxn>
                  <a:cxn ang="T30">
                    <a:pos x="T12" y="T13"/>
                  </a:cxn>
                  <a:cxn ang="T31">
                    <a:pos x="T14" y="T15"/>
                  </a:cxn>
                  <a:cxn ang="T32">
                    <a:pos x="T16" y="T17"/>
                  </a:cxn>
                  <a:cxn ang="T33">
                    <a:pos x="T18" y="T19"/>
                  </a:cxn>
                  <a:cxn ang="T34">
                    <a:pos x="T20" y="T21"/>
                  </a:cxn>
                  <a:cxn ang="T35">
                    <a:pos x="T22" y="T23"/>
                  </a:cxn>
                </a:cxnLst>
                <a:rect l="T36" t="T37" r="T38" b="T39"/>
                <a:pathLst>
                  <a:path w="352" h="95">
                    <a:moveTo>
                      <a:pt x="10" y="49"/>
                    </a:moveTo>
                    <a:cubicBezTo>
                      <a:pt x="0" y="62"/>
                      <a:pt x="3" y="80"/>
                      <a:pt x="11" y="86"/>
                    </a:cubicBezTo>
                    <a:cubicBezTo>
                      <a:pt x="19" y="92"/>
                      <a:pt x="31" y="86"/>
                      <a:pt x="59" y="86"/>
                    </a:cubicBezTo>
                    <a:cubicBezTo>
                      <a:pt x="87" y="86"/>
                      <a:pt x="136" y="88"/>
                      <a:pt x="181" y="88"/>
                    </a:cubicBezTo>
                    <a:cubicBezTo>
                      <a:pt x="226" y="88"/>
                      <a:pt x="304" y="95"/>
                      <a:pt x="328" y="88"/>
                    </a:cubicBezTo>
                    <a:cubicBezTo>
                      <a:pt x="352" y="81"/>
                      <a:pt x="339" y="58"/>
                      <a:pt x="325" y="43"/>
                    </a:cubicBezTo>
                    <a:cubicBezTo>
                      <a:pt x="311" y="28"/>
                      <a:pt x="268" y="2"/>
                      <a:pt x="244" y="1"/>
                    </a:cubicBezTo>
                    <a:cubicBezTo>
                      <a:pt x="220" y="0"/>
                      <a:pt x="191" y="26"/>
                      <a:pt x="181" y="40"/>
                    </a:cubicBezTo>
                    <a:cubicBezTo>
                      <a:pt x="171" y="54"/>
                      <a:pt x="191" y="86"/>
                      <a:pt x="187" y="85"/>
                    </a:cubicBezTo>
                    <a:cubicBezTo>
                      <a:pt x="183" y="84"/>
                      <a:pt x="173" y="47"/>
                      <a:pt x="154" y="34"/>
                    </a:cubicBezTo>
                    <a:cubicBezTo>
                      <a:pt x="135" y="21"/>
                      <a:pt x="94" y="4"/>
                      <a:pt x="70" y="7"/>
                    </a:cubicBezTo>
                    <a:cubicBezTo>
                      <a:pt x="46" y="10"/>
                      <a:pt x="20" y="36"/>
                      <a:pt x="10" y="49"/>
                    </a:cubicBezTo>
                    <a:close/>
                  </a:path>
                </a:pathLst>
              </a:custGeom>
              <a:blipFill dpi="0" rotWithShape="1">
                <a:blip r:embed="rId2" cstate="print"/>
                <a:srcRect/>
                <a:tile tx="0" ty="0" sx="100000" sy="100000" flip="none" algn="tl"/>
              </a:blip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2" name="Freeform 235"/>
              <p:cNvSpPr>
                <a:spLocks/>
              </p:cNvSpPr>
              <p:nvPr/>
            </p:nvSpPr>
            <p:spPr bwMode="auto">
              <a:xfrm>
                <a:off x="2971" y="2736"/>
                <a:ext cx="387" cy="287"/>
              </a:xfrm>
              <a:custGeom>
                <a:avLst/>
                <a:gdLst>
                  <a:gd name="T0" fmla="*/ 378 w 400"/>
                  <a:gd name="T1" fmla="*/ 286 h 301"/>
                  <a:gd name="T2" fmla="*/ 399 w 400"/>
                  <a:gd name="T3" fmla="*/ 220 h 301"/>
                  <a:gd name="T4" fmla="*/ 384 w 400"/>
                  <a:gd name="T5" fmla="*/ 202 h 301"/>
                  <a:gd name="T6" fmla="*/ 387 w 400"/>
                  <a:gd name="T7" fmla="*/ 166 h 301"/>
                  <a:gd name="T8" fmla="*/ 360 w 400"/>
                  <a:gd name="T9" fmla="*/ 151 h 301"/>
                  <a:gd name="T10" fmla="*/ 366 w 400"/>
                  <a:gd name="T11" fmla="*/ 121 h 301"/>
                  <a:gd name="T12" fmla="*/ 351 w 400"/>
                  <a:gd name="T13" fmla="*/ 124 h 301"/>
                  <a:gd name="T14" fmla="*/ 294 w 400"/>
                  <a:gd name="T15" fmla="*/ 67 h 301"/>
                  <a:gd name="T16" fmla="*/ 267 w 400"/>
                  <a:gd name="T17" fmla="*/ 64 h 301"/>
                  <a:gd name="T18" fmla="*/ 247 w 400"/>
                  <a:gd name="T19" fmla="*/ 53 h 301"/>
                  <a:gd name="T20" fmla="*/ 261 w 400"/>
                  <a:gd name="T21" fmla="*/ 28 h 301"/>
                  <a:gd name="T22" fmla="*/ 282 w 400"/>
                  <a:gd name="T23" fmla="*/ 31 h 301"/>
                  <a:gd name="T24" fmla="*/ 264 w 400"/>
                  <a:gd name="T25" fmla="*/ 1 h 301"/>
                  <a:gd name="T26" fmla="*/ 228 w 400"/>
                  <a:gd name="T27" fmla="*/ 40 h 301"/>
                  <a:gd name="T28" fmla="*/ 219 w 400"/>
                  <a:gd name="T29" fmla="*/ 55 h 301"/>
                  <a:gd name="T30" fmla="*/ 192 w 400"/>
                  <a:gd name="T31" fmla="*/ 10 h 301"/>
                  <a:gd name="T32" fmla="*/ 186 w 400"/>
                  <a:gd name="T33" fmla="*/ 22 h 301"/>
                  <a:gd name="T34" fmla="*/ 204 w 400"/>
                  <a:gd name="T35" fmla="*/ 55 h 301"/>
                  <a:gd name="T36" fmla="*/ 162 w 400"/>
                  <a:gd name="T37" fmla="*/ 10 h 301"/>
                  <a:gd name="T38" fmla="*/ 144 w 400"/>
                  <a:gd name="T39" fmla="*/ 16 h 301"/>
                  <a:gd name="T40" fmla="*/ 120 w 400"/>
                  <a:gd name="T41" fmla="*/ 19 h 301"/>
                  <a:gd name="T42" fmla="*/ 114 w 400"/>
                  <a:gd name="T43" fmla="*/ 34 h 301"/>
                  <a:gd name="T44" fmla="*/ 147 w 400"/>
                  <a:gd name="T45" fmla="*/ 37 h 301"/>
                  <a:gd name="T46" fmla="*/ 159 w 400"/>
                  <a:gd name="T47" fmla="*/ 58 h 301"/>
                  <a:gd name="T48" fmla="*/ 126 w 400"/>
                  <a:gd name="T49" fmla="*/ 55 h 301"/>
                  <a:gd name="T50" fmla="*/ 114 w 400"/>
                  <a:gd name="T51" fmla="*/ 73 h 301"/>
                  <a:gd name="T52" fmla="*/ 93 w 400"/>
                  <a:gd name="T53" fmla="*/ 79 h 301"/>
                  <a:gd name="T54" fmla="*/ 72 w 400"/>
                  <a:gd name="T55" fmla="*/ 94 h 301"/>
                  <a:gd name="T56" fmla="*/ 54 w 400"/>
                  <a:gd name="T57" fmla="*/ 106 h 301"/>
                  <a:gd name="T58" fmla="*/ 60 w 400"/>
                  <a:gd name="T59" fmla="*/ 124 h 301"/>
                  <a:gd name="T60" fmla="*/ 45 w 400"/>
                  <a:gd name="T61" fmla="*/ 142 h 301"/>
                  <a:gd name="T62" fmla="*/ 27 w 400"/>
                  <a:gd name="T63" fmla="*/ 154 h 301"/>
                  <a:gd name="T64" fmla="*/ 12 w 400"/>
                  <a:gd name="T65" fmla="*/ 214 h 301"/>
                  <a:gd name="T66" fmla="*/ 3 w 400"/>
                  <a:gd name="T67" fmla="*/ 274 h 301"/>
                  <a:gd name="T68" fmla="*/ 33 w 400"/>
                  <a:gd name="T69" fmla="*/ 301 h 301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w 400"/>
                  <a:gd name="T106" fmla="*/ 0 h 301"/>
                  <a:gd name="T107" fmla="*/ 400 w 400"/>
                  <a:gd name="T108" fmla="*/ 301 h 301"/>
                </a:gdLst>
                <a:ahLst/>
                <a:cxnLst>
                  <a:cxn ang="T70">
                    <a:pos x="T0" y="T1"/>
                  </a:cxn>
                  <a:cxn ang="T71">
                    <a:pos x="T2" y="T3"/>
                  </a:cxn>
                  <a:cxn ang="T72">
                    <a:pos x="T4" y="T5"/>
                  </a:cxn>
                  <a:cxn ang="T73">
                    <a:pos x="T6" y="T7"/>
                  </a:cxn>
                  <a:cxn ang="T74">
                    <a:pos x="T8" y="T9"/>
                  </a:cxn>
                  <a:cxn ang="T75">
                    <a:pos x="T10" y="T11"/>
                  </a:cxn>
                  <a:cxn ang="T76">
                    <a:pos x="T12" y="T13"/>
                  </a:cxn>
                  <a:cxn ang="T77">
                    <a:pos x="T14" y="T15"/>
                  </a:cxn>
                  <a:cxn ang="T78">
                    <a:pos x="T16" y="T17"/>
                  </a:cxn>
                  <a:cxn ang="T79">
                    <a:pos x="T18" y="T19"/>
                  </a:cxn>
                  <a:cxn ang="T80">
                    <a:pos x="T20" y="T21"/>
                  </a:cxn>
                  <a:cxn ang="T81">
                    <a:pos x="T22" y="T23"/>
                  </a:cxn>
                  <a:cxn ang="T82">
                    <a:pos x="T24" y="T25"/>
                  </a:cxn>
                  <a:cxn ang="T83">
                    <a:pos x="T26" y="T27"/>
                  </a:cxn>
                  <a:cxn ang="T84">
                    <a:pos x="T28" y="T29"/>
                  </a:cxn>
                  <a:cxn ang="T85">
                    <a:pos x="T30" y="T31"/>
                  </a:cxn>
                  <a:cxn ang="T86">
                    <a:pos x="T32" y="T33"/>
                  </a:cxn>
                  <a:cxn ang="T87">
                    <a:pos x="T34" y="T35"/>
                  </a:cxn>
                  <a:cxn ang="T88">
                    <a:pos x="T36" y="T37"/>
                  </a:cxn>
                  <a:cxn ang="T89">
                    <a:pos x="T38" y="T39"/>
                  </a:cxn>
                  <a:cxn ang="T90">
                    <a:pos x="T40" y="T41"/>
                  </a:cxn>
                  <a:cxn ang="T91">
                    <a:pos x="T42" y="T43"/>
                  </a:cxn>
                  <a:cxn ang="T92">
                    <a:pos x="T44" y="T45"/>
                  </a:cxn>
                  <a:cxn ang="T93">
                    <a:pos x="T46" y="T47"/>
                  </a:cxn>
                  <a:cxn ang="T94">
                    <a:pos x="T48" y="T49"/>
                  </a:cxn>
                  <a:cxn ang="T95">
                    <a:pos x="T50" y="T51"/>
                  </a:cxn>
                  <a:cxn ang="T96">
                    <a:pos x="T52" y="T53"/>
                  </a:cxn>
                  <a:cxn ang="T97">
                    <a:pos x="T54" y="T55"/>
                  </a:cxn>
                  <a:cxn ang="T98">
                    <a:pos x="T56" y="T57"/>
                  </a:cxn>
                  <a:cxn ang="T99">
                    <a:pos x="T58" y="T59"/>
                  </a:cxn>
                  <a:cxn ang="T100">
                    <a:pos x="T60" y="T61"/>
                  </a:cxn>
                  <a:cxn ang="T101">
                    <a:pos x="T62" y="T63"/>
                  </a:cxn>
                  <a:cxn ang="T102">
                    <a:pos x="T64" y="T65"/>
                  </a:cxn>
                  <a:cxn ang="T103">
                    <a:pos x="T66" y="T67"/>
                  </a:cxn>
                  <a:cxn ang="T104">
                    <a:pos x="T68" y="T69"/>
                  </a:cxn>
                </a:cxnLst>
                <a:rect l="T105" t="T106" r="T107" b="T108"/>
                <a:pathLst>
                  <a:path w="400" h="301">
                    <a:moveTo>
                      <a:pt x="378" y="286"/>
                    </a:moveTo>
                    <a:cubicBezTo>
                      <a:pt x="381" y="275"/>
                      <a:pt x="398" y="234"/>
                      <a:pt x="399" y="220"/>
                    </a:cubicBezTo>
                    <a:cubicBezTo>
                      <a:pt x="400" y="206"/>
                      <a:pt x="386" y="211"/>
                      <a:pt x="384" y="202"/>
                    </a:cubicBezTo>
                    <a:cubicBezTo>
                      <a:pt x="382" y="193"/>
                      <a:pt x="391" y="174"/>
                      <a:pt x="387" y="166"/>
                    </a:cubicBezTo>
                    <a:cubicBezTo>
                      <a:pt x="383" y="158"/>
                      <a:pt x="363" y="158"/>
                      <a:pt x="360" y="151"/>
                    </a:cubicBezTo>
                    <a:cubicBezTo>
                      <a:pt x="357" y="144"/>
                      <a:pt x="367" y="125"/>
                      <a:pt x="366" y="121"/>
                    </a:cubicBezTo>
                    <a:cubicBezTo>
                      <a:pt x="365" y="117"/>
                      <a:pt x="363" y="133"/>
                      <a:pt x="351" y="124"/>
                    </a:cubicBezTo>
                    <a:cubicBezTo>
                      <a:pt x="339" y="115"/>
                      <a:pt x="308" y="77"/>
                      <a:pt x="294" y="67"/>
                    </a:cubicBezTo>
                    <a:cubicBezTo>
                      <a:pt x="280" y="57"/>
                      <a:pt x="275" y="66"/>
                      <a:pt x="267" y="64"/>
                    </a:cubicBezTo>
                    <a:cubicBezTo>
                      <a:pt x="259" y="62"/>
                      <a:pt x="248" y="59"/>
                      <a:pt x="247" y="53"/>
                    </a:cubicBezTo>
                    <a:cubicBezTo>
                      <a:pt x="246" y="47"/>
                      <a:pt x="255" y="32"/>
                      <a:pt x="261" y="28"/>
                    </a:cubicBezTo>
                    <a:cubicBezTo>
                      <a:pt x="267" y="24"/>
                      <a:pt x="282" y="35"/>
                      <a:pt x="282" y="31"/>
                    </a:cubicBezTo>
                    <a:cubicBezTo>
                      <a:pt x="282" y="27"/>
                      <a:pt x="273" y="0"/>
                      <a:pt x="264" y="1"/>
                    </a:cubicBezTo>
                    <a:cubicBezTo>
                      <a:pt x="255" y="2"/>
                      <a:pt x="235" y="31"/>
                      <a:pt x="228" y="40"/>
                    </a:cubicBezTo>
                    <a:cubicBezTo>
                      <a:pt x="221" y="49"/>
                      <a:pt x="225" y="60"/>
                      <a:pt x="219" y="55"/>
                    </a:cubicBezTo>
                    <a:cubicBezTo>
                      <a:pt x="213" y="50"/>
                      <a:pt x="197" y="15"/>
                      <a:pt x="192" y="10"/>
                    </a:cubicBezTo>
                    <a:cubicBezTo>
                      <a:pt x="187" y="5"/>
                      <a:pt x="184" y="15"/>
                      <a:pt x="186" y="22"/>
                    </a:cubicBezTo>
                    <a:cubicBezTo>
                      <a:pt x="188" y="29"/>
                      <a:pt x="208" y="57"/>
                      <a:pt x="204" y="55"/>
                    </a:cubicBezTo>
                    <a:cubicBezTo>
                      <a:pt x="200" y="53"/>
                      <a:pt x="172" y="17"/>
                      <a:pt x="162" y="10"/>
                    </a:cubicBezTo>
                    <a:cubicBezTo>
                      <a:pt x="152" y="3"/>
                      <a:pt x="151" y="15"/>
                      <a:pt x="144" y="16"/>
                    </a:cubicBezTo>
                    <a:cubicBezTo>
                      <a:pt x="137" y="17"/>
                      <a:pt x="125" y="16"/>
                      <a:pt x="120" y="19"/>
                    </a:cubicBezTo>
                    <a:cubicBezTo>
                      <a:pt x="115" y="22"/>
                      <a:pt x="110" y="31"/>
                      <a:pt x="114" y="34"/>
                    </a:cubicBezTo>
                    <a:cubicBezTo>
                      <a:pt x="118" y="37"/>
                      <a:pt x="140" y="33"/>
                      <a:pt x="147" y="37"/>
                    </a:cubicBezTo>
                    <a:cubicBezTo>
                      <a:pt x="154" y="41"/>
                      <a:pt x="163" y="55"/>
                      <a:pt x="159" y="58"/>
                    </a:cubicBezTo>
                    <a:cubicBezTo>
                      <a:pt x="155" y="61"/>
                      <a:pt x="133" y="53"/>
                      <a:pt x="126" y="55"/>
                    </a:cubicBezTo>
                    <a:cubicBezTo>
                      <a:pt x="119" y="57"/>
                      <a:pt x="119" y="69"/>
                      <a:pt x="114" y="73"/>
                    </a:cubicBezTo>
                    <a:cubicBezTo>
                      <a:pt x="109" y="77"/>
                      <a:pt x="100" y="76"/>
                      <a:pt x="93" y="79"/>
                    </a:cubicBezTo>
                    <a:cubicBezTo>
                      <a:pt x="86" y="82"/>
                      <a:pt x="79" y="89"/>
                      <a:pt x="72" y="94"/>
                    </a:cubicBezTo>
                    <a:cubicBezTo>
                      <a:pt x="65" y="99"/>
                      <a:pt x="56" y="101"/>
                      <a:pt x="54" y="106"/>
                    </a:cubicBezTo>
                    <a:cubicBezTo>
                      <a:pt x="52" y="111"/>
                      <a:pt x="61" y="118"/>
                      <a:pt x="60" y="124"/>
                    </a:cubicBezTo>
                    <a:cubicBezTo>
                      <a:pt x="59" y="130"/>
                      <a:pt x="51" y="137"/>
                      <a:pt x="45" y="142"/>
                    </a:cubicBezTo>
                    <a:cubicBezTo>
                      <a:pt x="39" y="147"/>
                      <a:pt x="33" y="142"/>
                      <a:pt x="27" y="154"/>
                    </a:cubicBezTo>
                    <a:cubicBezTo>
                      <a:pt x="21" y="166"/>
                      <a:pt x="16" y="194"/>
                      <a:pt x="12" y="214"/>
                    </a:cubicBezTo>
                    <a:cubicBezTo>
                      <a:pt x="8" y="234"/>
                      <a:pt x="0" y="260"/>
                      <a:pt x="3" y="274"/>
                    </a:cubicBezTo>
                    <a:cubicBezTo>
                      <a:pt x="6" y="288"/>
                      <a:pt x="27" y="295"/>
                      <a:pt x="33" y="301"/>
                    </a:cubicBezTo>
                  </a:path>
                </a:pathLst>
              </a:custGeom>
              <a:gradFill rotWithShape="1">
                <a:gsLst>
                  <a:gs pos="0">
                    <a:srgbClr val="D20000"/>
                  </a:gs>
                  <a:gs pos="50000">
                    <a:srgbClr val="993300"/>
                  </a:gs>
                  <a:gs pos="100000">
                    <a:srgbClr val="D20000"/>
                  </a:gs>
                </a:gsLst>
                <a:lin ang="18900000" scaled="1"/>
              </a:gra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3" name="Freeform 236"/>
              <p:cNvSpPr>
                <a:spLocks/>
              </p:cNvSpPr>
              <p:nvPr/>
            </p:nvSpPr>
            <p:spPr bwMode="auto">
              <a:xfrm>
                <a:off x="3004" y="2838"/>
                <a:ext cx="333" cy="347"/>
              </a:xfrm>
              <a:custGeom>
                <a:avLst/>
                <a:gdLst>
                  <a:gd name="T0" fmla="*/ 0 w 344"/>
                  <a:gd name="T1" fmla="*/ 194 h 365"/>
                  <a:gd name="T2" fmla="*/ 6 w 344"/>
                  <a:gd name="T3" fmla="*/ 209 h 365"/>
                  <a:gd name="T4" fmla="*/ 36 w 344"/>
                  <a:gd name="T5" fmla="*/ 266 h 365"/>
                  <a:gd name="T6" fmla="*/ 87 w 344"/>
                  <a:gd name="T7" fmla="*/ 308 h 365"/>
                  <a:gd name="T8" fmla="*/ 138 w 344"/>
                  <a:gd name="T9" fmla="*/ 320 h 365"/>
                  <a:gd name="T10" fmla="*/ 144 w 344"/>
                  <a:gd name="T11" fmla="*/ 344 h 365"/>
                  <a:gd name="T12" fmla="*/ 165 w 344"/>
                  <a:gd name="T13" fmla="*/ 365 h 365"/>
                  <a:gd name="T14" fmla="*/ 192 w 344"/>
                  <a:gd name="T15" fmla="*/ 341 h 365"/>
                  <a:gd name="T16" fmla="*/ 207 w 344"/>
                  <a:gd name="T17" fmla="*/ 317 h 365"/>
                  <a:gd name="T18" fmla="*/ 255 w 344"/>
                  <a:gd name="T19" fmla="*/ 308 h 365"/>
                  <a:gd name="T20" fmla="*/ 303 w 344"/>
                  <a:gd name="T21" fmla="*/ 275 h 365"/>
                  <a:gd name="T22" fmla="*/ 342 w 344"/>
                  <a:gd name="T23" fmla="*/ 179 h 365"/>
                  <a:gd name="T24" fmla="*/ 288 w 344"/>
                  <a:gd name="T25" fmla="*/ 98 h 365"/>
                  <a:gd name="T26" fmla="*/ 256 w 344"/>
                  <a:gd name="T27" fmla="*/ 27 h 365"/>
                  <a:gd name="T28" fmla="*/ 208 w 344"/>
                  <a:gd name="T29" fmla="*/ 75 h 365"/>
                  <a:gd name="T30" fmla="*/ 198 w 344"/>
                  <a:gd name="T31" fmla="*/ 56 h 365"/>
                  <a:gd name="T32" fmla="*/ 183 w 344"/>
                  <a:gd name="T33" fmla="*/ 53 h 365"/>
                  <a:gd name="T34" fmla="*/ 112 w 344"/>
                  <a:gd name="T35" fmla="*/ 75 h 365"/>
                  <a:gd name="T36" fmla="*/ 126 w 344"/>
                  <a:gd name="T37" fmla="*/ 41 h 365"/>
                  <a:gd name="T38" fmla="*/ 114 w 344"/>
                  <a:gd name="T39" fmla="*/ 11 h 365"/>
                  <a:gd name="T40" fmla="*/ 54 w 344"/>
                  <a:gd name="T41" fmla="*/ 110 h 365"/>
                  <a:gd name="T42" fmla="*/ 60 w 344"/>
                  <a:gd name="T43" fmla="*/ 137 h 365"/>
                  <a:gd name="T44" fmla="*/ 54 w 344"/>
                  <a:gd name="T45" fmla="*/ 161 h 365"/>
                  <a:gd name="T46" fmla="*/ 36 w 344"/>
                  <a:gd name="T47" fmla="*/ 155 h 365"/>
                  <a:gd name="T48" fmla="*/ 33 w 344"/>
                  <a:gd name="T49" fmla="*/ 119 h 365"/>
                  <a:gd name="T50" fmla="*/ 12 w 344"/>
                  <a:gd name="T51" fmla="*/ 152 h 365"/>
                  <a:gd name="T52" fmla="*/ 12 w 344"/>
                  <a:gd name="T53" fmla="*/ 173 h 365"/>
                  <a:gd name="T54" fmla="*/ 9 w 344"/>
                  <a:gd name="T55" fmla="*/ 185 h 365"/>
                  <a:gd name="T56" fmla="*/ 0 w 344"/>
                  <a:gd name="T57" fmla="*/ 194 h 365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w 344"/>
                  <a:gd name="T88" fmla="*/ 0 h 365"/>
                  <a:gd name="T89" fmla="*/ 344 w 344"/>
                  <a:gd name="T90" fmla="*/ 365 h 365"/>
                </a:gdLst>
                <a:ahLst/>
                <a:cxnLst>
                  <a:cxn ang="T58">
                    <a:pos x="T0" y="T1"/>
                  </a:cxn>
                  <a:cxn ang="T59">
                    <a:pos x="T2" y="T3"/>
                  </a:cxn>
                  <a:cxn ang="T60">
                    <a:pos x="T4" y="T5"/>
                  </a:cxn>
                  <a:cxn ang="T61">
                    <a:pos x="T6" y="T7"/>
                  </a:cxn>
                  <a:cxn ang="T62">
                    <a:pos x="T8" y="T9"/>
                  </a:cxn>
                  <a:cxn ang="T63">
                    <a:pos x="T10" y="T11"/>
                  </a:cxn>
                  <a:cxn ang="T64">
                    <a:pos x="T12" y="T13"/>
                  </a:cxn>
                  <a:cxn ang="T65">
                    <a:pos x="T14" y="T15"/>
                  </a:cxn>
                  <a:cxn ang="T66">
                    <a:pos x="T16" y="T17"/>
                  </a:cxn>
                  <a:cxn ang="T67">
                    <a:pos x="T18" y="T19"/>
                  </a:cxn>
                  <a:cxn ang="T68">
                    <a:pos x="T20" y="T21"/>
                  </a:cxn>
                  <a:cxn ang="T69">
                    <a:pos x="T22" y="T23"/>
                  </a:cxn>
                  <a:cxn ang="T70">
                    <a:pos x="T24" y="T25"/>
                  </a:cxn>
                  <a:cxn ang="T71">
                    <a:pos x="T26" y="T27"/>
                  </a:cxn>
                  <a:cxn ang="T72">
                    <a:pos x="T28" y="T29"/>
                  </a:cxn>
                  <a:cxn ang="T73">
                    <a:pos x="T30" y="T31"/>
                  </a:cxn>
                  <a:cxn ang="T74">
                    <a:pos x="T32" y="T33"/>
                  </a:cxn>
                  <a:cxn ang="T75">
                    <a:pos x="T34" y="T35"/>
                  </a:cxn>
                  <a:cxn ang="T76">
                    <a:pos x="T36" y="T37"/>
                  </a:cxn>
                  <a:cxn ang="T77">
                    <a:pos x="T38" y="T39"/>
                  </a:cxn>
                  <a:cxn ang="T78">
                    <a:pos x="T40" y="T41"/>
                  </a:cxn>
                  <a:cxn ang="T79">
                    <a:pos x="T42" y="T43"/>
                  </a:cxn>
                  <a:cxn ang="T80">
                    <a:pos x="T44" y="T45"/>
                  </a:cxn>
                  <a:cxn ang="T81">
                    <a:pos x="T46" y="T47"/>
                  </a:cxn>
                  <a:cxn ang="T82">
                    <a:pos x="T48" y="T49"/>
                  </a:cxn>
                  <a:cxn ang="T83">
                    <a:pos x="T50" y="T51"/>
                  </a:cxn>
                  <a:cxn ang="T84">
                    <a:pos x="T52" y="T53"/>
                  </a:cxn>
                  <a:cxn ang="T85">
                    <a:pos x="T54" y="T55"/>
                  </a:cxn>
                  <a:cxn ang="T86">
                    <a:pos x="T56" y="T57"/>
                  </a:cxn>
                </a:cxnLst>
                <a:rect l="T87" t="T88" r="T89" b="T90"/>
                <a:pathLst>
                  <a:path w="344" h="365">
                    <a:moveTo>
                      <a:pt x="0" y="194"/>
                    </a:moveTo>
                    <a:cubicBezTo>
                      <a:pt x="0" y="198"/>
                      <a:pt x="0" y="197"/>
                      <a:pt x="6" y="209"/>
                    </a:cubicBezTo>
                    <a:cubicBezTo>
                      <a:pt x="12" y="221"/>
                      <a:pt x="23" y="250"/>
                      <a:pt x="36" y="266"/>
                    </a:cubicBezTo>
                    <a:cubicBezTo>
                      <a:pt x="49" y="282"/>
                      <a:pt x="70" y="299"/>
                      <a:pt x="87" y="308"/>
                    </a:cubicBezTo>
                    <a:cubicBezTo>
                      <a:pt x="104" y="317"/>
                      <a:pt x="129" y="314"/>
                      <a:pt x="138" y="320"/>
                    </a:cubicBezTo>
                    <a:cubicBezTo>
                      <a:pt x="147" y="326"/>
                      <a:pt x="140" y="337"/>
                      <a:pt x="144" y="344"/>
                    </a:cubicBezTo>
                    <a:cubicBezTo>
                      <a:pt x="148" y="351"/>
                      <a:pt x="157" y="365"/>
                      <a:pt x="165" y="365"/>
                    </a:cubicBezTo>
                    <a:cubicBezTo>
                      <a:pt x="173" y="365"/>
                      <a:pt x="185" y="349"/>
                      <a:pt x="192" y="341"/>
                    </a:cubicBezTo>
                    <a:cubicBezTo>
                      <a:pt x="199" y="333"/>
                      <a:pt x="197" y="322"/>
                      <a:pt x="207" y="317"/>
                    </a:cubicBezTo>
                    <a:cubicBezTo>
                      <a:pt x="217" y="312"/>
                      <a:pt x="239" y="315"/>
                      <a:pt x="255" y="308"/>
                    </a:cubicBezTo>
                    <a:cubicBezTo>
                      <a:pt x="271" y="301"/>
                      <a:pt x="289" y="296"/>
                      <a:pt x="303" y="275"/>
                    </a:cubicBezTo>
                    <a:cubicBezTo>
                      <a:pt x="317" y="254"/>
                      <a:pt x="344" y="208"/>
                      <a:pt x="342" y="179"/>
                    </a:cubicBezTo>
                    <a:cubicBezTo>
                      <a:pt x="340" y="150"/>
                      <a:pt x="302" y="123"/>
                      <a:pt x="288" y="98"/>
                    </a:cubicBezTo>
                    <a:cubicBezTo>
                      <a:pt x="274" y="73"/>
                      <a:pt x="269" y="31"/>
                      <a:pt x="256" y="27"/>
                    </a:cubicBezTo>
                    <a:cubicBezTo>
                      <a:pt x="243" y="23"/>
                      <a:pt x="218" y="70"/>
                      <a:pt x="208" y="75"/>
                    </a:cubicBezTo>
                    <a:cubicBezTo>
                      <a:pt x="198" y="80"/>
                      <a:pt x="202" y="60"/>
                      <a:pt x="198" y="56"/>
                    </a:cubicBezTo>
                    <a:cubicBezTo>
                      <a:pt x="194" y="52"/>
                      <a:pt x="197" y="50"/>
                      <a:pt x="183" y="53"/>
                    </a:cubicBezTo>
                    <a:cubicBezTo>
                      <a:pt x="169" y="56"/>
                      <a:pt x="121" y="77"/>
                      <a:pt x="112" y="75"/>
                    </a:cubicBezTo>
                    <a:cubicBezTo>
                      <a:pt x="103" y="73"/>
                      <a:pt x="126" y="52"/>
                      <a:pt x="126" y="41"/>
                    </a:cubicBezTo>
                    <a:cubicBezTo>
                      <a:pt x="126" y="30"/>
                      <a:pt x="126" y="0"/>
                      <a:pt x="114" y="11"/>
                    </a:cubicBezTo>
                    <a:cubicBezTo>
                      <a:pt x="102" y="22"/>
                      <a:pt x="63" y="89"/>
                      <a:pt x="54" y="110"/>
                    </a:cubicBezTo>
                    <a:cubicBezTo>
                      <a:pt x="45" y="131"/>
                      <a:pt x="60" y="129"/>
                      <a:pt x="60" y="137"/>
                    </a:cubicBezTo>
                    <a:cubicBezTo>
                      <a:pt x="60" y="145"/>
                      <a:pt x="58" y="158"/>
                      <a:pt x="54" y="161"/>
                    </a:cubicBezTo>
                    <a:cubicBezTo>
                      <a:pt x="50" y="164"/>
                      <a:pt x="39" y="162"/>
                      <a:pt x="36" y="155"/>
                    </a:cubicBezTo>
                    <a:cubicBezTo>
                      <a:pt x="33" y="148"/>
                      <a:pt x="37" y="119"/>
                      <a:pt x="33" y="119"/>
                    </a:cubicBezTo>
                    <a:cubicBezTo>
                      <a:pt x="29" y="119"/>
                      <a:pt x="16" y="143"/>
                      <a:pt x="12" y="152"/>
                    </a:cubicBezTo>
                    <a:cubicBezTo>
                      <a:pt x="8" y="161"/>
                      <a:pt x="12" y="168"/>
                      <a:pt x="12" y="173"/>
                    </a:cubicBezTo>
                    <a:cubicBezTo>
                      <a:pt x="12" y="178"/>
                      <a:pt x="11" y="182"/>
                      <a:pt x="9" y="185"/>
                    </a:cubicBezTo>
                    <a:cubicBezTo>
                      <a:pt x="7" y="188"/>
                      <a:pt x="0" y="190"/>
                      <a:pt x="0" y="194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FFC993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4" name="Freeform 237"/>
              <p:cNvSpPr>
                <a:spLocks/>
              </p:cNvSpPr>
              <p:nvPr/>
            </p:nvSpPr>
            <p:spPr bwMode="auto">
              <a:xfrm>
                <a:off x="3123" y="3071"/>
                <a:ext cx="110" cy="31"/>
              </a:xfrm>
              <a:custGeom>
                <a:avLst/>
                <a:gdLst>
                  <a:gd name="T0" fmla="*/ 0 w 114"/>
                  <a:gd name="T1" fmla="*/ 0 h 32"/>
                  <a:gd name="T2" fmla="*/ 39 w 114"/>
                  <a:gd name="T3" fmla="*/ 27 h 32"/>
                  <a:gd name="T4" fmla="*/ 60 w 114"/>
                  <a:gd name="T5" fmla="*/ 30 h 32"/>
                  <a:gd name="T6" fmla="*/ 81 w 114"/>
                  <a:gd name="T7" fmla="*/ 27 h 32"/>
                  <a:gd name="T8" fmla="*/ 114 w 114"/>
                  <a:gd name="T9" fmla="*/ 3 h 3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114"/>
                  <a:gd name="T16" fmla="*/ 0 h 32"/>
                  <a:gd name="T17" fmla="*/ 114 w 114"/>
                  <a:gd name="T18" fmla="*/ 32 h 3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114" h="32">
                    <a:moveTo>
                      <a:pt x="0" y="0"/>
                    </a:moveTo>
                    <a:cubicBezTo>
                      <a:pt x="7" y="4"/>
                      <a:pt x="29" y="22"/>
                      <a:pt x="39" y="27"/>
                    </a:cubicBezTo>
                    <a:cubicBezTo>
                      <a:pt x="49" y="32"/>
                      <a:pt x="53" y="30"/>
                      <a:pt x="60" y="30"/>
                    </a:cubicBezTo>
                    <a:cubicBezTo>
                      <a:pt x="67" y="30"/>
                      <a:pt x="72" y="32"/>
                      <a:pt x="81" y="27"/>
                    </a:cubicBezTo>
                    <a:cubicBezTo>
                      <a:pt x="90" y="22"/>
                      <a:pt x="107" y="8"/>
                      <a:pt x="114" y="3"/>
                    </a:cubicBezTo>
                  </a:path>
                </a:pathLst>
              </a:custGeom>
              <a:noFill/>
              <a:ln w="12700">
                <a:solidFill>
                  <a:srgbClr val="D20000"/>
                </a:solidFill>
                <a:round/>
                <a:headEnd/>
                <a:tailEnd type="none" w="sm" len="sm"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5" name="Freeform 238"/>
              <p:cNvSpPr>
                <a:spLocks/>
              </p:cNvSpPr>
              <p:nvPr/>
            </p:nvSpPr>
            <p:spPr bwMode="auto">
              <a:xfrm>
                <a:off x="3159" y="3083"/>
                <a:ext cx="46" cy="9"/>
              </a:xfrm>
              <a:custGeom>
                <a:avLst/>
                <a:gdLst>
                  <a:gd name="T0" fmla="*/ 0 w 48"/>
                  <a:gd name="T1" fmla="*/ 10 h 10"/>
                  <a:gd name="T2" fmla="*/ 11 w 48"/>
                  <a:gd name="T3" fmla="*/ 0 h 10"/>
                  <a:gd name="T4" fmla="*/ 23 w 48"/>
                  <a:gd name="T5" fmla="*/ 9 h 10"/>
                  <a:gd name="T6" fmla="*/ 38 w 48"/>
                  <a:gd name="T7" fmla="*/ 0 h 10"/>
                  <a:gd name="T8" fmla="*/ 48 w 48"/>
                  <a:gd name="T9" fmla="*/ 10 h 1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8"/>
                  <a:gd name="T16" fmla="*/ 0 h 10"/>
                  <a:gd name="T17" fmla="*/ 48 w 48"/>
                  <a:gd name="T18" fmla="*/ 10 h 1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8" h="10">
                    <a:moveTo>
                      <a:pt x="0" y="10"/>
                    </a:moveTo>
                    <a:cubicBezTo>
                      <a:pt x="2" y="8"/>
                      <a:pt x="7" y="0"/>
                      <a:pt x="11" y="0"/>
                    </a:cubicBezTo>
                    <a:cubicBezTo>
                      <a:pt x="15" y="0"/>
                      <a:pt x="19" y="9"/>
                      <a:pt x="23" y="9"/>
                    </a:cubicBezTo>
                    <a:cubicBezTo>
                      <a:pt x="27" y="9"/>
                      <a:pt x="34" y="0"/>
                      <a:pt x="38" y="0"/>
                    </a:cubicBezTo>
                    <a:cubicBezTo>
                      <a:pt x="42" y="0"/>
                      <a:pt x="46" y="8"/>
                      <a:pt x="48" y="10"/>
                    </a:cubicBezTo>
                  </a:path>
                </a:pathLst>
              </a:custGeom>
              <a:solidFill>
                <a:srgbClr val="FF0000"/>
              </a:solidFill>
              <a:ln w="9525">
                <a:solidFill>
                  <a:srgbClr val="FF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6" name="Freeform 239"/>
              <p:cNvSpPr>
                <a:spLocks/>
              </p:cNvSpPr>
              <p:nvPr/>
            </p:nvSpPr>
            <p:spPr bwMode="auto">
              <a:xfrm>
                <a:off x="3106" y="2959"/>
                <a:ext cx="61" cy="26"/>
              </a:xfrm>
              <a:custGeom>
                <a:avLst/>
                <a:gdLst>
                  <a:gd name="T0" fmla="*/ 63 w 63"/>
                  <a:gd name="T1" fmla="*/ 16 h 28"/>
                  <a:gd name="T2" fmla="*/ 33 w 63"/>
                  <a:gd name="T3" fmla="*/ 4 h 28"/>
                  <a:gd name="T4" fmla="*/ 24 w 63"/>
                  <a:gd name="T5" fmla="*/ 4 h 28"/>
                  <a:gd name="T6" fmla="*/ 0 w 63"/>
                  <a:gd name="T7" fmla="*/ 28 h 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28"/>
                  <a:gd name="T14" fmla="*/ 63 w 63"/>
                  <a:gd name="T15" fmla="*/ 28 h 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7" name="Freeform 240"/>
              <p:cNvSpPr>
                <a:spLocks/>
              </p:cNvSpPr>
              <p:nvPr/>
            </p:nvSpPr>
            <p:spPr bwMode="auto">
              <a:xfrm>
                <a:off x="3126" y="2988"/>
                <a:ext cx="26" cy="26"/>
              </a:xfrm>
              <a:custGeom>
                <a:avLst/>
                <a:gdLst>
                  <a:gd name="T0" fmla="*/ 27 w 27"/>
                  <a:gd name="T1" fmla="*/ 12 h 27"/>
                  <a:gd name="T2" fmla="*/ 12 w 27"/>
                  <a:gd name="T3" fmla="*/ 0 h 27"/>
                  <a:gd name="T4" fmla="*/ 0 w 27"/>
                  <a:gd name="T5" fmla="*/ 15 h 27"/>
                  <a:gd name="T6" fmla="*/ 15 w 27"/>
                  <a:gd name="T7" fmla="*/ 27 h 27"/>
                  <a:gd name="T8" fmla="*/ 27 w 27"/>
                  <a:gd name="T9" fmla="*/ 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7"/>
                  <a:gd name="T17" fmla="*/ 27 w 27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8" name="Freeform 241"/>
              <p:cNvSpPr>
                <a:spLocks/>
              </p:cNvSpPr>
              <p:nvPr/>
            </p:nvSpPr>
            <p:spPr bwMode="auto">
              <a:xfrm>
                <a:off x="3105" y="2967"/>
                <a:ext cx="62" cy="35"/>
              </a:xfrm>
              <a:custGeom>
                <a:avLst/>
                <a:gdLst>
                  <a:gd name="T0" fmla="*/ 4 w 64"/>
                  <a:gd name="T1" fmla="*/ 31 h 36"/>
                  <a:gd name="T2" fmla="*/ 4 w 64"/>
                  <a:gd name="T3" fmla="*/ 22 h 36"/>
                  <a:gd name="T4" fmla="*/ 31 w 64"/>
                  <a:gd name="T5" fmla="*/ 1 h 36"/>
                  <a:gd name="T6" fmla="*/ 61 w 64"/>
                  <a:gd name="T7" fmla="*/ 13 h 36"/>
                  <a:gd name="T8" fmla="*/ 52 w 64"/>
                  <a:gd name="T9" fmla="*/ 31 h 36"/>
                  <a:gd name="T10" fmla="*/ 34 w 64"/>
                  <a:gd name="T11" fmla="*/ 19 h 36"/>
                  <a:gd name="T12" fmla="*/ 13 w 64"/>
                  <a:gd name="T13" fmla="*/ 34 h 36"/>
                  <a:gd name="T14" fmla="*/ 4 w 64"/>
                  <a:gd name="T15" fmla="*/ 3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36"/>
                  <a:gd name="T26" fmla="*/ 64 w 64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09" name="Freeform 242"/>
              <p:cNvSpPr>
                <a:spLocks/>
              </p:cNvSpPr>
              <p:nvPr/>
            </p:nvSpPr>
            <p:spPr bwMode="auto">
              <a:xfrm flipH="1">
                <a:off x="3205" y="2955"/>
                <a:ext cx="61" cy="27"/>
              </a:xfrm>
              <a:custGeom>
                <a:avLst/>
                <a:gdLst>
                  <a:gd name="T0" fmla="*/ 63 w 63"/>
                  <a:gd name="T1" fmla="*/ 16 h 28"/>
                  <a:gd name="T2" fmla="*/ 33 w 63"/>
                  <a:gd name="T3" fmla="*/ 4 h 28"/>
                  <a:gd name="T4" fmla="*/ 24 w 63"/>
                  <a:gd name="T5" fmla="*/ 4 h 28"/>
                  <a:gd name="T6" fmla="*/ 0 w 63"/>
                  <a:gd name="T7" fmla="*/ 28 h 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63"/>
                  <a:gd name="T13" fmla="*/ 0 h 28"/>
                  <a:gd name="T14" fmla="*/ 63 w 63"/>
                  <a:gd name="T15" fmla="*/ 28 h 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63" h="28">
                    <a:moveTo>
                      <a:pt x="63" y="16"/>
                    </a:moveTo>
                    <a:cubicBezTo>
                      <a:pt x="58" y="14"/>
                      <a:pt x="39" y="6"/>
                      <a:pt x="33" y="4"/>
                    </a:cubicBezTo>
                    <a:cubicBezTo>
                      <a:pt x="27" y="2"/>
                      <a:pt x="29" y="0"/>
                      <a:pt x="24" y="4"/>
                    </a:cubicBezTo>
                    <a:cubicBezTo>
                      <a:pt x="19" y="8"/>
                      <a:pt x="5" y="23"/>
                      <a:pt x="0" y="2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0" name="Freeform 243"/>
              <p:cNvSpPr>
                <a:spLocks/>
              </p:cNvSpPr>
              <p:nvPr/>
            </p:nvSpPr>
            <p:spPr bwMode="auto">
              <a:xfrm flipH="1">
                <a:off x="3220" y="2984"/>
                <a:ext cx="26" cy="26"/>
              </a:xfrm>
              <a:custGeom>
                <a:avLst/>
                <a:gdLst>
                  <a:gd name="T0" fmla="*/ 27 w 27"/>
                  <a:gd name="T1" fmla="*/ 12 h 27"/>
                  <a:gd name="T2" fmla="*/ 12 w 27"/>
                  <a:gd name="T3" fmla="*/ 0 h 27"/>
                  <a:gd name="T4" fmla="*/ 0 w 27"/>
                  <a:gd name="T5" fmla="*/ 15 h 27"/>
                  <a:gd name="T6" fmla="*/ 15 w 27"/>
                  <a:gd name="T7" fmla="*/ 27 h 27"/>
                  <a:gd name="T8" fmla="*/ 27 w 27"/>
                  <a:gd name="T9" fmla="*/ 12 h 27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7"/>
                  <a:gd name="T16" fmla="*/ 0 h 27"/>
                  <a:gd name="T17" fmla="*/ 27 w 27"/>
                  <a:gd name="T18" fmla="*/ 27 h 27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7" h="27">
                    <a:moveTo>
                      <a:pt x="27" y="12"/>
                    </a:moveTo>
                    <a:cubicBezTo>
                      <a:pt x="27" y="8"/>
                      <a:pt x="16" y="0"/>
                      <a:pt x="12" y="0"/>
                    </a:cubicBezTo>
                    <a:cubicBezTo>
                      <a:pt x="8" y="0"/>
                      <a:pt x="0" y="11"/>
                      <a:pt x="0" y="15"/>
                    </a:cubicBezTo>
                    <a:cubicBezTo>
                      <a:pt x="0" y="19"/>
                      <a:pt x="11" y="27"/>
                      <a:pt x="15" y="27"/>
                    </a:cubicBezTo>
                    <a:cubicBezTo>
                      <a:pt x="19" y="27"/>
                      <a:pt x="27" y="16"/>
                      <a:pt x="27" y="12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31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1" name="Freeform 244"/>
              <p:cNvSpPr>
                <a:spLocks/>
              </p:cNvSpPr>
              <p:nvPr/>
            </p:nvSpPr>
            <p:spPr bwMode="auto">
              <a:xfrm flipH="1">
                <a:off x="3205" y="2964"/>
                <a:ext cx="62" cy="34"/>
              </a:xfrm>
              <a:custGeom>
                <a:avLst/>
                <a:gdLst>
                  <a:gd name="T0" fmla="*/ 4 w 64"/>
                  <a:gd name="T1" fmla="*/ 31 h 36"/>
                  <a:gd name="T2" fmla="*/ 4 w 64"/>
                  <a:gd name="T3" fmla="*/ 22 h 36"/>
                  <a:gd name="T4" fmla="*/ 31 w 64"/>
                  <a:gd name="T5" fmla="*/ 1 h 36"/>
                  <a:gd name="T6" fmla="*/ 61 w 64"/>
                  <a:gd name="T7" fmla="*/ 13 h 36"/>
                  <a:gd name="T8" fmla="*/ 52 w 64"/>
                  <a:gd name="T9" fmla="*/ 31 h 36"/>
                  <a:gd name="T10" fmla="*/ 34 w 64"/>
                  <a:gd name="T11" fmla="*/ 19 h 36"/>
                  <a:gd name="T12" fmla="*/ 13 w 64"/>
                  <a:gd name="T13" fmla="*/ 34 h 36"/>
                  <a:gd name="T14" fmla="*/ 4 w 64"/>
                  <a:gd name="T15" fmla="*/ 31 h 36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64"/>
                  <a:gd name="T25" fmla="*/ 0 h 36"/>
                  <a:gd name="T26" fmla="*/ 64 w 64"/>
                  <a:gd name="T27" fmla="*/ 36 h 36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64" h="36">
                    <a:moveTo>
                      <a:pt x="4" y="31"/>
                    </a:moveTo>
                    <a:cubicBezTo>
                      <a:pt x="3" y="29"/>
                      <a:pt x="0" y="27"/>
                      <a:pt x="4" y="22"/>
                    </a:cubicBezTo>
                    <a:cubicBezTo>
                      <a:pt x="8" y="17"/>
                      <a:pt x="22" y="2"/>
                      <a:pt x="31" y="1"/>
                    </a:cubicBezTo>
                    <a:cubicBezTo>
                      <a:pt x="40" y="0"/>
                      <a:pt x="58" y="8"/>
                      <a:pt x="61" y="13"/>
                    </a:cubicBezTo>
                    <a:cubicBezTo>
                      <a:pt x="64" y="18"/>
                      <a:pt x="56" y="30"/>
                      <a:pt x="52" y="31"/>
                    </a:cubicBezTo>
                    <a:cubicBezTo>
                      <a:pt x="48" y="32"/>
                      <a:pt x="40" y="19"/>
                      <a:pt x="34" y="19"/>
                    </a:cubicBezTo>
                    <a:cubicBezTo>
                      <a:pt x="28" y="19"/>
                      <a:pt x="18" y="32"/>
                      <a:pt x="13" y="34"/>
                    </a:cubicBezTo>
                    <a:cubicBezTo>
                      <a:pt x="8" y="36"/>
                      <a:pt x="4" y="34"/>
                      <a:pt x="4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2" name="Freeform 245"/>
              <p:cNvSpPr>
                <a:spLocks/>
              </p:cNvSpPr>
              <p:nvPr/>
            </p:nvSpPr>
            <p:spPr bwMode="auto">
              <a:xfrm>
                <a:off x="3186" y="2929"/>
                <a:ext cx="99" cy="102"/>
              </a:xfrm>
              <a:custGeom>
                <a:avLst/>
                <a:gdLst>
                  <a:gd name="T0" fmla="*/ 4 w 102"/>
                  <a:gd name="T1" fmla="*/ 35 h 107"/>
                  <a:gd name="T2" fmla="*/ 37 w 102"/>
                  <a:gd name="T3" fmla="*/ 5 h 107"/>
                  <a:gd name="T4" fmla="*/ 67 w 102"/>
                  <a:gd name="T5" fmla="*/ 5 h 107"/>
                  <a:gd name="T6" fmla="*/ 97 w 102"/>
                  <a:gd name="T7" fmla="*/ 35 h 107"/>
                  <a:gd name="T8" fmla="*/ 97 w 102"/>
                  <a:gd name="T9" fmla="*/ 68 h 107"/>
                  <a:gd name="T10" fmla="*/ 70 w 102"/>
                  <a:gd name="T11" fmla="*/ 101 h 107"/>
                  <a:gd name="T12" fmla="*/ 40 w 102"/>
                  <a:gd name="T13" fmla="*/ 104 h 107"/>
                  <a:gd name="T14" fmla="*/ 13 w 102"/>
                  <a:gd name="T15" fmla="*/ 92 h 107"/>
                  <a:gd name="T16" fmla="*/ 1 w 102"/>
                  <a:gd name="T17" fmla="*/ 65 h 107"/>
                  <a:gd name="T18" fmla="*/ 4 w 102"/>
                  <a:gd name="T19" fmla="*/ 35 h 107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w 102"/>
                  <a:gd name="T31" fmla="*/ 0 h 107"/>
                  <a:gd name="T32" fmla="*/ 102 w 102"/>
                  <a:gd name="T33" fmla="*/ 107 h 107"/>
                </a:gdLst>
                <a:ahLst/>
                <a:cxnLst>
                  <a:cxn ang="T20">
                    <a:pos x="T0" y="T1"/>
                  </a:cxn>
                  <a:cxn ang="T21">
                    <a:pos x="T2" y="T3"/>
                  </a:cxn>
                  <a:cxn ang="T22">
                    <a:pos x="T4" y="T5"/>
                  </a:cxn>
                  <a:cxn ang="T23">
                    <a:pos x="T6" y="T7"/>
                  </a:cxn>
                  <a:cxn ang="T24">
                    <a:pos x="T8" y="T9"/>
                  </a:cxn>
                  <a:cxn ang="T25">
                    <a:pos x="T10" y="T11"/>
                  </a:cxn>
                  <a:cxn ang="T26">
                    <a:pos x="T12" y="T13"/>
                  </a:cxn>
                  <a:cxn ang="T27">
                    <a:pos x="T14" y="T15"/>
                  </a:cxn>
                  <a:cxn ang="T28">
                    <a:pos x="T16" y="T17"/>
                  </a:cxn>
                  <a:cxn ang="T29">
                    <a:pos x="T18" y="T19"/>
                  </a:cxn>
                </a:cxnLst>
                <a:rect l="T30" t="T31" r="T32" b="T33"/>
                <a:pathLst>
                  <a:path w="102" h="107">
                    <a:moveTo>
                      <a:pt x="4" y="35"/>
                    </a:moveTo>
                    <a:cubicBezTo>
                      <a:pt x="9" y="25"/>
                      <a:pt x="27" y="10"/>
                      <a:pt x="37" y="5"/>
                    </a:cubicBezTo>
                    <a:cubicBezTo>
                      <a:pt x="47" y="0"/>
                      <a:pt x="57" y="0"/>
                      <a:pt x="67" y="5"/>
                    </a:cubicBezTo>
                    <a:cubicBezTo>
                      <a:pt x="77" y="10"/>
                      <a:pt x="92" y="25"/>
                      <a:pt x="97" y="35"/>
                    </a:cubicBezTo>
                    <a:cubicBezTo>
                      <a:pt x="102" y="45"/>
                      <a:pt x="101" y="57"/>
                      <a:pt x="97" y="68"/>
                    </a:cubicBezTo>
                    <a:cubicBezTo>
                      <a:pt x="93" y="79"/>
                      <a:pt x="79" y="95"/>
                      <a:pt x="70" y="101"/>
                    </a:cubicBezTo>
                    <a:cubicBezTo>
                      <a:pt x="61" y="107"/>
                      <a:pt x="49" y="105"/>
                      <a:pt x="40" y="104"/>
                    </a:cubicBezTo>
                    <a:cubicBezTo>
                      <a:pt x="31" y="103"/>
                      <a:pt x="19" y="98"/>
                      <a:pt x="13" y="92"/>
                    </a:cubicBezTo>
                    <a:cubicBezTo>
                      <a:pt x="7" y="86"/>
                      <a:pt x="2" y="74"/>
                      <a:pt x="1" y="65"/>
                    </a:cubicBezTo>
                    <a:cubicBezTo>
                      <a:pt x="0" y="56"/>
                      <a:pt x="4" y="41"/>
                      <a:pt x="4" y="35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3" name="Freeform 246"/>
              <p:cNvSpPr>
                <a:spLocks/>
              </p:cNvSpPr>
              <p:nvPr/>
            </p:nvSpPr>
            <p:spPr bwMode="auto">
              <a:xfrm>
                <a:off x="3085" y="2935"/>
                <a:ext cx="99" cy="100"/>
              </a:xfrm>
              <a:custGeom>
                <a:avLst/>
                <a:gdLst>
                  <a:gd name="T0" fmla="*/ 0 w 99"/>
                  <a:gd name="T1" fmla="*/ 30 h 100"/>
                  <a:gd name="T2" fmla="*/ 26 w 99"/>
                  <a:gd name="T3" fmla="*/ 8 h 100"/>
                  <a:gd name="T4" fmla="*/ 70 w 99"/>
                  <a:gd name="T5" fmla="*/ 5 h 100"/>
                  <a:gd name="T6" fmla="*/ 96 w 99"/>
                  <a:gd name="T7" fmla="*/ 36 h 100"/>
                  <a:gd name="T8" fmla="*/ 90 w 99"/>
                  <a:gd name="T9" fmla="*/ 70 h 100"/>
                  <a:gd name="T10" fmla="*/ 70 w 99"/>
                  <a:gd name="T11" fmla="*/ 93 h 100"/>
                  <a:gd name="T12" fmla="*/ 52 w 99"/>
                  <a:gd name="T13" fmla="*/ 98 h 100"/>
                  <a:gd name="T14" fmla="*/ 29 w 99"/>
                  <a:gd name="T15" fmla="*/ 96 h 100"/>
                  <a:gd name="T16" fmla="*/ 6 w 99"/>
                  <a:gd name="T17" fmla="*/ 76 h 100"/>
                  <a:gd name="T18" fmla="*/ 1 w 99"/>
                  <a:gd name="T19" fmla="*/ 50 h 100"/>
                  <a:gd name="T20" fmla="*/ 0 w 99"/>
                  <a:gd name="T21" fmla="*/ 30 h 100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  <a:gd name="T33" fmla="*/ 0 w 99"/>
                  <a:gd name="T34" fmla="*/ 0 h 100"/>
                  <a:gd name="T35" fmla="*/ 99 w 99"/>
                  <a:gd name="T36" fmla="*/ 100 h 100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T33" t="T34" r="T35" b="T36"/>
                <a:pathLst>
                  <a:path w="99" h="100">
                    <a:moveTo>
                      <a:pt x="0" y="30"/>
                    </a:moveTo>
                    <a:cubicBezTo>
                      <a:pt x="4" y="22"/>
                      <a:pt x="15" y="11"/>
                      <a:pt x="26" y="8"/>
                    </a:cubicBezTo>
                    <a:cubicBezTo>
                      <a:pt x="38" y="4"/>
                      <a:pt x="58" y="0"/>
                      <a:pt x="70" y="5"/>
                    </a:cubicBezTo>
                    <a:cubicBezTo>
                      <a:pt x="82" y="10"/>
                      <a:pt x="93" y="26"/>
                      <a:pt x="96" y="36"/>
                    </a:cubicBezTo>
                    <a:cubicBezTo>
                      <a:pt x="99" y="47"/>
                      <a:pt x="94" y="61"/>
                      <a:pt x="90" y="70"/>
                    </a:cubicBezTo>
                    <a:cubicBezTo>
                      <a:pt x="86" y="80"/>
                      <a:pt x="76" y="88"/>
                      <a:pt x="70" y="93"/>
                    </a:cubicBezTo>
                    <a:cubicBezTo>
                      <a:pt x="64" y="98"/>
                      <a:pt x="59" y="98"/>
                      <a:pt x="52" y="98"/>
                    </a:cubicBezTo>
                    <a:cubicBezTo>
                      <a:pt x="45" y="98"/>
                      <a:pt x="36" y="100"/>
                      <a:pt x="29" y="96"/>
                    </a:cubicBezTo>
                    <a:cubicBezTo>
                      <a:pt x="22" y="92"/>
                      <a:pt x="11" y="84"/>
                      <a:pt x="6" y="76"/>
                    </a:cubicBezTo>
                    <a:cubicBezTo>
                      <a:pt x="1" y="68"/>
                      <a:pt x="2" y="58"/>
                      <a:pt x="1" y="50"/>
                    </a:cubicBezTo>
                    <a:cubicBezTo>
                      <a:pt x="0" y="42"/>
                      <a:pt x="0" y="34"/>
                      <a:pt x="0" y="30"/>
                    </a:cubicBez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4" name="Freeform 247"/>
              <p:cNvSpPr>
                <a:spLocks/>
              </p:cNvSpPr>
              <p:nvPr/>
            </p:nvSpPr>
            <p:spPr bwMode="auto">
              <a:xfrm>
                <a:off x="3226" y="3014"/>
                <a:ext cx="72" cy="71"/>
              </a:xfrm>
              <a:custGeom>
                <a:avLst/>
                <a:gdLst>
                  <a:gd name="T0" fmla="*/ 62 w 72"/>
                  <a:gd name="T1" fmla="*/ 6 h 71"/>
                  <a:gd name="T2" fmla="*/ 65 w 72"/>
                  <a:gd name="T3" fmla="*/ 37 h 71"/>
                  <a:gd name="T4" fmla="*/ 52 w 72"/>
                  <a:gd name="T5" fmla="*/ 67 h 71"/>
                  <a:gd name="T6" fmla="*/ 16 w 72"/>
                  <a:gd name="T7" fmla="*/ 61 h 71"/>
                  <a:gd name="T8" fmla="*/ 8 w 72"/>
                  <a:gd name="T9" fmla="*/ 29 h 71"/>
                  <a:gd name="T10" fmla="*/ 62 w 72"/>
                  <a:gd name="T11" fmla="*/ 6 h 71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71"/>
                  <a:gd name="T20" fmla="*/ 72 w 72"/>
                  <a:gd name="T21" fmla="*/ 71 h 71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71">
                    <a:moveTo>
                      <a:pt x="62" y="6"/>
                    </a:moveTo>
                    <a:cubicBezTo>
                      <a:pt x="72" y="8"/>
                      <a:pt x="67" y="27"/>
                      <a:pt x="65" y="37"/>
                    </a:cubicBezTo>
                    <a:cubicBezTo>
                      <a:pt x="63" y="47"/>
                      <a:pt x="60" y="63"/>
                      <a:pt x="52" y="67"/>
                    </a:cubicBezTo>
                    <a:cubicBezTo>
                      <a:pt x="44" y="71"/>
                      <a:pt x="23" y="67"/>
                      <a:pt x="16" y="61"/>
                    </a:cubicBezTo>
                    <a:cubicBezTo>
                      <a:pt x="9" y="55"/>
                      <a:pt x="0" y="38"/>
                      <a:pt x="8" y="29"/>
                    </a:cubicBezTo>
                    <a:cubicBezTo>
                      <a:pt x="16" y="20"/>
                      <a:pt x="53" y="0"/>
                      <a:pt x="62" y="6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DA1F0"/>
                  </a:gs>
                  <a:gs pos="100000">
                    <a:srgbClr val="FFC993"/>
                  </a:gs>
                </a:gsLst>
                <a:path path="rect">
                  <a:fillToRect l="50000" t="50000" r="50000" b="50000"/>
                </a:path>
              </a:gra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5" name="Freeform 248"/>
              <p:cNvSpPr>
                <a:spLocks/>
              </p:cNvSpPr>
              <p:nvPr/>
            </p:nvSpPr>
            <p:spPr bwMode="auto">
              <a:xfrm>
                <a:off x="3058" y="3023"/>
                <a:ext cx="76" cy="63"/>
              </a:xfrm>
              <a:custGeom>
                <a:avLst/>
                <a:gdLst>
                  <a:gd name="T0" fmla="*/ 25 w 76"/>
                  <a:gd name="T1" fmla="*/ 7 h 63"/>
                  <a:gd name="T2" fmla="*/ 4 w 76"/>
                  <a:gd name="T3" fmla="*/ 40 h 63"/>
                  <a:gd name="T4" fmla="*/ 52 w 76"/>
                  <a:gd name="T5" fmla="*/ 61 h 63"/>
                  <a:gd name="T6" fmla="*/ 76 w 76"/>
                  <a:gd name="T7" fmla="*/ 28 h 63"/>
                  <a:gd name="T8" fmla="*/ 49 w 76"/>
                  <a:gd name="T9" fmla="*/ 10 h 63"/>
                  <a:gd name="T10" fmla="*/ 25 w 76"/>
                  <a:gd name="T11" fmla="*/ 7 h 63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6"/>
                  <a:gd name="T19" fmla="*/ 0 h 63"/>
                  <a:gd name="T20" fmla="*/ 76 w 76"/>
                  <a:gd name="T21" fmla="*/ 63 h 63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6" h="63">
                    <a:moveTo>
                      <a:pt x="25" y="7"/>
                    </a:moveTo>
                    <a:cubicBezTo>
                      <a:pt x="18" y="12"/>
                      <a:pt x="0" y="31"/>
                      <a:pt x="4" y="40"/>
                    </a:cubicBezTo>
                    <a:cubicBezTo>
                      <a:pt x="8" y="49"/>
                      <a:pt x="40" y="63"/>
                      <a:pt x="52" y="61"/>
                    </a:cubicBezTo>
                    <a:cubicBezTo>
                      <a:pt x="64" y="59"/>
                      <a:pt x="76" y="36"/>
                      <a:pt x="76" y="28"/>
                    </a:cubicBezTo>
                    <a:cubicBezTo>
                      <a:pt x="76" y="20"/>
                      <a:pt x="57" y="13"/>
                      <a:pt x="49" y="10"/>
                    </a:cubicBezTo>
                    <a:cubicBezTo>
                      <a:pt x="41" y="7"/>
                      <a:pt x="31" y="0"/>
                      <a:pt x="25" y="7"/>
                    </a:cubicBezTo>
                    <a:close/>
                  </a:path>
                </a:pathLst>
              </a:custGeom>
              <a:gradFill rotWithShape="1">
                <a:gsLst>
                  <a:gs pos="0">
                    <a:srgbClr val="FDA1F0"/>
                  </a:gs>
                  <a:gs pos="100000">
                    <a:srgbClr val="FFC993"/>
                  </a:gs>
                </a:gsLst>
                <a:path path="rect">
                  <a:fillToRect l="50000" t="50000" r="50000" b="50000"/>
                </a:path>
              </a:gradFill>
              <a:ln w="317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grpSp>
            <p:nvGrpSpPr>
              <p:cNvPr id="10316" name="Group 249"/>
              <p:cNvGrpSpPr>
                <a:grpSpLocks/>
              </p:cNvGrpSpPr>
              <p:nvPr/>
            </p:nvGrpSpPr>
            <p:grpSpPr bwMode="auto">
              <a:xfrm>
                <a:off x="3260" y="2932"/>
                <a:ext cx="248" cy="395"/>
                <a:chOff x="3260" y="2932"/>
                <a:chExt cx="248" cy="395"/>
              </a:xfrm>
            </p:grpSpPr>
            <p:sp>
              <p:nvSpPr>
                <p:cNvPr id="10323" name="Freeform 250"/>
                <p:cNvSpPr>
                  <a:spLocks/>
                </p:cNvSpPr>
                <p:nvPr/>
              </p:nvSpPr>
              <p:spPr bwMode="auto">
                <a:xfrm>
                  <a:off x="3260" y="3072"/>
                  <a:ext cx="232" cy="255"/>
                </a:xfrm>
                <a:custGeom>
                  <a:avLst/>
                  <a:gdLst>
                    <a:gd name="T0" fmla="*/ 43 w 232"/>
                    <a:gd name="T1" fmla="*/ 252 h 255"/>
                    <a:gd name="T2" fmla="*/ 82 w 232"/>
                    <a:gd name="T3" fmla="*/ 243 h 255"/>
                    <a:gd name="T4" fmla="*/ 103 w 232"/>
                    <a:gd name="T5" fmla="*/ 222 h 255"/>
                    <a:gd name="T6" fmla="*/ 163 w 232"/>
                    <a:gd name="T7" fmla="*/ 192 h 255"/>
                    <a:gd name="T8" fmla="*/ 187 w 232"/>
                    <a:gd name="T9" fmla="*/ 159 h 255"/>
                    <a:gd name="T10" fmla="*/ 201 w 232"/>
                    <a:gd name="T11" fmla="*/ 144 h 255"/>
                    <a:gd name="T12" fmla="*/ 218 w 232"/>
                    <a:gd name="T13" fmla="*/ 85 h 255"/>
                    <a:gd name="T14" fmla="*/ 229 w 232"/>
                    <a:gd name="T15" fmla="*/ 39 h 255"/>
                    <a:gd name="T16" fmla="*/ 199 w 232"/>
                    <a:gd name="T17" fmla="*/ 17 h 255"/>
                    <a:gd name="T18" fmla="*/ 160 w 232"/>
                    <a:gd name="T19" fmla="*/ 0 h 255"/>
                    <a:gd name="T20" fmla="*/ 154 w 232"/>
                    <a:gd name="T21" fmla="*/ 15 h 255"/>
                    <a:gd name="T22" fmla="*/ 157 w 232"/>
                    <a:gd name="T23" fmla="*/ 6 h 255"/>
                    <a:gd name="T24" fmla="*/ 142 w 232"/>
                    <a:gd name="T25" fmla="*/ 15 h 255"/>
                    <a:gd name="T26" fmla="*/ 97 w 232"/>
                    <a:gd name="T27" fmla="*/ 39 h 255"/>
                    <a:gd name="T28" fmla="*/ 70 w 232"/>
                    <a:gd name="T29" fmla="*/ 69 h 255"/>
                    <a:gd name="T30" fmla="*/ 7 w 232"/>
                    <a:gd name="T31" fmla="*/ 111 h 255"/>
                    <a:gd name="T32" fmla="*/ 25 w 232"/>
                    <a:gd name="T33" fmla="*/ 132 h 255"/>
                    <a:gd name="T34" fmla="*/ 37 w 232"/>
                    <a:gd name="T35" fmla="*/ 168 h 255"/>
                    <a:gd name="T36" fmla="*/ 43 w 232"/>
                    <a:gd name="T37" fmla="*/ 183 h 255"/>
                    <a:gd name="T38" fmla="*/ 46 w 232"/>
                    <a:gd name="T39" fmla="*/ 213 h 255"/>
                    <a:gd name="T40" fmla="*/ 49 w 232"/>
                    <a:gd name="T41" fmla="*/ 222 h 255"/>
                    <a:gd name="T42" fmla="*/ 43 w 232"/>
                    <a:gd name="T43" fmla="*/ 252 h 255"/>
                    <a:gd name="T44" fmla="*/ 0 60000 65536"/>
                    <a:gd name="T45" fmla="*/ 0 60000 65536"/>
                    <a:gd name="T46" fmla="*/ 0 60000 65536"/>
                    <a:gd name="T47" fmla="*/ 0 60000 65536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w 232"/>
                    <a:gd name="T67" fmla="*/ 0 h 255"/>
                    <a:gd name="T68" fmla="*/ 232 w 232"/>
                    <a:gd name="T69" fmla="*/ 255 h 255"/>
                  </a:gdLst>
                  <a:ahLst/>
                  <a:cxnLst>
                    <a:cxn ang="T44">
                      <a:pos x="T0" y="T1"/>
                    </a:cxn>
                    <a:cxn ang="T45">
                      <a:pos x="T2" y="T3"/>
                    </a:cxn>
                    <a:cxn ang="T46">
                      <a:pos x="T4" y="T5"/>
                    </a:cxn>
                    <a:cxn ang="T47">
                      <a:pos x="T6" y="T7"/>
                    </a:cxn>
                    <a:cxn ang="T48">
                      <a:pos x="T8" y="T9"/>
                    </a:cxn>
                    <a:cxn ang="T49">
                      <a:pos x="T10" y="T11"/>
                    </a:cxn>
                    <a:cxn ang="T50">
                      <a:pos x="T12" y="T13"/>
                    </a:cxn>
                    <a:cxn ang="T51">
                      <a:pos x="T14" y="T15"/>
                    </a:cxn>
                    <a:cxn ang="T52">
                      <a:pos x="T16" y="T17"/>
                    </a:cxn>
                    <a:cxn ang="T53">
                      <a:pos x="T18" y="T19"/>
                    </a:cxn>
                    <a:cxn ang="T54">
                      <a:pos x="T20" y="T21"/>
                    </a:cxn>
                    <a:cxn ang="T55">
                      <a:pos x="T22" y="T23"/>
                    </a:cxn>
                    <a:cxn ang="T56">
                      <a:pos x="T24" y="T25"/>
                    </a:cxn>
                    <a:cxn ang="T57">
                      <a:pos x="T26" y="T27"/>
                    </a:cxn>
                    <a:cxn ang="T58">
                      <a:pos x="T28" y="T29"/>
                    </a:cxn>
                    <a:cxn ang="T59">
                      <a:pos x="T30" y="T31"/>
                    </a:cxn>
                    <a:cxn ang="T60">
                      <a:pos x="T32" y="T33"/>
                    </a:cxn>
                    <a:cxn ang="T61">
                      <a:pos x="T34" y="T35"/>
                    </a:cxn>
                    <a:cxn ang="T62">
                      <a:pos x="T36" y="T37"/>
                    </a:cxn>
                    <a:cxn ang="T63">
                      <a:pos x="T38" y="T39"/>
                    </a:cxn>
                    <a:cxn ang="T64">
                      <a:pos x="T40" y="T41"/>
                    </a:cxn>
                    <a:cxn ang="T65">
                      <a:pos x="T42" y="T43"/>
                    </a:cxn>
                  </a:cxnLst>
                  <a:rect l="T66" t="T67" r="T68" b="T69"/>
                  <a:pathLst>
                    <a:path w="232" h="255">
                      <a:moveTo>
                        <a:pt x="43" y="252"/>
                      </a:moveTo>
                      <a:cubicBezTo>
                        <a:pt x="48" y="255"/>
                        <a:pt x="72" y="248"/>
                        <a:pt x="82" y="243"/>
                      </a:cubicBezTo>
                      <a:cubicBezTo>
                        <a:pt x="92" y="238"/>
                        <a:pt x="90" y="230"/>
                        <a:pt x="103" y="222"/>
                      </a:cubicBezTo>
                      <a:cubicBezTo>
                        <a:pt x="116" y="214"/>
                        <a:pt x="149" y="202"/>
                        <a:pt x="163" y="192"/>
                      </a:cubicBezTo>
                      <a:cubicBezTo>
                        <a:pt x="177" y="182"/>
                        <a:pt x="181" y="167"/>
                        <a:pt x="187" y="159"/>
                      </a:cubicBezTo>
                      <a:cubicBezTo>
                        <a:pt x="193" y="151"/>
                        <a:pt x="196" y="156"/>
                        <a:pt x="201" y="144"/>
                      </a:cubicBezTo>
                      <a:cubicBezTo>
                        <a:pt x="206" y="132"/>
                        <a:pt x="213" y="102"/>
                        <a:pt x="218" y="85"/>
                      </a:cubicBezTo>
                      <a:cubicBezTo>
                        <a:pt x="223" y="68"/>
                        <a:pt x="232" y="50"/>
                        <a:pt x="229" y="39"/>
                      </a:cubicBezTo>
                      <a:cubicBezTo>
                        <a:pt x="226" y="28"/>
                        <a:pt x="210" y="23"/>
                        <a:pt x="199" y="17"/>
                      </a:cubicBezTo>
                      <a:cubicBezTo>
                        <a:pt x="188" y="11"/>
                        <a:pt x="167" y="0"/>
                        <a:pt x="160" y="0"/>
                      </a:cubicBezTo>
                      <a:cubicBezTo>
                        <a:pt x="153" y="0"/>
                        <a:pt x="154" y="14"/>
                        <a:pt x="154" y="15"/>
                      </a:cubicBezTo>
                      <a:cubicBezTo>
                        <a:pt x="154" y="16"/>
                        <a:pt x="159" y="6"/>
                        <a:pt x="157" y="6"/>
                      </a:cubicBezTo>
                      <a:cubicBezTo>
                        <a:pt x="155" y="6"/>
                        <a:pt x="152" y="10"/>
                        <a:pt x="142" y="15"/>
                      </a:cubicBezTo>
                      <a:cubicBezTo>
                        <a:pt x="132" y="20"/>
                        <a:pt x="109" y="30"/>
                        <a:pt x="97" y="39"/>
                      </a:cubicBezTo>
                      <a:cubicBezTo>
                        <a:pt x="85" y="48"/>
                        <a:pt x="85" y="57"/>
                        <a:pt x="70" y="69"/>
                      </a:cubicBezTo>
                      <a:cubicBezTo>
                        <a:pt x="55" y="81"/>
                        <a:pt x="14" y="100"/>
                        <a:pt x="7" y="111"/>
                      </a:cubicBezTo>
                      <a:cubicBezTo>
                        <a:pt x="0" y="122"/>
                        <a:pt x="20" y="123"/>
                        <a:pt x="25" y="132"/>
                      </a:cubicBezTo>
                      <a:cubicBezTo>
                        <a:pt x="30" y="141"/>
                        <a:pt x="34" y="160"/>
                        <a:pt x="37" y="168"/>
                      </a:cubicBezTo>
                      <a:cubicBezTo>
                        <a:pt x="40" y="176"/>
                        <a:pt x="42" y="176"/>
                        <a:pt x="43" y="183"/>
                      </a:cubicBezTo>
                      <a:cubicBezTo>
                        <a:pt x="44" y="190"/>
                        <a:pt x="45" y="207"/>
                        <a:pt x="46" y="213"/>
                      </a:cubicBezTo>
                      <a:cubicBezTo>
                        <a:pt x="47" y="219"/>
                        <a:pt x="49" y="216"/>
                        <a:pt x="49" y="222"/>
                      </a:cubicBezTo>
                      <a:cubicBezTo>
                        <a:pt x="49" y="228"/>
                        <a:pt x="36" y="241"/>
                        <a:pt x="43" y="252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24" name="Freeform 251"/>
                <p:cNvSpPr>
                  <a:spLocks/>
                </p:cNvSpPr>
                <p:nvPr/>
              </p:nvSpPr>
              <p:spPr bwMode="auto">
                <a:xfrm>
                  <a:off x="3410" y="2932"/>
                  <a:ext cx="98" cy="127"/>
                </a:xfrm>
                <a:custGeom>
                  <a:avLst/>
                  <a:gdLst>
                    <a:gd name="T0" fmla="*/ 19 w 98"/>
                    <a:gd name="T1" fmla="*/ 104 h 127"/>
                    <a:gd name="T2" fmla="*/ 1 w 98"/>
                    <a:gd name="T3" fmla="*/ 44 h 127"/>
                    <a:gd name="T4" fmla="*/ 26 w 98"/>
                    <a:gd name="T5" fmla="*/ 5 h 127"/>
                    <a:gd name="T6" fmla="*/ 59 w 98"/>
                    <a:gd name="T7" fmla="*/ 15 h 127"/>
                    <a:gd name="T8" fmla="*/ 93 w 98"/>
                    <a:gd name="T9" fmla="*/ 21 h 127"/>
                    <a:gd name="T10" fmla="*/ 93 w 98"/>
                    <a:gd name="T11" fmla="*/ 70 h 127"/>
                    <a:gd name="T12" fmla="*/ 64 w 98"/>
                    <a:gd name="T13" fmla="*/ 119 h 127"/>
                    <a:gd name="T14" fmla="*/ 58 w 98"/>
                    <a:gd name="T15" fmla="*/ 116 h 127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  <a:gd name="T24" fmla="*/ 0 w 98"/>
                    <a:gd name="T25" fmla="*/ 0 h 127"/>
                    <a:gd name="T26" fmla="*/ 98 w 98"/>
                    <a:gd name="T27" fmla="*/ 127 h 127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T24" t="T25" r="T26" b="T27"/>
                  <a:pathLst>
                    <a:path w="98" h="127">
                      <a:moveTo>
                        <a:pt x="19" y="104"/>
                      </a:moveTo>
                      <a:cubicBezTo>
                        <a:pt x="16" y="95"/>
                        <a:pt x="0" y="60"/>
                        <a:pt x="1" y="44"/>
                      </a:cubicBezTo>
                      <a:cubicBezTo>
                        <a:pt x="2" y="28"/>
                        <a:pt x="16" y="11"/>
                        <a:pt x="26" y="5"/>
                      </a:cubicBezTo>
                      <a:cubicBezTo>
                        <a:pt x="35" y="0"/>
                        <a:pt x="49" y="12"/>
                        <a:pt x="59" y="15"/>
                      </a:cubicBezTo>
                      <a:cubicBezTo>
                        <a:pt x="70" y="18"/>
                        <a:pt x="87" y="12"/>
                        <a:pt x="93" y="21"/>
                      </a:cubicBezTo>
                      <a:cubicBezTo>
                        <a:pt x="98" y="29"/>
                        <a:pt x="98" y="54"/>
                        <a:pt x="93" y="70"/>
                      </a:cubicBezTo>
                      <a:cubicBezTo>
                        <a:pt x="88" y="86"/>
                        <a:pt x="70" y="111"/>
                        <a:pt x="64" y="119"/>
                      </a:cubicBezTo>
                      <a:cubicBezTo>
                        <a:pt x="58" y="127"/>
                        <a:pt x="59" y="117"/>
                        <a:pt x="58" y="116"/>
                      </a:cubicBezTo>
                    </a:path>
                  </a:pathLst>
                </a:custGeom>
                <a:gradFill rotWithShape="1">
                  <a:gsLst>
                    <a:gs pos="0">
                      <a:srgbClr val="FF9F3F"/>
                    </a:gs>
                    <a:gs pos="100000">
                      <a:srgbClr val="FFAE5D"/>
                    </a:gs>
                  </a:gsLst>
                  <a:path path="rect">
                    <a:fillToRect l="50000" t="50000" r="50000" b="50000"/>
                  </a:path>
                </a:gradFill>
                <a:ln w="6350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  <p:sp>
              <p:nvSpPr>
                <p:cNvPr id="10325" name="Freeform 252"/>
                <p:cNvSpPr>
                  <a:spLocks/>
                </p:cNvSpPr>
                <p:nvPr/>
              </p:nvSpPr>
              <p:spPr bwMode="auto">
                <a:xfrm rot="9324461" flipH="1">
                  <a:off x="3408" y="3024"/>
                  <a:ext cx="87" cy="108"/>
                </a:xfrm>
                <a:custGeom>
                  <a:avLst/>
                  <a:gdLst>
                    <a:gd name="T0" fmla="*/ 76 w 100"/>
                    <a:gd name="T1" fmla="*/ 4 h 116"/>
                    <a:gd name="T2" fmla="*/ 76 w 100"/>
                    <a:gd name="T3" fmla="*/ 0 h 116"/>
                    <a:gd name="T4" fmla="*/ 100 w 100"/>
                    <a:gd name="T5" fmla="*/ 56 h 116"/>
                    <a:gd name="T6" fmla="*/ 28 w 100"/>
                    <a:gd name="T7" fmla="*/ 116 h 116"/>
                    <a:gd name="T8" fmla="*/ 0 w 100"/>
                    <a:gd name="T9" fmla="*/ 80 h 116"/>
                    <a:gd name="T10" fmla="*/ 76 w 100"/>
                    <a:gd name="T11" fmla="*/ 4 h 116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  <a:gd name="T18" fmla="*/ 0 w 100"/>
                    <a:gd name="T19" fmla="*/ 0 h 116"/>
                    <a:gd name="T20" fmla="*/ 100 w 100"/>
                    <a:gd name="T21" fmla="*/ 116 h 11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T18" t="T19" r="T20" b="T21"/>
                  <a:pathLst>
                    <a:path w="100" h="116">
                      <a:moveTo>
                        <a:pt x="76" y="4"/>
                      </a:moveTo>
                      <a:lnTo>
                        <a:pt x="76" y="0"/>
                      </a:lnTo>
                      <a:lnTo>
                        <a:pt x="100" y="56"/>
                      </a:lnTo>
                      <a:lnTo>
                        <a:pt x="28" y="116"/>
                      </a:lnTo>
                      <a:lnTo>
                        <a:pt x="0" y="80"/>
                      </a:lnTo>
                      <a:lnTo>
                        <a:pt x="76" y="4"/>
                      </a:ln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sp>
            <p:nvSpPr>
              <p:cNvPr id="10317" name="Freeform 253"/>
              <p:cNvSpPr>
                <a:spLocks/>
              </p:cNvSpPr>
              <p:nvPr/>
            </p:nvSpPr>
            <p:spPr bwMode="auto">
              <a:xfrm>
                <a:off x="2848" y="3057"/>
                <a:ext cx="255" cy="255"/>
              </a:xfrm>
              <a:custGeom>
                <a:avLst/>
                <a:gdLst>
                  <a:gd name="T0" fmla="*/ 189 w 255"/>
                  <a:gd name="T1" fmla="*/ 252 h 255"/>
                  <a:gd name="T2" fmla="*/ 150 w 255"/>
                  <a:gd name="T3" fmla="*/ 243 h 255"/>
                  <a:gd name="T4" fmla="*/ 129 w 255"/>
                  <a:gd name="T5" fmla="*/ 222 h 255"/>
                  <a:gd name="T6" fmla="*/ 69 w 255"/>
                  <a:gd name="T7" fmla="*/ 192 h 255"/>
                  <a:gd name="T8" fmla="*/ 45 w 255"/>
                  <a:gd name="T9" fmla="*/ 159 h 255"/>
                  <a:gd name="T10" fmla="*/ 31 w 255"/>
                  <a:gd name="T11" fmla="*/ 144 h 255"/>
                  <a:gd name="T12" fmla="*/ 14 w 255"/>
                  <a:gd name="T13" fmla="*/ 85 h 255"/>
                  <a:gd name="T14" fmla="*/ 3 w 255"/>
                  <a:gd name="T15" fmla="*/ 39 h 255"/>
                  <a:gd name="T16" fmla="*/ 33 w 255"/>
                  <a:gd name="T17" fmla="*/ 17 h 255"/>
                  <a:gd name="T18" fmla="*/ 72 w 255"/>
                  <a:gd name="T19" fmla="*/ 0 h 255"/>
                  <a:gd name="T20" fmla="*/ 78 w 255"/>
                  <a:gd name="T21" fmla="*/ 15 h 255"/>
                  <a:gd name="T22" fmla="*/ 75 w 255"/>
                  <a:gd name="T23" fmla="*/ 6 h 255"/>
                  <a:gd name="T24" fmla="*/ 90 w 255"/>
                  <a:gd name="T25" fmla="*/ 15 h 255"/>
                  <a:gd name="T26" fmla="*/ 135 w 255"/>
                  <a:gd name="T27" fmla="*/ 39 h 255"/>
                  <a:gd name="T28" fmla="*/ 162 w 255"/>
                  <a:gd name="T29" fmla="*/ 69 h 255"/>
                  <a:gd name="T30" fmla="*/ 242 w 255"/>
                  <a:gd name="T31" fmla="*/ 111 h 255"/>
                  <a:gd name="T32" fmla="*/ 242 w 255"/>
                  <a:gd name="T33" fmla="*/ 120 h 255"/>
                  <a:gd name="T34" fmla="*/ 209 w 255"/>
                  <a:gd name="T35" fmla="*/ 162 h 255"/>
                  <a:gd name="T36" fmla="*/ 194 w 255"/>
                  <a:gd name="T37" fmla="*/ 183 h 255"/>
                  <a:gd name="T38" fmla="*/ 186 w 255"/>
                  <a:gd name="T39" fmla="*/ 213 h 255"/>
                  <a:gd name="T40" fmla="*/ 183 w 255"/>
                  <a:gd name="T41" fmla="*/ 222 h 255"/>
                  <a:gd name="T42" fmla="*/ 189 w 255"/>
                  <a:gd name="T43" fmla="*/ 252 h 255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w 255"/>
                  <a:gd name="T67" fmla="*/ 0 h 255"/>
                  <a:gd name="T68" fmla="*/ 255 w 255"/>
                  <a:gd name="T69" fmla="*/ 255 h 255"/>
                </a:gdLst>
                <a:ahLst/>
                <a:cxnLst>
                  <a:cxn ang="T44">
                    <a:pos x="T0" y="T1"/>
                  </a:cxn>
                  <a:cxn ang="T45">
                    <a:pos x="T2" y="T3"/>
                  </a:cxn>
                  <a:cxn ang="T46">
                    <a:pos x="T4" y="T5"/>
                  </a:cxn>
                  <a:cxn ang="T47">
                    <a:pos x="T6" y="T7"/>
                  </a:cxn>
                  <a:cxn ang="T48">
                    <a:pos x="T8" y="T9"/>
                  </a:cxn>
                  <a:cxn ang="T49">
                    <a:pos x="T10" y="T11"/>
                  </a:cxn>
                  <a:cxn ang="T50">
                    <a:pos x="T12" y="T13"/>
                  </a:cxn>
                  <a:cxn ang="T51">
                    <a:pos x="T14" y="T15"/>
                  </a:cxn>
                  <a:cxn ang="T52">
                    <a:pos x="T16" y="T17"/>
                  </a:cxn>
                  <a:cxn ang="T53">
                    <a:pos x="T18" y="T19"/>
                  </a:cxn>
                  <a:cxn ang="T54">
                    <a:pos x="T20" y="T21"/>
                  </a:cxn>
                  <a:cxn ang="T55">
                    <a:pos x="T22" y="T23"/>
                  </a:cxn>
                  <a:cxn ang="T56">
                    <a:pos x="T24" y="T25"/>
                  </a:cxn>
                  <a:cxn ang="T57">
                    <a:pos x="T26" y="T27"/>
                  </a:cxn>
                  <a:cxn ang="T58">
                    <a:pos x="T28" y="T29"/>
                  </a:cxn>
                  <a:cxn ang="T59">
                    <a:pos x="T30" y="T31"/>
                  </a:cxn>
                  <a:cxn ang="T60">
                    <a:pos x="T32" y="T33"/>
                  </a:cxn>
                  <a:cxn ang="T61">
                    <a:pos x="T34" y="T35"/>
                  </a:cxn>
                  <a:cxn ang="T62">
                    <a:pos x="T36" y="T37"/>
                  </a:cxn>
                  <a:cxn ang="T63">
                    <a:pos x="T38" y="T39"/>
                  </a:cxn>
                  <a:cxn ang="T64">
                    <a:pos x="T40" y="T41"/>
                  </a:cxn>
                  <a:cxn ang="T65">
                    <a:pos x="T42" y="T43"/>
                  </a:cxn>
                </a:cxnLst>
                <a:rect l="T66" t="T67" r="T68" b="T69"/>
                <a:pathLst>
                  <a:path w="255" h="255">
                    <a:moveTo>
                      <a:pt x="189" y="252"/>
                    </a:moveTo>
                    <a:cubicBezTo>
                      <a:pt x="184" y="255"/>
                      <a:pt x="160" y="248"/>
                      <a:pt x="150" y="243"/>
                    </a:cubicBezTo>
                    <a:cubicBezTo>
                      <a:pt x="140" y="238"/>
                      <a:pt x="142" y="230"/>
                      <a:pt x="129" y="222"/>
                    </a:cubicBezTo>
                    <a:cubicBezTo>
                      <a:pt x="116" y="214"/>
                      <a:pt x="83" y="202"/>
                      <a:pt x="69" y="192"/>
                    </a:cubicBezTo>
                    <a:cubicBezTo>
                      <a:pt x="55" y="182"/>
                      <a:pt x="51" y="167"/>
                      <a:pt x="45" y="159"/>
                    </a:cubicBezTo>
                    <a:cubicBezTo>
                      <a:pt x="39" y="151"/>
                      <a:pt x="36" y="156"/>
                      <a:pt x="31" y="144"/>
                    </a:cubicBezTo>
                    <a:cubicBezTo>
                      <a:pt x="26" y="132"/>
                      <a:pt x="19" y="102"/>
                      <a:pt x="14" y="85"/>
                    </a:cubicBezTo>
                    <a:cubicBezTo>
                      <a:pt x="9" y="68"/>
                      <a:pt x="0" y="50"/>
                      <a:pt x="3" y="39"/>
                    </a:cubicBezTo>
                    <a:cubicBezTo>
                      <a:pt x="6" y="28"/>
                      <a:pt x="22" y="23"/>
                      <a:pt x="33" y="17"/>
                    </a:cubicBezTo>
                    <a:cubicBezTo>
                      <a:pt x="44" y="11"/>
                      <a:pt x="65" y="0"/>
                      <a:pt x="72" y="0"/>
                    </a:cubicBezTo>
                    <a:cubicBezTo>
                      <a:pt x="79" y="0"/>
                      <a:pt x="78" y="14"/>
                      <a:pt x="78" y="15"/>
                    </a:cubicBezTo>
                    <a:cubicBezTo>
                      <a:pt x="78" y="16"/>
                      <a:pt x="73" y="6"/>
                      <a:pt x="75" y="6"/>
                    </a:cubicBezTo>
                    <a:cubicBezTo>
                      <a:pt x="77" y="6"/>
                      <a:pt x="80" y="10"/>
                      <a:pt x="90" y="15"/>
                    </a:cubicBezTo>
                    <a:cubicBezTo>
                      <a:pt x="100" y="20"/>
                      <a:pt x="123" y="30"/>
                      <a:pt x="135" y="39"/>
                    </a:cubicBezTo>
                    <a:cubicBezTo>
                      <a:pt x="147" y="48"/>
                      <a:pt x="144" y="57"/>
                      <a:pt x="162" y="69"/>
                    </a:cubicBezTo>
                    <a:cubicBezTo>
                      <a:pt x="180" y="81"/>
                      <a:pt x="229" y="103"/>
                      <a:pt x="242" y="111"/>
                    </a:cubicBezTo>
                    <a:cubicBezTo>
                      <a:pt x="255" y="119"/>
                      <a:pt x="248" y="111"/>
                      <a:pt x="242" y="120"/>
                    </a:cubicBezTo>
                    <a:cubicBezTo>
                      <a:pt x="236" y="129"/>
                      <a:pt x="217" y="151"/>
                      <a:pt x="209" y="162"/>
                    </a:cubicBezTo>
                    <a:cubicBezTo>
                      <a:pt x="201" y="173"/>
                      <a:pt x="198" y="175"/>
                      <a:pt x="194" y="183"/>
                    </a:cubicBezTo>
                    <a:cubicBezTo>
                      <a:pt x="190" y="191"/>
                      <a:pt x="188" y="207"/>
                      <a:pt x="186" y="213"/>
                    </a:cubicBezTo>
                    <a:cubicBezTo>
                      <a:pt x="184" y="219"/>
                      <a:pt x="183" y="216"/>
                      <a:pt x="183" y="222"/>
                    </a:cubicBezTo>
                    <a:cubicBezTo>
                      <a:pt x="183" y="228"/>
                      <a:pt x="196" y="241"/>
                      <a:pt x="189" y="252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8" name="Freeform 254"/>
              <p:cNvSpPr>
                <a:spLocks/>
              </p:cNvSpPr>
              <p:nvPr/>
            </p:nvSpPr>
            <p:spPr bwMode="auto">
              <a:xfrm>
                <a:off x="2832" y="2917"/>
                <a:ext cx="99" cy="127"/>
              </a:xfrm>
              <a:custGeom>
                <a:avLst/>
                <a:gdLst>
                  <a:gd name="T0" fmla="*/ 84 w 99"/>
                  <a:gd name="T1" fmla="*/ 107 h 127"/>
                  <a:gd name="T2" fmla="*/ 97 w 99"/>
                  <a:gd name="T3" fmla="*/ 44 h 127"/>
                  <a:gd name="T4" fmla="*/ 72 w 99"/>
                  <a:gd name="T5" fmla="*/ 5 h 127"/>
                  <a:gd name="T6" fmla="*/ 39 w 99"/>
                  <a:gd name="T7" fmla="*/ 15 h 127"/>
                  <a:gd name="T8" fmla="*/ 5 w 99"/>
                  <a:gd name="T9" fmla="*/ 21 h 127"/>
                  <a:gd name="T10" fmla="*/ 5 w 99"/>
                  <a:gd name="T11" fmla="*/ 70 h 127"/>
                  <a:gd name="T12" fmla="*/ 34 w 99"/>
                  <a:gd name="T13" fmla="*/ 119 h 127"/>
                  <a:gd name="T14" fmla="*/ 40 w 99"/>
                  <a:gd name="T15" fmla="*/ 116 h 127"/>
                  <a:gd name="T16" fmla="*/ 0 60000 65536"/>
                  <a:gd name="T17" fmla="*/ 0 60000 65536"/>
                  <a:gd name="T18" fmla="*/ 0 60000 65536"/>
                  <a:gd name="T19" fmla="*/ 0 60000 65536"/>
                  <a:gd name="T20" fmla="*/ 0 60000 65536"/>
                  <a:gd name="T21" fmla="*/ 0 60000 65536"/>
                  <a:gd name="T22" fmla="*/ 0 60000 65536"/>
                  <a:gd name="T23" fmla="*/ 0 60000 65536"/>
                  <a:gd name="T24" fmla="*/ 0 w 99"/>
                  <a:gd name="T25" fmla="*/ 0 h 127"/>
                  <a:gd name="T26" fmla="*/ 99 w 99"/>
                  <a:gd name="T27" fmla="*/ 127 h 127"/>
                </a:gdLst>
                <a:ahLst/>
                <a:cxnLst>
                  <a:cxn ang="T16">
                    <a:pos x="T0" y="T1"/>
                  </a:cxn>
                  <a:cxn ang="T17">
                    <a:pos x="T2" y="T3"/>
                  </a:cxn>
                  <a:cxn ang="T18">
                    <a:pos x="T4" y="T5"/>
                  </a:cxn>
                  <a:cxn ang="T19">
                    <a:pos x="T6" y="T7"/>
                  </a:cxn>
                  <a:cxn ang="T20">
                    <a:pos x="T8" y="T9"/>
                  </a:cxn>
                  <a:cxn ang="T21">
                    <a:pos x="T10" y="T11"/>
                  </a:cxn>
                  <a:cxn ang="T22">
                    <a:pos x="T12" y="T13"/>
                  </a:cxn>
                  <a:cxn ang="T23">
                    <a:pos x="T14" y="T15"/>
                  </a:cxn>
                </a:cxnLst>
                <a:rect l="T24" t="T25" r="T26" b="T27"/>
                <a:pathLst>
                  <a:path w="99" h="127">
                    <a:moveTo>
                      <a:pt x="84" y="107"/>
                    </a:moveTo>
                    <a:cubicBezTo>
                      <a:pt x="86" y="97"/>
                      <a:pt x="99" y="61"/>
                      <a:pt x="97" y="44"/>
                    </a:cubicBezTo>
                    <a:cubicBezTo>
                      <a:pt x="95" y="27"/>
                      <a:pt x="82" y="11"/>
                      <a:pt x="72" y="5"/>
                    </a:cubicBezTo>
                    <a:cubicBezTo>
                      <a:pt x="63" y="0"/>
                      <a:pt x="49" y="12"/>
                      <a:pt x="39" y="15"/>
                    </a:cubicBezTo>
                    <a:cubicBezTo>
                      <a:pt x="28" y="18"/>
                      <a:pt x="11" y="12"/>
                      <a:pt x="5" y="21"/>
                    </a:cubicBezTo>
                    <a:cubicBezTo>
                      <a:pt x="0" y="29"/>
                      <a:pt x="0" y="54"/>
                      <a:pt x="5" y="70"/>
                    </a:cubicBezTo>
                    <a:cubicBezTo>
                      <a:pt x="10" y="86"/>
                      <a:pt x="28" y="111"/>
                      <a:pt x="34" y="119"/>
                    </a:cubicBezTo>
                    <a:cubicBezTo>
                      <a:pt x="40" y="127"/>
                      <a:pt x="39" y="117"/>
                      <a:pt x="40" y="116"/>
                    </a:cubicBezTo>
                  </a:path>
                </a:pathLst>
              </a:custGeom>
              <a:gradFill rotWithShape="1">
                <a:gsLst>
                  <a:gs pos="0">
                    <a:srgbClr val="FF9F3F"/>
                  </a:gs>
                  <a:gs pos="100000">
                    <a:srgbClr val="FFAE5D"/>
                  </a:gs>
                </a:gsLst>
                <a:path path="rect">
                  <a:fillToRect l="50000" t="50000" r="50000" b="50000"/>
                </a:path>
              </a:gradFill>
              <a:ln w="63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19" name="Freeform 255"/>
              <p:cNvSpPr>
                <a:spLocks/>
              </p:cNvSpPr>
              <p:nvPr/>
            </p:nvSpPr>
            <p:spPr bwMode="auto">
              <a:xfrm rot="-9324461">
                <a:off x="2845" y="3009"/>
                <a:ext cx="87" cy="108"/>
              </a:xfrm>
              <a:custGeom>
                <a:avLst/>
                <a:gdLst>
                  <a:gd name="T0" fmla="*/ 76 w 100"/>
                  <a:gd name="T1" fmla="*/ 4 h 116"/>
                  <a:gd name="T2" fmla="*/ 76 w 100"/>
                  <a:gd name="T3" fmla="*/ 0 h 116"/>
                  <a:gd name="T4" fmla="*/ 100 w 100"/>
                  <a:gd name="T5" fmla="*/ 56 h 116"/>
                  <a:gd name="T6" fmla="*/ 28 w 100"/>
                  <a:gd name="T7" fmla="*/ 116 h 116"/>
                  <a:gd name="T8" fmla="*/ 0 w 100"/>
                  <a:gd name="T9" fmla="*/ 80 h 116"/>
                  <a:gd name="T10" fmla="*/ 76 w 100"/>
                  <a:gd name="T11" fmla="*/ 4 h 116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100"/>
                  <a:gd name="T19" fmla="*/ 0 h 116"/>
                  <a:gd name="T20" fmla="*/ 100 w 100"/>
                  <a:gd name="T21" fmla="*/ 116 h 11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100" h="116">
                    <a:moveTo>
                      <a:pt x="76" y="4"/>
                    </a:moveTo>
                    <a:lnTo>
                      <a:pt x="76" y="0"/>
                    </a:lnTo>
                    <a:lnTo>
                      <a:pt x="100" y="56"/>
                    </a:lnTo>
                    <a:lnTo>
                      <a:pt x="28" y="116"/>
                    </a:lnTo>
                    <a:lnTo>
                      <a:pt x="0" y="80"/>
                    </a:lnTo>
                    <a:lnTo>
                      <a:pt x="76" y="4"/>
                    </a:ln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20" name="Freeform 256"/>
              <p:cNvSpPr>
                <a:spLocks/>
              </p:cNvSpPr>
              <p:nvPr/>
            </p:nvSpPr>
            <p:spPr bwMode="auto">
              <a:xfrm>
                <a:off x="3161" y="3033"/>
                <a:ext cx="45" cy="18"/>
              </a:xfrm>
              <a:custGeom>
                <a:avLst/>
                <a:gdLst>
                  <a:gd name="T0" fmla="*/ 0 w 45"/>
                  <a:gd name="T1" fmla="*/ 15 h 18"/>
                  <a:gd name="T2" fmla="*/ 24 w 45"/>
                  <a:gd name="T3" fmla="*/ 0 h 18"/>
                  <a:gd name="T4" fmla="*/ 45 w 45"/>
                  <a:gd name="T5" fmla="*/ 18 h 18"/>
                  <a:gd name="T6" fmla="*/ 0 60000 65536"/>
                  <a:gd name="T7" fmla="*/ 0 60000 65536"/>
                  <a:gd name="T8" fmla="*/ 0 60000 65536"/>
                  <a:gd name="T9" fmla="*/ 0 w 45"/>
                  <a:gd name="T10" fmla="*/ 0 h 18"/>
                  <a:gd name="T11" fmla="*/ 45 w 45"/>
                  <a:gd name="T12" fmla="*/ 18 h 18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45" h="18">
                    <a:moveTo>
                      <a:pt x="0" y="15"/>
                    </a:moveTo>
                    <a:cubicBezTo>
                      <a:pt x="4" y="13"/>
                      <a:pt x="17" y="0"/>
                      <a:pt x="24" y="0"/>
                    </a:cubicBezTo>
                    <a:cubicBezTo>
                      <a:pt x="31" y="0"/>
                      <a:pt x="41" y="14"/>
                      <a:pt x="45" y="18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21" name="Freeform 257"/>
              <p:cNvSpPr>
                <a:spLocks/>
              </p:cNvSpPr>
              <p:nvPr/>
            </p:nvSpPr>
            <p:spPr bwMode="auto">
              <a:xfrm>
                <a:off x="3008" y="2982"/>
                <a:ext cx="78" cy="57"/>
              </a:xfrm>
              <a:custGeom>
                <a:avLst/>
                <a:gdLst>
                  <a:gd name="T0" fmla="*/ 78 w 78"/>
                  <a:gd name="T1" fmla="*/ 0 h 57"/>
                  <a:gd name="T2" fmla="*/ 27 w 78"/>
                  <a:gd name="T3" fmla="*/ 6 h 57"/>
                  <a:gd name="T4" fmla="*/ 3 w 78"/>
                  <a:gd name="T5" fmla="*/ 24 h 57"/>
                  <a:gd name="T6" fmla="*/ 6 w 78"/>
                  <a:gd name="T7" fmla="*/ 57 h 57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8"/>
                  <a:gd name="T13" fmla="*/ 0 h 57"/>
                  <a:gd name="T14" fmla="*/ 78 w 78"/>
                  <a:gd name="T15" fmla="*/ 57 h 57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8" h="57">
                    <a:moveTo>
                      <a:pt x="78" y="0"/>
                    </a:moveTo>
                    <a:cubicBezTo>
                      <a:pt x="70" y="1"/>
                      <a:pt x="40" y="2"/>
                      <a:pt x="27" y="6"/>
                    </a:cubicBezTo>
                    <a:cubicBezTo>
                      <a:pt x="14" y="10"/>
                      <a:pt x="6" y="16"/>
                      <a:pt x="3" y="24"/>
                    </a:cubicBezTo>
                    <a:cubicBezTo>
                      <a:pt x="0" y="32"/>
                      <a:pt x="6" y="50"/>
                      <a:pt x="6" y="5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  <p:sp>
            <p:nvSpPr>
              <p:cNvPr id="10322" name="Freeform 258"/>
              <p:cNvSpPr>
                <a:spLocks/>
              </p:cNvSpPr>
              <p:nvPr/>
            </p:nvSpPr>
            <p:spPr bwMode="auto">
              <a:xfrm>
                <a:off x="3287" y="2973"/>
                <a:ext cx="62" cy="57"/>
              </a:xfrm>
              <a:custGeom>
                <a:avLst/>
                <a:gdLst>
                  <a:gd name="T0" fmla="*/ 0 w 62"/>
                  <a:gd name="T1" fmla="*/ 0 h 57"/>
                  <a:gd name="T2" fmla="*/ 54 w 62"/>
                  <a:gd name="T3" fmla="*/ 15 h 57"/>
                  <a:gd name="T4" fmla="*/ 51 w 62"/>
                  <a:gd name="T5" fmla="*/ 57 h 57"/>
                  <a:gd name="T6" fmla="*/ 0 60000 65536"/>
                  <a:gd name="T7" fmla="*/ 0 60000 65536"/>
                  <a:gd name="T8" fmla="*/ 0 60000 65536"/>
                  <a:gd name="T9" fmla="*/ 0 w 62"/>
                  <a:gd name="T10" fmla="*/ 0 h 57"/>
                  <a:gd name="T11" fmla="*/ 62 w 62"/>
                  <a:gd name="T12" fmla="*/ 57 h 57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62" h="57">
                    <a:moveTo>
                      <a:pt x="0" y="0"/>
                    </a:moveTo>
                    <a:cubicBezTo>
                      <a:pt x="9" y="3"/>
                      <a:pt x="46" y="6"/>
                      <a:pt x="54" y="15"/>
                    </a:cubicBezTo>
                    <a:cubicBezTo>
                      <a:pt x="62" y="24"/>
                      <a:pt x="52" y="48"/>
                      <a:pt x="51" y="57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>
                  <a:solidFill>
                    <a:srgbClr val="000099"/>
                  </a:solidFill>
                  <a:latin typeface="Bookman Old Style" pitchFamily="18" charset="0"/>
                </a:endParaRPr>
              </a:p>
            </p:txBody>
          </p:sp>
        </p:grpSp>
        <p:grpSp>
          <p:nvGrpSpPr>
            <p:cNvPr id="10253" name="Group 394"/>
            <p:cNvGrpSpPr>
              <a:grpSpLocks/>
            </p:cNvGrpSpPr>
            <p:nvPr/>
          </p:nvGrpSpPr>
          <p:grpSpPr bwMode="auto">
            <a:xfrm>
              <a:off x="0" y="3072"/>
              <a:ext cx="1924" cy="1027"/>
              <a:chOff x="0" y="3072"/>
              <a:chExt cx="1924" cy="1027"/>
            </a:xfrm>
          </p:grpSpPr>
          <p:grpSp>
            <p:nvGrpSpPr>
              <p:cNvPr id="10254" name="Group 340"/>
              <p:cNvGrpSpPr>
                <a:grpSpLocks/>
              </p:cNvGrpSpPr>
              <p:nvPr/>
            </p:nvGrpSpPr>
            <p:grpSpPr bwMode="auto">
              <a:xfrm>
                <a:off x="1392" y="3126"/>
                <a:ext cx="532" cy="914"/>
                <a:chOff x="288" y="2928"/>
                <a:chExt cx="576" cy="1056"/>
              </a:xfrm>
            </p:grpSpPr>
            <p:grpSp>
              <p:nvGrpSpPr>
                <p:cNvPr id="10258" name="Group 341"/>
                <p:cNvGrpSpPr>
                  <a:grpSpLocks/>
                </p:cNvGrpSpPr>
                <p:nvPr/>
              </p:nvGrpSpPr>
              <p:grpSpPr bwMode="auto">
                <a:xfrm>
                  <a:off x="288" y="2928"/>
                  <a:ext cx="576" cy="1056"/>
                  <a:chOff x="288" y="2928"/>
                  <a:chExt cx="576" cy="1056"/>
                </a:xfrm>
              </p:grpSpPr>
              <p:sp>
                <p:nvSpPr>
                  <p:cNvPr id="10260" name="Freeform 342"/>
                  <p:cNvSpPr>
                    <a:spLocks/>
                  </p:cNvSpPr>
                  <p:nvPr/>
                </p:nvSpPr>
                <p:spPr bwMode="auto">
                  <a:xfrm>
                    <a:off x="586" y="3714"/>
                    <a:ext cx="1" cy="238"/>
                  </a:xfrm>
                  <a:custGeom>
                    <a:avLst/>
                    <a:gdLst>
                      <a:gd name="T0" fmla="*/ 0 w 1"/>
                      <a:gd name="T1" fmla="*/ 0 h 256"/>
                      <a:gd name="T2" fmla="*/ 0 w 1"/>
                      <a:gd name="T3" fmla="*/ 256 h 256"/>
                      <a:gd name="T4" fmla="*/ 0 60000 65536"/>
                      <a:gd name="T5" fmla="*/ 0 60000 65536"/>
                      <a:gd name="T6" fmla="*/ 0 w 1"/>
                      <a:gd name="T7" fmla="*/ 0 h 256"/>
                      <a:gd name="T8" fmla="*/ 1 w 1"/>
                      <a:gd name="T9" fmla="*/ 256 h 256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256">
                        <a:moveTo>
                          <a:pt x="0" y="0"/>
                        </a:moveTo>
                        <a:lnTo>
                          <a:pt x="0" y="256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61" name="Freeform 343"/>
                  <p:cNvSpPr>
                    <a:spLocks/>
                  </p:cNvSpPr>
                  <p:nvPr/>
                </p:nvSpPr>
                <p:spPr bwMode="auto">
                  <a:xfrm>
                    <a:off x="379" y="3568"/>
                    <a:ext cx="416" cy="394"/>
                  </a:xfrm>
                  <a:custGeom>
                    <a:avLst/>
                    <a:gdLst>
                      <a:gd name="T0" fmla="*/ 79 w 468"/>
                      <a:gd name="T1" fmla="*/ 8 h 423"/>
                      <a:gd name="T2" fmla="*/ 313 w 468"/>
                      <a:gd name="T3" fmla="*/ 8 h 423"/>
                      <a:gd name="T4" fmla="*/ 367 w 468"/>
                      <a:gd name="T5" fmla="*/ 8 h 423"/>
                      <a:gd name="T6" fmla="*/ 385 w 468"/>
                      <a:gd name="T7" fmla="*/ 28 h 423"/>
                      <a:gd name="T8" fmla="*/ 417 w 468"/>
                      <a:gd name="T9" fmla="*/ 84 h 423"/>
                      <a:gd name="T10" fmla="*/ 433 w 468"/>
                      <a:gd name="T11" fmla="*/ 132 h 423"/>
                      <a:gd name="T12" fmla="*/ 463 w 468"/>
                      <a:gd name="T13" fmla="*/ 200 h 423"/>
                      <a:gd name="T14" fmla="*/ 463 w 468"/>
                      <a:gd name="T15" fmla="*/ 296 h 423"/>
                      <a:gd name="T16" fmla="*/ 437 w 468"/>
                      <a:gd name="T17" fmla="*/ 348 h 423"/>
                      <a:gd name="T18" fmla="*/ 429 w 468"/>
                      <a:gd name="T19" fmla="*/ 404 h 423"/>
                      <a:gd name="T20" fmla="*/ 425 w 468"/>
                      <a:gd name="T21" fmla="*/ 420 h 423"/>
                      <a:gd name="T22" fmla="*/ 393 w 468"/>
                      <a:gd name="T23" fmla="*/ 388 h 423"/>
                      <a:gd name="T24" fmla="*/ 369 w 468"/>
                      <a:gd name="T25" fmla="*/ 372 h 423"/>
                      <a:gd name="T26" fmla="*/ 317 w 468"/>
                      <a:gd name="T27" fmla="*/ 360 h 423"/>
                      <a:gd name="T28" fmla="*/ 273 w 468"/>
                      <a:gd name="T29" fmla="*/ 380 h 423"/>
                      <a:gd name="T30" fmla="*/ 237 w 468"/>
                      <a:gd name="T31" fmla="*/ 408 h 423"/>
                      <a:gd name="T32" fmla="*/ 223 w 468"/>
                      <a:gd name="T33" fmla="*/ 392 h 423"/>
                      <a:gd name="T34" fmla="*/ 165 w 468"/>
                      <a:gd name="T35" fmla="*/ 368 h 423"/>
                      <a:gd name="T36" fmla="*/ 105 w 468"/>
                      <a:gd name="T37" fmla="*/ 368 h 423"/>
                      <a:gd name="T38" fmla="*/ 73 w 468"/>
                      <a:gd name="T39" fmla="*/ 400 h 423"/>
                      <a:gd name="T40" fmla="*/ 49 w 468"/>
                      <a:gd name="T41" fmla="*/ 412 h 423"/>
                      <a:gd name="T42" fmla="*/ 31 w 468"/>
                      <a:gd name="T43" fmla="*/ 392 h 423"/>
                      <a:gd name="T44" fmla="*/ 13 w 468"/>
                      <a:gd name="T45" fmla="*/ 340 h 423"/>
                      <a:gd name="T46" fmla="*/ 1 w 468"/>
                      <a:gd name="T47" fmla="*/ 272 h 423"/>
                      <a:gd name="T48" fmla="*/ 5 w 468"/>
                      <a:gd name="T49" fmla="*/ 212 h 423"/>
                      <a:gd name="T50" fmla="*/ 31 w 468"/>
                      <a:gd name="T51" fmla="*/ 152 h 423"/>
                      <a:gd name="T52" fmla="*/ 57 w 468"/>
                      <a:gd name="T53" fmla="*/ 100 h 423"/>
                      <a:gd name="T54" fmla="*/ 79 w 468"/>
                      <a:gd name="T55" fmla="*/ 8 h 423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w 468"/>
                      <a:gd name="T85" fmla="*/ 0 h 423"/>
                      <a:gd name="T86" fmla="*/ 468 w 468"/>
                      <a:gd name="T87" fmla="*/ 423 h 423"/>
                    </a:gdLst>
                    <a:ahLst/>
                    <a:cxnLst>
                      <a:cxn ang="T56">
                        <a:pos x="T0" y="T1"/>
                      </a:cxn>
                      <a:cxn ang="T57">
                        <a:pos x="T2" y="T3"/>
                      </a:cxn>
                      <a:cxn ang="T58">
                        <a:pos x="T4" y="T5"/>
                      </a:cxn>
                      <a:cxn ang="T59">
                        <a:pos x="T6" y="T7"/>
                      </a:cxn>
                      <a:cxn ang="T60">
                        <a:pos x="T8" y="T9"/>
                      </a:cxn>
                      <a:cxn ang="T61">
                        <a:pos x="T10" y="T11"/>
                      </a:cxn>
                      <a:cxn ang="T62">
                        <a:pos x="T12" y="T13"/>
                      </a:cxn>
                      <a:cxn ang="T63">
                        <a:pos x="T14" y="T15"/>
                      </a:cxn>
                      <a:cxn ang="T64">
                        <a:pos x="T16" y="T17"/>
                      </a:cxn>
                      <a:cxn ang="T65">
                        <a:pos x="T18" y="T19"/>
                      </a:cxn>
                      <a:cxn ang="T66">
                        <a:pos x="T20" y="T21"/>
                      </a:cxn>
                      <a:cxn ang="T67">
                        <a:pos x="T22" y="T23"/>
                      </a:cxn>
                      <a:cxn ang="T68">
                        <a:pos x="T24" y="T25"/>
                      </a:cxn>
                      <a:cxn ang="T69">
                        <a:pos x="T26" y="T27"/>
                      </a:cxn>
                      <a:cxn ang="T70">
                        <a:pos x="T28" y="T29"/>
                      </a:cxn>
                      <a:cxn ang="T71">
                        <a:pos x="T30" y="T31"/>
                      </a:cxn>
                      <a:cxn ang="T72">
                        <a:pos x="T32" y="T33"/>
                      </a:cxn>
                      <a:cxn ang="T73">
                        <a:pos x="T34" y="T35"/>
                      </a:cxn>
                      <a:cxn ang="T74">
                        <a:pos x="T36" y="T37"/>
                      </a:cxn>
                      <a:cxn ang="T75">
                        <a:pos x="T38" y="T39"/>
                      </a:cxn>
                      <a:cxn ang="T76">
                        <a:pos x="T40" y="T41"/>
                      </a:cxn>
                      <a:cxn ang="T77">
                        <a:pos x="T42" y="T43"/>
                      </a:cxn>
                      <a:cxn ang="T78">
                        <a:pos x="T44" y="T45"/>
                      </a:cxn>
                      <a:cxn ang="T79">
                        <a:pos x="T46" y="T47"/>
                      </a:cxn>
                      <a:cxn ang="T80">
                        <a:pos x="T48" y="T49"/>
                      </a:cxn>
                      <a:cxn ang="T81">
                        <a:pos x="T50" y="T51"/>
                      </a:cxn>
                      <a:cxn ang="T82">
                        <a:pos x="T52" y="T53"/>
                      </a:cxn>
                      <a:cxn ang="T83">
                        <a:pos x="T54" y="T55"/>
                      </a:cxn>
                    </a:cxnLst>
                    <a:rect l="T84" t="T85" r="T86" b="T87"/>
                    <a:pathLst>
                      <a:path w="468" h="423">
                        <a:moveTo>
                          <a:pt x="79" y="8"/>
                        </a:moveTo>
                        <a:cubicBezTo>
                          <a:pt x="118" y="0"/>
                          <a:pt x="265" y="8"/>
                          <a:pt x="313" y="8"/>
                        </a:cubicBezTo>
                        <a:cubicBezTo>
                          <a:pt x="361" y="8"/>
                          <a:pt x="355" y="5"/>
                          <a:pt x="367" y="8"/>
                        </a:cubicBezTo>
                        <a:cubicBezTo>
                          <a:pt x="379" y="11"/>
                          <a:pt x="377" y="15"/>
                          <a:pt x="385" y="28"/>
                        </a:cubicBezTo>
                        <a:cubicBezTo>
                          <a:pt x="393" y="41"/>
                          <a:pt x="409" y="67"/>
                          <a:pt x="417" y="84"/>
                        </a:cubicBezTo>
                        <a:cubicBezTo>
                          <a:pt x="425" y="101"/>
                          <a:pt x="425" y="113"/>
                          <a:pt x="433" y="132"/>
                        </a:cubicBezTo>
                        <a:cubicBezTo>
                          <a:pt x="441" y="151"/>
                          <a:pt x="458" y="173"/>
                          <a:pt x="463" y="200"/>
                        </a:cubicBezTo>
                        <a:cubicBezTo>
                          <a:pt x="468" y="227"/>
                          <a:pt x="467" y="271"/>
                          <a:pt x="463" y="296"/>
                        </a:cubicBezTo>
                        <a:cubicBezTo>
                          <a:pt x="459" y="321"/>
                          <a:pt x="443" y="330"/>
                          <a:pt x="437" y="348"/>
                        </a:cubicBezTo>
                        <a:cubicBezTo>
                          <a:pt x="431" y="366"/>
                          <a:pt x="431" y="392"/>
                          <a:pt x="429" y="404"/>
                        </a:cubicBezTo>
                        <a:cubicBezTo>
                          <a:pt x="427" y="416"/>
                          <a:pt x="431" y="423"/>
                          <a:pt x="425" y="420"/>
                        </a:cubicBezTo>
                        <a:cubicBezTo>
                          <a:pt x="419" y="417"/>
                          <a:pt x="402" y="396"/>
                          <a:pt x="393" y="388"/>
                        </a:cubicBezTo>
                        <a:cubicBezTo>
                          <a:pt x="384" y="380"/>
                          <a:pt x="382" y="377"/>
                          <a:pt x="369" y="372"/>
                        </a:cubicBezTo>
                        <a:cubicBezTo>
                          <a:pt x="356" y="367"/>
                          <a:pt x="333" y="359"/>
                          <a:pt x="317" y="360"/>
                        </a:cubicBezTo>
                        <a:cubicBezTo>
                          <a:pt x="301" y="361"/>
                          <a:pt x="286" y="372"/>
                          <a:pt x="273" y="380"/>
                        </a:cubicBezTo>
                        <a:cubicBezTo>
                          <a:pt x="260" y="388"/>
                          <a:pt x="245" y="406"/>
                          <a:pt x="237" y="408"/>
                        </a:cubicBezTo>
                        <a:cubicBezTo>
                          <a:pt x="229" y="410"/>
                          <a:pt x="235" y="399"/>
                          <a:pt x="223" y="392"/>
                        </a:cubicBezTo>
                        <a:cubicBezTo>
                          <a:pt x="211" y="385"/>
                          <a:pt x="185" y="372"/>
                          <a:pt x="165" y="368"/>
                        </a:cubicBezTo>
                        <a:cubicBezTo>
                          <a:pt x="145" y="364"/>
                          <a:pt x="120" y="363"/>
                          <a:pt x="105" y="368"/>
                        </a:cubicBezTo>
                        <a:cubicBezTo>
                          <a:pt x="90" y="373"/>
                          <a:pt x="82" y="393"/>
                          <a:pt x="73" y="400"/>
                        </a:cubicBezTo>
                        <a:cubicBezTo>
                          <a:pt x="64" y="407"/>
                          <a:pt x="56" y="413"/>
                          <a:pt x="49" y="412"/>
                        </a:cubicBezTo>
                        <a:cubicBezTo>
                          <a:pt x="42" y="411"/>
                          <a:pt x="37" y="404"/>
                          <a:pt x="31" y="392"/>
                        </a:cubicBezTo>
                        <a:cubicBezTo>
                          <a:pt x="25" y="380"/>
                          <a:pt x="18" y="360"/>
                          <a:pt x="13" y="340"/>
                        </a:cubicBezTo>
                        <a:cubicBezTo>
                          <a:pt x="8" y="320"/>
                          <a:pt x="2" y="293"/>
                          <a:pt x="1" y="272"/>
                        </a:cubicBezTo>
                        <a:cubicBezTo>
                          <a:pt x="0" y="251"/>
                          <a:pt x="0" y="232"/>
                          <a:pt x="5" y="212"/>
                        </a:cubicBezTo>
                        <a:cubicBezTo>
                          <a:pt x="10" y="192"/>
                          <a:pt x="22" y="171"/>
                          <a:pt x="31" y="152"/>
                        </a:cubicBezTo>
                        <a:cubicBezTo>
                          <a:pt x="40" y="133"/>
                          <a:pt x="49" y="124"/>
                          <a:pt x="57" y="100"/>
                        </a:cubicBezTo>
                        <a:cubicBezTo>
                          <a:pt x="65" y="76"/>
                          <a:pt x="75" y="27"/>
                          <a:pt x="79" y="8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rgbClr val="777777"/>
                      </a:gs>
                      <a:gs pos="50000">
                        <a:srgbClr val="333333"/>
                      </a:gs>
                      <a:gs pos="100000">
                        <a:srgbClr val="777777"/>
                      </a:gs>
                    </a:gsLst>
                    <a:lin ang="0" scaled="1"/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218" name="Freeform 344"/>
                  <p:cNvSpPr>
                    <a:spLocks/>
                  </p:cNvSpPr>
                  <p:nvPr/>
                </p:nvSpPr>
                <p:spPr bwMode="auto">
                  <a:xfrm>
                    <a:off x="577" y="3576"/>
                    <a:ext cx="43" cy="134"/>
                  </a:xfrm>
                  <a:custGeom>
                    <a:avLst/>
                    <a:gdLst/>
                    <a:ahLst/>
                    <a:cxnLst>
                      <a:cxn ang="0">
                        <a:pos x="0" y="0"/>
                      </a:cxn>
                      <a:cxn ang="0">
                        <a:pos x="48" y="0"/>
                      </a:cxn>
                      <a:cxn ang="0">
                        <a:pos x="48" y="144"/>
                      </a:cxn>
                      <a:cxn ang="0">
                        <a:pos x="0" y="144"/>
                      </a:cxn>
                      <a:cxn ang="0">
                        <a:pos x="0" y="0"/>
                      </a:cxn>
                    </a:cxnLst>
                    <a:rect l="0" t="0" r="r" b="b"/>
                    <a:pathLst>
                      <a:path w="48" h="144">
                        <a:moveTo>
                          <a:pt x="0" y="0"/>
                        </a:moveTo>
                        <a:lnTo>
                          <a:pt x="48" y="0"/>
                        </a:lnTo>
                        <a:lnTo>
                          <a:pt x="48" y="144"/>
                        </a:lnTo>
                        <a:lnTo>
                          <a:pt x="0" y="144"/>
                        </a:lnTo>
                        <a:lnTo>
                          <a:pt x="0" y="0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tx1"/>
                      </a:gs>
                      <a:gs pos="50000">
                        <a:srgbClr val="4D4D4D"/>
                      </a:gs>
                      <a:gs pos="100000">
                        <a:schemeClr val="tx1"/>
                      </a:gs>
                    </a:gsLst>
                    <a:lin ang="54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219" name="Freeform 345"/>
                  <p:cNvSpPr>
                    <a:spLocks/>
                  </p:cNvSpPr>
                  <p:nvPr/>
                </p:nvSpPr>
                <p:spPr bwMode="auto">
                  <a:xfrm>
                    <a:off x="658" y="3572"/>
                    <a:ext cx="113" cy="134"/>
                  </a:xfrm>
                  <a:custGeom>
                    <a:avLst/>
                    <a:gdLst/>
                    <a:ahLst/>
                    <a:cxnLst>
                      <a:cxn ang="0">
                        <a:pos x="127" y="133"/>
                      </a:cxn>
                      <a:cxn ang="0">
                        <a:pos x="128" y="144"/>
                      </a:cxn>
                      <a:cxn ang="0">
                        <a:pos x="0" y="4"/>
                      </a:cxn>
                      <a:cxn ang="0">
                        <a:pos x="60" y="0"/>
                      </a:cxn>
                      <a:cxn ang="0">
                        <a:pos x="127" y="133"/>
                      </a:cxn>
                    </a:cxnLst>
                    <a:rect l="0" t="0" r="r" b="b"/>
                    <a:pathLst>
                      <a:path w="128" h="144">
                        <a:moveTo>
                          <a:pt x="127" y="133"/>
                        </a:moveTo>
                        <a:lnTo>
                          <a:pt x="128" y="144"/>
                        </a:lnTo>
                        <a:lnTo>
                          <a:pt x="0" y="4"/>
                        </a:lnTo>
                        <a:lnTo>
                          <a:pt x="60" y="0"/>
                        </a:lnTo>
                        <a:lnTo>
                          <a:pt x="127" y="133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tx1"/>
                      </a:gs>
                      <a:gs pos="50000">
                        <a:srgbClr val="4D4D4D"/>
                      </a:gs>
                      <a:gs pos="100000">
                        <a:schemeClr val="tx1"/>
                      </a:gs>
                    </a:gsLst>
                    <a:lin ang="54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220" name="Freeform 346"/>
                  <p:cNvSpPr>
                    <a:spLocks/>
                  </p:cNvSpPr>
                  <p:nvPr/>
                </p:nvSpPr>
                <p:spPr bwMode="auto">
                  <a:xfrm>
                    <a:off x="411" y="3568"/>
                    <a:ext cx="93" cy="142"/>
                  </a:xfrm>
                  <a:custGeom>
                    <a:avLst/>
                    <a:gdLst/>
                    <a:ahLst/>
                    <a:cxnLst>
                      <a:cxn ang="0">
                        <a:pos x="0" y="152"/>
                      </a:cxn>
                      <a:cxn ang="0">
                        <a:pos x="8" y="136"/>
                      </a:cxn>
                      <a:cxn ang="0">
                        <a:pos x="44" y="0"/>
                      </a:cxn>
                      <a:cxn ang="0">
                        <a:pos x="104" y="8"/>
                      </a:cxn>
                      <a:cxn ang="0">
                        <a:pos x="0" y="152"/>
                      </a:cxn>
                    </a:cxnLst>
                    <a:rect l="0" t="0" r="r" b="b"/>
                    <a:pathLst>
                      <a:path w="104" h="152">
                        <a:moveTo>
                          <a:pt x="0" y="152"/>
                        </a:moveTo>
                        <a:lnTo>
                          <a:pt x="8" y="136"/>
                        </a:lnTo>
                        <a:lnTo>
                          <a:pt x="44" y="0"/>
                        </a:lnTo>
                        <a:lnTo>
                          <a:pt x="104" y="8"/>
                        </a:lnTo>
                        <a:lnTo>
                          <a:pt x="0" y="152"/>
                        </a:ln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tx1"/>
                      </a:gs>
                      <a:gs pos="50000">
                        <a:srgbClr val="4D4D4D"/>
                      </a:gs>
                      <a:gs pos="100000">
                        <a:schemeClr val="tx1"/>
                      </a:gs>
                    </a:gsLst>
                    <a:lin ang="5400000" scaled="1"/>
                  </a:gradFill>
                  <a:ln w="3175" cmpd="sng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pPr>
                      <a:defRPr/>
                    </a:pPr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  <a:cs typeface="+mn-cs"/>
                    </a:endParaRPr>
                  </a:p>
                </p:txBody>
              </p:sp>
              <p:sp>
                <p:nvSpPr>
                  <p:cNvPr id="10265" name="Freeform 347"/>
                  <p:cNvSpPr>
                    <a:spLocks/>
                  </p:cNvSpPr>
                  <p:nvPr/>
                </p:nvSpPr>
                <p:spPr bwMode="auto">
                  <a:xfrm>
                    <a:off x="443" y="3377"/>
                    <a:ext cx="280" cy="202"/>
                  </a:xfrm>
                  <a:custGeom>
                    <a:avLst/>
                    <a:gdLst>
                      <a:gd name="T0" fmla="*/ 6 w 313"/>
                      <a:gd name="T1" fmla="*/ 212 h 215"/>
                      <a:gd name="T2" fmla="*/ 44 w 313"/>
                      <a:gd name="T3" fmla="*/ 208 h 215"/>
                      <a:gd name="T4" fmla="*/ 264 w 313"/>
                      <a:gd name="T5" fmla="*/ 204 h 215"/>
                      <a:gd name="T6" fmla="*/ 304 w 313"/>
                      <a:gd name="T7" fmla="*/ 204 h 215"/>
                      <a:gd name="T8" fmla="*/ 312 w 313"/>
                      <a:gd name="T9" fmla="*/ 152 h 215"/>
                      <a:gd name="T10" fmla="*/ 308 w 313"/>
                      <a:gd name="T11" fmla="*/ 92 h 215"/>
                      <a:gd name="T12" fmla="*/ 284 w 313"/>
                      <a:gd name="T13" fmla="*/ 40 h 215"/>
                      <a:gd name="T14" fmla="*/ 248 w 313"/>
                      <a:gd name="T15" fmla="*/ 20 h 215"/>
                      <a:gd name="T16" fmla="*/ 204 w 313"/>
                      <a:gd name="T17" fmla="*/ 4 h 215"/>
                      <a:gd name="T18" fmla="*/ 160 w 313"/>
                      <a:gd name="T19" fmla="*/ 44 h 215"/>
                      <a:gd name="T20" fmla="*/ 152 w 313"/>
                      <a:gd name="T21" fmla="*/ 44 h 215"/>
                      <a:gd name="T22" fmla="*/ 108 w 313"/>
                      <a:gd name="T23" fmla="*/ 8 h 215"/>
                      <a:gd name="T24" fmla="*/ 80 w 313"/>
                      <a:gd name="T25" fmla="*/ 16 h 215"/>
                      <a:gd name="T26" fmla="*/ 44 w 313"/>
                      <a:gd name="T27" fmla="*/ 48 h 215"/>
                      <a:gd name="T28" fmla="*/ 16 w 313"/>
                      <a:gd name="T29" fmla="*/ 84 h 215"/>
                      <a:gd name="T30" fmla="*/ 6 w 313"/>
                      <a:gd name="T31" fmla="*/ 116 h 215"/>
                      <a:gd name="T32" fmla="*/ 6 w 313"/>
                      <a:gd name="T33" fmla="*/ 164 h 215"/>
                      <a:gd name="T34" fmla="*/ 0 w 313"/>
                      <a:gd name="T35" fmla="*/ 192 h 215"/>
                      <a:gd name="T36" fmla="*/ 6 w 313"/>
                      <a:gd name="T37" fmla="*/ 212 h 215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w 313"/>
                      <a:gd name="T58" fmla="*/ 0 h 215"/>
                      <a:gd name="T59" fmla="*/ 313 w 313"/>
                      <a:gd name="T60" fmla="*/ 215 h 215"/>
                    </a:gdLst>
                    <a:ahLst/>
                    <a:cxnLst>
                      <a:cxn ang="T38">
                        <a:pos x="T0" y="T1"/>
                      </a:cxn>
                      <a:cxn ang="T39">
                        <a:pos x="T2" y="T3"/>
                      </a:cxn>
                      <a:cxn ang="T40">
                        <a:pos x="T4" y="T5"/>
                      </a:cxn>
                      <a:cxn ang="T41">
                        <a:pos x="T6" y="T7"/>
                      </a:cxn>
                      <a:cxn ang="T42">
                        <a:pos x="T8" y="T9"/>
                      </a:cxn>
                      <a:cxn ang="T43">
                        <a:pos x="T10" y="T11"/>
                      </a:cxn>
                      <a:cxn ang="T44">
                        <a:pos x="T12" y="T13"/>
                      </a:cxn>
                      <a:cxn ang="T45">
                        <a:pos x="T14" y="T15"/>
                      </a:cxn>
                      <a:cxn ang="T46">
                        <a:pos x="T16" y="T17"/>
                      </a:cxn>
                      <a:cxn ang="T47">
                        <a:pos x="T18" y="T19"/>
                      </a:cxn>
                      <a:cxn ang="T48">
                        <a:pos x="T20" y="T21"/>
                      </a:cxn>
                      <a:cxn ang="T49">
                        <a:pos x="T22" y="T23"/>
                      </a:cxn>
                      <a:cxn ang="T50">
                        <a:pos x="T24" y="T25"/>
                      </a:cxn>
                      <a:cxn ang="T51">
                        <a:pos x="T26" y="T27"/>
                      </a:cxn>
                      <a:cxn ang="T52">
                        <a:pos x="T28" y="T29"/>
                      </a:cxn>
                      <a:cxn ang="T53">
                        <a:pos x="T30" y="T31"/>
                      </a:cxn>
                      <a:cxn ang="T54">
                        <a:pos x="T32" y="T33"/>
                      </a:cxn>
                      <a:cxn ang="T55">
                        <a:pos x="T34" y="T35"/>
                      </a:cxn>
                      <a:cxn ang="T56">
                        <a:pos x="T36" y="T37"/>
                      </a:cxn>
                    </a:cxnLst>
                    <a:rect l="T57" t="T58" r="T59" b="T60"/>
                    <a:pathLst>
                      <a:path w="313" h="215">
                        <a:moveTo>
                          <a:pt x="6" y="212"/>
                        </a:moveTo>
                        <a:cubicBezTo>
                          <a:pt x="13" y="215"/>
                          <a:pt x="1" y="209"/>
                          <a:pt x="44" y="208"/>
                        </a:cubicBezTo>
                        <a:cubicBezTo>
                          <a:pt x="87" y="207"/>
                          <a:pt x="221" y="205"/>
                          <a:pt x="264" y="204"/>
                        </a:cubicBezTo>
                        <a:cubicBezTo>
                          <a:pt x="307" y="203"/>
                          <a:pt x="296" y="213"/>
                          <a:pt x="304" y="204"/>
                        </a:cubicBezTo>
                        <a:cubicBezTo>
                          <a:pt x="312" y="195"/>
                          <a:pt x="311" y="171"/>
                          <a:pt x="312" y="152"/>
                        </a:cubicBezTo>
                        <a:cubicBezTo>
                          <a:pt x="313" y="133"/>
                          <a:pt x="313" y="111"/>
                          <a:pt x="308" y="92"/>
                        </a:cubicBezTo>
                        <a:cubicBezTo>
                          <a:pt x="303" y="73"/>
                          <a:pt x="294" y="52"/>
                          <a:pt x="284" y="40"/>
                        </a:cubicBezTo>
                        <a:cubicBezTo>
                          <a:pt x="274" y="28"/>
                          <a:pt x="261" y="26"/>
                          <a:pt x="248" y="20"/>
                        </a:cubicBezTo>
                        <a:cubicBezTo>
                          <a:pt x="235" y="14"/>
                          <a:pt x="219" y="0"/>
                          <a:pt x="204" y="4"/>
                        </a:cubicBezTo>
                        <a:cubicBezTo>
                          <a:pt x="189" y="8"/>
                          <a:pt x="169" y="37"/>
                          <a:pt x="160" y="44"/>
                        </a:cubicBezTo>
                        <a:cubicBezTo>
                          <a:pt x="151" y="51"/>
                          <a:pt x="161" y="50"/>
                          <a:pt x="152" y="44"/>
                        </a:cubicBezTo>
                        <a:cubicBezTo>
                          <a:pt x="143" y="38"/>
                          <a:pt x="120" y="13"/>
                          <a:pt x="108" y="8"/>
                        </a:cubicBezTo>
                        <a:cubicBezTo>
                          <a:pt x="96" y="3"/>
                          <a:pt x="91" y="9"/>
                          <a:pt x="80" y="16"/>
                        </a:cubicBezTo>
                        <a:cubicBezTo>
                          <a:pt x="69" y="23"/>
                          <a:pt x="55" y="37"/>
                          <a:pt x="44" y="48"/>
                        </a:cubicBezTo>
                        <a:cubicBezTo>
                          <a:pt x="33" y="59"/>
                          <a:pt x="22" y="73"/>
                          <a:pt x="16" y="84"/>
                        </a:cubicBezTo>
                        <a:cubicBezTo>
                          <a:pt x="10" y="95"/>
                          <a:pt x="8" y="103"/>
                          <a:pt x="6" y="116"/>
                        </a:cubicBezTo>
                        <a:cubicBezTo>
                          <a:pt x="4" y="129"/>
                          <a:pt x="7" y="151"/>
                          <a:pt x="6" y="164"/>
                        </a:cubicBezTo>
                        <a:cubicBezTo>
                          <a:pt x="5" y="177"/>
                          <a:pt x="0" y="184"/>
                          <a:pt x="0" y="192"/>
                        </a:cubicBezTo>
                        <a:cubicBezTo>
                          <a:pt x="0" y="200"/>
                          <a:pt x="2" y="209"/>
                          <a:pt x="6" y="212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66" name="Freeform 348"/>
                  <p:cNvSpPr>
                    <a:spLocks/>
                  </p:cNvSpPr>
                  <p:nvPr/>
                </p:nvSpPr>
                <p:spPr bwMode="auto">
                  <a:xfrm>
                    <a:off x="663" y="3375"/>
                    <a:ext cx="176" cy="298"/>
                  </a:xfrm>
                  <a:custGeom>
                    <a:avLst/>
                    <a:gdLst>
                      <a:gd name="T0" fmla="*/ 0 w 198"/>
                      <a:gd name="T1" fmla="*/ 23 h 320"/>
                      <a:gd name="T2" fmla="*/ 74 w 198"/>
                      <a:gd name="T3" fmla="*/ 7 h 320"/>
                      <a:gd name="T4" fmla="*/ 154 w 198"/>
                      <a:gd name="T5" fmla="*/ 67 h 320"/>
                      <a:gd name="T6" fmla="*/ 166 w 198"/>
                      <a:gd name="T7" fmla="*/ 135 h 320"/>
                      <a:gd name="T8" fmla="*/ 170 w 198"/>
                      <a:gd name="T9" fmla="*/ 179 h 320"/>
                      <a:gd name="T10" fmla="*/ 178 w 198"/>
                      <a:gd name="T11" fmla="*/ 243 h 320"/>
                      <a:gd name="T12" fmla="*/ 192 w 198"/>
                      <a:gd name="T13" fmla="*/ 263 h 320"/>
                      <a:gd name="T14" fmla="*/ 144 w 198"/>
                      <a:gd name="T15" fmla="*/ 311 h 320"/>
                      <a:gd name="T16" fmla="*/ 118 w 198"/>
                      <a:gd name="T17" fmla="*/ 315 h 320"/>
                      <a:gd name="T18" fmla="*/ 98 w 198"/>
                      <a:gd name="T19" fmla="*/ 287 h 320"/>
                      <a:gd name="T20" fmla="*/ 58 w 198"/>
                      <a:gd name="T21" fmla="*/ 219 h 320"/>
                      <a:gd name="T22" fmla="*/ 66 w 198"/>
                      <a:gd name="T23" fmla="*/ 183 h 320"/>
                      <a:gd name="T24" fmla="*/ 66 w 198"/>
                      <a:gd name="T25" fmla="*/ 123 h 320"/>
                      <a:gd name="T26" fmla="*/ 48 w 198"/>
                      <a:gd name="T27" fmla="*/ 71 h 320"/>
                      <a:gd name="T28" fmla="*/ 34 w 198"/>
                      <a:gd name="T29" fmla="*/ 39 h 320"/>
                      <a:gd name="T30" fmla="*/ 0 w 198"/>
                      <a:gd name="T31" fmla="*/ 23 h 320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w 198"/>
                      <a:gd name="T49" fmla="*/ 0 h 320"/>
                      <a:gd name="T50" fmla="*/ 198 w 198"/>
                      <a:gd name="T51" fmla="*/ 320 h 320"/>
                    </a:gdLst>
                    <a:ahLst/>
                    <a:cxnLst>
                      <a:cxn ang="T32">
                        <a:pos x="T0" y="T1"/>
                      </a:cxn>
                      <a:cxn ang="T33">
                        <a:pos x="T2" y="T3"/>
                      </a:cxn>
                      <a:cxn ang="T34">
                        <a:pos x="T4" y="T5"/>
                      </a:cxn>
                      <a:cxn ang="T35">
                        <a:pos x="T6" y="T7"/>
                      </a:cxn>
                      <a:cxn ang="T36">
                        <a:pos x="T8" y="T9"/>
                      </a:cxn>
                      <a:cxn ang="T37">
                        <a:pos x="T10" y="T11"/>
                      </a:cxn>
                      <a:cxn ang="T38">
                        <a:pos x="T12" y="T13"/>
                      </a:cxn>
                      <a:cxn ang="T39">
                        <a:pos x="T14" y="T15"/>
                      </a:cxn>
                      <a:cxn ang="T40">
                        <a:pos x="T16" y="T17"/>
                      </a:cxn>
                      <a:cxn ang="T41">
                        <a:pos x="T18" y="T19"/>
                      </a:cxn>
                      <a:cxn ang="T42">
                        <a:pos x="T20" y="T21"/>
                      </a:cxn>
                      <a:cxn ang="T43">
                        <a:pos x="T22" y="T23"/>
                      </a:cxn>
                      <a:cxn ang="T44">
                        <a:pos x="T24" y="T25"/>
                      </a:cxn>
                      <a:cxn ang="T45">
                        <a:pos x="T26" y="T27"/>
                      </a:cxn>
                      <a:cxn ang="T46">
                        <a:pos x="T28" y="T29"/>
                      </a:cxn>
                      <a:cxn ang="T47">
                        <a:pos x="T30" y="T31"/>
                      </a:cxn>
                    </a:cxnLst>
                    <a:rect l="T48" t="T49" r="T50" b="T51"/>
                    <a:pathLst>
                      <a:path w="198" h="320">
                        <a:moveTo>
                          <a:pt x="0" y="23"/>
                        </a:moveTo>
                        <a:cubicBezTo>
                          <a:pt x="8" y="16"/>
                          <a:pt x="48" y="0"/>
                          <a:pt x="74" y="7"/>
                        </a:cubicBezTo>
                        <a:cubicBezTo>
                          <a:pt x="100" y="14"/>
                          <a:pt x="139" y="46"/>
                          <a:pt x="154" y="67"/>
                        </a:cubicBezTo>
                        <a:cubicBezTo>
                          <a:pt x="169" y="88"/>
                          <a:pt x="163" y="116"/>
                          <a:pt x="166" y="135"/>
                        </a:cubicBezTo>
                        <a:cubicBezTo>
                          <a:pt x="169" y="154"/>
                          <a:pt x="168" y="161"/>
                          <a:pt x="170" y="179"/>
                        </a:cubicBezTo>
                        <a:cubicBezTo>
                          <a:pt x="172" y="197"/>
                          <a:pt x="174" y="229"/>
                          <a:pt x="178" y="243"/>
                        </a:cubicBezTo>
                        <a:cubicBezTo>
                          <a:pt x="182" y="257"/>
                          <a:pt x="198" y="252"/>
                          <a:pt x="192" y="263"/>
                        </a:cubicBezTo>
                        <a:cubicBezTo>
                          <a:pt x="186" y="274"/>
                          <a:pt x="156" y="302"/>
                          <a:pt x="144" y="311"/>
                        </a:cubicBezTo>
                        <a:cubicBezTo>
                          <a:pt x="132" y="320"/>
                          <a:pt x="126" y="319"/>
                          <a:pt x="118" y="315"/>
                        </a:cubicBezTo>
                        <a:cubicBezTo>
                          <a:pt x="110" y="311"/>
                          <a:pt x="108" y="303"/>
                          <a:pt x="98" y="287"/>
                        </a:cubicBezTo>
                        <a:cubicBezTo>
                          <a:pt x="88" y="271"/>
                          <a:pt x="63" y="236"/>
                          <a:pt x="58" y="219"/>
                        </a:cubicBezTo>
                        <a:cubicBezTo>
                          <a:pt x="53" y="202"/>
                          <a:pt x="65" y="199"/>
                          <a:pt x="66" y="183"/>
                        </a:cubicBezTo>
                        <a:cubicBezTo>
                          <a:pt x="67" y="167"/>
                          <a:pt x="69" y="142"/>
                          <a:pt x="66" y="123"/>
                        </a:cubicBezTo>
                        <a:cubicBezTo>
                          <a:pt x="63" y="104"/>
                          <a:pt x="53" y="85"/>
                          <a:pt x="48" y="71"/>
                        </a:cubicBezTo>
                        <a:cubicBezTo>
                          <a:pt x="43" y="57"/>
                          <a:pt x="42" y="47"/>
                          <a:pt x="34" y="39"/>
                        </a:cubicBezTo>
                        <a:cubicBezTo>
                          <a:pt x="26" y="31"/>
                          <a:pt x="7" y="26"/>
                          <a:pt x="0" y="23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67" name="Freeform 349"/>
                  <p:cNvSpPr>
                    <a:spLocks/>
                  </p:cNvSpPr>
                  <p:nvPr/>
                </p:nvSpPr>
                <p:spPr bwMode="auto">
                  <a:xfrm>
                    <a:off x="318" y="3380"/>
                    <a:ext cx="198" cy="300"/>
                  </a:xfrm>
                  <a:custGeom>
                    <a:avLst/>
                    <a:gdLst>
                      <a:gd name="T0" fmla="*/ 221 w 222"/>
                      <a:gd name="T1" fmla="*/ 24 h 322"/>
                      <a:gd name="T2" fmla="*/ 185 w 222"/>
                      <a:gd name="T3" fmla="*/ 2 h 322"/>
                      <a:gd name="T4" fmla="*/ 121 w 222"/>
                      <a:gd name="T5" fmla="*/ 10 h 322"/>
                      <a:gd name="T6" fmla="*/ 47 w 222"/>
                      <a:gd name="T7" fmla="*/ 60 h 322"/>
                      <a:gd name="T8" fmla="*/ 35 w 222"/>
                      <a:gd name="T9" fmla="*/ 128 h 322"/>
                      <a:gd name="T10" fmla="*/ 31 w 222"/>
                      <a:gd name="T11" fmla="*/ 172 h 322"/>
                      <a:gd name="T12" fmla="*/ 23 w 222"/>
                      <a:gd name="T13" fmla="*/ 236 h 322"/>
                      <a:gd name="T14" fmla="*/ 9 w 222"/>
                      <a:gd name="T15" fmla="*/ 256 h 322"/>
                      <a:gd name="T16" fmla="*/ 77 w 222"/>
                      <a:gd name="T17" fmla="*/ 298 h 322"/>
                      <a:gd name="T18" fmla="*/ 117 w 222"/>
                      <a:gd name="T19" fmla="*/ 318 h 322"/>
                      <a:gd name="T20" fmla="*/ 125 w 222"/>
                      <a:gd name="T21" fmla="*/ 274 h 322"/>
                      <a:gd name="T22" fmla="*/ 143 w 222"/>
                      <a:gd name="T23" fmla="*/ 212 h 322"/>
                      <a:gd name="T24" fmla="*/ 145 w 222"/>
                      <a:gd name="T25" fmla="*/ 178 h 322"/>
                      <a:gd name="T26" fmla="*/ 145 w 222"/>
                      <a:gd name="T27" fmla="*/ 148 h 322"/>
                      <a:gd name="T28" fmla="*/ 157 w 222"/>
                      <a:gd name="T29" fmla="*/ 84 h 322"/>
                      <a:gd name="T30" fmla="*/ 165 w 222"/>
                      <a:gd name="T31" fmla="*/ 72 h 322"/>
                      <a:gd name="T32" fmla="*/ 181 w 222"/>
                      <a:gd name="T33" fmla="*/ 56 h 322"/>
                      <a:gd name="T34" fmla="*/ 221 w 222"/>
                      <a:gd name="T35" fmla="*/ 24 h 322"/>
                      <a:gd name="T36" fmla="*/ 0 60000 65536"/>
                      <a:gd name="T37" fmla="*/ 0 60000 65536"/>
                      <a:gd name="T38" fmla="*/ 0 60000 65536"/>
                      <a:gd name="T39" fmla="*/ 0 60000 65536"/>
                      <a:gd name="T40" fmla="*/ 0 60000 65536"/>
                      <a:gd name="T41" fmla="*/ 0 60000 65536"/>
                      <a:gd name="T42" fmla="*/ 0 60000 65536"/>
                      <a:gd name="T43" fmla="*/ 0 60000 65536"/>
                      <a:gd name="T44" fmla="*/ 0 60000 65536"/>
                      <a:gd name="T45" fmla="*/ 0 60000 65536"/>
                      <a:gd name="T46" fmla="*/ 0 60000 65536"/>
                      <a:gd name="T47" fmla="*/ 0 60000 65536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w 222"/>
                      <a:gd name="T55" fmla="*/ 0 h 322"/>
                      <a:gd name="T56" fmla="*/ 222 w 222"/>
                      <a:gd name="T57" fmla="*/ 322 h 322"/>
                    </a:gdLst>
                    <a:ahLst/>
                    <a:cxnLst>
                      <a:cxn ang="T36">
                        <a:pos x="T0" y="T1"/>
                      </a:cxn>
                      <a:cxn ang="T37">
                        <a:pos x="T2" y="T3"/>
                      </a:cxn>
                      <a:cxn ang="T38">
                        <a:pos x="T4" y="T5"/>
                      </a:cxn>
                      <a:cxn ang="T39">
                        <a:pos x="T6" y="T7"/>
                      </a:cxn>
                      <a:cxn ang="T40">
                        <a:pos x="T8" y="T9"/>
                      </a:cxn>
                      <a:cxn ang="T41">
                        <a:pos x="T10" y="T11"/>
                      </a:cxn>
                      <a:cxn ang="T42">
                        <a:pos x="T12" y="T13"/>
                      </a:cxn>
                      <a:cxn ang="T43">
                        <a:pos x="T14" y="T15"/>
                      </a:cxn>
                      <a:cxn ang="T44">
                        <a:pos x="T16" y="T17"/>
                      </a:cxn>
                      <a:cxn ang="T45">
                        <a:pos x="T18" y="T19"/>
                      </a:cxn>
                      <a:cxn ang="T46">
                        <a:pos x="T20" y="T21"/>
                      </a:cxn>
                      <a:cxn ang="T47">
                        <a:pos x="T22" y="T23"/>
                      </a:cxn>
                      <a:cxn ang="T48">
                        <a:pos x="T24" y="T25"/>
                      </a:cxn>
                      <a:cxn ang="T49">
                        <a:pos x="T26" y="T27"/>
                      </a:cxn>
                      <a:cxn ang="T50">
                        <a:pos x="T28" y="T29"/>
                      </a:cxn>
                      <a:cxn ang="T51">
                        <a:pos x="T30" y="T31"/>
                      </a:cxn>
                      <a:cxn ang="T52">
                        <a:pos x="T32" y="T33"/>
                      </a:cxn>
                      <a:cxn ang="T53">
                        <a:pos x="T34" y="T35"/>
                      </a:cxn>
                    </a:cxnLst>
                    <a:rect l="T54" t="T55" r="T56" b="T57"/>
                    <a:pathLst>
                      <a:path w="222" h="322">
                        <a:moveTo>
                          <a:pt x="221" y="24"/>
                        </a:moveTo>
                        <a:cubicBezTo>
                          <a:pt x="222" y="15"/>
                          <a:pt x="202" y="4"/>
                          <a:pt x="185" y="2"/>
                        </a:cubicBezTo>
                        <a:cubicBezTo>
                          <a:pt x="168" y="0"/>
                          <a:pt x="144" y="0"/>
                          <a:pt x="121" y="10"/>
                        </a:cubicBezTo>
                        <a:cubicBezTo>
                          <a:pt x="98" y="20"/>
                          <a:pt x="61" y="40"/>
                          <a:pt x="47" y="60"/>
                        </a:cubicBezTo>
                        <a:cubicBezTo>
                          <a:pt x="33" y="80"/>
                          <a:pt x="38" y="109"/>
                          <a:pt x="35" y="128"/>
                        </a:cubicBezTo>
                        <a:cubicBezTo>
                          <a:pt x="32" y="147"/>
                          <a:pt x="33" y="154"/>
                          <a:pt x="31" y="172"/>
                        </a:cubicBezTo>
                        <a:cubicBezTo>
                          <a:pt x="29" y="190"/>
                          <a:pt x="27" y="222"/>
                          <a:pt x="23" y="236"/>
                        </a:cubicBezTo>
                        <a:cubicBezTo>
                          <a:pt x="19" y="250"/>
                          <a:pt x="0" y="246"/>
                          <a:pt x="9" y="256"/>
                        </a:cubicBezTo>
                        <a:cubicBezTo>
                          <a:pt x="18" y="266"/>
                          <a:pt x="59" y="288"/>
                          <a:pt x="77" y="298"/>
                        </a:cubicBezTo>
                        <a:cubicBezTo>
                          <a:pt x="95" y="308"/>
                          <a:pt x="109" y="322"/>
                          <a:pt x="117" y="318"/>
                        </a:cubicBezTo>
                        <a:cubicBezTo>
                          <a:pt x="125" y="314"/>
                          <a:pt x="121" y="292"/>
                          <a:pt x="125" y="274"/>
                        </a:cubicBezTo>
                        <a:cubicBezTo>
                          <a:pt x="129" y="256"/>
                          <a:pt x="140" y="228"/>
                          <a:pt x="143" y="212"/>
                        </a:cubicBezTo>
                        <a:cubicBezTo>
                          <a:pt x="146" y="196"/>
                          <a:pt x="145" y="189"/>
                          <a:pt x="145" y="178"/>
                        </a:cubicBezTo>
                        <a:cubicBezTo>
                          <a:pt x="145" y="167"/>
                          <a:pt x="143" y="164"/>
                          <a:pt x="145" y="148"/>
                        </a:cubicBezTo>
                        <a:cubicBezTo>
                          <a:pt x="147" y="132"/>
                          <a:pt x="154" y="97"/>
                          <a:pt x="157" y="84"/>
                        </a:cubicBezTo>
                        <a:cubicBezTo>
                          <a:pt x="160" y="71"/>
                          <a:pt x="161" y="77"/>
                          <a:pt x="165" y="72"/>
                        </a:cubicBezTo>
                        <a:cubicBezTo>
                          <a:pt x="169" y="67"/>
                          <a:pt x="172" y="64"/>
                          <a:pt x="181" y="56"/>
                        </a:cubicBezTo>
                        <a:cubicBezTo>
                          <a:pt x="190" y="48"/>
                          <a:pt x="213" y="31"/>
                          <a:pt x="221" y="24"/>
                        </a:cubicBez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68" name="Freeform 350"/>
                  <p:cNvSpPr>
                    <a:spLocks/>
                  </p:cNvSpPr>
                  <p:nvPr/>
                </p:nvSpPr>
                <p:spPr bwMode="auto">
                  <a:xfrm>
                    <a:off x="330" y="3576"/>
                    <a:ext cx="99" cy="96"/>
                  </a:xfrm>
                  <a:custGeom>
                    <a:avLst/>
                    <a:gdLst>
                      <a:gd name="T0" fmla="*/ 20 w 112"/>
                      <a:gd name="T1" fmla="*/ 0 h 104"/>
                      <a:gd name="T2" fmla="*/ 16 w 112"/>
                      <a:gd name="T3" fmla="*/ 0 h 104"/>
                      <a:gd name="T4" fmla="*/ 0 w 112"/>
                      <a:gd name="T5" fmla="*/ 44 h 104"/>
                      <a:gd name="T6" fmla="*/ 100 w 112"/>
                      <a:gd name="T7" fmla="*/ 104 h 104"/>
                      <a:gd name="T8" fmla="*/ 112 w 112"/>
                      <a:gd name="T9" fmla="*/ 64 h 104"/>
                      <a:gd name="T10" fmla="*/ 20 w 112"/>
                      <a:gd name="T11" fmla="*/ 0 h 104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12"/>
                      <a:gd name="T19" fmla="*/ 0 h 104"/>
                      <a:gd name="T20" fmla="*/ 112 w 112"/>
                      <a:gd name="T21" fmla="*/ 104 h 104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12" h="104">
                        <a:moveTo>
                          <a:pt x="20" y="0"/>
                        </a:moveTo>
                        <a:lnTo>
                          <a:pt x="16" y="0"/>
                        </a:lnTo>
                        <a:lnTo>
                          <a:pt x="0" y="44"/>
                        </a:lnTo>
                        <a:lnTo>
                          <a:pt x="100" y="104"/>
                        </a:lnTo>
                        <a:lnTo>
                          <a:pt x="112" y="64"/>
                        </a:lnTo>
                        <a:lnTo>
                          <a:pt x="20" y="0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69" name="Freeform 351"/>
                  <p:cNvSpPr>
                    <a:spLocks/>
                  </p:cNvSpPr>
                  <p:nvPr/>
                </p:nvSpPr>
                <p:spPr bwMode="auto">
                  <a:xfrm>
                    <a:off x="503" y="3344"/>
                    <a:ext cx="74" cy="89"/>
                  </a:xfrm>
                  <a:custGeom>
                    <a:avLst/>
                    <a:gdLst>
                      <a:gd name="T0" fmla="*/ 40 w 84"/>
                      <a:gd name="T1" fmla="*/ 0 h 96"/>
                      <a:gd name="T2" fmla="*/ 28 w 84"/>
                      <a:gd name="T3" fmla="*/ 12 h 96"/>
                      <a:gd name="T4" fmla="*/ 0 w 84"/>
                      <a:gd name="T5" fmla="*/ 28 h 96"/>
                      <a:gd name="T6" fmla="*/ 56 w 84"/>
                      <a:gd name="T7" fmla="*/ 96 h 96"/>
                      <a:gd name="T8" fmla="*/ 84 w 84"/>
                      <a:gd name="T9" fmla="*/ 60 h 96"/>
                      <a:gd name="T10" fmla="*/ 32 w 84"/>
                      <a:gd name="T11" fmla="*/ 8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4"/>
                      <a:gd name="T19" fmla="*/ 0 h 96"/>
                      <a:gd name="T20" fmla="*/ 84 w 84"/>
                      <a:gd name="T21" fmla="*/ 96 h 9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4" h="96">
                        <a:moveTo>
                          <a:pt x="40" y="0"/>
                        </a:moveTo>
                        <a:cubicBezTo>
                          <a:pt x="34" y="12"/>
                          <a:pt x="43" y="12"/>
                          <a:pt x="28" y="12"/>
                        </a:cubicBezTo>
                        <a:lnTo>
                          <a:pt x="0" y="28"/>
                        </a:lnTo>
                        <a:lnTo>
                          <a:pt x="56" y="96"/>
                        </a:lnTo>
                        <a:lnTo>
                          <a:pt x="84" y="60"/>
                        </a:lnTo>
                        <a:lnTo>
                          <a:pt x="32" y="8"/>
                        </a:ln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0" name="Freeform 352"/>
                  <p:cNvSpPr>
                    <a:spLocks/>
                  </p:cNvSpPr>
                  <p:nvPr/>
                </p:nvSpPr>
                <p:spPr bwMode="auto">
                  <a:xfrm flipH="1">
                    <a:off x="575" y="3344"/>
                    <a:ext cx="74" cy="89"/>
                  </a:xfrm>
                  <a:custGeom>
                    <a:avLst/>
                    <a:gdLst>
                      <a:gd name="T0" fmla="*/ 40 w 84"/>
                      <a:gd name="T1" fmla="*/ 0 h 96"/>
                      <a:gd name="T2" fmla="*/ 28 w 84"/>
                      <a:gd name="T3" fmla="*/ 12 h 96"/>
                      <a:gd name="T4" fmla="*/ 0 w 84"/>
                      <a:gd name="T5" fmla="*/ 28 h 96"/>
                      <a:gd name="T6" fmla="*/ 56 w 84"/>
                      <a:gd name="T7" fmla="*/ 96 h 96"/>
                      <a:gd name="T8" fmla="*/ 84 w 84"/>
                      <a:gd name="T9" fmla="*/ 60 h 96"/>
                      <a:gd name="T10" fmla="*/ 32 w 84"/>
                      <a:gd name="T11" fmla="*/ 8 h 9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84"/>
                      <a:gd name="T19" fmla="*/ 0 h 96"/>
                      <a:gd name="T20" fmla="*/ 84 w 84"/>
                      <a:gd name="T21" fmla="*/ 96 h 9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84" h="96">
                        <a:moveTo>
                          <a:pt x="40" y="0"/>
                        </a:moveTo>
                        <a:cubicBezTo>
                          <a:pt x="34" y="12"/>
                          <a:pt x="43" y="12"/>
                          <a:pt x="28" y="12"/>
                        </a:cubicBezTo>
                        <a:lnTo>
                          <a:pt x="0" y="28"/>
                        </a:lnTo>
                        <a:lnTo>
                          <a:pt x="56" y="96"/>
                        </a:lnTo>
                        <a:lnTo>
                          <a:pt x="84" y="60"/>
                        </a:lnTo>
                        <a:lnTo>
                          <a:pt x="32" y="8"/>
                        </a:lnTo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1" name="Freeform 353"/>
                  <p:cNvSpPr>
                    <a:spLocks/>
                  </p:cNvSpPr>
                  <p:nvPr/>
                </p:nvSpPr>
                <p:spPr bwMode="auto">
                  <a:xfrm>
                    <a:off x="583" y="3576"/>
                    <a:ext cx="7" cy="372"/>
                  </a:xfrm>
                  <a:custGeom>
                    <a:avLst/>
                    <a:gdLst>
                      <a:gd name="T0" fmla="*/ 0 w 8"/>
                      <a:gd name="T1" fmla="*/ 0 h 400"/>
                      <a:gd name="T2" fmla="*/ 8 w 8"/>
                      <a:gd name="T3" fmla="*/ 400 h 400"/>
                      <a:gd name="T4" fmla="*/ 0 60000 65536"/>
                      <a:gd name="T5" fmla="*/ 0 60000 65536"/>
                      <a:gd name="T6" fmla="*/ 0 w 8"/>
                      <a:gd name="T7" fmla="*/ 0 h 400"/>
                      <a:gd name="T8" fmla="*/ 8 w 8"/>
                      <a:gd name="T9" fmla="*/ 400 h 40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8" h="400">
                        <a:moveTo>
                          <a:pt x="0" y="0"/>
                        </a:moveTo>
                        <a:lnTo>
                          <a:pt x="8" y="400"/>
                        </a:lnTo>
                      </a:path>
                    </a:pathLst>
                  </a:cu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2" name="Freeform 354"/>
                  <p:cNvSpPr>
                    <a:spLocks/>
                  </p:cNvSpPr>
                  <p:nvPr/>
                </p:nvSpPr>
                <p:spPr bwMode="auto">
                  <a:xfrm>
                    <a:off x="579" y="3415"/>
                    <a:ext cx="1" cy="149"/>
                  </a:xfrm>
                  <a:custGeom>
                    <a:avLst/>
                    <a:gdLst>
                      <a:gd name="T0" fmla="*/ 0 w 1"/>
                      <a:gd name="T1" fmla="*/ 0 h 160"/>
                      <a:gd name="T2" fmla="*/ 0 w 1"/>
                      <a:gd name="T3" fmla="*/ 160 h 160"/>
                      <a:gd name="T4" fmla="*/ 0 60000 65536"/>
                      <a:gd name="T5" fmla="*/ 0 60000 65536"/>
                      <a:gd name="T6" fmla="*/ 0 w 1"/>
                      <a:gd name="T7" fmla="*/ 0 h 160"/>
                      <a:gd name="T8" fmla="*/ 1 w 1"/>
                      <a:gd name="T9" fmla="*/ 160 h 160"/>
                    </a:gdLst>
                    <a:ahLst/>
                    <a:cxnLst>
                      <a:cxn ang="T4">
                        <a:pos x="T0" y="T1"/>
                      </a:cxn>
                      <a:cxn ang="T5">
                        <a:pos x="T2" y="T3"/>
                      </a:cxn>
                    </a:cxnLst>
                    <a:rect l="T6" t="T7" r="T8" b="T9"/>
                    <a:pathLst>
                      <a:path w="1" h="160">
                        <a:moveTo>
                          <a:pt x="0" y="0"/>
                        </a:moveTo>
                        <a:lnTo>
                          <a:pt x="0" y="160"/>
                        </a:ln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3" name="Freeform 355" descr="Коричневый мрамор"/>
                  <p:cNvSpPr>
                    <a:spLocks/>
                  </p:cNvSpPr>
                  <p:nvPr/>
                </p:nvSpPr>
                <p:spPr bwMode="auto">
                  <a:xfrm>
                    <a:off x="426" y="3892"/>
                    <a:ext cx="340" cy="92"/>
                  </a:xfrm>
                  <a:custGeom>
                    <a:avLst/>
                    <a:gdLst>
                      <a:gd name="T0" fmla="*/ 10 w 352"/>
                      <a:gd name="T1" fmla="*/ 49 h 95"/>
                      <a:gd name="T2" fmla="*/ 11 w 352"/>
                      <a:gd name="T3" fmla="*/ 86 h 95"/>
                      <a:gd name="T4" fmla="*/ 59 w 352"/>
                      <a:gd name="T5" fmla="*/ 86 h 95"/>
                      <a:gd name="T6" fmla="*/ 181 w 352"/>
                      <a:gd name="T7" fmla="*/ 88 h 95"/>
                      <a:gd name="T8" fmla="*/ 328 w 352"/>
                      <a:gd name="T9" fmla="*/ 88 h 95"/>
                      <a:gd name="T10" fmla="*/ 325 w 352"/>
                      <a:gd name="T11" fmla="*/ 43 h 95"/>
                      <a:gd name="T12" fmla="*/ 244 w 352"/>
                      <a:gd name="T13" fmla="*/ 1 h 95"/>
                      <a:gd name="T14" fmla="*/ 181 w 352"/>
                      <a:gd name="T15" fmla="*/ 40 h 95"/>
                      <a:gd name="T16" fmla="*/ 187 w 352"/>
                      <a:gd name="T17" fmla="*/ 85 h 95"/>
                      <a:gd name="T18" fmla="*/ 154 w 352"/>
                      <a:gd name="T19" fmla="*/ 34 h 95"/>
                      <a:gd name="T20" fmla="*/ 70 w 352"/>
                      <a:gd name="T21" fmla="*/ 7 h 95"/>
                      <a:gd name="T22" fmla="*/ 10 w 352"/>
                      <a:gd name="T23" fmla="*/ 49 h 95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  <a:gd name="T36" fmla="*/ 0 w 352"/>
                      <a:gd name="T37" fmla="*/ 0 h 95"/>
                      <a:gd name="T38" fmla="*/ 352 w 352"/>
                      <a:gd name="T39" fmla="*/ 95 h 95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T36" t="T37" r="T38" b="T39"/>
                    <a:pathLst>
                      <a:path w="352" h="95">
                        <a:moveTo>
                          <a:pt x="10" y="49"/>
                        </a:moveTo>
                        <a:cubicBezTo>
                          <a:pt x="0" y="62"/>
                          <a:pt x="3" y="80"/>
                          <a:pt x="11" y="86"/>
                        </a:cubicBezTo>
                        <a:cubicBezTo>
                          <a:pt x="19" y="92"/>
                          <a:pt x="31" y="86"/>
                          <a:pt x="59" y="86"/>
                        </a:cubicBezTo>
                        <a:cubicBezTo>
                          <a:pt x="87" y="86"/>
                          <a:pt x="136" y="88"/>
                          <a:pt x="181" y="88"/>
                        </a:cubicBezTo>
                        <a:cubicBezTo>
                          <a:pt x="226" y="88"/>
                          <a:pt x="304" y="95"/>
                          <a:pt x="328" y="88"/>
                        </a:cubicBezTo>
                        <a:cubicBezTo>
                          <a:pt x="352" y="81"/>
                          <a:pt x="339" y="58"/>
                          <a:pt x="325" y="43"/>
                        </a:cubicBezTo>
                        <a:cubicBezTo>
                          <a:pt x="311" y="28"/>
                          <a:pt x="268" y="2"/>
                          <a:pt x="244" y="1"/>
                        </a:cubicBezTo>
                        <a:cubicBezTo>
                          <a:pt x="220" y="0"/>
                          <a:pt x="191" y="26"/>
                          <a:pt x="181" y="40"/>
                        </a:cubicBezTo>
                        <a:cubicBezTo>
                          <a:pt x="171" y="54"/>
                          <a:pt x="191" y="86"/>
                          <a:pt x="187" y="85"/>
                        </a:cubicBezTo>
                        <a:cubicBezTo>
                          <a:pt x="183" y="84"/>
                          <a:pt x="173" y="47"/>
                          <a:pt x="154" y="34"/>
                        </a:cubicBezTo>
                        <a:cubicBezTo>
                          <a:pt x="135" y="21"/>
                          <a:pt x="94" y="4"/>
                          <a:pt x="70" y="7"/>
                        </a:cubicBezTo>
                        <a:cubicBezTo>
                          <a:pt x="46" y="10"/>
                          <a:pt x="20" y="36"/>
                          <a:pt x="10" y="49"/>
                        </a:cubicBezTo>
                        <a:close/>
                      </a:path>
                    </a:pathLst>
                  </a:custGeom>
                  <a:blipFill dpi="0" rotWithShape="1">
                    <a:blip r:embed="rId2" cstate="print"/>
                    <a:srcRect/>
                    <a:tile tx="0" ty="0" sx="100000" sy="100000" flip="none" algn="tl"/>
                  </a:blip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4" name="Freeform 356"/>
                  <p:cNvSpPr>
                    <a:spLocks/>
                  </p:cNvSpPr>
                  <p:nvPr/>
                </p:nvSpPr>
                <p:spPr bwMode="auto">
                  <a:xfrm>
                    <a:off x="379" y="2928"/>
                    <a:ext cx="385" cy="295"/>
                  </a:xfrm>
                  <a:custGeom>
                    <a:avLst/>
                    <a:gdLst>
                      <a:gd name="T0" fmla="*/ 378 w 400"/>
                      <a:gd name="T1" fmla="*/ 286 h 301"/>
                      <a:gd name="T2" fmla="*/ 399 w 400"/>
                      <a:gd name="T3" fmla="*/ 220 h 301"/>
                      <a:gd name="T4" fmla="*/ 384 w 400"/>
                      <a:gd name="T5" fmla="*/ 202 h 301"/>
                      <a:gd name="T6" fmla="*/ 387 w 400"/>
                      <a:gd name="T7" fmla="*/ 166 h 301"/>
                      <a:gd name="T8" fmla="*/ 360 w 400"/>
                      <a:gd name="T9" fmla="*/ 151 h 301"/>
                      <a:gd name="T10" fmla="*/ 366 w 400"/>
                      <a:gd name="T11" fmla="*/ 121 h 301"/>
                      <a:gd name="T12" fmla="*/ 351 w 400"/>
                      <a:gd name="T13" fmla="*/ 124 h 301"/>
                      <a:gd name="T14" fmla="*/ 294 w 400"/>
                      <a:gd name="T15" fmla="*/ 67 h 301"/>
                      <a:gd name="T16" fmla="*/ 267 w 400"/>
                      <a:gd name="T17" fmla="*/ 64 h 301"/>
                      <a:gd name="T18" fmla="*/ 247 w 400"/>
                      <a:gd name="T19" fmla="*/ 53 h 301"/>
                      <a:gd name="T20" fmla="*/ 261 w 400"/>
                      <a:gd name="T21" fmla="*/ 28 h 301"/>
                      <a:gd name="T22" fmla="*/ 282 w 400"/>
                      <a:gd name="T23" fmla="*/ 31 h 301"/>
                      <a:gd name="T24" fmla="*/ 264 w 400"/>
                      <a:gd name="T25" fmla="*/ 1 h 301"/>
                      <a:gd name="T26" fmla="*/ 228 w 400"/>
                      <a:gd name="T27" fmla="*/ 40 h 301"/>
                      <a:gd name="T28" fmla="*/ 219 w 400"/>
                      <a:gd name="T29" fmla="*/ 55 h 301"/>
                      <a:gd name="T30" fmla="*/ 192 w 400"/>
                      <a:gd name="T31" fmla="*/ 10 h 301"/>
                      <a:gd name="T32" fmla="*/ 186 w 400"/>
                      <a:gd name="T33" fmla="*/ 22 h 301"/>
                      <a:gd name="T34" fmla="*/ 204 w 400"/>
                      <a:gd name="T35" fmla="*/ 55 h 301"/>
                      <a:gd name="T36" fmla="*/ 162 w 400"/>
                      <a:gd name="T37" fmla="*/ 10 h 301"/>
                      <a:gd name="T38" fmla="*/ 144 w 400"/>
                      <a:gd name="T39" fmla="*/ 16 h 301"/>
                      <a:gd name="T40" fmla="*/ 120 w 400"/>
                      <a:gd name="T41" fmla="*/ 19 h 301"/>
                      <a:gd name="T42" fmla="*/ 114 w 400"/>
                      <a:gd name="T43" fmla="*/ 34 h 301"/>
                      <a:gd name="T44" fmla="*/ 147 w 400"/>
                      <a:gd name="T45" fmla="*/ 37 h 301"/>
                      <a:gd name="T46" fmla="*/ 159 w 400"/>
                      <a:gd name="T47" fmla="*/ 58 h 301"/>
                      <a:gd name="T48" fmla="*/ 126 w 400"/>
                      <a:gd name="T49" fmla="*/ 55 h 301"/>
                      <a:gd name="T50" fmla="*/ 114 w 400"/>
                      <a:gd name="T51" fmla="*/ 73 h 301"/>
                      <a:gd name="T52" fmla="*/ 93 w 400"/>
                      <a:gd name="T53" fmla="*/ 79 h 301"/>
                      <a:gd name="T54" fmla="*/ 72 w 400"/>
                      <a:gd name="T55" fmla="*/ 94 h 301"/>
                      <a:gd name="T56" fmla="*/ 54 w 400"/>
                      <a:gd name="T57" fmla="*/ 106 h 301"/>
                      <a:gd name="T58" fmla="*/ 60 w 400"/>
                      <a:gd name="T59" fmla="*/ 124 h 301"/>
                      <a:gd name="T60" fmla="*/ 45 w 400"/>
                      <a:gd name="T61" fmla="*/ 142 h 301"/>
                      <a:gd name="T62" fmla="*/ 27 w 400"/>
                      <a:gd name="T63" fmla="*/ 154 h 301"/>
                      <a:gd name="T64" fmla="*/ 12 w 400"/>
                      <a:gd name="T65" fmla="*/ 214 h 301"/>
                      <a:gd name="T66" fmla="*/ 3 w 400"/>
                      <a:gd name="T67" fmla="*/ 274 h 301"/>
                      <a:gd name="T68" fmla="*/ 33 w 400"/>
                      <a:gd name="T69" fmla="*/ 301 h 301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60000 65536"/>
                      <a:gd name="T100" fmla="*/ 0 60000 65536"/>
                      <a:gd name="T101" fmla="*/ 0 60000 65536"/>
                      <a:gd name="T102" fmla="*/ 0 60000 65536"/>
                      <a:gd name="T103" fmla="*/ 0 60000 65536"/>
                      <a:gd name="T104" fmla="*/ 0 60000 65536"/>
                      <a:gd name="T105" fmla="*/ 0 w 400"/>
                      <a:gd name="T106" fmla="*/ 0 h 301"/>
                      <a:gd name="T107" fmla="*/ 400 w 400"/>
                      <a:gd name="T108" fmla="*/ 301 h 301"/>
                    </a:gdLst>
                    <a:ahLst/>
                    <a:cxnLst>
                      <a:cxn ang="T70">
                        <a:pos x="T0" y="T1"/>
                      </a:cxn>
                      <a:cxn ang="T71">
                        <a:pos x="T2" y="T3"/>
                      </a:cxn>
                      <a:cxn ang="T72">
                        <a:pos x="T4" y="T5"/>
                      </a:cxn>
                      <a:cxn ang="T73">
                        <a:pos x="T6" y="T7"/>
                      </a:cxn>
                      <a:cxn ang="T74">
                        <a:pos x="T8" y="T9"/>
                      </a:cxn>
                      <a:cxn ang="T75">
                        <a:pos x="T10" y="T11"/>
                      </a:cxn>
                      <a:cxn ang="T76">
                        <a:pos x="T12" y="T13"/>
                      </a:cxn>
                      <a:cxn ang="T77">
                        <a:pos x="T14" y="T15"/>
                      </a:cxn>
                      <a:cxn ang="T78">
                        <a:pos x="T16" y="T17"/>
                      </a:cxn>
                      <a:cxn ang="T79">
                        <a:pos x="T18" y="T19"/>
                      </a:cxn>
                      <a:cxn ang="T80">
                        <a:pos x="T20" y="T21"/>
                      </a:cxn>
                      <a:cxn ang="T81">
                        <a:pos x="T22" y="T23"/>
                      </a:cxn>
                      <a:cxn ang="T82">
                        <a:pos x="T24" y="T25"/>
                      </a:cxn>
                      <a:cxn ang="T83">
                        <a:pos x="T26" y="T27"/>
                      </a:cxn>
                      <a:cxn ang="T84">
                        <a:pos x="T28" y="T29"/>
                      </a:cxn>
                      <a:cxn ang="T85">
                        <a:pos x="T30" y="T31"/>
                      </a:cxn>
                      <a:cxn ang="T86">
                        <a:pos x="T32" y="T33"/>
                      </a:cxn>
                      <a:cxn ang="T87">
                        <a:pos x="T34" y="T35"/>
                      </a:cxn>
                      <a:cxn ang="T88">
                        <a:pos x="T36" y="T37"/>
                      </a:cxn>
                      <a:cxn ang="T89">
                        <a:pos x="T38" y="T39"/>
                      </a:cxn>
                      <a:cxn ang="T90">
                        <a:pos x="T40" y="T41"/>
                      </a:cxn>
                      <a:cxn ang="T91">
                        <a:pos x="T42" y="T43"/>
                      </a:cxn>
                      <a:cxn ang="T92">
                        <a:pos x="T44" y="T45"/>
                      </a:cxn>
                      <a:cxn ang="T93">
                        <a:pos x="T46" y="T47"/>
                      </a:cxn>
                      <a:cxn ang="T94">
                        <a:pos x="T48" y="T49"/>
                      </a:cxn>
                      <a:cxn ang="T95">
                        <a:pos x="T50" y="T51"/>
                      </a:cxn>
                      <a:cxn ang="T96">
                        <a:pos x="T52" y="T53"/>
                      </a:cxn>
                      <a:cxn ang="T97">
                        <a:pos x="T54" y="T55"/>
                      </a:cxn>
                      <a:cxn ang="T98">
                        <a:pos x="T56" y="T57"/>
                      </a:cxn>
                      <a:cxn ang="T99">
                        <a:pos x="T58" y="T59"/>
                      </a:cxn>
                      <a:cxn ang="T100">
                        <a:pos x="T60" y="T61"/>
                      </a:cxn>
                      <a:cxn ang="T101">
                        <a:pos x="T62" y="T63"/>
                      </a:cxn>
                      <a:cxn ang="T102">
                        <a:pos x="T64" y="T65"/>
                      </a:cxn>
                      <a:cxn ang="T103">
                        <a:pos x="T66" y="T67"/>
                      </a:cxn>
                      <a:cxn ang="T104">
                        <a:pos x="T68" y="T69"/>
                      </a:cxn>
                    </a:cxnLst>
                    <a:rect l="T105" t="T106" r="T107" b="T108"/>
                    <a:pathLst>
                      <a:path w="400" h="301">
                        <a:moveTo>
                          <a:pt x="378" y="286"/>
                        </a:moveTo>
                        <a:cubicBezTo>
                          <a:pt x="381" y="275"/>
                          <a:pt x="398" y="234"/>
                          <a:pt x="399" y="220"/>
                        </a:cubicBezTo>
                        <a:cubicBezTo>
                          <a:pt x="400" y="206"/>
                          <a:pt x="386" y="211"/>
                          <a:pt x="384" y="202"/>
                        </a:cubicBezTo>
                        <a:cubicBezTo>
                          <a:pt x="382" y="193"/>
                          <a:pt x="391" y="174"/>
                          <a:pt x="387" y="166"/>
                        </a:cubicBezTo>
                        <a:cubicBezTo>
                          <a:pt x="383" y="158"/>
                          <a:pt x="363" y="158"/>
                          <a:pt x="360" y="151"/>
                        </a:cubicBezTo>
                        <a:cubicBezTo>
                          <a:pt x="357" y="144"/>
                          <a:pt x="367" y="125"/>
                          <a:pt x="366" y="121"/>
                        </a:cubicBezTo>
                        <a:cubicBezTo>
                          <a:pt x="365" y="117"/>
                          <a:pt x="363" y="133"/>
                          <a:pt x="351" y="124"/>
                        </a:cubicBezTo>
                        <a:cubicBezTo>
                          <a:pt x="339" y="115"/>
                          <a:pt x="308" y="77"/>
                          <a:pt x="294" y="67"/>
                        </a:cubicBezTo>
                        <a:cubicBezTo>
                          <a:pt x="280" y="57"/>
                          <a:pt x="275" y="66"/>
                          <a:pt x="267" y="64"/>
                        </a:cubicBezTo>
                        <a:cubicBezTo>
                          <a:pt x="259" y="62"/>
                          <a:pt x="248" y="59"/>
                          <a:pt x="247" y="53"/>
                        </a:cubicBezTo>
                        <a:cubicBezTo>
                          <a:pt x="246" y="47"/>
                          <a:pt x="255" y="32"/>
                          <a:pt x="261" y="28"/>
                        </a:cubicBezTo>
                        <a:cubicBezTo>
                          <a:pt x="267" y="24"/>
                          <a:pt x="282" y="35"/>
                          <a:pt x="282" y="31"/>
                        </a:cubicBezTo>
                        <a:cubicBezTo>
                          <a:pt x="282" y="27"/>
                          <a:pt x="273" y="0"/>
                          <a:pt x="264" y="1"/>
                        </a:cubicBezTo>
                        <a:cubicBezTo>
                          <a:pt x="255" y="2"/>
                          <a:pt x="235" y="31"/>
                          <a:pt x="228" y="40"/>
                        </a:cubicBezTo>
                        <a:cubicBezTo>
                          <a:pt x="221" y="49"/>
                          <a:pt x="225" y="60"/>
                          <a:pt x="219" y="55"/>
                        </a:cubicBezTo>
                        <a:cubicBezTo>
                          <a:pt x="213" y="50"/>
                          <a:pt x="197" y="15"/>
                          <a:pt x="192" y="10"/>
                        </a:cubicBezTo>
                        <a:cubicBezTo>
                          <a:pt x="187" y="5"/>
                          <a:pt x="184" y="15"/>
                          <a:pt x="186" y="22"/>
                        </a:cubicBezTo>
                        <a:cubicBezTo>
                          <a:pt x="188" y="29"/>
                          <a:pt x="208" y="57"/>
                          <a:pt x="204" y="55"/>
                        </a:cubicBezTo>
                        <a:cubicBezTo>
                          <a:pt x="200" y="53"/>
                          <a:pt x="172" y="17"/>
                          <a:pt x="162" y="10"/>
                        </a:cubicBezTo>
                        <a:cubicBezTo>
                          <a:pt x="152" y="3"/>
                          <a:pt x="151" y="15"/>
                          <a:pt x="144" y="16"/>
                        </a:cubicBezTo>
                        <a:cubicBezTo>
                          <a:pt x="137" y="17"/>
                          <a:pt x="125" y="16"/>
                          <a:pt x="120" y="19"/>
                        </a:cubicBezTo>
                        <a:cubicBezTo>
                          <a:pt x="115" y="22"/>
                          <a:pt x="110" y="31"/>
                          <a:pt x="114" y="34"/>
                        </a:cubicBezTo>
                        <a:cubicBezTo>
                          <a:pt x="118" y="37"/>
                          <a:pt x="140" y="33"/>
                          <a:pt x="147" y="37"/>
                        </a:cubicBezTo>
                        <a:cubicBezTo>
                          <a:pt x="154" y="41"/>
                          <a:pt x="163" y="55"/>
                          <a:pt x="159" y="58"/>
                        </a:cubicBezTo>
                        <a:cubicBezTo>
                          <a:pt x="155" y="61"/>
                          <a:pt x="133" y="53"/>
                          <a:pt x="126" y="55"/>
                        </a:cubicBezTo>
                        <a:cubicBezTo>
                          <a:pt x="119" y="57"/>
                          <a:pt x="119" y="69"/>
                          <a:pt x="114" y="73"/>
                        </a:cubicBezTo>
                        <a:cubicBezTo>
                          <a:pt x="109" y="77"/>
                          <a:pt x="100" y="76"/>
                          <a:pt x="93" y="79"/>
                        </a:cubicBezTo>
                        <a:cubicBezTo>
                          <a:pt x="86" y="82"/>
                          <a:pt x="79" y="89"/>
                          <a:pt x="72" y="94"/>
                        </a:cubicBezTo>
                        <a:cubicBezTo>
                          <a:pt x="65" y="99"/>
                          <a:pt x="56" y="101"/>
                          <a:pt x="54" y="106"/>
                        </a:cubicBezTo>
                        <a:cubicBezTo>
                          <a:pt x="52" y="111"/>
                          <a:pt x="61" y="118"/>
                          <a:pt x="60" y="124"/>
                        </a:cubicBezTo>
                        <a:cubicBezTo>
                          <a:pt x="59" y="130"/>
                          <a:pt x="51" y="137"/>
                          <a:pt x="45" y="142"/>
                        </a:cubicBezTo>
                        <a:cubicBezTo>
                          <a:pt x="39" y="147"/>
                          <a:pt x="33" y="142"/>
                          <a:pt x="27" y="154"/>
                        </a:cubicBezTo>
                        <a:cubicBezTo>
                          <a:pt x="21" y="166"/>
                          <a:pt x="16" y="194"/>
                          <a:pt x="12" y="214"/>
                        </a:cubicBezTo>
                        <a:cubicBezTo>
                          <a:pt x="8" y="234"/>
                          <a:pt x="0" y="260"/>
                          <a:pt x="3" y="274"/>
                        </a:cubicBezTo>
                        <a:cubicBezTo>
                          <a:pt x="6" y="288"/>
                          <a:pt x="27" y="295"/>
                          <a:pt x="33" y="301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D20000"/>
                      </a:gs>
                      <a:gs pos="50000">
                        <a:srgbClr val="993300"/>
                      </a:gs>
                      <a:gs pos="100000">
                        <a:srgbClr val="D20000"/>
                      </a:gs>
                    </a:gsLst>
                    <a:lin ang="18900000" scaled="1"/>
                  </a:gra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5" name="Freeform 357"/>
                  <p:cNvSpPr>
                    <a:spLocks/>
                  </p:cNvSpPr>
                  <p:nvPr/>
                </p:nvSpPr>
                <p:spPr bwMode="auto">
                  <a:xfrm>
                    <a:off x="766" y="3636"/>
                    <a:ext cx="98" cy="104"/>
                  </a:xfrm>
                  <a:custGeom>
                    <a:avLst/>
                    <a:gdLst>
                      <a:gd name="T0" fmla="*/ 66 w 99"/>
                      <a:gd name="T1" fmla="*/ 0 h 101"/>
                      <a:gd name="T2" fmla="*/ 91 w 99"/>
                      <a:gd name="T3" fmla="*/ 19 h 101"/>
                      <a:gd name="T4" fmla="*/ 97 w 99"/>
                      <a:gd name="T5" fmla="*/ 65 h 101"/>
                      <a:gd name="T6" fmla="*/ 78 w 99"/>
                      <a:gd name="T7" fmla="*/ 90 h 101"/>
                      <a:gd name="T8" fmla="*/ 36 w 99"/>
                      <a:gd name="T9" fmla="*/ 96 h 101"/>
                      <a:gd name="T10" fmla="*/ 4 w 99"/>
                      <a:gd name="T11" fmla="*/ 59 h 101"/>
                      <a:gd name="T12" fmla="*/ 12 w 99"/>
                      <a:gd name="T13" fmla="*/ 30 h 10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99"/>
                      <a:gd name="T22" fmla="*/ 0 h 101"/>
                      <a:gd name="T23" fmla="*/ 99 w 99"/>
                      <a:gd name="T24" fmla="*/ 101 h 10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99" h="101">
                        <a:moveTo>
                          <a:pt x="66" y="0"/>
                        </a:moveTo>
                        <a:cubicBezTo>
                          <a:pt x="70" y="4"/>
                          <a:pt x="86" y="8"/>
                          <a:pt x="91" y="19"/>
                        </a:cubicBezTo>
                        <a:cubicBezTo>
                          <a:pt x="96" y="30"/>
                          <a:pt x="99" y="53"/>
                          <a:pt x="97" y="65"/>
                        </a:cubicBezTo>
                        <a:cubicBezTo>
                          <a:pt x="95" y="77"/>
                          <a:pt x="88" y="85"/>
                          <a:pt x="78" y="90"/>
                        </a:cubicBezTo>
                        <a:cubicBezTo>
                          <a:pt x="68" y="95"/>
                          <a:pt x="48" y="101"/>
                          <a:pt x="36" y="96"/>
                        </a:cubicBezTo>
                        <a:cubicBezTo>
                          <a:pt x="24" y="91"/>
                          <a:pt x="8" y="70"/>
                          <a:pt x="4" y="59"/>
                        </a:cubicBezTo>
                        <a:cubicBezTo>
                          <a:pt x="0" y="48"/>
                          <a:pt x="10" y="36"/>
                          <a:pt x="12" y="30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6" name="Freeform 358"/>
                  <p:cNvSpPr>
                    <a:spLocks/>
                  </p:cNvSpPr>
                  <p:nvPr/>
                </p:nvSpPr>
                <p:spPr bwMode="auto">
                  <a:xfrm>
                    <a:off x="288" y="3622"/>
                    <a:ext cx="107" cy="114"/>
                  </a:xfrm>
                  <a:custGeom>
                    <a:avLst/>
                    <a:gdLst>
                      <a:gd name="T0" fmla="*/ 48 w 108"/>
                      <a:gd name="T1" fmla="*/ 0 h 111"/>
                      <a:gd name="T2" fmla="*/ 10 w 108"/>
                      <a:gd name="T3" fmla="*/ 31 h 111"/>
                      <a:gd name="T4" fmla="*/ 4 w 108"/>
                      <a:gd name="T5" fmla="*/ 77 h 111"/>
                      <a:gd name="T6" fmla="*/ 36 w 108"/>
                      <a:gd name="T7" fmla="*/ 91 h 111"/>
                      <a:gd name="T8" fmla="*/ 65 w 108"/>
                      <a:gd name="T9" fmla="*/ 108 h 111"/>
                      <a:gd name="T10" fmla="*/ 97 w 108"/>
                      <a:gd name="T11" fmla="*/ 71 h 111"/>
                      <a:gd name="T12" fmla="*/ 108 w 108"/>
                      <a:gd name="T13" fmla="*/ 44 h 111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w 108"/>
                      <a:gd name="T22" fmla="*/ 0 h 111"/>
                      <a:gd name="T23" fmla="*/ 108 w 108"/>
                      <a:gd name="T24" fmla="*/ 111 h 111"/>
                    </a:gdLst>
                    <a:ahLst/>
                    <a:cxnLst>
                      <a:cxn ang="T14">
                        <a:pos x="T0" y="T1"/>
                      </a:cxn>
                      <a:cxn ang="T15">
                        <a:pos x="T2" y="T3"/>
                      </a:cxn>
                      <a:cxn ang="T16">
                        <a:pos x="T4" y="T5"/>
                      </a:cxn>
                      <a:cxn ang="T17">
                        <a:pos x="T6" y="T7"/>
                      </a:cxn>
                      <a:cxn ang="T18">
                        <a:pos x="T8" y="T9"/>
                      </a:cxn>
                      <a:cxn ang="T19">
                        <a:pos x="T10" y="T11"/>
                      </a:cxn>
                      <a:cxn ang="T20">
                        <a:pos x="T12" y="T13"/>
                      </a:cxn>
                    </a:cxnLst>
                    <a:rect l="T21" t="T22" r="T23" b="T24"/>
                    <a:pathLst>
                      <a:path w="108" h="111">
                        <a:moveTo>
                          <a:pt x="48" y="0"/>
                        </a:moveTo>
                        <a:cubicBezTo>
                          <a:pt x="42" y="5"/>
                          <a:pt x="17" y="19"/>
                          <a:pt x="10" y="31"/>
                        </a:cubicBezTo>
                        <a:cubicBezTo>
                          <a:pt x="2" y="44"/>
                          <a:pt x="0" y="66"/>
                          <a:pt x="4" y="77"/>
                        </a:cubicBezTo>
                        <a:cubicBezTo>
                          <a:pt x="8" y="87"/>
                          <a:pt x="26" y="86"/>
                          <a:pt x="36" y="91"/>
                        </a:cubicBezTo>
                        <a:cubicBezTo>
                          <a:pt x="46" y="96"/>
                          <a:pt x="55" y="111"/>
                          <a:pt x="65" y="108"/>
                        </a:cubicBezTo>
                        <a:cubicBezTo>
                          <a:pt x="75" y="105"/>
                          <a:pt x="90" y="82"/>
                          <a:pt x="97" y="71"/>
                        </a:cubicBezTo>
                        <a:cubicBezTo>
                          <a:pt x="104" y="60"/>
                          <a:pt x="106" y="50"/>
                          <a:pt x="108" y="44"/>
                        </a:cubicBezTo>
                      </a:path>
                    </a:pathLst>
                  </a:custGeom>
                  <a:gradFill rotWithShape="1">
                    <a:gsLst>
                      <a:gs pos="0">
                        <a:srgbClr val="FF9F3F"/>
                      </a:gs>
                      <a:gs pos="100000">
                        <a:srgbClr val="FFAE5D"/>
                      </a:gs>
                    </a:gsLst>
                    <a:path path="rect">
                      <a:fillToRect l="50000" t="50000" r="50000" b="50000"/>
                    </a:path>
                  </a:gradFill>
                  <a:ln w="6350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7" name="Freeform 359"/>
                  <p:cNvSpPr>
                    <a:spLocks/>
                  </p:cNvSpPr>
                  <p:nvPr/>
                </p:nvSpPr>
                <p:spPr bwMode="auto">
                  <a:xfrm>
                    <a:off x="411" y="3033"/>
                    <a:ext cx="332" cy="356"/>
                  </a:xfrm>
                  <a:custGeom>
                    <a:avLst/>
                    <a:gdLst>
                      <a:gd name="T0" fmla="*/ 0 w 344"/>
                      <a:gd name="T1" fmla="*/ 194 h 365"/>
                      <a:gd name="T2" fmla="*/ 6 w 344"/>
                      <a:gd name="T3" fmla="*/ 209 h 365"/>
                      <a:gd name="T4" fmla="*/ 36 w 344"/>
                      <a:gd name="T5" fmla="*/ 266 h 365"/>
                      <a:gd name="T6" fmla="*/ 87 w 344"/>
                      <a:gd name="T7" fmla="*/ 308 h 365"/>
                      <a:gd name="T8" fmla="*/ 138 w 344"/>
                      <a:gd name="T9" fmla="*/ 320 h 365"/>
                      <a:gd name="T10" fmla="*/ 144 w 344"/>
                      <a:gd name="T11" fmla="*/ 344 h 365"/>
                      <a:gd name="T12" fmla="*/ 165 w 344"/>
                      <a:gd name="T13" fmla="*/ 365 h 365"/>
                      <a:gd name="T14" fmla="*/ 192 w 344"/>
                      <a:gd name="T15" fmla="*/ 341 h 365"/>
                      <a:gd name="T16" fmla="*/ 207 w 344"/>
                      <a:gd name="T17" fmla="*/ 317 h 365"/>
                      <a:gd name="T18" fmla="*/ 255 w 344"/>
                      <a:gd name="T19" fmla="*/ 308 h 365"/>
                      <a:gd name="T20" fmla="*/ 303 w 344"/>
                      <a:gd name="T21" fmla="*/ 275 h 365"/>
                      <a:gd name="T22" fmla="*/ 342 w 344"/>
                      <a:gd name="T23" fmla="*/ 179 h 365"/>
                      <a:gd name="T24" fmla="*/ 288 w 344"/>
                      <a:gd name="T25" fmla="*/ 98 h 365"/>
                      <a:gd name="T26" fmla="*/ 256 w 344"/>
                      <a:gd name="T27" fmla="*/ 27 h 365"/>
                      <a:gd name="T28" fmla="*/ 208 w 344"/>
                      <a:gd name="T29" fmla="*/ 75 h 365"/>
                      <a:gd name="T30" fmla="*/ 198 w 344"/>
                      <a:gd name="T31" fmla="*/ 56 h 365"/>
                      <a:gd name="T32" fmla="*/ 183 w 344"/>
                      <a:gd name="T33" fmla="*/ 53 h 365"/>
                      <a:gd name="T34" fmla="*/ 112 w 344"/>
                      <a:gd name="T35" fmla="*/ 75 h 365"/>
                      <a:gd name="T36" fmla="*/ 126 w 344"/>
                      <a:gd name="T37" fmla="*/ 41 h 365"/>
                      <a:gd name="T38" fmla="*/ 114 w 344"/>
                      <a:gd name="T39" fmla="*/ 11 h 365"/>
                      <a:gd name="T40" fmla="*/ 54 w 344"/>
                      <a:gd name="T41" fmla="*/ 110 h 365"/>
                      <a:gd name="T42" fmla="*/ 60 w 344"/>
                      <a:gd name="T43" fmla="*/ 137 h 365"/>
                      <a:gd name="T44" fmla="*/ 54 w 344"/>
                      <a:gd name="T45" fmla="*/ 161 h 365"/>
                      <a:gd name="T46" fmla="*/ 36 w 344"/>
                      <a:gd name="T47" fmla="*/ 155 h 365"/>
                      <a:gd name="T48" fmla="*/ 33 w 344"/>
                      <a:gd name="T49" fmla="*/ 119 h 365"/>
                      <a:gd name="T50" fmla="*/ 12 w 344"/>
                      <a:gd name="T51" fmla="*/ 152 h 365"/>
                      <a:gd name="T52" fmla="*/ 12 w 344"/>
                      <a:gd name="T53" fmla="*/ 173 h 365"/>
                      <a:gd name="T54" fmla="*/ 9 w 344"/>
                      <a:gd name="T55" fmla="*/ 185 h 365"/>
                      <a:gd name="T56" fmla="*/ 0 w 344"/>
                      <a:gd name="T57" fmla="*/ 194 h 365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w 344"/>
                      <a:gd name="T88" fmla="*/ 0 h 365"/>
                      <a:gd name="T89" fmla="*/ 344 w 344"/>
                      <a:gd name="T90" fmla="*/ 365 h 365"/>
                    </a:gdLst>
                    <a:ahLst/>
                    <a:cxnLst>
                      <a:cxn ang="T58">
                        <a:pos x="T0" y="T1"/>
                      </a:cxn>
                      <a:cxn ang="T59">
                        <a:pos x="T2" y="T3"/>
                      </a:cxn>
                      <a:cxn ang="T60">
                        <a:pos x="T4" y="T5"/>
                      </a:cxn>
                      <a:cxn ang="T61">
                        <a:pos x="T6" y="T7"/>
                      </a:cxn>
                      <a:cxn ang="T62">
                        <a:pos x="T8" y="T9"/>
                      </a:cxn>
                      <a:cxn ang="T63">
                        <a:pos x="T10" y="T11"/>
                      </a:cxn>
                      <a:cxn ang="T64">
                        <a:pos x="T12" y="T13"/>
                      </a:cxn>
                      <a:cxn ang="T65">
                        <a:pos x="T14" y="T15"/>
                      </a:cxn>
                      <a:cxn ang="T66">
                        <a:pos x="T16" y="T17"/>
                      </a:cxn>
                      <a:cxn ang="T67">
                        <a:pos x="T18" y="T19"/>
                      </a:cxn>
                      <a:cxn ang="T68">
                        <a:pos x="T20" y="T21"/>
                      </a:cxn>
                      <a:cxn ang="T69">
                        <a:pos x="T22" y="T23"/>
                      </a:cxn>
                      <a:cxn ang="T70">
                        <a:pos x="T24" y="T25"/>
                      </a:cxn>
                      <a:cxn ang="T71">
                        <a:pos x="T26" y="T27"/>
                      </a:cxn>
                      <a:cxn ang="T72">
                        <a:pos x="T28" y="T29"/>
                      </a:cxn>
                      <a:cxn ang="T73">
                        <a:pos x="T30" y="T31"/>
                      </a:cxn>
                      <a:cxn ang="T74">
                        <a:pos x="T32" y="T33"/>
                      </a:cxn>
                      <a:cxn ang="T75">
                        <a:pos x="T34" y="T35"/>
                      </a:cxn>
                      <a:cxn ang="T76">
                        <a:pos x="T36" y="T37"/>
                      </a:cxn>
                      <a:cxn ang="T77">
                        <a:pos x="T38" y="T39"/>
                      </a:cxn>
                      <a:cxn ang="T78">
                        <a:pos x="T40" y="T41"/>
                      </a:cxn>
                      <a:cxn ang="T79">
                        <a:pos x="T42" y="T43"/>
                      </a:cxn>
                      <a:cxn ang="T80">
                        <a:pos x="T44" y="T45"/>
                      </a:cxn>
                      <a:cxn ang="T81">
                        <a:pos x="T46" y="T47"/>
                      </a:cxn>
                      <a:cxn ang="T82">
                        <a:pos x="T48" y="T49"/>
                      </a:cxn>
                      <a:cxn ang="T83">
                        <a:pos x="T50" y="T51"/>
                      </a:cxn>
                      <a:cxn ang="T84">
                        <a:pos x="T52" y="T53"/>
                      </a:cxn>
                      <a:cxn ang="T85">
                        <a:pos x="T54" y="T55"/>
                      </a:cxn>
                      <a:cxn ang="T86">
                        <a:pos x="T56" y="T57"/>
                      </a:cxn>
                    </a:cxnLst>
                    <a:rect l="T87" t="T88" r="T89" b="T90"/>
                    <a:pathLst>
                      <a:path w="344" h="365">
                        <a:moveTo>
                          <a:pt x="0" y="194"/>
                        </a:moveTo>
                        <a:cubicBezTo>
                          <a:pt x="0" y="198"/>
                          <a:pt x="0" y="197"/>
                          <a:pt x="6" y="209"/>
                        </a:cubicBezTo>
                        <a:cubicBezTo>
                          <a:pt x="12" y="221"/>
                          <a:pt x="23" y="250"/>
                          <a:pt x="36" y="266"/>
                        </a:cubicBezTo>
                        <a:cubicBezTo>
                          <a:pt x="49" y="282"/>
                          <a:pt x="70" y="299"/>
                          <a:pt x="87" y="308"/>
                        </a:cubicBezTo>
                        <a:cubicBezTo>
                          <a:pt x="104" y="317"/>
                          <a:pt x="129" y="314"/>
                          <a:pt x="138" y="320"/>
                        </a:cubicBezTo>
                        <a:cubicBezTo>
                          <a:pt x="147" y="326"/>
                          <a:pt x="140" y="337"/>
                          <a:pt x="144" y="344"/>
                        </a:cubicBezTo>
                        <a:cubicBezTo>
                          <a:pt x="148" y="351"/>
                          <a:pt x="157" y="365"/>
                          <a:pt x="165" y="365"/>
                        </a:cubicBezTo>
                        <a:cubicBezTo>
                          <a:pt x="173" y="365"/>
                          <a:pt x="185" y="349"/>
                          <a:pt x="192" y="341"/>
                        </a:cubicBezTo>
                        <a:cubicBezTo>
                          <a:pt x="199" y="333"/>
                          <a:pt x="197" y="322"/>
                          <a:pt x="207" y="317"/>
                        </a:cubicBezTo>
                        <a:cubicBezTo>
                          <a:pt x="217" y="312"/>
                          <a:pt x="239" y="315"/>
                          <a:pt x="255" y="308"/>
                        </a:cubicBezTo>
                        <a:cubicBezTo>
                          <a:pt x="271" y="301"/>
                          <a:pt x="289" y="296"/>
                          <a:pt x="303" y="275"/>
                        </a:cubicBezTo>
                        <a:cubicBezTo>
                          <a:pt x="317" y="254"/>
                          <a:pt x="344" y="208"/>
                          <a:pt x="342" y="179"/>
                        </a:cubicBezTo>
                        <a:cubicBezTo>
                          <a:pt x="340" y="150"/>
                          <a:pt x="302" y="123"/>
                          <a:pt x="288" y="98"/>
                        </a:cubicBezTo>
                        <a:cubicBezTo>
                          <a:pt x="274" y="73"/>
                          <a:pt x="269" y="31"/>
                          <a:pt x="256" y="27"/>
                        </a:cubicBezTo>
                        <a:cubicBezTo>
                          <a:pt x="243" y="23"/>
                          <a:pt x="218" y="70"/>
                          <a:pt x="208" y="75"/>
                        </a:cubicBezTo>
                        <a:cubicBezTo>
                          <a:pt x="198" y="80"/>
                          <a:pt x="202" y="60"/>
                          <a:pt x="198" y="56"/>
                        </a:cubicBezTo>
                        <a:cubicBezTo>
                          <a:pt x="194" y="52"/>
                          <a:pt x="197" y="50"/>
                          <a:pt x="183" y="53"/>
                        </a:cubicBezTo>
                        <a:cubicBezTo>
                          <a:pt x="169" y="56"/>
                          <a:pt x="121" y="77"/>
                          <a:pt x="112" y="75"/>
                        </a:cubicBezTo>
                        <a:cubicBezTo>
                          <a:pt x="103" y="73"/>
                          <a:pt x="126" y="52"/>
                          <a:pt x="126" y="41"/>
                        </a:cubicBezTo>
                        <a:cubicBezTo>
                          <a:pt x="126" y="30"/>
                          <a:pt x="126" y="0"/>
                          <a:pt x="114" y="11"/>
                        </a:cubicBezTo>
                        <a:cubicBezTo>
                          <a:pt x="102" y="22"/>
                          <a:pt x="63" y="89"/>
                          <a:pt x="54" y="110"/>
                        </a:cubicBezTo>
                        <a:cubicBezTo>
                          <a:pt x="45" y="131"/>
                          <a:pt x="60" y="129"/>
                          <a:pt x="60" y="137"/>
                        </a:cubicBezTo>
                        <a:cubicBezTo>
                          <a:pt x="60" y="145"/>
                          <a:pt x="58" y="158"/>
                          <a:pt x="54" y="161"/>
                        </a:cubicBezTo>
                        <a:cubicBezTo>
                          <a:pt x="50" y="164"/>
                          <a:pt x="39" y="162"/>
                          <a:pt x="36" y="155"/>
                        </a:cubicBezTo>
                        <a:cubicBezTo>
                          <a:pt x="33" y="148"/>
                          <a:pt x="37" y="119"/>
                          <a:pt x="33" y="119"/>
                        </a:cubicBezTo>
                        <a:cubicBezTo>
                          <a:pt x="29" y="119"/>
                          <a:pt x="16" y="143"/>
                          <a:pt x="12" y="152"/>
                        </a:cubicBezTo>
                        <a:cubicBezTo>
                          <a:pt x="8" y="161"/>
                          <a:pt x="12" y="168"/>
                          <a:pt x="12" y="173"/>
                        </a:cubicBezTo>
                        <a:cubicBezTo>
                          <a:pt x="12" y="178"/>
                          <a:pt x="11" y="182"/>
                          <a:pt x="9" y="185"/>
                        </a:cubicBezTo>
                        <a:cubicBezTo>
                          <a:pt x="7" y="188"/>
                          <a:pt x="0" y="190"/>
                          <a:pt x="0" y="194"/>
                        </a:cubicBezTo>
                        <a:close/>
                      </a:path>
                    </a:pathLst>
                  </a:custGeom>
                  <a:gradFill rotWithShape="1">
                    <a:gsLst>
                      <a:gs pos="0">
                        <a:schemeClr val="bg1"/>
                      </a:gs>
                      <a:gs pos="100000">
                        <a:srgbClr val="FFC993"/>
                      </a:gs>
                    </a:gsLst>
                    <a:path path="rect">
                      <a:fillToRect l="50000" t="50000" r="50000" b="50000"/>
                    </a:path>
                  </a:gra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8" name="Freeform 360"/>
                  <p:cNvSpPr>
                    <a:spLocks/>
                  </p:cNvSpPr>
                  <p:nvPr/>
                </p:nvSpPr>
                <p:spPr bwMode="auto">
                  <a:xfrm>
                    <a:off x="530" y="3272"/>
                    <a:ext cx="109" cy="32"/>
                  </a:xfrm>
                  <a:custGeom>
                    <a:avLst/>
                    <a:gdLst>
                      <a:gd name="T0" fmla="*/ 0 w 114"/>
                      <a:gd name="T1" fmla="*/ 0 h 32"/>
                      <a:gd name="T2" fmla="*/ 39 w 114"/>
                      <a:gd name="T3" fmla="*/ 27 h 32"/>
                      <a:gd name="T4" fmla="*/ 60 w 114"/>
                      <a:gd name="T5" fmla="*/ 30 h 32"/>
                      <a:gd name="T6" fmla="*/ 81 w 114"/>
                      <a:gd name="T7" fmla="*/ 27 h 32"/>
                      <a:gd name="T8" fmla="*/ 114 w 114"/>
                      <a:gd name="T9" fmla="*/ 3 h 3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114"/>
                      <a:gd name="T16" fmla="*/ 0 h 32"/>
                      <a:gd name="T17" fmla="*/ 114 w 114"/>
                      <a:gd name="T18" fmla="*/ 32 h 3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114" h="32">
                        <a:moveTo>
                          <a:pt x="0" y="0"/>
                        </a:moveTo>
                        <a:cubicBezTo>
                          <a:pt x="7" y="4"/>
                          <a:pt x="29" y="22"/>
                          <a:pt x="39" y="27"/>
                        </a:cubicBezTo>
                        <a:cubicBezTo>
                          <a:pt x="49" y="32"/>
                          <a:pt x="53" y="30"/>
                          <a:pt x="60" y="30"/>
                        </a:cubicBezTo>
                        <a:cubicBezTo>
                          <a:pt x="67" y="30"/>
                          <a:pt x="72" y="32"/>
                          <a:pt x="81" y="27"/>
                        </a:cubicBezTo>
                        <a:cubicBezTo>
                          <a:pt x="90" y="22"/>
                          <a:pt x="107" y="8"/>
                          <a:pt x="114" y="3"/>
                        </a:cubicBezTo>
                      </a:path>
                    </a:pathLst>
                  </a:custGeom>
                  <a:noFill/>
                  <a:ln w="12700">
                    <a:solidFill>
                      <a:srgbClr val="D20000"/>
                    </a:solidFill>
                    <a:round/>
                    <a:headEnd/>
                    <a:tailEnd type="none" w="sm" len="sm"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79" name="Freeform 361"/>
                  <p:cNvSpPr>
                    <a:spLocks/>
                  </p:cNvSpPr>
                  <p:nvPr/>
                </p:nvSpPr>
                <p:spPr bwMode="auto">
                  <a:xfrm>
                    <a:off x="566" y="3283"/>
                    <a:ext cx="45" cy="10"/>
                  </a:xfrm>
                  <a:custGeom>
                    <a:avLst/>
                    <a:gdLst>
                      <a:gd name="T0" fmla="*/ 0 w 45"/>
                      <a:gd name="T1" fmla="*/ 10 h 10"/>
                      <a:gd name="T2" fmla="*/ 10 w 45"/>
                      <a:gd name="T3" fmla="*/ 1 h 10"/>
                      <a:gd name="T4" fmla="*/ 25 w 45"/>
                      <a:gd name="T5" fmla="*/ 4 h 10"/>
                      <a:gd name="T6" fmla="*/ 36 w 45"/>
                      <a:gd name="T7" fmla="*/ 1 h 10"/>
                      <a:gd name="T8" fmla="*/ 45 w 45"/>
                      <a:gd name="T9" fmla="*/ 10 h 10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45"/>
                      <a:gd name="T16" fmla="*/ 0 h 10"/>
                      <a:gd name="T17" fmla="*/ 45 w 45"/>
                      <a:gd name="T18" fmla="*/ 10 h 10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45" h="10">
                        <a:moveTo>
                          <a:pt x="0" y="10"/>
                        </a:moveTo>
                        <a:cubicBezTo>
                          <a:pt x="2" y="8"/>
                          <a:pt x="6" y="2"/>
                          <a:pt x="10" y="1"/>
                        </a:cubicBezTo>
                        <a:cubicBezTo>
                          <a:pt x="14" y="0"/>
                          <a:pt x="21" y="4"/>
                          <a:pt x="25" y="4"/>
                        </a:cubicBezTo>
                        <a:cubicBezTo>
                          <a:pt x="29" y="4"/>
                          <a:pt x="33" y="0"/>
                          <a:pt x="36" y="1"/>
                        </a:cubicBezTo>
                        <a:cubicBezTo>
                          <a:pt x="39" y="2"/>
                          <a:pt x="43" y="8"/>
                          <a:pt x="45" y="10"/>
                        </a:cubicBezTo>
                      </a:path>
                    </a:pathLst>
                  </a:custGeom>
                  <a:solidFill>
                    <a:srgbClr val="FF0000"/>
                  </a:solidFill>
                  <a:ln w="9525">
                    <a:solidFill>
                      <a:srgbClr val="FF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0" name="Freeform 362"/>
                  <p:cNvSpPr>
                    <a:spLocks/>
                  </p:cNvSpPr>
                  <p:nvPr/>
                </p:nvSpPr>
                <p:spPr bwMode="auto">
                  <a:xfrm>
                    <a:off x="513" y="3157"/>
                    <a:ext cx="61" cy="27"/>
                  </a:xfrm>
                  <a:custGeom>
                    <a:avLst/>
                    <a:gdLst>
                      <a:gd name="T0" fmla="*/ 63 w 63"/>
                      <a:gd name="T1" fmla="*/ 16 h 28"/>
                      <a:gd name="T2" fmla="*/ 33 w 63"/>
                      <a:gd name="T3" fmla="*/ 4 h 28"/>
                      <a:gd name="T4" fmla="*/ 24 w 63"/>
                      <a:gd name="T5" fmla="*/ 4 h 28"/>
                      <a:gd name="T6" fmla="*/ 0 w 63"/>
                      <a:gd name="T7" fmla="*/ 28 h 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3"/>
                      <a:gd name="T13" fmla="*/ 0 h 28"/>
                      <a:gd name="T14" fmla="*/ 63 w 63"/>
                      <a:gd name="T15" fmla="*/ 28 h 2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1" name="Freeform 363"/>
                  <p:cNvSpPr>
                    <a:spLocks/>
                  </p:cNvSpPr>
                  <p:nvPr/>
                </p:nvSpPr>
                <p:spPr bwMode="auto">
                  <a:xfrm>
                    <a:off x="533" y="3187"/>
                    <a:ext cx="26" cy="26"/>
                  </a:xfrm>
                  <a:custGeom>
                    <a:avLst/>
                    <a:gdLst>
                      <a:gd name="T0" fmla="*/ 27 w 27"/>
                      <a:gd name="T1" fmla="*/ 12 h 27"/>
                      <a:gd name="T2" fmla="*/ 12 w 27"/>
                      <a:gd name="T3" fmla="*/ 0 h 27"/>
                      <a:gd name="T4" fmla="*/ 0 w 27"/>
                      <a:gd name="T5" fmla="*/ 15 h 27"/>
                      <a:gd name="T6" fmla="*/ 15 w 27"/>
                      <a:gd name="T7" fmla="*/ 27 h 27"/>
                      <a:gd name="T8" fmla="*/ 27 w 27"/>
                      <a:gd name="T9" fmla="*/ 12 h 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27"/>
                      <a:gd name="T17" fmla="*/ 27 w 27"/>
                      <a:gd name="T18" fmla="*/ 27 h 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2" name="Freeform 364"/>
                  <p:cNvSpPr>
                    <a:spLocks/>
                  </p:cNvSpPr>
                  <p:nvPr/>
                </p:nvSpPr>
                <p:spPr bwMode="auto">
                  <a:xfrm>
                    <a:off x="512" y="3165"/>
                    <a:ext cx="62" cy="36"/>
                  </a:xfrm>
                  <a:custGeom>
                    <a:avLst/>
                    <a:gdLst>
                      <a:gd name="T0" fmla="*/ 4 w 64"/>
                      <a:gd name="T1" fmla="*/ 31 h 36"/>
                      <a:gd name="T2" fmla="*/ 4 w 64"/>
                      <a:gd name="T3" fmla="*/ 22 h 36"/>
                      <a:gd name="T4" fmla="*/ 31 w 64"/>
                      <a:gd name="T5" fmla="*/ 1 h 36"/>
                      <a:gd name="T6" fmla="*/ 61 w 64"/>
                      <a:gd name="T7" fmla="*/ 13 h 36"/>
                      <a:gd name="T8" fmla="*/ 52 w 64"/>
                      <a:gd name="T9" fmla="*/ 31 h 36"/>
                      <a:gd name="T10" fmla="*/ 34 w 64"/>
                      <a:gd name="T11" fmla="*/ 19 h 36"/>
                      <a:gd name="T12" fmla="*/ 13 w 64"/>
                      <a:gd name="T13" fmla="*/ 34 h 36"/>
                      <a:gd name="T14" fmla="*/ 4 w 64"/>
                      <a:gd name="T15" fmla="*/ 31 h 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4"/>
                      <a:gd name="T25" fmla="*/ 0 h 36"/>
                      <a:gd name="T26" fmla="*/ 64 w 64"/>
                      <a:gd name="T27" fmla="*/ 36 h 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3" name="Freeform 365"/>
                  <p:cNvSpPr>
                    <a:spLocks/>
                  </p:cNvSpPr>
                  <p:nvPr/>
                </p:nvSpPr>
                <p:spPr bwMode="auto">
                  <a:xfrm flipH="1">
                    <a:off x="611" y="3153"/>
                    <a:ext cx="61" cy="27"/>
                  </a:xfrm>
                  <a:custGeom>
                    <a:avLst/>
                    <a:gdLst>
                      <a:gd name="T0" fmla="*/ 63 w 63"/>
                      <a:gd name="T1" fmla="*/ 16 h 28"/>
                      <a:gd name="T2" fmla="*/ 33 w 63"/>
                      <a:gd name="T3" fmla="*/ 4 h 28"/>
                      <a:gd name="T4" fmla="*/ 24 w 63"/>
                      <a:gd name="T5" fmla="*/ 4 h 28"/>
                      <a:gd name="T6" fmla="*/ 0 w 63"/>
                      <a:gd name="T7" fmla="*/ 28 h 28"/>
                      <a:gd name="T8" fmla="*/ 0 60000 65536"/>
                      <a:gd name="T9" fmla="*/ 0 60000 65536"/>
                      <a:gd name="T10" fmla="*/ 0 60000 65536"/>
                      <a:gd name="T11" fmla="*/ 0 60000 65536"/>
                      <a:gd name="T12" fmla="*/ 0 w 63"/>
                      <a:gd name="T13" fmla="*/ 0 h 28"/>
                      <a:gd name="T14" fmla="*/ 63 w 63"/>
                      <a:gd name="T15" fmla="*/ 28 h 28"/>
                    </a:gdLst>
                    <a:ahLst/>
                    <a:cxnLst>
                      <a:cxn ang="T8">
                        <a:pos x="T0" y="T1"/>
                      </a:cxn>
                      <a:cxn ang="T9">
                        <a:pos x="T2" y="T3"/>
                      </a:cxn>
                      <a:cxn ang="T10">
                        <a:pos x="T4" y="T5"/>
                      </a:cxn>
                      <a:cxn ang="T11">
                        <a:pos x="T6" y="T7"/>
                      </a:cxn>
                    </a:cxnLst>
                    <a:rect l="T12" t="T13" r="T14" b="T15"/>
                    <a:pathLst>
                      <a:path w="63" h="28">
                        <a:moveTo>
                          <a:pt x="63" y="16"/>
                        </a:moveTo>
                        <a:cubicBezTo>
                          <a:pt x="58" y="14"/>
                          <a:pt x="39" y="6"/>
                          <a:pt x="33" y="4"/>
                        </a:cubicBezTo>
                        <a:cubicBezTo>
                          <a:pt x="27" y="2"/>
                          <a:pt x="29" y="0"/>
                          <a:pt x="24" y="4"/>
                        </a:cubicBezTo>
                        <a:cubicBezTo>
                          <a:pt x="19" y="8"/>
                          <a:pt x="5" y="23"/>
                          <a:pt x="0" y="2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4" name="Freeform 366"/>
                  <p:cNvSpPr>
                    <a:spLocks/>
                  </p:cNvSpPr>
                  <p:nvPr/>
                </p:nvSpPr>
                <p:spPr bwMode="auto">
                  <a:xfrm flipH="1">
                    <a:off x="626" y="3183"/>
                    <a:ext cx="26" cy="26"/>
                  </a:xfrm>
                  <a:custGeom>
                    <a:avLst/>
                    <a:gdLst>
                      <a:gd name="T0" fmla="*/ 27 w 27"/>
                      <a:gd name="T1" fmla="*/ 12 h 27"/>
                      <a:gd name="T2" fmla="*/ 12 w 27"/>
                      <a:gd name="T3" fmla="*/ 0 h 27"/>
                      <a:gd name="T4" fmla="*/ 0 w 27"/>
                      <a:gd name="T5" fmla="*/ 15 h 27"/>
                      <a:gd name="T6" fmla="*/ 15 w 27"/>
                      <a:gd name="T7" fmla="*/ 27 h 27"/>
                      <a:gd name="T8" fmla="*/ 27 w 27"/>
                      <a:gd name="T9" fmla="*/ 12 h 27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27"/>
                      <a:gd name="T16" fmla="*/ 0 h 27"/>
                      <a:gd name="T17" fmla="*/ 27 w 27"/>
                      <a:gd name="T18" fmla="*/ 27 h 27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27" h="27">
                        <a:moveTo>
                          <a:pt x="27" y="12"/>
                        </a:moveTo>
                        <a:cubicBezTo>
                          <a:pt x="27" y="8"/>
                          <a:pt x="16" y="0"/>
                          <a:pt x="12" y="0"/>
                        </a:cubicBezTo>
                        <a:cubicBezTo>
                          <a:pt x="8" y="0"/>
                          <a:pt x="0" y="11"/>
                          <a:pt x="0" y="15"/>
                        </a:cubicBezTo>
                        <a:cubicBezTo>
                          <a:pt x="0" y="19"/>
                          <a:pt x="11" y="27"/>
                          <a:pt x="15" y="27"/>
                        </a:cubicBezTo>
                        <a:cubicBezTo>
                          <a:pt x="19" y="27"/>
                          <a:pt x="27" y="16"/>
                          <a:pt x="27" y="12"/>
                        </a:cubicBezTo>
                        <a:close/>
                      </a:path>
                    </a:pathLst>
                  </a:custGeom>
                  <a:solidFill>
                    <a:schemeClr val="accent2"/>
                  </a:solidFill>
                  <a:ln w="317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5" name="Freeform 367"/>
                  <p:cNvSpPr>
                    <a:spLocks/>
                  </p:cNvSpPr>
                  <p:nvPr/>
                </p:nvSpPr>
                <p:spPr bwMode="auto">
                  <a:xfrm flipH="1">
                    <a:off x="611" y="3162"/>
                    <a:ext cx="62" cy="35"/>
                  </a:xfrm>
                  <a:custGeom>
                    <a:avLst/>
                    <a:gdLst>
                      <a:gd name="T0" fmla="*/ 4 w 64"/>
                      <a:gd name="T1" fmla="*/ 31 h 36"/>
                      <a:gd name="T2" fmla="*/ 4 w 64"/>
                      <a:gd name="T3" fmla="*/ 22 h 36"/>
                      <a:gd name="T4" fmla="*/ 31 w 64"/>
                      <a:gd name="T5" fmla="*/ 1 h 36"/>
                      <a:gd name="T6" fmla="*/ 61 w 64"/>
                      <a:gd name="T7" fmla="*/ 13 h 36"/>
                      <a:gd name="T8" fmla="*/ 52 w 64"/>
                      <a:gd name="T9" fmla="*/ 31 h 36"/>
                      <a:gd name="T10" fmla="*/ 34 w 64"/>
                      <a:gd name="T11" fmla="*/ 19 h 36"/>
                      <a:gd name="T12" fmla="*/ 13 w 64"/>
                      <a:gd name="T13" fmla="*/ 34 h 36"/>
                      <a:gd name="T14" fmla="*/ 4 w 64"/>
                      <a:gd name="T15" fmla="*/ 31 h 36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64"/>
                      <a:gd name="T25" fmla="*/ 0 h 36"/>
                      <a:gd name="T26" fmla="*/ 64 w 64"/>
                      <a:gd name="T27" fmla="*/ 36 h 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64" h="36">
                        <a:moveTo>
                          <a:pt x="4" y="31"/>
                        </a:moveTo>
                        <a:cubicBezTo>
                          <a:pt x="3" y="29"/>
                          <a:pt x="0" y="27"/>
                          <a:pt x="4" y="22"/>
                        </a:cubicBezTo>
                        <a:cubicBezTo>
                          <a:pt x="8" y="17"/>
                          <a:pt x="22" y="2"/>
                          <a:pt x="31" y="1"/>
                        </a:cubicBezTo>
                        <a:cubicBezTo>
                          <a:pt x="40" y="0"/>
                          <a:pt x="58" y="8"/>
                          <a:pt x="61" y="13"/>
                        </a:cubicBezTo>
                        <a:cubicBezTo>
                          <a:pt x="64" y="18"/>
                          <a:pt x="56" y="30"/>
                          <a:pt x="52" y="31"/>
                        </a:cubicBezTo>
                        <a:cubicBezTo>
                          <a:pt x="48" y="32"/>
                          <a:pt x="40" y="19"/>
                          <a:pt x="34" y="19"/>
                        </a:cubicBezTo>
                        <a:cubicBezTo>
                          <a:pt x="28" y="19"/>
                          <a:pt x="18" y="32"/>
                          <a:pt x="13" y="34"/>
                        </a:cubicBezTo>
                        <a:cubicBezTo>
                          <a:pt x="8" y="36"/>
                          <a:pt x="4" y="34"/>
                          <a:pt x="4" y="31"/>
                        </a:cubicBezTo>
                        <a:close/>
                      </a:path>
                    </a:pathLst>
                  </a:custGeom>
                  <a:solidFill>
                    <a:schemeClr val="accent1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6" name="Freeform 368"/>
                  <p:cNvSpPr>
                    <a:spLocks/>
                  </p:cNvSpPr>
                  <p:nvPr/>
                </p:nvSpPr>
                <p:spPr bwMode="auto">
                  <a:xfrm>
                    <a:off x="592" y="3126"/>
                    <a:ext cx="99" cy="105"/>
                  </a:xfrm>
                  <a:custGeom>
                    <a:avLst/>
                    <a:gdLst>
                      <a:gd name="T0" fmla="*/ 4 w 102"/>
                      <a:gd name="T1" fmla="*/ 35 h 107"/>
                      <a:gd name="T2" fmla="*/ 37 w 102"/>
                      <a:gd name="T3" fmla="*/ 5 h 107"/>
                      <a:gd name="T4" fmla="*/ 67 w 102"/>
                      <a:gd name="T5" fmla="*/ 5 h 107"/>
                      <a:gd name="T6" fmla="*/ 97 w 102"/>
                      <a:gd name="T7" fmla="*/ 35 h 107"/>
                      <a:gd name="T8" fmla="*/ 97 w 102"/>
                      <a:gd name="T9" fmla="*/ 68 h 107"/>
                      <a:gd name="T10" fmla="*/ 70 w 102"/>
                      <a:gd name="T11" fmla="*/ 101 h 107"/>
                      <a:gd name="T12" fmla="*/ 40 w 102"/>
                      <a:gd name="T13" fmla="*/ 104 h 107"/>
                      <a:gd name="T14" fmla="*/ 13 w 102"/>
                      <a:gd name="T15" fmla="*/ 92 h 107"/>
                      <a:gd name="T16" fmla="*/ 1 w 102"/>
                      <a:gd name="T17" fmla="*/ 65 h 107"/>
                      <a:gd name="T18" fmla="*/ 4 w 102"/>
                      <a:gd name="T19" fmla="*/ 35 h 107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w 102"/>
                      <a:gd name="T31" fmla="*/ 0 h 107"/>
                      <a:gd name="T32" fmla="*/ 102 w 102"/>
                      <a:gd name="T33" fmla="*/ 107 h 107"/>
                    </a:gdLst>
                    <a:ahLst/>
                    <a:cxnLst>
                      <a:cxn ang="T20">
                        <a:pos x="T0" y="T1"/>
                      </a:cxn>
                      <a:cxn ang="T21">
                        <a:pos x="T2" y="T3"/>
                      </a:cxn>
                      <a:cxn ang="T22">
                        <a:pos x="T4" y="T5"/>
                      </a:cxn>
                      <a:cxn ang="T23">
                        <a:pos x="T6" y="T7"/>
                      </a:cxn>
                      <a:cxn ang="T24">
                        <a:pos x="T8" y="T9"/>
                      </a:cxn>
                      <a:cxn ang="T25">
                        <a:pos x="T10" y="T11"/>
                      </a:cxn>
                      <a:cxn ang="T26">
                        <a:pos x="T12" y="T13"/>
                      </a:cxn>
                      <a:cxn ang="T27">
                        <a:pos x="T14" y="T15"/>
                      </a:cxn>
                      <a:cxn ang="T28">
                        <a:pos x="T16" y="T17"/>
                      </a:cxn>
                      <a:cxn ang="T29">
                        <a:pos x="T18" y="T19"/>
                      </a:cxn>
                    </a:cxnLst>
                    <a:rect l="T30" t="T31" r="T32" b="T33"/>
                    <a:pathLst>
                      <a:path w="102" h="107">
                        <a:moveTo>
                          <a:pt x="4" y="35"/>
                        </a:moveTo>
                        <a:cubicBezTo>
                          <a:pt x="9" y="25"/>
                          <a:pt x="27" y="10"/>
                          <a:pt x="37" y="5"/>
                        </a:cubicBezTo>
                        <a:cubicBezTo>
                          <a:pt x="47" y="0"/>
                          <a:pt x="57" y="0"/>
                          <a:pt x="67" y="5"/>
                        </a:cubicBezTo>
                        <a:cubicBezTo>
                          <a:pt x="77" y="10"/>
                          <a:pt x="92" y="25"/>
                          <a:pt x="97" y="35"/>
                        </a:cubicBezTo>
                        <a:cubicBezTo>
                          <a:pt x="102" y="45"/>
                          <a:pt x="101" y="57"/>
                          <a:pt x="97" y="68"/>
                        </a:cubicBezTo>
                        <a:cubicBezTo>
                          <a:pt x="93" y="79"/>
                          <a:pt x="79" y="95"/>
                          <a:pt x="70" y="101"/>
                        </a:cubicBezTo>
                        <a:cubicBezTo>
                          <a:pt x="61" y="107"/>
                          <a:pt x="49" y="105"/>
                          <a:pt x="40" y="104"/>
                        </a:cubicBezTo>
                        <a:cubicBezTo>
                          <a:pt x="31" y="103"/>
                          <a:pt x="19" y="98"/>
                          <a:pt x="13" y="92"/>
                        </a:cubicBezTo>
                        <a:cubicBezTo>
                          <a:pt x="7" y="86"/>
                          <a:pt x="2" y="74"/>
                          <a:pt x="1" y="65"/>
                        </a:cubicBezTo>
                        <a:cubicBezTo>
                          <a:pt x="0" y="56"/>
                          <a:pt x="4" y="41"/>
                          <a:pt x="4" y="35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7" name="Freeform 369"/>
                  <p:cNvSpPr>
                    <a:spLocks/>
                  </p:cNvSpPr>
                  <p:nvPr/>
                </p:nvSpPr>
                <p:spPr bwMode="auto">
                  <a:xfrm>
                    <a:off x="491" y="3132"/>
                    <a:ext cx="99" cy="103"/>
                  </a:xfrm>
                  <a:custGeom>
                    <a:avLst/>
                    <a:gdLst>
                      <a:gd name="T0" fmla="*/ 1 w 99"/>
                      <a:gd name="T1" fmla="*/ 31 h 103"/>
                      <a:gd name="T2" fmla="*/ 27 w 99"/>
                      <a:gd name="T3" fmla="*/ 8 h 103"/>
                      <a:gd name="T4" fmla="*/ 70 w 99"/>
                      <a:gd name="T5" fmla="*/ 5 h 103"/>
                      <a:gd name="T6" fmla="*/ 96 w 99"/>
                      <a:gd name="T7" fmla="*/ 37 h 103"/>
                      <a:gd name="T8" fmla="*/ 90 w 99"/>
                      <a:gd name="T9" fmla="*/ 73 h 103"/>
                      <a:gd name="T10" fmla="*/ 70 w 99"/>
                      <a:gd name="T11" fmla="*/ 96 h 103"/>
                      <a:gd name="T12" fmla="*/ 58 w 99"/>
                      <a:gd name="T13" fmla="*/ 101 h 103"/>
                      <a:gd name="T14" fmla="*/ 30 w 99"/>
                      <a:gd name="T15" fmla="*/ 99 h 103"/>
                      <a:gd name="T16" fmla="*/ 7 w 99"/>
                      <a:gd name="T17" fmla="*/ 78 h 103"/>
                      <a:gd name="T18" fmla="*/ 1 w 99"/>
                      <a:gd name="T19" fmla="*/ 59 h 103"/>
                      <a:gd name="T20" fmla="*/ 1 w 99"/>
                      <a:gd name="T21" fmla="*/ 31 h 103"/>
                      <a:gd name="T22" fmla="*/ 0 60000 65536"/>
                      <a:gd name="T23" fmla="*/ 0 60000 65536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w 99"/>
                      <a:gd name="T34" fmla="*/ 0 h 103"/>
                      <a:gd name="T35" fmla="*/ 99 w 99"/>
                      <a:gd name="T36" fmla="*/ 103 h 103"/>
                    </a:gdLst>
                    <a:ahLst/>
                    <a:cxnLst>
                      <a:cxn ang="T22">
                        <a:pos x="T0" y="T1"/>
                      </a:cxn>
                      <a:cxn ang="T23">
                        <a:pos x="T2" y="T3"/>
                      </a:cxn>
                      <a:cxn ang="T24">
                        <a:pos x="T4" y="T5"/>
                      </a:cxn>
                      <a:cxn ang="T25">
                        <a:pos x="T6" y="T7"/>
                      </a:cxn>
                      <a:cxn ang="T26">
                        <a:pos x="T8" y="T9"/>
                      </a:cxn>
                      <a:cxn ang="T27">
                        <a:pos x="T10" y="T11"/>
                      </a:cxn>
                      <a:cxn ang="T28">
                        <a:pos x="T12" y="T13"/>
                      </a:cxn>
                      <a:cxn ang="T29">
                        <a:pos x="T14" y="T15"/>
                      </a:cxn>
                      <a:cxn ang="T30">
                        <a:pos x="T16" y="T17"/>
                      </a:cxn>
                      <a:cxn ang="T31">
                        <a:pos x="T18" y="T19"/>
                      </a:cxn>
                      <a:cxn ang="T32">
                        <a:pos x="T20" y="T21"/>
                      </a:cxn>
                    </a:cxnLst>
                    <a:rect l="T33" t="T34" r="T35" b="T36"/>
                    <a:pathLst>
                      <a:path w="99" h="103">
                        <a:moveTo>
                          <a:pt x="1" y="31"/>
                        </a:moveTo>
                        <a:cubicBezTo>
                          <a:pt x="5" y="23"/>
                          <a:pt x="15" y="12"/>
                          <a:pt x="27" y="8"/>
                        </a:cubicBezTo>
                        <a:cubicBezTo>
                          <a:pt x="38" y="4"/>
                          <a:pt x="59" y="0"/>
                          <a:pt x="70" y="5"/>
                        </a:cubicBezTo>
                        <a:cubicBezTo>
                          <a:pt x="82" y="10"/>
                          <a:pt x="93" y="26"/>
                          <a:pt x="96" y="37"/>
                        </a:cubicBezTo>
                        <a:cubicBezTo>
                          <a:pt x="99" y="48"/>
                          <a:pt x="94" y="63"/>
                          <a:pt x="90" y="73"/>
                        </a:cubicBezTo>
                        <a:cubicBezTo>
                          <a:pt x="87" y="82"/>
                          <a:pt x="75" y="91"/>
                          <a:pt x="70" y="96"/>
                        </a:cubicBezTo>
                        <a:cubicBezTo>
                          <a:pt x="65" y="101"/>
                          <a:pt x="65" y="100"/>
                          <a:pt x="58" y="101"/>
                        </a:cubicBezTo>
                        <a:cubicBezTo>
                          <a:pt x="51" y="102"/>
                          <a:pt x="38" y="103"/>
                          <a:pt x="30" y="99"/>
                        </a:cubicBezTo>
                        <a:cubicBezTo>
                          <a:pt x="22" y="95"/>
                          <a:pt x="12" y="85"/>
                          <a:pt x="7" y="78"/>
                        </a:cubicBezTo>
                        <a:cubicBezTo>
                          <a:pt x="2" y="71"/>
                          <a:pt x="2" y="67"/>
                          <a:pt x="1" y="59"/>
                        </a:cubicBezTo>
                        <a:cubicBezTo>
                          <a:pt x="0" y="51"/>
                          <a:pt x="1" y="37"/>
                          <a:pt x="1" y="31"/>
                        </a:cubicBezTo>
                        <a:close/>
                      </a:path>
                    </a:pathLst>
                  </a:cu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8" name="Freeform 370"/>
                  <p:cNvSpPr>
                    <a:spLocks/>
                  </p:cNvSpPr>
                  <p:nvPr/>
                </p:nvSpPr>
                <p:spPr bwMode="auto">
                  <a:xfrm>
                    <a:off x="637" y="3213"/>
                    <a:ext cx="67" cy="80"/>
                  </a:xfrm>
                  <a:custGeom>
                    <a:avLst/>
                    <a:gdLst>
                      <a:gd name="T0" fmla="*/ 60 w 70"/>
                      <a:gd name="T1" fmla="*/ 6 h 82"/>
                      <a:gd name="T2" fmla="*/ 63 w 70"/>
                      <a:gd name="T3" fmla="*/ 39 h 82"/>
                      <a:gd name="T4" fmla="*/ 43 w 70"/>
                      <a:gd name="T5" fmla="*/ 81 h 82"/>
                      <a:gd name="T6" fmla="*/ 3 w 70"/>
                      <a:gd name="T7" fmla="*/ 30 h 82"/>
                      <a:gd name="T8" fmla="*/ 60 w 70"/>
                      <a:gd name="T9" fmla="*/ 6 h 82"/>
                      <a:gd name="T10" fmla="*/ 0 60000 65536"/>
                      <a:gd name="T11" fmla="*/ 0 60000 65536"/>
                      <a:gd name="T12" fmla="*/ 0 60000 65536"/>
                      <a:gd name="T13" fmla="*/ 0 60000 65536"/>
                      <a:gd name="T14" fmla="*/ 0 60000 65536"/>
                      <a:gd name="T15" fmla="*/ 0 w 70"/>
                      <a:gd name="T16" fmla="*/ 0 h 82"/>
                      <a:gd name="T17" fmla="*/ 70 w 70"/>
                      <a:gd name="T18" fmla="*/ 82 h 82"/>
                    </a:gdLst>
                    <a:ahLst/>
                    <a:cxnLst>
                      <a:cxn ang="T10">
                        <a:pos x="T0" y="T1"/>
                      </a:cxn>
                      <a:cxn ang="T11">
                        <a:pos x="T2" y="T3"/>
                      </a:cxn>
                      <a:cxn ang="T12">
                        <a:pos x="T4" y="T5"/>
                      </a:cxn>
                      <a:cxn ang="T13">
                        <a:pos x="T6" y="T7"/>
                      </a:cxn>
                      <a:cxn ang="T14">
                        <a:pos x="T8" y="T9"/>
                      </a:cxn>
                    </a:cxnLst>
                    <a:rect l="T15" t="T16" r="T17" b="T18"/>
                    <a:pathLst>
                      <a:path w="70" h="82">
                        <a:moveTo>
                          <a:pt x="60" y="6"/>
                        </a:moveTo>
                        <a:cubicBezTo>
                          <a:pt x="70" y="8"/>
                          <a:pt x="66" y="27"/>
                          <a:pt x="63" y="39"/>
                        </a:cubicBezTo>
                        <a:cubicBezTo>
                          <a:pt x="60" y="51"/>
                          <a:pt x="53" y="82"/>
                          <a:pt x="43" y="81"/>
                        </a:cubicBezTo>
                        <a:cubicBezTo>
                          <a:pt x="33" y="80"/>
                          <a:pt x="0" y="42"/>
                          <a:pt x="3" y="30"/>
                        </a:cubicBezTo>
                        <a:cubicBezTo>
                          <a:pt x="6" y="18"/>
                          <a:pt x="50" y="0"/>
                          <a:pt x="60" y="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89" name="Freeform 371"/>
                  <p:cNvSpPr>
                    <a:spLocks/>
                  </p:cNvSpPr>
                  <p:nvPr/>
                </p:nvSpPr>
                <p:spPr bwMode="auto">
                  <a:xfrm>
                    <a:off x="468" y="3219"/>
                    <a:ext cx="75" cy="67"/>
                  </a:xfrm>
                  <a:custGeom>
                    <a:avLst/>
                    <a:gdLst>
                      <a:gd name="T0" fmla="*/ 0 w 75"/>
                      <a:gd name="T1" fmla="*/ 26 h 67"/>
                      <a:gd name="T2" fmla="*/ 12 w 75"/>
                      <a:gd name="T3" fmla="*/ 53 h 67"/>
                      <a:gd name="T4" fmla="*/ 42 w 75"/>
                      <a:gd name="T5" fmla="*/ 56 h 67"/>
                      <a:gd name="T6" fmla="*/ 54 w 75"/>
                      <a:gd name="T7" fmla="*/ 62 h 67"/>
                      <a:gd name="T8" fmla="*/ 72 w 75"/>
                      <a:gd name="T9" fmla="*/ 26 h 67"/>
                      <a:gd name="T10" fmla="*/ 36 w 75"/>
                      <a:gd name="T11" fmla="*/ 14 h 67"/>
                      <a:gd name="T12" fmla="*/ 15 w 75"/>
                      <a:gd name="T13" fmla="*/ 2 h 67"/>
                      <a:gd name="T14" fmla="*/ 0 w 75"/>
                      <a:gd name="T15" fmla="*/ 26 h 67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  <a:gd name="T24" fmla="*/ 0 w 75"/>
                      <a:gd name="T25" fmla="*/ 0 h 67"/>
                      <a:gd name="T26" fmla="*/ 75 w 75"/>
                      <a:gd name="T27" fmla="*/ 67 h 67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T24" t="T25" r="T26" b="T27"/>
                    <a:pathLst>
                      <a:path w="75" h="67">
                        <a:moveTo>
                          <a:pt x="0" y="26"/>
                        </a:moveTo>
                        <a:cubicBezTo>
                          <a:pt x="0" y="34"/>
                          <a:pt x="5" y="48"/>
                          <a:pt x="12" y="53"/>
                        </a:cubicBezTo>
                        <a:cubicBezTo>
                          <a:pt x="19" y="58"/>
                          <a:pt x="35" y="55"/>
                          <a:pt x="42" y="56"/>
                        </a:cubicBezTo>
                        <a:cubicBezTo>
                          <a:pt x="49" y="57"/>
                          <a:pt x="49" y="67"/>
                          <a:pt x="54" y="62"/>
                        </a:cubicBezTo>
                        <a:cubicBezTo>
                          <a:pt x="59" y="57"/>
                          <a:pt x="75" y="34"/>
                          <a:pt x="72" y="26"/>
                        </a:cubicBezTo>
                        <a:cubicBezTo>
                          <a:pt x="69" y="18"/>
                          <a:pt x="45" y="18"/>
                          <a:pt x="36" y="14"/>
                        </a:cubicBezTo>
                        <a:cubicBezTo>
                          <a:pt x="27" y="10"/>
                          <a:pt x="21" y="0"/>
                          <a:pt x="15" y="2"/>
                        </a:cubicBezTo>
                        <a:cubicBezTo>
                          <a:pt x="9" y="4"/>
                          <a:pt x="3" y="21"/>
                          <a:pt x="0" y="26"/>
                        </a:cubicBezTo>
                        <a:close/>
                      </a:path>
                    </a:pathLst>
                  </a:custGeom>
                  <a:solidFill>
                    <a:srgbClr val="FDA1F0"/>
                  </a:solidFill>
                  <a:ln w="317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  <p:sp>
                <p:nvSpPr>
                  <p:cNvPr id="10290" name="Freeform 372"/>
                  <p:cNvSpPr>
                    <a:spLocks/>
                  </p:cNvSpPr>
                  <p:nvPr/>
                </p:nvSpPr>
                <p:spPr bwMode="auto">
                  <a:xfrm>
                    <a:off x="754" y="3568"/>
                    <a:ext cx="89" cy="108"/>
                  </a:xfrm>
                  <a:custGeom>
                    <a:avLst/>
                    <a:gdLst>
                      <a:gd name="T0" fmla="*/ 76 w 100"/>
                      <a:gd name="T1" fmla="*/ 4 h 116"/>
                      <a:gd name="T2" fmla="*/ 76 w 100"/>
                      <a:gd name="T3" fmla="*/ 0 h 116"/>
                      <a:gd name="T4" fmla="*/ 100 w 100"/>
                      <a:gd name="T5" fmla="*/ 56 h 116"/>
                      <a:gd name="T6" fmla="*/ 28 w 100"/>
                      <a:gd name="T7" fmla="*/ 116 h 116"/>
                      <a:gd name="T8" fmla="*/ 0 w 100"/>
                      <a:gd name="T9" fmla="*/ 80 h 116"/>
                      <a:gd name="T10" fmla="*/ 76 w 100"/>
                      <a:gd name="T11" fmla="*/ 4 h 116"/>
                      <a:gd name="T12" fmla="*/ 0 60000 65536"/>
                      <a:gd name="T13" fmla="*/ 0 60000 65536"/>
                      <a:gd name="T14" fmla="*/ 0 60000 65536"/>
                      <a:gd name="T15" fmla="*/ 0 60000 65536"/>
                      <a:gd name="T16" fmla="*/ 0 60000 65536"/>
                      <a:gd name="T17" fmla="*/ 0 60000 65536"/>
                      <a:gd name="T18" fmla="*/ 0 w 100"/>
                      <a:gd name="T19" fmla="*/ 0 h 116"/>
                      <a:gd name="T20" fmla="*/ 100 w 100"/>
                      <a:gd name="T21" fmla="*/ 116 h 116"/>
                    </a:gdLst>
                    <a:ahLst/>
                    <a:cxnLst>
                      <a:cxn ang="T12">
                        <a:pos x="T0" y="T1"/>
                      </a:cxn>
                      <a:cxn ang="T13">
                        <a:pos x="T2" y="T3"/>
                      </a:cxn>
                      <a:cxn ang="T14">
                        <a:pos x="T4" y="T5"/>
                      </a:cxn>
                      <a:cxn ang="T15">
                        <a:pos x="T6" y="T7"/>
                      </a:cxn>
                      <a:cxn ang="T16">
                        <a:pos x="T8" y="T9"/>
                      </a:cxn>
                      <a:cxn ang="T17">
                        <a:pos x="T10" y="T11"/>
                      </a:cxn>
                    </a:cxnLst>
                    <a:rect l="T18" t="T19" r="T20" b="T21"/>
                    <a:pathLst>
                      <a:path w="100" h="116">
                        <a:moveTo>
                          <a:pt x="76" y="4"/>
                        </a:moveTo>
                        <a:lnTo>
                          <a:pt x="76" y="0"/>
                        </a:lnTo>
                        <a:lnTo>
                          <a:pt x="100" y="56"/>
                        </a:lnTo>
                        <a:lnTo>
                          <a:pt x="28" y="116"/>
                        </a:lnTo>
                        <a:lnTo>
                          <a:pt x="0" y="80"/>
                        </a:lnTo>
                        <a:lnTo>
                          <a:pt x="76" y="4"/>
                        </a:lnTo>
                        <a:close/>
                      </a:path>
                    </a:pathLst>
                  </a:custGeom>
                  <a:solidFill>
                    <a:schemeClr val="bg1"/>
                  </a:solidFill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>
                      <a:solidFill>
                        <a:srgbClr val="000099"/>
                      </a:solidFill>
                      <a:latin typeface="Bookman Old Style" pitchFamily="18" charset="0"/>
                    </a:endParaRPr>
                  </a:p>
                </p:txBody>
              </p:sp>
            </p:grpSp>
            <p:sp>
              <p:nvSpPr>
                <p:cNvPr id="10259" name="Freeform 373"/>
                <p:cNvSpPr>
                  <a:spLocks/>
                </p:cNvSpPr>
                <p:nvPr/>
              </p:nvSpPr>
              <p:spPr bwMode="auto">
                <a:xfrm>
                  <a:off x="570" y="3232"/>
                  <a:ext cx="39" cy="15"/>
                </a:xfrm>
                <a:custGeom>
                  <a:avLst/>
                  <a:gdLst>
                    <a:gd name="T0" fmla="*/ 0 w 39"/>
                    <a:gd name="T1" fmla="*/ 10 h 15"/>
                    <a:gd name="T2" fmla="*/ 6 w 39"/>
                    <a:gd name="T3" fmla="*/ 13 h 15"/>
                    <a:gd name="T4" fmla="*/ 18 w 39"/>
                    <a:gd name="T5" fmla="*/ 0 h 15"/>
                    <a:gd name="T6" fmla="*/ 30 w 39"/>
                    <a:gd name="T7" fmla="*/ 13 h 15"/>
                    <a:gd name="T8" fmla="*/ 39 w 39"/>
                    <a:gd name="T9" fmla="*/ 10 h 15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39"/>
                    <a:gd name="T16" fmla="*/ 0 h 15"/>
                    <a:gd name="T17" fmla="*/ 39 w 39"/>
                    <a:gd name="T18" fmla="*/ 15 h 15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39" h="15">
                      <a:moveTo>
                        <a:pt x="0" y="10"/>
                      </a:moveTo>
                      <a:cubicBezTo>
                        <a:pt x="1" y="10"/>
                        <a:pt x="3" y="15"/>
                        <a:pt x="6" y="13"/>
                      </a:cubicBezTo>
                      <a:cubicBezTo>
                        <a:pt x="9" y="11"/>
                        <a:pt x="14" y="0"/>
                        <a:pt x="18" y="0"/>
                      </a:cubicBezTo>
                      <a:cubicBezTo>
                        <a:pt x="22" y="0"/>
                        <a:pt x="27" y="11"/>
                        <a:pt x="30" y="13"/>
                      </a:cubicBezTo>
                      <a:cubicBezTo>
                        <a:pt x="33" y="15"/>
                        <a:pt x="37" y="11"/>
                        <a:pt x="39" y="10"/>
                      </a:cubicBezTo>
                    </a:path>
                  </a:pathLst>
                </a:cu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>
                    <a:solidFill>
                      <a:srgbClr val="000099"/>
                    </a:solidFill>
                    <a:latin typeface="Bookman Old Style" pitchFamily="18" charset="0"/>
                  </a:endParaRPr>
                </a:p>
              </p:txBody>
            </p:sp>
          </p:grpSp>
          <p:pic>
            <p:nvPicPr>
              <p:cNvPr id="10255" name="Picture 390" descr="girl6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0" y="3072"/>
                <a:ext cx="625" cy="102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6" name="Picture 391" descr="girl5o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80" y="3120"/>
                <a:ext cx="656" cy="9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pic>
            <p:nvPicPr>
              <p:cNvPr id="10257" name="Picture 392" descr="girl4b"/>
              <p:cNvPicPr>
                <a:picLocks noChangeAspect="1" noChangeArrowheads="1"/>
              </p:cNvPicPr>
              <p:nvPr/>
            </p:nvPicPr>
            <p:blipFill>
              <a:blip r:embed="rId5" cstate="print"/>
              <a:srcRect/>
              <a:stretch>
                <a:fillRect/>
              </a:stretch>
            </p:blipFill>
            <p:spPr bwMode="auto">
              <a:xfrm>
                <a:off x="960" y="3120"/>
                <a:ext cx="559" cy="91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</p:grpSp>
      </p:grpSp>
      <p:sp>
        <p:nvSpPr>
          <p:cNvPr id="282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solidFill>
                <a:srgbClr val="000099"/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83" name="AutoShape 32"/>
          <p:cNvSpPr>
            <a:spLocks noChangeArrowheads="1"/>
          </p:cNvSpPr>
          <p:nvPr/>
        </p:nvSpPr>
        <p:spPr bwMode="auto">
          <a:xfrm>
            <a:off x="4500562" y="260350"/>
            <a:ext cx="4391026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19.11.2015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51520" y="2525995"/>
            <a:ext cx="889248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kern="10" dirty="0" smtClean="0">
                <a:solidFill>
                  <a:srgbClr val="000099"/>
                </a:solidFill>
                <a:latin typeface="Bookman Old Style" pitchFamily="18" charset="0"/>
              </a:rPr>
              <a:t>Упрощение выражений</a:t>
            </a:r>
            <a:r>
              <a:rPr lang="ru-RU" sz="4800" dirty="0" smtClean="0">
                <a:ln w="1905"/>
                <a:solidFill>
                  <a:srgbClr val="0000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.</a:t>
            </a:r>
            <a:endParaRPr lang="ru-RU" sz="4800" b="0" dirty="0">
              <a:solidFill>
                <a:srgbClr val="0000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Решаем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431984" y="1772816"/>
            <a:ext cx="7301999" cy="4524315"/>
          </a:xfrm>
          <a:prstGeom prst="rect">
            <a:avLst/>
          </a:prstGeom>
          <a:noFill/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>
            <a:spAutoFit/>
          </a:bodyPr>
          <a:lstStyle/>
          <a:p>
            <a:pPr lvl="0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 561</a:t>
            </a:r>
            <a:endParaRPr lang="ru-RU" sz="66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</a:endParaRPr>
          </a:p>
          <a:p>
            <a:pPr lvl="0">
              <a:defRPr/>
            </a:pPr>
            <a:r>
              <a:rPr lang="ru-RU" sz="9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</a:rPr>
              <a:t>№ 563</a:t>
            </a:r>
          </a:p>
          <a:p>
            <a:pPr>
              <a:defRPr/>
            </a:pPr>
            <a:r>
              <a:rPr lang="ru-RU" sz="9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568</a:t>
            </a:r>
            <a:r>
              <a:rPr lang="ru-RU" sz="66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(</a:t>
            </a:r>
            <a:r>
              <a:rPr lang="ru-RU" sz="6600" i="0" dirty="0" err="1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а,в,д</a:t>
            </a:r>
            <a:r>
              <a:rPr lang="ru-RU" sz="66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41662" y="1751646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П.14,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614 (а, б),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601(</a:t>
            </a:r>
            <a:r>
              <a:rPr lang="ru-RU" sz="4800" i="0" dirty="0" err="1" smtClean="0">
                <a:solidFill>
                  <a:srgbClr val="000099"/>
                </a:solidFill>
                <a:latin typeface="Georgia" pitchFamily="18" charset="0"/>
              </a:rPr>
              <a:t>г,д,е</a:t>
            </a:r>
            <a:r>
              <a:rPr lang="ru-RU" sz="4800" i="0" smtClean="0">
                <a:solidFill>
                  <a:srgbClr val="000099"/>
                </a:solidFill>
                <a:latin typeface="Georgia" pitchFamily="18" charset="0"/>
              </a:rPr>
              <a:t>), </a:t>
            </a:r>
            <a:endParaRPr lang="ru-RU" sz="4800" i="0" dirty="0" smtClean="0">
              <a:solidFill>
                <a:srgbClr val="000099"/>
              </a:solidFill>
              <a:latin typeface="Georgia" pitchFamily="18" charset="0"/>
            </a:endParaRP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625 (б).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13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3240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8705" name="AutoShape 33"/>
          <p:cNvSpPr>
            <a:spLocks noChangeArrowheads="1"/>
          </p:cNvSpPr>
          <p:nvPr/>
        </p:nvSpPr>
        <p:spPr bwMode="auto">
          <a:xfrm>
            <a:off x="5357818" y="260351"/>
            <a:ext cx="3533770" cy="525444"/>
          </a:xfrm>
          <a:prstGeom prst="wedgeRoundRectCallout">
            <a:avLst>
              <a:gd name="adj1" fmla="val 39262"/>
              <a:gd name="adj2" fmla="val 50260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Раскройте скобки: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92505" y="857250"/>
            <a:ext cx="4068743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а) (8+т)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5=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2505" y="1933575"/>
            <a:ext cx="4331635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б) 10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(у+7)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92505" y="3005138"/>
            <a:ext cx="4474302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в) (а–15)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4 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92505" y="4076700"/>
            <a:ext cx="4001416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г) 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</a:rPr>
              <a:t>9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</a:rPr>
              <a:t>(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7– с) 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92505" y="5148263"/>
            <a:ext cx="4227439" cy="923330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 err="1">
                <a:solidFill>
                  <a:srgbClr val="000099"/>
                </a:solidFill>
                <a:latin typeface="Bookman Old Style" pitchFamily="18" charset="0"/>
              </a:rPr>
              <a:t>д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) (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</a:rPr>
              <a:t>6+х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</a:rPr>
              <a:t>)</a:t>
            </a: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sym typeface="Symbol"/>
              </a:rPr>
              <a:t>11=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40" name="Скругленный прямоугольник 39"/>
          <p:cNvSpPr/>
          <p:nvPr/>
        </p:nvSpPr>
        <p:spPr>
          <a:xfrm>
            <a:off x="3923928" y="785813"/>
            <a:ext cx="2795588" cy="1020762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</a:rPr>
              <a:t>40+</a:t>
            </a: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5</a:t>
            </a: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</a:rPr>
              <a:t>т</a:t>
            </a:r>
          </a:p>
        </p:txBody>
      </p:sp>
      <p:sp>
        <p:nvSpPr>
          <p:cNvPr id="41" name="Скругленный прямоугольник 40"/>
          <p:cNvSpPr/>
          <p:nvPr/>
        </p:nvSpPr>
        <p:spPr>
          <a:xfrm>
            <a:off x="4067944" y="1835150"/>
            <a:ext cx="2984297" cy="10215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</a:rPr>
              <a:t>10у+</a:t>
            </a: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70</a:t>
            </a:r>
            <a:endParaRPr lang="ru-RU" sz="54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42" name="Скругленный прямоугольник 41"/>
          <p:cNvSpPr/>
          <p:nvPr/>
        </p:nvSpPr>
        <p:spPr>
          <a:xfrm>
            <a:off x="4283968" y="2908300"/>
            <a:ext cx="2857500" cy="1020763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</a:rPr>
              <a:t>4а –60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3851920" y="3979863"/>
            <a:ext cx="2885327" cy="10215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</a:rPr>
              <a:t>63 – 9с</a:t>
            </a:r>
          </a:p>
        </p:txBody>
      </p:sp>
      <p:sp>
        <p:nvSpPr>
          <p:cNvPr id="44" name="Скругленный прямоугольник 43"/>
          <p:cNvSpPr/>
          <p:nvPr/>
        </p:nvSpPr>
        <p:spPr>
          <a:xfrm>
            <a:off x="4067944" y="5051425"/>
            <a:ext cx="2999143" cy="1021556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>
            <a:spAutoFit/>
          </a:bodyPr>
          <a:lstStyle/>
          <a:p>
            <a:pPr algn="ctr">
              <a:defRPr/>
            </a:pP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</a:rPr>
              <a:t>66+</a:t>
            </a:r>
            <a:r>
              <a:rPr lang="ru-RU" sz="5400" dirty="0">
                <a:solidFill>
                  <a:srgbClr val="C00000"/>
                </a:solidFill>
                <a:latin typeface="Bookman Old Style" pitchFamily="18" charset="0"/>
                <a:sym typeface="Symbol"/>
              </a:rPr>
              <a:t>11х</a:t>
            </a:r>
            <a:endParaRPr lang="ru-RU" sz="5400" dirty="0">
              <a:solidFill>
                <a:srgbClr val="C00000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00"/>
                            </p:stCondLst>
                            <p:childTnLst>
                              <p:par>
                                <p:cTn id="2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500"/>
                            </p:stCondLst>
                            <p:childTnLst>
                              <p:par>
                                <p:cTn id="38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6630" name="AutoShape 31"/>
          <p:cNvSpPr>
            <a:spLocks noChangeArrowheads="1"/>
          </p:cNvSpPr>
          <p:nvPr/>
        </p:nvSpPr>
        <p:spPr bwMode="auto">
          <a:xfrm>
            <a:off x="357158" y="357166"/>
            <a:ext cx="5176844" cy="1000132"/>
          </a:xfrm>
          <a:prstGeom prst="wedgeRoundRectCallout">
            <a:avLst>
              <a:gd name="adj1" fmla="val 78696"/>
              <a:gd name="adj2" fmla="val 93514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Вынесите общий множитель:  </a:t>
            </a:r>
          </a:p>
        </p:txBody>
      </p:sp>
      <p:sp>
        <p:nvSpPr>
          <p:cNvPr id="46" name="AutoShape 36"/>
          <p:cNvSpPr>
            <a:spLocks noChangeArrowheads="1"/>
          </p:cNvSpPr>
          <p:nvPr/>
        </p:nvSpPr>
        <p:spPr bwMode="auto">
          <a:xfrm>
            <a:off x="6265892" y="2511427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2300</a:t>
            </a:r>
          </a:p>
        </p:txBody>
      </p:sp>
      <p:sp>
        <p:nvSpPr>
          <p:cNvPr id="49" name="AutoShape 36"/>
          <p:cNvSpPr>
            <a:spLocks noChangeArrowheads="1"/>
          </p:cNvSpPr>
          <p:nvPr/>
        </p:nvSpPr>
        <p:spPr bwMode="auto">
          <a:xfrm>
            <a:off x="6228184" y="5583237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630</a:t>
            </a:r>
          </a:p>
        </p:txBody>
      </p:sp>
      <p:sp>
        <p:nvSpPr>
          <p:cNvPr id="15" name="Прямоугольник 14"/>
          <p:cNvSpPr/>
          <p:nvPr/>
        </p:nvSpPr>
        <p:spPr>
          <a:xfrm>
            <a:off x="107504" y="1805915"/>
            <a:ext cx="684076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а) 289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3+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211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3 =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107504" y="2742019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б) 547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23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–23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447 =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107504" y="3678123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в) 495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21+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21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505 =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07504" y="4614227"/>
            <a:ext cx="914501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г) 139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37+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100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37–3937=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07504" y="5550331"/>
            <a:ext cx="784887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 934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6–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834</a:t>
            </a:r>
            <a:r>
              <a:rPr lang="ru-RU" sz="48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6+30=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5" name="AutoShape 36"/>
          <p:cNvSpPr>
            <a:spLocks noChangeArrowheads="1"/>
          </p:cNvSpPr>
          <p:nvPr/>
        </p:nvSpPr>
        <p:spPr bwMode="auto">
          <a:xfrm>
            <a:off x="5076056" y="1650181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1500</a:t>
            </a:r>
          </a:p>
        </p:txBody>
      </p:sp>
      <p:sp>
        <p:nvSpPr>
          <p:cNvPr id="47" name="AutoShape 36"/>
          <p:cNvSpPr>
            <a:spLocks noChangeArrowheads="1"/>
          </p:cNvSpPr>
          <p:nvPr/>
        </p:nvSpPr>
        <p:spPr bwMode="auto">
          <a:xfrm>
            <a:off x="5724128" y="3571876"/>
            <a:ext cx="280670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21000</a:t>
            </a:r>
          </a:p>
        </p:txBody>
      </p:sp>
      <p:sp>
        <p:nvSpPr>
          <p:cNvPr id="48" name="AutoShape 36"/>
          <p:cNvSpPr>
            <a:spLocks noChangeArrowheads="1"/>
          </p:cNvSpPr>
          <p:nvPr/>
        </p:nvSpPr>
        <p:spPr bwMode="auto">
          <a:xfrm>
            <a:off x="7092280" y="4797152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00FFFF"/>
              </a:gs>
            </a:gsLst>
            <a:path path="shape">
              <a:fillToRect l="50000" t="50000" r="50000" b="50000"/>
            </a:path>
          </a:gradFill>
          <a:ln w="19050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7400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  <p:bldP spid="17" grpId="0"/>
      <p:bldP spid="18" grpId="0"/>
      <p:bldP spid="1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5496" y="921494"/>
            <a:ext cx="46085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а) 25х+15х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5496" y="1855043"/>
            <a:ext cx="439248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б) 8т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</a:rPr>
              <a:t> – 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т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5496" y="2788592"/>
            <a:ext cx="43269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в) </a:t>
            </a:r>
            <a:r>
              <a:rPr lang="en-US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z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+19</a:t>
            </a:r>
            <a:r>
              <a:rPr lang="en-US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z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5496" y="3722141"/>
            <a:ext cx="504056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г) 12у – 3у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5496" y="4655690"/>
            <a:ext cx="525658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д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) 21а – 20а</a:t>
            </a: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5496" y="5589240"/>
            <a:ext cx="327776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5400" dirty="0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е) 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х+х</a:t>
            </a:r>
            <a:r>
              <a:rPr lang="ru-RU" sz="5400" dirty="0" err="1" smtClean="0">
                <a:solidFill>
                  <a:srgbClr val="000099"/>
                </a:solidFill>
                <a:latin typeface="Bookman Old Style" pitchFamily="18" charset="0"/>
                <a:cs typeface="+mn-cs"/>
                <a:sym typeface="Symbol"/>
              </a:rPr>
              <a:t>=</a:t>
            </a:r>
            <a:endParaRPr lang="ru-RU" sz="5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3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7654" name="AutoShape 32"/>
          <p:cNvSpPr>
            <a:spLocks noChangeArrowheads="1"/>
          </p:cNvSpPr>
          <p:nvPr/>
        </p:nvSpPr>
        <p:spPr bwMode="auto">
          <a:xfrm>
            <a:off x="5429256" y="260350"/>
            <a:ext cx="3462332" cy="836613"/>
          </a:xfrm>
          <a:prstGeom prst="wedgeRoundRectCallout">
            <a:avLst>
              <a:gd name="adj1" fmla="val 40421"/>
              <a:gd name="adj2" fmla="val 35455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Упростить выражение:  </a:t>
            </a:r>
          </a:p>
        </p:txBody>
      </p:sp>
      <p:sp>
        <p:nvSpPr>
          <p:cNvPr id="44" name="AutoShape 36"/>
          <p:cNvSpPr>
            <a:spLocks noChangeArrowheads="1"/>
          </p:cNvSpPr>
          <p:nvPr/>
        </p:nvSpPr>
        <p:spPr bwMode="auto">
          <a:xfrm>
            <a:off x="4143372" y="642918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40х</a:t>
            </a:r>
          </a:p>
        </p:txBody>
      </p:sp>
      <p:sp>
        <p:nvSpPr>
          <p:cNvPr id="46" name="AutoShape 36"/>
          <p:cNvSpPr>
            <a:spLocks noChangeArrowheads="1"/>
          </p:cNvSpPr>
          <p:nvPr/>
        </p:nvSpPr>
        <p:spPr bwMode="auto">
          <a:xfrm>
            <a:off x="3786182" y="1654171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7т</a:t>
            </a:r>
          </a:p>
        </p:txBody>
      </p:sp>
      <p:sp>
        <p:nvSpPr>
          <p:cNvPr id="47" name="AutoShape 36"/>
          <p:cNvSpPr>
            <a:spLocks noChangeArrowheads="1"/>
          </p:cNvSpPr>
          <p:nvPr/>
        </p:nvSpPr>
        <p:spPr bwMode="auto">
          <a:xfrm>
            <a:off x="3286116" y="2714620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20</a:t>
            </a:r>
            <a:r>
              <a:rPr lang="en-US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z</a:t>
            </a:r>
            <a:endParaRPr lang="ru-RU" sz="44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48" name="AutoShape 36"/>
          <p:cNvSpPr>
            <a:spLocks noChangeArrowheads="1"/>
          </p:cNvSpPr>
          <p:nvPr/>
        </p:nvSpPr>
        <p:spPr bwMode="auto">
          <a:xfrm>
            <a:off x="3929058" y="3643314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66FF33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9у</a:t>
            </a:r>
          </a:p>
        </p:txBody>
      </p:sp>
      <p:sp>
        <p:nvSpPr>
          <p:cNvPr id="49" name="AutoShape 36"/>
          <p:cNvSpPr>
            <a:spLocks noChangeArrowheads="1"/>
          </p:cNvSpPr>
          <p:nvPr/>
        </p:nvSpPr>
        <p:spPr bwMode="auto">
          <a:xfrm>
            <a:off x="4500562" y="4714884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FF9900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а</a:t>
            </a:r>
          </a:p>
        </p:txBody>
      </p:sp>
      <p:sp>
        <p:nvSpPr>
          <p:cNvPr id="50" name="AutoShape 36"/>
          <p:cNvSpPr>
            <a:spLocks noChangeArrowheads="1"/>
          </p:cNvSpPr>
          <p:nvPr/>
        </p:nvSpPr>
        <p:spPr bwMode="auto">
          <a:xfrm>
            <a:off x="2428860" y="5583237"/>
            <a:ext cx="2449512" cy="1274763"/>
          </a:xfrm>
          <a:prstGeom prst="star24">
            <a:avLst>
              <a:gd name="adj" fmla="val 37500"/>
            </a:avLst>
          </a:prstGeom>
          <a:gradFill rotWithShape="1">
            <a:gsLst>
              <a:gs pos="0">
                <a:srgbClr val="FFFFFF"/>
              </a:gs>
              <a:gs pos="100000">
                <a:srgbClr val="CC00FF"/>
              </a:gs>
            </a:gsLst>
            <a:path path="shape">
              <a:fillToRect l="50000" t="50000" r="50000" b="50000"/>
            </a:path>
          </a:gradFill>
          <a:ln w="28575">
            <a:solidFill>
              <a:srgbClr val="0070C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2х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000"/>
                            </p:stCondLst>
                            <p:childTnLst>
                              <p:par>
                                <p:cTn id="2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000"/>
                            </p:stCondLst>
                            <p:childTnLst>
                              <p:par>
                                <p:cTn id="53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000"/>
                            </p:stCondLst>
                            <p:childTnLst>
                              <p:par>
                                <p:cTn id="6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</a:endParaRPr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2857488" y="857232"/>
            <a:ext cx="5975350" cy="836613"/>
          </a:xfrm>
          <a:prstGeom prst="wedgeRoundRectCallout">
            <a:avLst>
              <a:gd name="adj1" fmla="val -67604"/>
              <a:gd name="adj2" fmla="val 14152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Составь по рисунку уравнение и реши его. </a:t>
            </a:r>
          </a:p>
        </p:txBody>
      </p:sp>
      <p:sp>
        <p:nvSpPr>
          <p:cNvPr id="35846" name="Freeform 6"/>
          <p:cNvSpPr>
            <a:spLocks/>
          </p:cNvSpPr>
          <p:nvPr/>
        </p:nvSpPr>
        <p:spPr bwMode="auto">
          <a:xfrm>
            <a:off x="2184400" y="2906713"/>
            <a:ext cx="6462713" cy="14287"/>
          </a:xfrm>
          <a:custGeom>
            <a:avLst/>
            <a:gdLst>
              <a:gd name="T0" fmla="*/ 0 w 4071"/>
              <a:gd name="T1" fmla="*/ 9 h 9"/>
              <a:gd name="T2" fmla="*/ 4071 w 4071"/>
              <a:gd name="T3" fmla="*/ 0 h 9"/>
              <a:gd name="T4" fmla="*/ 0 60000 65536"/>
              <a:gd name="T5" fmla="*/ 0 60000 65536"/>
              <a:gd name="T6" fmla="*/ 0 w 4071"/>
              <a:gd name="T7" fmla="*/ 0 h 9"/>
              <a:gd name="T8" fmla="*/ 4071 w 4071"/>
              <a:gd name="T9" fmla="*/ 9 h 9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4071" h="9">
                <a:moveTo>
                  <a:pt x="0" y="9"/>
                </a:moveTo>
                <a:lnTo>
                  <a:pt x="4071" y="0"/>
                </a:lnTo>
              </a:path>
            </a:pathLst>
          </a:custGeom>
          <a:noFill/>
          <a:ln w="76200">
            <a:solidFill>
              <a:srgbClr val="000099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47" name="Line 7"/>
          <p:cNvSpPr>
            <a:spLocks noChangeShapeType="1"/>
          </p:cNvSpPr>
          <p:nvPr/>
        </p:nvSpPr>
        <p:spPr bwMode="auto">
          <a:xfrm>
            <a:off x="8675688" y="22764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48" name="Line 8"/>
          <p:cNvSpPr>
            <a:spLocks noChangeShapeType="1"/>
          </p:cNvSpPr>
          <p:nvPr/>
        </p:nvSpPr>
        <p:spPr bwMode="auto">
          <a:xfrm>
            <a:off x="2193925" y="2276475"/>
            <a:ext cx="0" cy="12239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49" name="Line 9"/>
          <p:cNvSpPr>
            <a:spLocks noChangeShapeType="1"/>
          </p:cNvSpPr>
          <p:nvPr/>
        </p:nvSpPr>
        <p:spPr bwMode="auto">
          <a:xfrm>
            <a:off x="2193925" y="2565400"/>
            <a:ext cx="6481763" cy="0"/>
          </a:xfrm>
          <a:prstGeom prst="line">
            <a:avLst/>
          </a:prstGeom>
          <a:noFill/>
          <a:ln w="38100">
            <a:solidFill>
              <a:srgbClr val="0000FF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50" name="Text Box 10"/>
          <p:cNvSpPr txBox="1">
            <a:spLocks noChangeArrowheads="1"/>
          </p:cNvSpPr>
          <p:nvPr/>
        </p:nvSpPr>
        <p:spPr bwMode="auto">
          <a:xfrm>
            <a:off x="4859338" y="2060575"/>
            <a:ext cx="129875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009DD9"/>
                </a:solidFill>
                <a:latin typeface="Bookman Old Style" pitchFamily="18" charset="0"/>
              </a:rPr>
              <a:t>96 см</a:t>
            </a:r>
          </a:p>
        </p:txBody>
      </p:sp>
      <p:sp>
        <p:nvSpPr>
          <p:cNvPr id="35851" name="Freeform 11"/>
          <p:cNvSpPr>
            <a:spLocks/>
          </p:cNvSpPr>
          <p:nvPr/>
        </p:nvSpPr>
        <p:spPr bwMode="auto">
          <a:xfrm>
            <a:off x="6084888" y="2906713"/>
            <a:ext cx="1587" cy="593725"/>
          </a:xfrm>
          <a:custGeom>
            <a:avLst/>
            <a:gdLst>
              <a:gd name="T0" fmla="*/ 2518569 w 1"/>
              <a:gd name="T1" fmla="*/ 0 h 374"/>
              <a:gd name="T2" fmla="*/ 0 w 1"/>
              <a:gd name="T3" fmla="*/ 942538527 h 374"/>
              <a:gd name="T4" fmla="*/ 0 60000 65536"/>
              <a:gd name="T5" fmla="*/ 0 60000 65536"/>
              <a:gd name="T6" fmla="*/ 0 w 1"/>
              <a:gd name="T7" fmla="*/ 0 h 374"/>
              <a:gd name="T8" fmla="*/ 1 w 1"/>
              <a:gd name="T9" fmla="*/ 374 h 374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1" h="374">
                <a:moveTo>
                  <a:pt x="1" y="0"/>
                </a:moveTo>
                <a:lnTo>
                  <a:pt x="0" y="374"/>
                </a:lnTo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52" name="Line 12"/>
          <p:cNvSpPr>
            <a:spLocks noChangeShapeType="1"/>
          </p:cNvSpPr>
          <p:nvPr/>
        </p:nvSpPr>
        <p:spPr bwMode="auto">
          <a:xfrm>
            <a:off x="2193925" y="3357563"/>
            <a:ext cx="3889375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53" name="Text Box 13"/>
          <p:cNvSpPr txBox="1">
            <a:spLocks noChangeArrowheads="1"/>
          </p:cNvSpPr>
          <p:nvPr/>
        </p:nvSpPr>
        <p:spPr bwMode="auto">
          <a:xfrm>
            <a:off x="3562350" y="3284538"/>
            <a:ext cx="152157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Bookman Old Style" pitchFamily="18" charset="0"/>
              </a:rPr>
              <a:t>11х см</a:t>
            </a:r>
          </a:p>
        </p:txBody>
      </p:sp>
      <p:sp>
        <p:nvSpPr>
          <p:cNvPr id="35854" name="Line 14"/>
          <p:cNvSpPr>
            <a:spLocks noChangeShapeType="1"/>
          </p:cNvSpPr>
          <p:nvPr/>
        </p:nvSpPr>
        <p:spPr bwMode="auto">
          <a:xfrm>
            <a:off x="6083300" y="3357563"/>
            <a:ext cx="2592388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>
              <a:solidFill>
                <a:prstClr val="black"/>
              </a:solidFill>
              <a:latin typeface="Bookman Old Style" pitchFamily="18" charset="0"/>
            </a:endParaRPr>
          </a:p>
        </p:txBody>
      </p:sp>
      <p:sp>
        <p:nvSpPr>
          <p:cNvPr id="35855" name="Text Box 15"/>
          <p:cNvSpPr txBox="1">
            <a:spLocks noChangeArrowheads="1"/>
          </p:cNvSpPr>
          <p:nvPr/>
        </p:nvSpPr>
        <p:spPr bwMode="auto">
          <a:xfrm>
            <a:off x="6731000" y="3284538"/>
            <a:ext cx="1277914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>
                <a:solidFill>
                  <a:srgbClr val="FF0000"/>
                </a:solidFill>
                <a:latin typeface="Bookman Old Style" pitchFamily="18" charset="0"/>
              </a:rPr>
              <a:t>5х см</a:t>
            </a:r>
          </a:p>
        </p:txBody>
      </p:sp>
      <p:sp>
        <p:nvSpPr>
          <p:cNvPr id="35856" name="WordArt 16"/>
          <p:cNvSpPr>
            <a:spLocks noChangeArrowheads="1" noChangeShapeType="1" noTextEdit="1"/>
          </p:cNvSpPr>
          <p:nvPr/>
        </p:nvSpPr>
        <p:spPr bwMode="auto">
          <a:xfrm>
            <a:off x="2411413" y="4221163"/>
            <a:ext cx="4319587" cy="51435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noFill/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Bookman Old Style" pitchFamily="18" charset="0"/>
              </a:rPr>
              <a:t>11х + 5х = 96</a:t>
            </a:r>
          </a:p>
        </p:txBody>
      </p:sp>
      <p:sp>
        <p:nvSpPr>
          <p:cNvPr id="35857" name="WordArt 17"/>
          <p:cNvSpPr>
            <a:spLocks noChangeArrowheads="1" noChangeShapeType="1" noTextEdit="1"/>
          </p:cNvSpPr>
          <p:nvPr/>
        </p:nvSpPr>
        <p:spPr bwMode="auto">
          <a:xfrm>
            <a:off x="4859338" y="5157788"/>
            <a:ext cx="1727200" cy="576262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u="sng" kern="10" dirty="0" err="1">
                <a:solidFill>
                  <a:srgbClr val="0070C0"/>
                </a:solidFill>
                <a:latin typeface="Bookman Old Style" pitchFamily="18" charset="0"/>
              </a:rPr>
              <a:t>х</a:t>
            </a:r>
            <a:r>
              <a:rPr lang="ru-RU" sz="5400" u="sng" kern="10" dirty="0">
                <a:solidFill>
                  <a:srgbClr val="0070C0"/>
                </a:solidFill>
                <a:latin typeface="Bookman Old Style" pitchFamily="18" charset="0"/>
              </a:rPr>
              <a:t> = 6</a:t>
            </a:r>
          </a:p>
        </p:txBody>
      </p:sp>
      <p:sp>
        <p:nvSpPr>
          <p:cNvPr id="17" name="Прямоугольник 16"/>
          <p:cNvSpPr/>
          <p:nvPr/>
        </p:nvSpPr>
        <p:spPr>
          <a:xfrm>
            <a:off x="214282" y="129581"/>
            <a:ext cx="3550972" cy="58477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dirty="0">
                <a:ln w="11430"/>
                <a:solidFill>
                  <a:srgbClr val="4A2FAB"/>
                </a:solidFill>
                <a:latin typeface="Bookman Old Style" pitchFamily="18" charset="0"/>
              </a:rPr>
              <a:t>Задача № 571.</a:t>
            </a:r>
          </a:p>
        </p:txBody>
      </p:sp>
    </p:spTree>
    <p:extLst>
      <p:ext uri="{BB962C8B-B14F-4D97-AF65-F5344CB8AC3E}">
        <p14:creationId xmlns:p14="http://schemas.microsoft.com/office/powerpoint/2010/main" val="12721977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58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35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58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35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56" grpId="0" animBg="1"/>
      <p:bldP spid="3585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28" descr="журавлик"/>
          <p:cNvPicPr>
            <a:picLocks noChangeAspect="1" noChangeArrowheads="1"/>
          </p:cNvPicPr>
          <p:nvPr/>
        </p:nvPicPr>
        <p:blipFill>
          <a:blip r:embed="rId2" cstate="print">
            <a:lum bright="30000"/>
          </a:blip>
          <a:srcRect b="2942"/>
          <a:stretch>
            <a:fillRect/>
          </a:stretch>
        </p:blipFill>
        <p:spPr bwMode="auto">
          <a:xfrm>
            <a:off x="0" y="0"/>
            <a:ext cx="6169025" cy="357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Rectangle 6"/>
          <p:cNvSpPr>
            <a:spLocks noChangeArrowheads="1"/>
          </p:cNvSpPr>
          <p:nvPr/>
        </p:nvSpPr>
        <p:spPr bwMode="auto">
          <a:xfrm>
            <a:off x="0" y="3643313"/>
            <a:ext cx="7434263" cy="2678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457200" indent="-457200">
              <a:spcBef>
                <a:spcPct val="50000"/>
              </a:spcBef>
            </a:pPr>
            <a:r>
              <a:rPr lang="ru-RU" sz="3600" dirty="0">
                <a:solidFill>
                  <a:srgbClr val="000066"/>
                </a:solidFill>
                <a:latin typeface="Bookman Old Style" pitchFamily="18" charset="0"/>
              </a:rPr>
              <a:t>     </a:t>
            </a:r>
            <a:r>
              <a:rPr lang="ru-RU" sz="3200" dirty="0">
                <a:solidFill>
                  <a:srgbClr val="000066"/>
                </a:solidFill>
                <a:latin typeface="Bookman Old Style" pitchFamily="18" charset="0"/>
              </a:rPr>
              <a:t>Утром Маша сделала </a:t>
            </a:r>
            <a:r>
              <a:rPr lang="ru-RU" sz="3200" dirty="0" err="1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3200" dirty="0">
                <a:solidFill>
                  <a:srgbClr val="000066"/>
                </a:solidFill>
                <a:latin typeface="Bookman Old Style" pitchFamily="18" charset="0"/>
              </a:rPr>
              <a:t>   бумажных журавликов, </a:t>
            </a:r>
            <a:r>
              <a:rPr lang="ru-RU" sz="3200" dirty="0" smtClean="0">
                <a:solidFill>
                  <a:srgbClr val="000066"/>
                </a:solidFill>
                <a:latin typeface="Bookman Old Style" pitchFamily="18" charset="0"/>
              </a:rPr>
              <a:t>            что </a:t>
            </a:r>
            <a:r>
              <a:rPr lang="ru-RU" sz="3200" dirty="0">
                <a:solidFill>
                  <a:srgbClr val="FF0000"/>
                </a:solidFill>
                <a:latin typeface="Bookman Old Style" pitchFamily="18" charset="0"/>
              </a:rPr>
              <a:t>в 2 раза меньше</a:t>
            </a:r>
            <a:r>
              <a:rPr lang="ru-RU" sz="3200" dirty="0">
                <a:solidFill>
                  <a:srgbClr val="000066"/>
                </a:solidFill>
                <a:latin typeface="Bookman Old Style" pitchFamily="18" charset="0"/>
              </a:rPr>
              <a:t>, чем вечером.   Сколько бумажных журавликов   сделала Маша?</a:t>
            </a:r>
          </a:p>
        </p:txBody>
      </p:sp>
      <p:sp>
        <p:nvSpPr>
          <p:cNvPr id="6" name="AutoShape 32"/>
          <p:cNvSpPr>
            <a:spLocks noChangeArrowheads="1"/>
          </p:cNvSpPr>
          <p:nvPr/>
        </p:nvSpPr>
        <p:spPr bwMode="auto">
          <a:xfrm>
            <a:off x="4500562" y="260350"/>
            <a:ext cx="4391026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ext Box 9"/>
          <p:cNvSpPr txBox="1">
            <a:spLocks noChangeArrowheads="1"/>
          </p:cNvSpPr>
          <p:nvPr/>
        </p:nvSpPr>
        <p:spPr bwMode="auto">
          <a:xfrm>
            <a:off x="152400" y="1071563"/>
            <a:ext cx="7277100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     В саду </a:t>
            </a:r>
            <a:r>
              <a:rPr lang="ru-RU" sz="3200" dirty="0">
                <a:solidFill>
                  <a:srgbClr val="FF0000"/>
                </a:solidFill>
                <a:latin typeface="Bookman Old Style" pitchFamily="18" charset="0"/>
              </a:rPr>
              <a:t>у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 кустов чёрной смородины, а красной в 2 раза  </a:t>
            </a:r>
            <a:r>
              <a:rPr lang="ru-RU" sz="3200" dirty="0" smtClean="0">
                <a:solidFill>
                  <a:srgbClr val="000099"/>
                </a:solidFill>
                <a:latin typeface="Bookman Old Style" pitchFamily="18" charset="0"/>
              </a:rPr>
              <a:t>больше. 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Сколько кустов чёрной и красной смородины в саду?</a:t>
            </a: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4071938" y="3071813"/>
          <a:ext cx="2759075" cy="2670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8" name="CorelDRAW" r:id="rId3" imgW="2205000" imgH="2129040" progId="">
                  <p:embed/>
                </p:oleObj>
              </mc:Choice>
              <mc:Fallback>
                <p:oleObj name="CorelDRAW" r:id="rId3" imgW="2205000" imgH="212904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71938" y="3071813"/>
                        <a:ext cx="2759075" cy="2670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27" name="Object 3"/>
          <p:cNvGraphicFramePr>
            <a:graphicFrameLocks noChangeAspect="1"/>
          </p:cNvGraphicFramePr>
          <p:nvPr/>
        </p:nvGraphicFramePr>
        <p:xfrm>
          <a:off x="1143000" y="3500438"/>
          <a:ext cx="3097213" cy="2744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9" name="CorelDRAW" r:id="rId5" imgW="2262600" imgH="1998360" progId="">
                  <p:embed/>
                </p:oleObj>
              </mc:Choice>
              <mc:Fallback>
                <p:oleObj name="CorelDRAW" r:id="rId5" imgW="2262600" imgH="199836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43000" y="3500438"/>
                        <a:ext cx="3097213" cy="27447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16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7" name="AutoShape 32"/>
          <p:cNvSpPr>
            <a:spLocks noChangeArrowheads="1"/>
          </p:cNvSpPr>
          <p:nvPr/>
        </p:nvSpPr>
        <p:spPr bwMode="auto">
          <a:xfrm>
            <a:off x="4500562" y="260350"/>
            <a:ext cx="4391026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4"/>
          <p:cNvSpPr txBox="1">
            <a:spLocks noChangeArrowheads="1"/>
          </p:cNvSpPr>
          <p:nvPr/>
        </p:nvSpPr>
        <p:spPr bwMode="auto">
          <a:xfrm>
            <a:off x="304800" y="1143000"/>
            <a:ext cx="6981825" cy="1878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20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Купили  </a:t>
            </a:r>
            <a:r>
              <a:rPr lang="ru-RU" sz="2800">
                <a:solidFill>
                  <a:srgbClr val="FF0000"/>
                </a:solidFill>
                <a:latin typeface="Bookman Old Style" pitchFamily="18" charset="0"/>
              </a:rPr>
              <a:t>а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  коробок  ёлочных игрушек по 4 игрушки в каждой. Сколько ёлочных игрушек купили? </a:t>
            </a: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0" y="2717800"/>
          <a:ext cx="3276600" cy="3068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0" name="CorelDRAW" r:id="rId3" imgW="2693880" imgH="2516760" progId="">
                  <p:embed/>
                </p:oleObj>
              </mc:Choice>
              <mc:Fallback>
                <p:oleObj name="CorelDRAW" r:id="rId3" imgW="2693880" imgH="2516760" progId="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2717800"/>
                        <a:ext cx="3276600" cy="3068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1" name="Object 3"/>
          <p:cNvGraphicFramePr>
            <a:graphicFrameLocks noChangeAspect="1"/>
          </p:cNvGraphicFramePr>
          <p:nvPr/>
        </p:nvGraphicFramePr>
        <p:xfrm>
          <a:off x="4733925" y="4165600"/>
          <a:ext cx="1481138" cy="1635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1" name="CorelDRAW" r:id="rId5" imgW="1720080" imgH="1894680" progId="">
                  <p:embed/>
                </p:oleObj>
              </mc:Choice>
              <mc:Fallback>
                <p:oleObj name="CorelDRAW" r:id="rId5" imgW="1720080" imgH="1894680" progId="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33925" y="4165600"/>
                        <a:ext cx="1481138" cy="1635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2" name="Object 4"/>
          <p:cNvGraphicFramePr>
            <a:graphicFrameLocks noChangeAspect="1"/>
          </p:cNvGraphicFramePr>
          <p:nvPr/>
        </p:nvGraphicFramePr>
        <p:xfrm>
          <a:off x="4657725" y="5156200"/>
          <a:ext cx="1349375" cy="1409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2" name="CorelDRAW" r:id="rId7" imgW="2049480" imgH="2136600" progId="">
                  <p:embed/>
                </p:oleObj>
              </mc:Choice>
              <mc:Fallback>
                <p:oleObj name="CorelDRAW" r:id="rId7" imgW="2049480" imgH="2136600" progId="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57725" y="5156200"/>
                        <a:ext cx="1349375" cy="1409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3" name="Object 5"/>
          <p:cNvGraphicFramePr>
            <a:graphicFrameLocks noChangeAspect="1"/>
          </p:cNvGraphicFramePr>
          <p:nvPr/>
        </p:nvGraphicFramePr>
        <p:xfrm>
          <a:off x="3514725" y="4241800"/>
          <a:ext cx="1454150" cy="145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3" name="CorelDRAW" r:id="rId9" imgW="1623960" imgH="1617480" progId="">
                  <p:embed/>
                </p:oleObj>
              </mc:Choice>
              <mc:Fallback>
                <p:oleObj name="CorelDRAW" r:id="rId9" imgW="1623960" imgH="1617480" progId="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14725" y="4241800"/>
                        <a:ext cx="1454150" cy="1450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54" name="Object 6"/>
          <p:cNvGraphicFramePr>
            <a:graphicFrameLocks noChangeAspect="1"/>
          </p:cNvGraphicFramePr>
          <p:nvPr/>
        </p:nvGraphicFramePr>
        <p:xfrm>
          <a:off x="3362325" y="4927600"/>
          <a:ext cx="1504950" cy="164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84" name="CorelDRAW" r:id="rId11" imgW="1731960" imgH="1890360" progId="">
                  <p:embed/>
                </p:oleObj>
              </mc:Choice>
              <mc:Fallback>
                <p:oleObj name="CorelDRAW" r:id="rId11" imgW="1731960" imgH="1890360" progId="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62325" y="4927600"/>
                        <a:ext cx="1504950" cy="164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3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" name="AutoShape 32"/>
          <p:cNvSpPr>
            <a:spLocks noChangeArrowheads="1"/>
          </p:cNvSpPr>
          <p:nvPr/>
        </p:nvSpPr>
        <p:spPr bwMode="auto">
          <a:xfrm>
            <a:off x="4500562" y="260350"/>
            <a:ext cx="4391026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8"/>
          <p:cNvSpPr txBox="1">
            <a:spLocks noChangeArrowheads="1"/>
          </p:cNvSpPr>
          <p:nvPr/>
        </p:nvSpPr>
        <p:spPr bwMode="auto">
          <a:xfrm>
            <a:off x="228600" y="1184275"/>
            <a:ext cx="5986463" cy="1385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  Масса одного ящика яблок </a:t>
            </a:r>
            <a:r>
              <a:rPr lang="ru-RU" sz="2800">
                <a:solidFill>
                  <a:srgbClr val="FF0000"/>
                </a:solidFill>
                <a:latin typeface="Bookman Old Style" pitchFamily="18" charset="0"/>
              </a:rPr>
              <a:t>Х</a:t>
            </a:r>
            <a:r>
              <a:rPr lang="ru-RU" sz="2800">
                <a:solidFill>
                  <a:srgbClr val="000099"/>
                </a:solidFill>
                <a:latin typeface="Bookman Old Style" pitchFamily="18" charset="0"/>
              </a:rPr>
              <a:t> кг Сколько кг весят 5 ящиков яблок?</a:t>
            </a:r>
          </a:p>
        </p:txBody>
      </p:sp>
      <p:pic>
        <p:nvPicPr>
          <p:cNvPr id="9219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7188" y="3857625"/>
            <a:ext cx="2357437" cy="146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" y="5214938"/>
            <a:ext cx="2303463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1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286250" y="3929063"/>
            <a:ext cx="2187575" cy="1357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2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14688" y="5214938"/>
            <a:ext cx="2303462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23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786313" y="2286000"/>
            <a:ext cx="2214562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 sz="3200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0" name="AutoShape 32"/>
          <p:cNvSpPr>
            <a:spLocks noChangeArrowheads="1"/>
          </p:cNvSpPr>
          <p:nvPr/>
        </p:nvSpPr>
        <p:spPr bwMode="auto">
          <a:xfrm>
            <a:off x="4500562" y="260350"/>
            <a:ext cx="4391026" cy="836613"/>
          </a:xfrm>
          <a:prstGeom prst="wedgeRoundRectCallout">
            <a:avLst>
              <a:gd name="adj1" fmla="val 42286"/>
              <a:gd name="adj2" fmla="val 255046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Составить выражение по условию задачи: 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4131</TotalTime>
  <Words>343</Words>
  <Application>Microsoft Office PowerPoint</Application>
  <PresentationFormat>Экран (4:3)</PresentationFormat>
  <Paragraphs>67</Paragraphs>
  <Slides>13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5" baseType="lpstr">
      <vt:lpstr>Шаблон оформления с нарциссами</vt:lpstr>
      <vt:lpstr>CorelDRAW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496</cp:revision>
  <dcterms:created xsi:type="dcterms:W3CDTF">2007-07-13T07:27:52Z</dcterms:created>
  <dcterms:modified xsi:type="dcterms:W3CDTF">2015-11-19T12:45:47Z</dcterms:modified>
</cp:coreProperties>
</file>